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sldIdLst>
    <p:sldId id="294" r:id="rId3"/>
    <p:sldId id="295" r:id="rId4"/>
    <p:sldId id="296" r:id="rId5"/>
    <p:sldId id="297" r:id="rId6"/>
    <p:sldId id="298" r:id="rId7"/>
    <p:sldId id="299" r:id="rId8"/>
    <p:sldId id="300" r:id="rId9"/>
    <p:sldId id="301" r:id="rId10"/>
    <p:sldId id="302" r:id="rId11"/>
    <p:sldId id="303" r:id="rId12"/>
    <p:sldId id="267" r:id="rId13"/>
    <p:sldId id="276" r:id="rId14"/>
    <p:sldId id="291" r:id="rId15"/>
    <p:sldId id="284" r:id="rId16"/>
    <p:sldId id="285" r:id="rId17"/>
    <p:sldId id="286" r:id="rId18"/>
    <p:sldId id="288" r:id="rId19"/>
    <p:sldId id="278" r:id="rId20"/>
    <p:sldId id="306" r:id="rId21"/>
    <p:sldId id="293" r:id="rId22"/>
    <p:sldId id="309"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791" autoAdjust="0"/>
  </p:normalViewPr>
  <p:slideViewPr>
    <p:cSldViewPr snapToGrid="0">
      <p:cViewPr varScale="1">
        <p:scale>
          <a:sx n="84" d="100"/>
          <a:sy n="84" d="100"/>
        </p:scale>
        <p:origin x="8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E1B06E-2386-4F24-BDF7-8808D13AEE7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94C61FF-22D3-4C58-B701-85D548C62A4C}">
      <dgm:prSet phldrT="[Text]"/>
      <dgm:spPr/>
      <dgm:t>
        <a:bodyPr/>
        <a:lstStyle/>
        <a:p>
          <a:r>
            <a:rPr lang="en-US" dirty="0" smtClean="0"/>
            <a:t>Finance Society</a:t>
          </a:r>
          <a:endParaRPr lang="en-US" dirty="0"/>
        </a:p>
      </dgm:t>
    </dgm:pt>
    <dgm:pt modelId="{0416BB10-ED2B-43B0-A4A7-691D84C74510}" type="parTrans" cxnId="{FE6BCC5A-DBB6-4A4E-8E94-490BC014A48B}">
      <dgm:prSet/>
      <dgm:spPr/>
      <dgm:t>
        <a:bodyPr/>
        <a:lstStyle/>
        <a:p>
          <a:endParaRPr lang="en-US"/>
        </a:p>
      </dgm:t>
    </dgm:pt>
    <dgm:pt modelId="{8847F904-F1CE-439E-9BF6-5499A101AB4A}" type="sibTrans" cxnId="{FE6BCC5A-DBB6-4A4E-8E94-490BC014A48B}">
      <dgm:prSet/>
      <dgm:spPr/>
      <dgm:t>
        <a:bodyPr/>
        <a:lstStyle/>
        <a:p>
          <a:endParaRPr lang="en-US"/>
        </a:p>
      </dgm:t>
    </dgm:pt>
    <dgm:pt modelId="{687E540C-D08E-4FB0-A3D6-19E7B43D6170}">
      <dgm:prSet phldrT="[Text]"/>
      <dgm:spPr/>
      <dgm:t>
        <a:bodyPr/>
        <a:lstStyle/>
        <a:p>
          <a:r>
            <a:rPr lang="en-US" dirty="0" smtClean="0"/>
            <a:t>Classes</a:t>
          </a:r>
          <a:endParaRPr lang="en-US" dirty="0"/>
        </a:p>
      </dgm:t>
    </dgm:pt>
    <dgm:pt modelId="{3A4D2866-955D-409E-B1BF-0A2FF12FA71D}" type="parTrans" cxnId="{151CBFDB-CEC2-4DFB-924A-766A5B598B2B}">
      <dgm:prSet/>
      <dgm:spPr/>
      <dgm:t>
        <a:bodyPr/>
        <a:lstStyle/>
        <a:p>
          <a:endParaRPr lang="en-US"/>
        </a:p>
      </dgm:t>
    </dgm:pt>
    <dgm:pt modelId="{7229FF87-F544-47A8-A5D4-75C305BDBC70}" type="sibTrans" cxnId="{151CBFDB-CEC2-4DFB-924A-766A5B598B2B}">
      <dgm:prSet/>
      <dgm:spPr/>
      <dgm:t>
        <a:bodyPr/>
        <a:lstStyle/>
        <a:p>
          <a:endParaRPr lang="en-US"/>
        </a:p>
      </dgm:t>
    </dgm:pt>
    <dgm:pt modelId="{4C5B7A40-1999-4693-A3D7-FE55B8DF3D01}">
      <dgm:prSet phldrT="[Text]"/>
      <dgm:spPr/>
      <dgm:t>
        <a:bodyPr/>
        <a:lstStyle/>
        <a:p>
          <a:r>
            <a:rPr lang="en-US" dirty="0" smtClean="0"/>
            <a:t>Interviews</a:t>
          </a:r>
          <a:endParaRPr lang="en-US" dirty="0"/>
        </a:p>
      </dgm:t>
    </dgm:pt>
    <dgm:pt modelId="{17B0C1A6-B966-448A-B6DE-F9701E3560D7}" type="parTrans" cxnId="{738D4507-D161-486B-8349-012443ACA61A}">
      <dgm:prSet/>
      <dgm:spPr/>
      <dgm:t>
        <a:bodyPr/>
        <a:lstStyle/>
        <a:p>
          <a:endParaRPr lang="en-US"/>
        </a:p>
      </dgm:t>
    </dgm:pt>
    <dgm:pt modelId="{1DEEF824-9EC1-4099-8497-0B0CCE32D8C7}" type="sibTrans" cxnId="{738D4507-D161-486B-8349-012443ACA61A}">
      <dgm:prSet/>
      <dgm:spPr/>
      <dgm:t>
        <a:bodyPr/>
        <a:lstStyle/>
        <a:p>
          <a:endParaRPr lang="en-US"/>
        </a:p>
      </dgm:t>
    </dgm:pt>
    <dgm:pt modelId="{1340BFBF-97B0-4EB6-91A0-9F51E3DFB66A}">
      <dgm:prSet phldrT="[Text]"/>
      <dgm:spPr/>
      <dgm:t>
        <a:bodyPr/>
        <a:lstStyle/>
        <a:p>
          <a:r>
            <a:rPr lang="en-US" dirty="0" smtClean="0"/>
            <a:t>Career</a:t>
          </a:r>
          <a:endParaRPr lang="en-US" dirty="0"/>
        </a:p>
      </dgm:t>
    </dgm:pt>
    <dgm:pt modelId="{975081C7-2E1A-4A11-A5BE-C82282394B35}" type="parTrans" cxnId="{D6D27C11-BC77-44FF-B253-E1614CEA4B3A}">
      <dgm:prSet/>
      <dgm:spPr/>
      <dgm:t>
        <a:bodyPr/>
        <a:lstStyle/>
        <a:p>
          <a:endParaRPr lang="en-US"/>
        </a:p>
      </dgm:t>
    </dgm:pt>
    <dgm:pt modelId="{472D8B74-820E-4313-9012-DF98A3CDEDED}" type="sibTrans" cxnId="{D6D27C11-BC77-44FF-B253-E1614CEA4B3A}">
      <dgm:prSet/>
      <dgm:spPr/>
      <dgm:t>
        <a:bodyPr/>
        <a:lstStyle/>
        <a:p>
          <a:endParaRPr lang="en-US"/>
        </a:p>
      </dgm:t>
    </dgm:pt>
    <dgm:pt modelId="{CBAD6C23-B5AA-4C89-8EE0-36FA40CDCEA9}">
      <dgm:prSet phldrT="[Text]"/>
      <dgm:spPr/>
      <dgm:t>
        <a:bodyPr/>
        <a:lstStyle/>
        <a:p>
          <a:r>
            <a:rPr lang="en-US" dirty="0" smtClean="0"/>
            <a:t>Past Experiences</a:t>
          </a:r>
          <a:endParaRPr lang="en-US" dirty="0"/>
        </a:p>
      </dgm:t>
    </dgm:pt>
    <dgm:pt modelId="{94DD57F5-679F-4198-9749-6C06C42F4E62}" type="parTrans" cxnId="{52E63C66-8A49-449A-94B6-EB7E6308ADC6}">
      <dgm:prSet/>
      <dgm:spPr/>
      <dgm:t>
        <a:bodyPr/>
        <a:lstStyle/>
        <a:p>
          <a:endParaRPr lang="en-US"/>
        </a:p>
      </dgm:t>
    </dgm:pt>
    <dgm:pt modelId="{D994A1A3-83B4-4337-9DC6-671643A91889}" type="sibTrans" cxnId="{52E63C66-8A49-449A-94B6-EB7E6308ADC6}">
      <dgm:prSet/>
      <dgm:spPr/>
      <dgm:t>
        <a:bodyPr/>
        <a:lstStyle/>
        <a:p>
          <a:endParaRPr lang="en-US"/>
        </a:p>
      </dgm:t>
    </dgm:pt>
    <dgm:pt modelId="{D7B62DF9-F6D3-43AB-BD34-91F20CA2CE6B}" type="pres">
      <dgm:prSet presAssocID="{F6E1B06E-2386-4F24-BDF7-8808D13AEE7D}" presName="Name0" presStyleCnt="0">
        <dgm:presLayoutVars>
          <dgm:chMax val="1"/>
          <dgm:dir/>
          <dgm:animLvl val="ctr"/>
          <dgm:resizeHandles val="exact"/>
        </dgm:presLayoutVars>
      </dgm:prSet>
      <dgm:spPr/>
      <dgm:t>
        <a:bodyPr/>
        <a:lstStyle/>
        <a:p>
          <a:endParaRPr lang="en-US"/>
        </a:p>
      </dgm:t>
    </dgm:pt>
    <dgm:pt modelId="{F54DF4FD-A8BF-4A21-B4BB-5E432FF6179B}" type="pres">
      <dgm:prSet presAssocID="{E94C61FF-22D3-4C58-B701-85D548C62A4C}" presName="centerShape" presStyleLbl="node0" presStyleIdx="0" presStyleCnt="1"/>
      <dgm:spPr/>
      <dgm:t>
        <a:bodyPr/>
        <a:lstStyle/>
        <a:p>
          <a:endParaRPr lang="en-US"/>
        </a:p>
      </dgm:t>
    </dgm:pt>
    <dgm:pt modelId="{34AF5175-2BE7-48B9-A67B-0A209CDA29EE}" type="pres">
      <dgm:prSet presAssocID="{687E540C-D08E-4FB0-A3D6-19E7B43D6170}" presName="node" presStyleLbl="node1" presStyleIdx="0" presStyleCnt="4">
        <dgm:presLayoutVars>
          <dgm:bulletEnabled val="1"/>
        </dgm:presLayoutVars>
      </dgm:prSet>
      <dgm:spPr/>
      <dgm:t>
        <a:bodyPr/>
        <a:lstStyle/>
        <a:p>
          <a:endParaRPr lang="en-US"/>
        </a:p>
      </dgm:t>
    </dgm:pt>
    <dgm:pt modelId="{A132DBC7-0BE6-4C92-82CB-D21604875F42}" type="pres">
      <dgm:prSet presAssocID="{687E540C-D08E-4FB0-A3D6-19E7B43D6170}" presName="dummy" presStyleCnt="0"/>
      <dgm:spPr/>
    </dgm:pt>
    <dgm:pt modelId="{954FBE5B-4837-44FD-98E8-4A3AF09B2FB4}" type="pres">
      <dgm:prSet presAssocID="{7229FF87-F544-47A8-A5D4-75C305BDBC70}" presName="sibTrans" presStyleLbl="sibTrans2D1" presStyleIdx="0" presStyleCnt="4"/>
      <dgm:spPr/>
      <dgm:t>
        <a:bodyPr/>
        <a:lstStyle/>
        <a:p>
          <a:endParaRPr lang="en-US"/>
        </a:p>
      </dgm:t>
    </dgm:pt>
    <dgm:pt modelId="{F8A89F77-0943-44FD-ACE5-17FB2FDEF402}" type="pres">
      <dgm:prSet presAssocID="{4C5B7A40-1999-4693-A3D7-FE55B8DF3D01}" presName="node" presStyleLbl="node1" presStyleIdx="1" presStyleCnt="4">
        <dgm:presLayoutVars>
          <dgm:bulletEnabled val="1"/>
        </dgm:presLayoutVars>
      </dgm:prSet>
      <dgm:spPr/>
      <dgm:t>
        <a:bodyPr/>
        <a:lstStyle/>
        <a:p>
          <a:endParaRPr lang="en-US"/>
        </a:p>
      </dgm:t>
    </dgm:pt>
    <dgm:pt modelId="{7A066FB6-2A0A-4986-AA4B-5AC6706B882E}" type="pres">
      <dgm:prSet presAssocID="{4C5B7A40-1999-4693-A3D7-FE55B8DF3D01}" presName="dummy" presStyleCnt="0"/>
      <dgm:spPr/>
    </dgm:pt>
    <dgm:pt modelId="{7B285B12-E340-4F9B-B218-9FAF6174CD53}" type="pres">
      <dgm:prSet presAssocID="{1DEEF824-9EC1-4099-8497-0B0CCE32D8C7}" presName="sibTrans" presStyleLbl="sibTrans2D1" presStyleIdx="1" presStyleCnt="4"/>
      <dgm:spPr/>
      <dgm:t>
        <a:bodyPr/>
        <a:lstStyle/>
        <a:p>
          <a:endParaRPr lang="en-US"/>
        </a:p>
      </dgm:t>
    </dgm:pt>
    <dgm:pt modelId="{9C41D197-50EA-4E69-8BAA-F1333A127C63}" type="pres">
      <dgm:prSet presAssocID="{1340BFBF-97B0-4EB6-91A0-9F51E3DFB66A}" presName="node" presStyleLbl="node1" presStyleIdx="2" presStyleCnt="4">
        <dgm:presLayoutVars>
          <dgm:bulletEnabled val="1"/>
        </dgm:presLayoutVars>
      </dgm:prSet>
      <dgm:spPr/>
      <dgm:t>
        <a:bodyPr/>
        <a:lstStyle/>
        <a:p>
          <a:endParaRPr lang="en-US"/>
        </a:p>
      </dgm:t>
    </dgm:pt>
    <dgm:pt modelId="{089C93DE-F944-4812-90FE-E484EAF708FA}" type="pres">
      <dgm:prSet presAssocID="{1340BFBF-97B0-4EB6-91A0-9F51E3DFB66A}" presName="dummy" presStyleCnt="0"/>
      <dgm:spPr/>
    </dgm:pt>
    <dgm:pt modelId="{DDF2DCFB-52FB-472B-AA97-4F1C84406A86}" type="pres">
      <dgm:prSet presAssocID="{472D8B74-820E-4313-9012-DF98A3CDEDED}" presName="sibTrans" presStyleLbl="sibTrans2D1" presStyleIdx="2" presStyleCnt="4"/>
      <dgm:spPr/>
      <dgm:t>
        <a:bodyPr/>
        <a:lstStyle/>
        <a:p>
          <a:endParaRPr lang="en-US"/>
        </a:p>
      </dgm:t>
    </dgm:pt>
    <dgm:pt modelId="{859C3A48-8905-42BC-A860-31BB41DDDB0C}" type="pres">
      <dgm:prSet presAssocID="{CBAD6C23-B5AA-4C89-8EE0-36FA40CDCEA9}" presName="node" presStyleLbl="node1" presStyleIdx="3" presStyleCnt="4">
        <dgm:presLayoutVars>
          <dgm:bulletEnabled val="1"/>
        </dgm:presLayoutVars>
      </dgm:prSet>
      <dgm:spPr/>
      <dgm:t>
        <a:bodyPr/>
        <a:lstStyle/>
        <a:p>
          <a:endParaRPr lang="en-US"/>
        </a:p>
      </dgm:t>
    </dgm:pt>
    <dgm:pt modelId="{D400A69A-95EB-452E-BC10-7F019AC27344}" type="pres">
      <dgm:prSet presAssocID="{CBAD6C23-B5AA-4C89-8EE0-36FA40CDCEA9}" presName="dummy" presStyleCnt="0"/>
      <dgm:spPr/>
    </dgm:pt>
    <dgm:pt modelId="{D6E4C4EF-5DF1-45BB-A3A9-A540CB3008DA}" type="pres">
      <dgm:prSet presAssocID="{D994A1A3-83B4-4337-9DC6-671643A91889}" presName="sibTrans" presStyleLbl="sibTrans2D1" presStyleIdx="3" presStyleCnt="4"/>
      <dgm:spPr/>
      <dgm:t>
        <a:bodyPr/>
        <a:lstStyle/>
        <a:p>
          <a:endParaRPr lang="en-US"/>
        </a:p>
      </dgm:t>
    </dgm:pt>
  </dgm:ptLst>
  <dgm:cxnLst>
    <dgm:cxn modelId="{DAE795AE-0601-4352-A6C3-588E2F659CE6}" type="presOf" srcId="{472D8B74-820E-4313-9012-DF98A3CDEDED}" destId="{DDF2DCFB-52FB-472B-AA97-4F1C84406A86}" srcOrd="0" destOrd="0" presId="urn:microsoft.com/office/officeart/2005/8/layout/radial6"/>
    <dgm:cxn modelId="{6006A507-0C1A-4BB2-8835-182C09E483A5}" type="presOf" srcId="{D994A1A3-83B4-4337-9DC6-671643A91889}" destId="{D6E4C4EF-5DF1-45BB-A3A9-A540CB3008DA}" srcOrd="0" destOrd="0" presId="urn:microsoft.com/office/officeart/2005/8/layout/radial6"/>
    <dgm:cxn modelId="{FE6BCC5A-DBB6-4A4E-8E94-490BC014A48B}" srcId="{F6E1B06E-2386-4F24-BDF7-8808D13AEE7D}" destId="{E94C61FF-22D3-4C58-B701-85D548C62A4C}" srcOrd="0" destOrd="0" parTransId="{0416BB10-ED2B-43B0-A4A7-691D84C74510}" sibTransId="{8847F904-F1CE-439E-9BF6-5499A101AB4A}"/>
    <dgm:cxn modelId="{2040EC8D-DD73-4B3D-9F0A-DF722361559B}" type="presOf" srcId="{1DEEF824-9EC1-4099-8497-0B0CCE32D8C7}" destId="{7B285B12-E340-4F9B-B218-9FAF6174CD53}" srcOrd="0" destOrd="0" presId="urn:microsoft.com/office/officeart/2005/8/layout/radial6"/>
    <dgm:cxn modelId="{D6D27C11-BC77-44FF-B253-E1614CEA4B3A}" srcId="{E94C61FF-22D3-4C58-B701-85D548C62A4C}" destId="{1340BFBF-97B0-4EB6-91A0-9F51E3DFB66A}" srcOrd="2" destOrd="0" parTransId="{975081C7-2E1A-4A11-A5BE-C82282394B35}" sibTransId="{472D8B74-820E-4313-9012-DF98A3CDEDED}"/>
    <dgm:cxn modelId="{50723533-A622-4CBC-9904-76A7EC835D63}" type="presOf" srcId="{CBAD6C23-B5AA-4C89-8EE0-36FA40CDCEA9}" destId="{859C3A48-8905-42BC-A860-31BB41DDDB0C}" srcOrd="0" destOrd="0" presId="urn:microsoft.com/office/officeart/2005/8/layout/radial6"/>
    <dgm:cxn modelId="{742D8731-14E7-474A-A552-436C62534D78}" type="presOf" srcId="{4C5B7A40-1999-4693-A3D7-FE55B8DF3D01}" destId="{F8A89F77-0943-44FD-ACE5-17FB2FDEF402}" srcOrd="0" destOrd="0" presId="urn:microsoft.com/office/officeart/2005/8/layout/radial6"/>
    <dgm:cxn modelId="{32370B36-22CB-45B3-8C20-865BACB74EB9}" type="presOf" srcId="{7229FF87-F544-47A8-A5D4-75C305BDBC70}" destId="{954FBE5B-4837-44FD-98E8-4A3AF09B2FB4}" srcOrd="0" destOrd="0" presId="urn:microsoft.com/office/officeart/2005/8/layout/radial6"/>
    <dgm:cxn modelId="{738D4507-D161-486B-8349-012443ACA61A}" srcId="{E94C61FF-22D3-4C58-B701-85D548C62A4C}" destId="{4C5B7A40-1999-4693-A3D7-FE55B8DF3D01}" srcOrd="1" destOrd="0" parTransId="{17B0C1A6-B966-448A-B6DE-F9701E3560D7}" sibTransId="{1DEEF824-9EC1-4099-8497-0B0CCE32D8C7}"/>
    <dgm:cxn modelId="{52E63C66-8A49-449A-94B6-EB7E6308ADC6}" srcId="{E94C61FF-22D3-4C58-B701-85D548C62A4C}" destId="{CBAD6C23-B5AA-4C89-8EE0-36FA40CDCEA9}" srcOrd="3" destOrd="0" parTransId="{94DD57F5-679F-4198-9749-6C06C42F4E62}" sibTransId="{D994A1A3-83B4-4337-9DC6-671643A91889}"/>
    <dgm:cxn modelId="{D9F70363-94D9-462B-8BE8-26D6CFAAE10B}" type="presOf" srcId="{F6E1B06E-2386-4F24-BDF7-8808D13AEE7D}" destId="{D7B62DF9-F6D3-43AB-BD34-91F20CA2CE6B}" srcOrd="0" destOrd="0" presId="urn:microsoft.com/office/officeart/2005/8/layout/radial6"/>
    <dgm:cxn modelId="{1E69C479-D4C1-481D-BC28-B87C2FC84BED}" type="presOf" srcId="{E94C61FF-22D3-4C58-B701-85D548C62A4C}" destId="{F54DF4FD-A8BF-4A21-B4BB-5E432FF6179B}" srcOrd="0" destOrd="0" presId="urn:microsoft.com/office/officeart/2005/8/layout/radial6"/>
    <dgm:cxn modelId="{151CBFDB-CEC2-4DFB-924A-766A5B598B2B}" srcId="{E94C61FF-22D3-4C58-B701-85D548C62A4C}" destId="{687E540C-D08E-4FB0-A3D6-19E7B43D6170}" srcOrd="0" destOrd="0" parTransId="{3A4D2866-955D-409E-B1BF-0A2FF12FA71D}" sibTransId="{7229FF87-F544-47A8-A5D4-75C305BDBC70}"/>
    <dgm:cxn modelId="{2B1DEF0E-AF6B-45E7-80A5-6B3175E1A7F8}" type="presOf" srcId="{687E540C-D08E-4FB0-A3D6-19E7B43D6170}" destId="{34AF5175-2BE7-48B9-A67B-0A209CDA29EE}" srcOrd="0" destOrd="0" presId="urn:microsoft.com/office/officeart/2005/8/layout/radial6"/>
    <dgm:cxn modelId="{BFCDBF62-E664-43F6-A77E-AFDCC96E1EF7}" type="presOf" srcId="{1340BFBF-97B0-4EB6-91A0-9F51E3DFB66A}" destId="{9C41D197-50EA-4E69-8BAA-F1333A127C63}" srcOrd="0" destOrd="0" presId="urn:microsoft.com/office/officeart/2005/8/layout/radial6"/>
    <dgm:cxn modelId="{DC128C79-BD6A-426C-A684-7BC0B989754D}" type="presParOf" srcId="{D7B62DF9-F6D3-43AB-BD34-91F20CA2CE6B}" destId="{F54DF4FD-A8BF-4A21-B4BB-5E432FF6179B}" srcOrd="0" destOrd="0" presId="urn:microsoft.com/office/officeart/2005/8/layout/radial6"/>
    <dgm:cxn modelId="{CE876D79-E8AA-4A70-AB2C-1D510001D1A1}" type="presParOf" srcId="{D7B62DF9-F6D3-43AB-BD34-91F20CA2CE6B}" destId="{34AF5175-2BE7-48B9-A67B-0A209CDA29EE}" srcOrd="1" destOrd="0" presId="urn:microsoft.com/office/officeart/2005/8/layout/radial6"/>
    <dgm:cxn modelId="{F09F7F5B-569F-4F5E-A451-A75F63F7DBC7}" type="presParOf" srcId="{D7B62DF9-F6D3-43AB-BD34-91F20CA2CE6B}" destId="{A132DBC7-0BE6-4C92-82CB-D21604875F42}" srcOrd="2" destOrd="0" presId="urn:microsoft.com/office/officeart/2005/8/layout/radial6"/>
    <dgm:cxn modelId="{07C006CF-F31A-454D-A4CF-DB0B01C15A00}" type="presParOf" srcId="{D7B62DF9-F6D3-43AB-BD34-91F20CA2CE6B}" destId="{954FBE5B-4837-44FD-98E8-4A3AF09B2FB4}" srcOrd="3" destOrd="0" presId="urn:microsoft.com/office/officeart/2005/8/layout/radial6"/>
    <dgm:cxn modelId="{1529A0B7-CE5F-49ED-A679-59EC9FA149AC}" type="presParOf" srcId="{D7B62DF9-F6D3-43AB-BD34-91F20CA2CE6B}" destId="{F8A89F77-0943-44FD-ACE5-17FB2FDEF402}" srcOrd="4" destOrd="0" presId="urn:microsoft.com/office/officeart/2005/8/layout/radial6"/>
    <dgm:cxn modelId="{7A640028-B20A-4FE6-BC71-E6E1A1504EB6}" type="presParOf" srcId="{D7B62DF9-F6D3-43AB-BD34-91F20CA2CE6B}" destId="{7A066FB6-2A0A-4986-AA4B-5AC6706B882E}" srcOrd="5" destOrd="0" presId="urn:microsoft.com/office/officeart/2005/8/layout/radial6"/>
    <dgm:cxn modelId="{C54D849D-8271-46BF-8F50-998513A2940D}" type="presParOf" srcId="{D7B62DF9-F6D3-43AB-BD34-91F20CA2CE6B}" destId="{7B285B12-E340-4F9B-B218-9FAF6174CD53}" srcOrd="6" destOrd="0" presId="urn:microsoft.com/office/officeart/2005/8/layout/radial6"/>
    <dgm:cxn modelId="{4DF87EEF-A035-453A-8A8F-EF5C72CB8EE7}" type="presParOf" srcId="{D7B62DF9-F6D3-43AB-BD34-91F20CA2CE6B}" destId="{9C41D197-50EA-4E69-8BAA-F1333A127C63}" srcOrd="7" destOrd="0" presId="urn:microsoft.com/office/officeart/2005/8/layout/radial6"/>
    <dgm:cxn modelId="{F16E5038-DACE-4FE9-BA05-27F5D9B534F6}" type="presParOf" srcId="{D7B62DF9-F6D3-43AB-BD34-91F20CA2CE6B}" destId="{089C93DE-F944-4812-90FE-E484EAF708FA}" srcOrd="8" destOrd="0" presId="urn:microsoft.com/office/officeart/2005/8/layout/radial6"/>
    <dgm:cxn modelId="{7EA34717-EB72-4177-A284-8AFFADA86227}" type="presParOf" srcId="{D7B62DF9-F6D3-43AB-BD34-91F20CA2CE6B}" destId="{DDF2DCFB-52FB-472B-AA97-4F1C84406A86}" srcOrd="9" destOrd="0" presId="urn:microsoft.com/office/officeart/2005/8/layout/radial6"/>
    <dgm:cxn modelId="{5A6D275B-06C8-40B7-A2A2-710DEAFB1EE5}" type="presParOf" srcId="{D7B62DF9-F6D3-43AB-BD34-91F20CA2CE6B}" destId="{859C3A48-8905-42BC-A860-31BB41DDDB0C}" srcOrd="10" destOrd="0" presId="urn:microsoft.com/office/officeart/2005/8/layout/radial6"/>
    <dgm:cxn modelId="{1866051C-FCEF-41C7-9E2D-FE45EC8FE0CA}" type="presParOf" srcId="{D7B62DF9-F6D3-43AB-BD34-91F20CA2CE6B}" destId="{D400A69A-95EB-452E-BC10-7F019AC27344}" srcOrd="11" destOrd="0" presId="urn:microsoft.com/office/officeart/2005/8/layout/radial6"/>
    <dgm:cxn modelId="{79BE5DE5-9C6C-442D-ACDD-7738F004AC6E}" type="presParOf" srcId="{D7B62DF9-F6D3-43AB-BD34-91F20CA2CE6B}" destId="{D6E4C4EF-5DF1-45BB-A3A9-A540CB3008D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DD029-B78B-40ED-9CBA-17B9B18ACBA9}" type="datetimeFigureOut">
              <a:rPr lang="en-US" smtClean="0"/>
              <a:t>9/25/2014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90720-4460-4EDF-88B1-68FDF4BD9D54}" type="slidenum">
              <a:rPr lang="en-US" smtClean="0"/>
              <a:t>‹#›</a:t>
            </a:fld>
            <a:endParaRPr lang="en-US"/>
          </a:p>
        </p:txBody>
      </p:sp>
    </p:spTree>
    <p:extLst>
      <p:ext uri="{BB962C8B-B14F-4D97-AF65-F5344CB8AC3E}">
        <p14:creationId xmlns:p14="http://schemas.microsoft.com/office/powerpoint/2010/main" val="108332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4F4479-6650-4C82-AC03-819433B44B12}" type="slidenum">
              <a:rPr lang="en-US" smtClean="0"/>
              <a:pPr/>
              <a:t>9</a:t>
            </a:fld>
            <a:endParaRPr lang="en-US" smtClean="0"/>
          </a:p>
        </p:txBody>
      </p:sp>
    </p:spTree>
    <p:extLst>
      <p:ext uri="{BB962C8B-B14F-4D97-AF65-F5344CB8AC3E}">
        <p14:creationId xmlns:p14="http://schemas.microsoft.com/office/powerpoint/2010/main" val="31781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http://v.youku.com/v_show/id_XNzc3MzU5ODI0.html</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0" i="0" kern="1200" dirty="0" smtClean="0">
                <a:solidFill>
                  <a:schemeClr val="tx1"/>
                </a:solidFill>
                <a:effectLst/>
                <a:latin typeface="+mn-lt"/>
                <a:ea typeface="+mn-ea"/>
                <a:cs typeface="+mn-cs"/>
              </a:rPr>
              <a:t>SEC Form F-1 is required to register securities issued by foreign issuers for which no other specialized form exists or is authorized</a:t>
            </a: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4F4479-6650-4C82-AC03-819433B44B12}" type="slidenum">
              <a:rPr lang="en-US" smtClean="0"/>
              <a:pPr/>
              <a:t>10</a:t>
            </a:fld>
            <a:endParaRPr lang="en-US" smtClean="0"/>
          </a:p>
        </p:txBody>
      </p:sp>
    </p:spTree>
    <p:extLst>
      <p:ext uri="{BB962C8B-B14F-4D97-AF65-F5344CB8AC3E}">
        <p14:creationId xmlns:p14="http://schemas.microsoft.com/office/powerpoint/2010/main" val="31781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405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http://www.nytimes.com/video/business/international/100000002865514/what-is-alibaba.html</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http://projects.wsj.com/alibaba/#chapter1</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-eBay’s $2.3 billion</a:t>
            </a:r>
            <a:r>
              <a:rPr lang="en-US" baseline="0" dirty="0" smtClean="0"/>
              <a:t> dollar loss was because of a one-time charge, a tax-charge to repatriate foreign cash (reported effective tax rate of 366% because of the tax repatriation)</a:t>
            </a: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EE610F-36E4-441D-A43D-A33AF36EA12F}"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820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A7C733-BBA1-46D1-B7F2-6ECAFF9D6E3D}"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66709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7C733-BBA1-46D1-B7F2-6ECAFF9D6E3D}"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17005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7C733-BBA1-46D1-B7F2-6ECAFF9D6E3D}"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175689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14EC4C-C724-4796-A6FB-AA4ECC0DF1D4}" type="datetimeFigureOut">
              <a:rPr lang="en-US">
                <a:solidFill>
                  <a:prstClr val="black">
                    <a:tint val="75000"/>
                  </a:prstClr>
                </a:solidFill>
              </a:rPr>
              <a:pPr>
                <a:def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D76419-39CB-4383-8D23-1C948067F13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6008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47FEDF-3E0E-4EC5-B444-538B32BAD678}" type="datetimeFigureOut">
              <a:rPr lang="en-US">
                <a:solidFill>
                  <a:prstClr val="black">
                    <a:tint val="75000"/>
                  </a:prstClr>
                </a:solidFill>
              </a:rPr>
              <a:pPr>
                <a:def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71B92D-9109-42A7-BEB7-7555EF0F5A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361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F0E011-0697-4899-9AC9-67F2A31501E4}" type="datetimeFigureOut">
              <a:rPr lang="en-US">
                <a:solidFill>
                  <a:prstClr val="black">
                    <a:tint val="75000"/>
                  </a:prstClr>
                </a:solidFill>
              </a:rPr>
              <a:pPr>
                <a:def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F09AC0-4E55-4A44-91DC-CEAEF47BCE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17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BAE772-4855-4E45-B3F1-06D9DE492DC3}" type="datetimeFigureOut">
              <a:rPr lang="en-US">
                <a:solidFill>
                  <a:prstClr val="black">
                    <a:tint val="75000"/>
                  </a:prstClr>
                </a:solidFill>
              </a:rPr>
              <a:pPr>
                <a:defRPr/>
              </a:pPr>
              <a:t>9/25/2014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DB913C-A535-49D0-84D2-2CE65D3356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92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631CEA-A7C0-417A-A1D2-3AF8B6AC75B6}" type="datetimeFigureOut">
              <a:rPr lang="en-US">
                <a:solidFill>
                  <a:prstClr val="black">
                    <a:tint val="75000"/>
                  </a:prstClr>
                </a:solidFill>
              </a:rPr>
              <a:pPr>
                <a:defRPr/>
              </a:pPr>
              <a:t>9/25/2014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8D57E01-DC90-4948-8FB3-D368E7EB64E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847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C96D1D-DAE8-448A-9CF8-7B55B57E986B}" type="datetimeFigureOut">
              <a:rPr lang="en-US">
                <a:solidFill>
                  <a:prstClr val="black">
                    <a:tint val="75000"/>
                  </a:prstClr>
                </a:solidFill>
              </a:rPr>
              <a:pPr>
                <a:defRPr/>
              </a:pPr>
              <a:t>9/25/2014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37E9BA0-397F-4A3D-979B-5D56B5C788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3786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0460C6-0974-489B-AD73-BDA4E0EC44C0}" type="datetimeFigureOut">
              <a:rPr lang="en-US">
                <a:solidFill>
                  <a:prstClr val="black">
                    <a:tint val="75000"/>
                  </a:prstClr>
                </a:solidFill>
              </a:rPr>
              <a:pPr>
                <a:defRPr/>
              </a:pPr>
              <a:t>9/25/2014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9518A06-FE3D-47EC-AE8F-B494532696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1529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BC4766-27E1-43C8-B455-52B701C0EF5E}" type="datetimeFigureOut">
              <a:rPr lang="en-US">
                <a:solidFill>
                  <a:prstClr val="black">
                    <a:tint val="75000"/>
                  </a:prstClr>
                </a:solidFill>
              </a:rPr>
              <a:pPr>
                <a:defRPr/>
              </a:pPr>
              <a:t>9/25/2014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05FE38-B0B5-4160-841C-DB39D6B5ED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156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7C733-BBA1-46D1-B7F2-6ECAFF9D6E3D}"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2180799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FA8414-F0F5-4F3F-9FAA-4491CE1B8D0E}" type="datetimeFigureOut">
              <a:rPr lang="en-US">
                <a:solidFill>
                  <a:prstClr val="black">
                    <a:tint val="75000"/>
                  </a:prstClr>
                </a:solidFill>
              </a:rPr>
              <a:pPr>
                <a:defRPr/>
              </a:pPr>
              <a:t>9/25/2014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C2E068-6F2C-4D12-A1B0-577B694493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0453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B9AB27-FC34-4DDB-B524-4ED41FD4EC51}" type="datetimeFigureOut">
              <a:rPr lang="en-US">
                <a:solidFill>
                  <a:prstClr val="black">
                    <a:tint val="75000"/>
                  </a:prstClr>
                </a:solidFill>
              </a:rPr>
              <a:pPr>
                <a:def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95C1E4-AEE4-4177-B1B8-88071D69D0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858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200A03-D047-43F5-B12C-924BC9AD536A}" type="datetimeFigureOut">
              <a:rPr lang="en-US">
                <a:solidFill>
                  <a:prstClr val="black">
                    <a:tint val="75000"/>
                  </a:prstClr>
                </a:solidFill>
              </a:rPr>
              <a:pPr>
                <a:def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1A9B36-79E2-471C-93BB-260C706C2A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462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7C733-BBA1-46D1-B7F2-6ECAFF9D6E3D}"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88565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A7C733-BBA1-46D1-B7F2-6ECAFF9D6E3D}"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51462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A7C733-BBA1-46D1-B7F2-6ECAFF9D6E3D}"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242482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A7C733-BBA1-46D1-B7F2-6ECAFF9D6E3D}"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251646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7C733-BBA1-46D1-B7F2-6ECAFF9D6E3D}"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337392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7C733-BBA1-46D1-B7F2-6ECAFF9D6E3D}"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179131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7C733-BBA1-46D1-B7F2-6ECAFF9D6E3D}"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A2DE-2732-45B7-ABAC-5CD5EB2BCF52}" type="slidenum">
              <a:rPr lang="en-US" smtClean="0"/>
              <a:t>‹#›</a:t>
            </a:fld>
            <a:endParaRPr lang="en-US"/>
          </a:p>
        </p:txBody>
      </p:sp>
    </p:spTree>
    <p:extLst>
      <p:ext uri="{BB962C8B-B14F-4D97-AF65-F5344CB8AC3E}">
        <p14:creationId xmlns:p14="http://schemas.microsoft.com/office/powerpoint/2010/main" val="28735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7C733-BBA1-46D1-B7F2-6ECAFF9D6E3D}" type="datetimeFigureOut">
              <a:rPr lang="en-US" smtClean="0"/>
              <a:t>9/25/2014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CA2DE-2732-45B7-ABAC-5CD5EB2BCF52}" type="slidenum">
              <a:rPr lang="en-US" smtClean="0"/>
              <a:t>‹#›</a:t>
            </a:fld>
            <a:endParaRPr lang="en-US"/>
          </a:p>
        </p:txBody>
      </p:sp>
    </p:spTree>
    <p:extLst>
      <p:ext uri="{BB962C8B-B14F-4D97-AF65-F5344CB8AC3E}">
        <p14:creationId xmlns:p14="http://schemas.microsoft.com/office/powerpoint/2010/main" val="252620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2FD8537-0F88-4874-990F-0A5476DB1DC8}" type="datetimeFigureOut">
              <a:rPr lang="en-US">
                <a:solidFill>
                  <a:prstClr val="black">
                    <a:tint val="75000"/>
                  </a:prstClr>
                </a:solidFill>
              </a:rPr>
              <a:pPr>
                <a:defRPr/>
              </a:pPr>
              <a:t>9/25/2014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3D8E161-7D20-4EDF-81E8-F91295F86D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01048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27.jpeg"/><Relationship Id="rId7" Type="http://schemas.openxmlformats.org/officeDocument/2006/relationships/image" Target="../media/image43.jpeg"/><Relationship Id="rId12"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2.jpeg"/><Relationship Id="rId11" Type="http://schemas.openxmlformats.org/officeDocument/2006/relationships/image" Target="../media/image56.png"/><Relationship Id="rId5" Type="http://schemas.openxmlformats.org/officeDocument/2006/relationships/image" Target="../media/image52.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54.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mailto:uconnfs@gmail.com" TargetMode="External"/><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hyperlink" Target="http://www.business.uconn.edu/users/fs/" TargetMode="External"/><Relationship Id="rId4" Type="http://schemas.openxmlformats.org/officeDocument/2006/relationships/hyperlink" Target="https://www.facebook.com/groups/2714076662121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504317"/>
          </a:xfrm>
          <a:prstGeom prst="rect">
            <a:avLst/>
          </a:prstGeom>
          <a:blipFill>
            <a:blip r:embed="rId2">
              <a:alphaModFix amt="25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ctrTitle"/>
          </p:nvPr>
        </p:nvSpPr>
        <p:spPr>
          <a:xfrm>
            <a:off x="339725" y="800100"/>
            <a:ext cx="9144000" cy="2387600"/>
          </a:xfrm>
        </p:spPr>
        <p:txBody>
          <a:bodyPr/>
          <a:lstStyle/>
          <a:p>
            <a:pPr algn="l" eaLnBrk="1" hangingPunct="1"/>
            <a:r>
              <a:rPr lang="en-US" sz="7200" b="1" dirty="0" smtClean="0"/>
              <a:t>Finance Society</a:t>
            </a:r>
          </a:p>
        </p:txBody>
      </p:sp>
      <p:sp>
        <p:nvSpPr>
          <p:cNvPr id="4099" name="Subtitle 2"/>
          <p:cNvSpPr>
            <a:spLocks noGrp="1"/>
          </p:cNvSpPr>
          <p:nvPr>
            <p:ph type="subTitle" idx="1"/>
          </p:nvPr>
        </p:nvSpPr>
        <p:spPr>
          <a:xfrm>
            <a:off x="339725" y="3602038"/>
            <a:ext cx="9144000" cy="1655762"/>
          </a:xfrm>
        </p:spPr>
        <p:txBody>
          <a:bodyPr/>
          <a:lstStyle/>
          <a:p>
            <a:pPr algn="l" eaLnBrk="1" hangingPunct="1"/>
            <a:r>
              <a:rPr lang="en-US" b="1" dirty="0" smtClean="0"/>
              <a:t>Introduction and Calendar for Fall 2014</a:t>
            </a:r>
          </a:p>
        </p:txBody>
      </p:sp>
      <p:sp>
        <p:nvSpPr>
          <p:cNvPr id="4" name="TextBox 3"/>
          <p:cNvSpPr txBox="1"/>
          <p:nvPr/>
        </p:nvSpPr>
        <p:spPr>
          <a:xfrm>
            <a:off x="425450" y="228600"/>
            <a:ext cx="4105275" cy="369888"/>
          </a:xfrm>
          <a:prstGeom prst="rect">
            <a:avLst/>
          </a:prstGeom>
          <a:noFill/>
        </p:spPr>
        <p:txBody>
          <a:bodyPr>
            <a:spAutoFit/>
          </a:bodyPr>
          <a:lstStyle/>
          <a:p>
            <a:pPr eaLnBrk="1" fontAlgn="auto" hangingPunct="1">
              <a:spcBef>
                <a:spcPts val="0"/>
              </a:spcBef>
              <a:spcAft>
                <a:spcPts val="0"/>
              </a:spcAft>
              <a:defRPr/>
            </a:pPr>
            <a:r>
              <a:rPr lang="en-US" b="1" i="1" dirty="0">
                <a:solidFill>
                  <a:schemeClr val="tx1">
                    <a:lumMod val="50000"/>
                    <a:lumOff val="50000"/>
                  </a:schemeClr>
                </a:solidFill>
                <a:latin typeface="+mn-lt"/>
              </a:rPr>
              <a:t>September </a:t>
            </a:r>
            <a:r>
              <a:rPr lang="en-US" b="1" i="1" dirty="0" smtClean="0">
                <a:solidFill>
                  <a:schemeClr val="tx1">
                    <a:lumMod val="50000"/>
                    <a:lumOff val="50000"/>
                  </a:schemeClr>
                </a:solidFill>
                <a:latin typeface="+mn-lt"/>
              </a:rPr>
              <a:t>10</a:t>
            </a:r>
            <a:r>
              <a:rPr lang="en-US" b="1" i="1" baseline="30000" dirty="0" smtClean="0">
                <a:solidFill>
                  <a:schemeClr val="tx1">
                    <a:lumMod val="50000"/>
                    <a:lumOff val="50000"/>
                  </a:schemeClr>
                </a:solidFill>
                <a:latin typeface="+mn-lt"/>
              </a:rPr>
              <a:t>th</a:t>
            </a:r>
            <a:r>
              <a:rPr lang="en-US" b="1" i="1" dirty="0" smtClean="0">
                <a:solidFill>
                  <a:schemeClr val="tx1">
                    <a:lumMod val="50000"/>
                    <a:lumOff val="50000"/>
                  </a:schemeClr>
                </a:solidFill>
                <a:latin typeface="+mn-lt"/>
              </a:rPr>
              <a:t> 2014</a:t>
            </a:r>
            <a:endParaRPr lang="en-US" b="1" i="1" dirty="0">
              <a:solidFill>
                <a:schemeClr val="tx1">
                  <a:lumMod val="50000"/>
                  <a:lumOff val="50000"/>
                </a:schemeClr>
              </a:solidFill>
              <a:latin typeface="+mn-lt"/>
            </a:endParaRPr>
          </a:p>
        </p:txBody>
      </p:sp>
      <p:sp>
        <p:nvSpPr>
          <p:cNvPr id="5" name="Rectangle 4"/>
          <p:cNvSpPr/>
          <p:nvPr/>
        </p:nvSpPr>
        <p:spPr>
          <a:xfrm>
            <a:off x="-73009" y="5849938"/>
            <a:ext cx="12317557" cy="1392237"/>
          </a:xfrm>
          <a:prstGeom prst="rect">
            <a:avLst/>
          </a:prstGeom>
          <a:gradFill>
            <a:gsLst>
              <a:gs pos="0">
                <a:schemeClr val="accent1">
                  <a:lumMod val="5000"/>
                  <a:lumOff val="95000"/>
                  <a:alpha val="0"/>
                </a:schemeClr>
              </a:gs>
              <a:gs pos="36000">
                <a:schemeClr val="accent1">
                  <a:lumMod val="45000"/>
                  <a:lumOff val="55000"/>
                </a:schemeClr>
              </a:gs>
              <a:gs pos="100000">
                <a:schemeClr val="accent1">
                  <a:lumMod val="45000"/>
                  <a:lumOff val="55000"/>
                </a:schemeClr>
              </a:gs>
              <a:gs pos="93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496775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dirty="0" smtClean="0"/>
              <a:t>Advice</a:t>
            </a:r>
            <a:endParaRPr lang="en-US" dirty="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3" y="2093913"/>
            <a:ext cx="6773862" cy="267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541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solidFill>
                  <a:prstClr val="black"/>
                </a:solidFill>
              </a:rPr>
              <a:t>What is Finance?</a:t>
            </a:r>
            <a:endParaRPr lang="en-US" dirty="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1"/>
          </p:nvPr>
        </p:nvSpPr>
        <p:spPr/>
        <p:txBody>
          <a:bodyPr/>
          <a:lstStyle/>
          <a:p>
            <a:r>
              <a:rPr lang="en-US" dirty="0" smtClean="0"/>
              <a:t>The way in which money is used and handled</a:t>
            </a:r>
          </a:p>
          <a:p>
            <a:r>
              <a:rPr lang="en-US" dirty="0"/>
              <a:t>T</a:t>
            </a:r>
            <a:r>
              <a:rPr lang="en-US" dirty="0" smtClean="0"/>
              <a:t>he </a:t>
            </a:r>
            <a:r>
              <a:rPr lang="en-US" dirty="0"/>
              <a:t>system that includes the circulation of money, the granting of credit, the making of investments, and the provision of banking </a:t>
            </a:r>
            <a:r>
              <a:rPr lang="en-US" dirty="0" smtClean="0"/>
              <a:t>facilities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156" y="1823172"/>
            <a:ext cx="5631872" cy="38918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2691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solidFill>
                  <a:prstClr val="black"/>
                </a:solidFill>
              </a:rPr>
              <a:t>Understanding Finance and the Capital Markets</a:t>
            </a: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http://us.123rf.com/400wm/400/400/chudtsankov/chudtsankov1211/chudtsankov121100242/16446225-hand-holding-money-b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1500" y="968749"/>
            <a:ext cx="2409063" cy="2047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363" y="621001"/>
            <a:ext cx="2743200" cy="2743200"/>
          </a:xfrm>
          <a:prstGeom prst="rect">
            <a:avLst/>
          </a:prstGeom>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6889" y="4160212"/>
            <a:ext cx="658997" cy="657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8136" r="10811" b="17021"/>
          <a:stretch/>
        </p:blipFill>
        <p:spPr bwMode="auto">
          <a:xfrm>
            <a:off x="10206742" y="4680401"/>
            <a:ext cx="964849" cy="3827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8199" y="5063174"/>
            <a:ext cx="628115" cy="7347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02235" y="5278062"/>
            <a:ext cx="830115" cy="8301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44262" y="3958569"/>
            <a:ext cx="973844" cy="5114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ight Arrow 3"/>
          <p:cNvSpPr/>
          <p:nvPr/>
        </p:nvSpPr>
        <p:spPr>
          <a:xfrm>
            <a:off x="3036277" y="1684106"/>
            <a:ext cx="1440872" cy="768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ight Arrow 15"/>
          <p:cNvSpPr/>
          <p:nvPr/>
        </p:nvSpPr>
        <p:spPr>
          <a:xfrm>
            <a:off x="7450527" y="1684105"/>
            <a:ext cx="1440872" cy="768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516" y="3934424"/>
            <a:ext cx="991857" cy="7438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2749" y="3885067"/>
            <a:ext cx="1299197" cy="9743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1385" y="4733352"/>
            <a:ext cx="938988" cy="555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0675" y="4733352"/>
            <a:ext cx="823343" cy="765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 name="Picture 17"/>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1604" b="22805"/>
          <a:stretch/>
        </p:blipFill>
        <p:spPr bwMode="auto">
          <a:xfrm>
            <a:off x="744838" y="5671380"/>
            <a:ext cx="1762385" cy="5715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7727" y="5025860"/>
            <a:ext cx="980216" cy="7351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10"/>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36830"/>
          <a:stretch/>
        </p:blipFill>
        <p:spPr bwMode="auto">
          <a:xfrm>
            <a:off x="6437740" y="3887339"/>
            <a:ext cx="1222951" cy="770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2576" y="4805291"/>
            <a:ext cx="1531962" cy="11489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www.davemanuel.com/images/jp_morgan_logo_02.jpg"/>
          <p:cNvPicPr>
            <a:picLocks noChangeAspect="1" noChangeArrowheads="1"/>
          </p:cNvPicPr>
          <p:nvPr/>
        </p:nvPicPr>
        <p:blipFill rotWithShape="1">
          <a:blip r:embed="rId18">
            <a:extLst>
              <a:ext uri="{28A0092B-C50C-407E-A947-70E740481C1C}">
                <a14:useLocalDpi xmlns:a14="http://schemas.microsoft.com/office/drawing/2010/main" val="0"/>
              </a:ext>
            </a:extLst>
          </a:blip>
          <a:srcRect t="30886" b="39362"/>
          <a:stretch/>
        </p:blipFill>
        <p:spPr bwMode="auto">
          <a:xfrm>
            <a:off x="3804214" y="4082861"/>
            <a:ext cx="2190750" cy="4675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77865" y="3233630"/>
            <a:ext cx="2012246" cy="373825"/>
          </a:xfrm>
          <a:prstGeom prst="rect">
            <a:avLst/>
          </a:prstGeom>
          <a:solidFill>
            <a:srgbClr val="FFFFCC"/>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lumMod val="50000"/>
                  </a:prstClr>
                </a:solidFill>
              </a:rPr>
              <a:t>Investors</a:t>
            </a:r>
            <a:endParaRPr lang="en-US" dirty="0">
              <a:solidFill>
                <a:prstClr val="white">
                  <a:lumMod val="50000"/>
                </a:prstClr>
              </a:solidFill>
            </a:endParaRPr>
          </a:p>
        </p:txBody>
      </p:sp>
      <p:sp>
        <p:nvSpPr>
          <p:cNvPr id="25" name="Rectangle 24"/>
          <p:cNvSpPr/>
          <p:nvPr/>
        </p:nvSpPr>
        <p:spPr>
          <a:xfrm>
            <a:off x="4899589" y="3233630"/>
            <a:ext cx="2012246" cy="373825"/>
          </a:xfrm>
          <a:prstGeom prst="rect">
            <a:avLst/>
          </a:prstGeom>
          <a:solidFill>
            <a:srgbClr val="FFFFCC"/>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lumMod val="50000"/>
                  </a:prstClr>
                </a:solidFill>
              </a:rPr>
              <a:t>Investment Banks</a:t>
            </a:r>
            <a:endParaRPr lang="en-US" dirty="0">
              <a:solidFill>
                <a:prstClr val="white">
                  <a:lumMod val="50000"/>
                </a:prstClr>
              </a:solidFill>
            </a:endParaRPr>
          </a:p>
        </p:txBody>
      </p:sp>
      <p:sp>
        <p:nvSpPr>
          <p:cNvPr id="26" name="Rectangle 25"/>
          <p:cNvSpPr/>
          <p:nvPr/>
        </p:nvSpPr>
        <p:spPr>
          <a:xfrm>
            <a:off x="8891400" y="3233630"/>
            <a:ext cx="2662782" cy="373825"/>
          </a:xfrm>
          <a:prstGeom prst="rect">
            <a:avLst/>
          </a:prstGeom>
          <a:solidFill>
            <a:srgbClr val="FFFFCC"/>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white">
                  <a:lumMod val="50000"/>
                </a:prstClr>
              </a:solidFill>
            </a:endParaRPr>
          </a:p>
          <a:p>
            <a:pPr algn="ctr"/>
            <a:r>
              <a:rPr lang="en-US" dirty="0" smtClean="0">
                <a:solidFill>
                  <a:prstClr val="white">
                    <a:lumMod val="50000"/>
                  </a:prstClr>
                </a:solidFill>
              </a:rPr>
              <a:t>Companies/Governments</a:t>
            </a:r>
          </a:p>
          <a:p>
            <a:pPr algn="ctr"/>
            <a:endParaRPr lang="en-US" dirty="0">
              <a:solidFill>
                <a:prstClr val="white">
                  <a:lumMod val="50000"/>
                </a:prstClr>
              </a:solidFill>
            </a:endParaRPr>
          </a:p>
        </p:txBody>
      </p:sp>
      <p:pic>
        <p:nvPicPr>
          <p:cNvPr id="1026" name="Picture 2" descr="http://preview.turbosquid.com/Preview/Content_2010_12_09__08_59_48/cartoon%20building%202.jpg77c1a523-aac6-4ee5-9853-1261c6dc18f5Larger.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76201" y="892839"/>
            <a:ext cx="2932699" cy="2199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7336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nodeType="with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fade">
                                      <p:cBhvr>
                                        <p:cTn id="52" dur="500"/>
                                        <p:tgtEl>
                                          <p:spTgt spid="20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fade">
                                      <p:cBhvr>
                                        <p:cTn id="63" dur="500"/>
                                        <p:tgtEl>
                                          <p:spTgt spid="10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par>
                                <p:cTn id="72" presetID="10"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ntr" presetSubtype="0" fill="hold"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a:t>What is Alibaba (</a:t>
            </a:r>
            <a:r>
              <a:rPr lang="zh-CN" altLang="en-US" dirty="0"/>
              <a:t>阿里巴巴</a:t>
            </a:r>
            <a:r>
              <a:rPr lang="en-US" altLang="zh-CN" dirty="0" smtClean="0"/>
              <a:t>)?</a:t>
            </a:r>
            <a:endParaRPr lang="en-US" dirty="0" smtClean="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3" y="1821180"/>
            <a:ext cx="5781675"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6200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a:t>What is </a:t>
            </a:r>
            <a:r>
              <a:rPr lang="en-US" dirty="0" err="1" smtClean="0"/>
              <a:t>Taobao</a:t>
            </a:r>
            <a:r>
              <a:rPr lang="en-US" dirty="0" smtClean="0"/>
              <a:t> (</a:t>
            </a:r>
            <a:r>
              <a:rPr lang="zh-CN" altLang="en-US" dirty="0"/>
              <a:t>淘宝</a:t>
            </a:r>
            <a:r>
              <a:rPr lang="en-US" altLang="zh-CN" dirty="0" smtClean="0"/>
              <a:t>)?</a:t>
            </a:r>
            <a:endParaRPr lang="en-US" dirty="0" smtClean="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924050"/>
            <a:ext cx="5715000" cy="3009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283700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t>Financial Overview</a:t>
            </a:r>
            <a:endParaRPr lang="en-US" dirty="0" smtClean="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4" t="44579" r="75581" b="20410"/>
          <a:stretch/>
        </p:blipFill>
        <p:spPr bwMode="auto">
          <a:xfrm>
            <a:off x="1016965" y="2322840"/>
            <a:ext cx="3446586" cy="30012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790" t="38564" r="2272" b="20410"/>
          <a:stretch/>
        </p:blipFill>
        <p:spPr bwMode="auto">
          <a:xfrm>
            <a:off x="4463551" y="1807210"/>
            <a:ext cx="6848535" cy="3516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28822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t>Chinese E-Commerce Market</a:t>
            </a:r>
            <a:endParaRPr lang="en-US" dirty="0" smtClean="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1002983"/>
            <a:ext cx="5495925" cy="5057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20" t="12916" r="35836" b="41309"/>
          <a:stretch/>
        </p:blipFill>
        <p:spPr bwMode="auto">
          <a:xfrm>
            <a:off x="8249811" y="2732274"/>
            <a:ext cx="3612233" cy="33284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245" t="60423" r="40983" b="5032"/>
          <a:stretch/>
        </p:blipFill>
        <p:spPr bwMode="auto">
          <a:xfrm>
            <a:off x="6236676" y="827454"/>
            <a:ext cx="2426678" cy="25119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4332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t>Versus US Counterparts</a:t>
            </a:r>
            <a:endParaRPr lang="en-US" dirty="0" smtClean="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18" y="1482090"/>
            <a:ext cx="2143125" cy="3390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942" r="39906"/>
          <a:stretch/>
        </p:blipFill>
        <p:spPr bwMode="auto">
          <a:xfrm>
            <a:off x="9806940" y="1482090"/>
            <a:ext cx="1966595" cy="3390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398" y="1090612"/>
            <a:ext cx="5286375" cy="4676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93874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solidFill>
                  <a:prstClr val="black"/>
                </a:solidFill>
              </a:rPr>
              <a:t>Alibaba IPO: Overview </a:t>
            </a: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http://us.123rf.com/400wm/400/400/chudtsankov/chudtsankov1211/chudtsankov121100242/16446225-hand-holding-money-ba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21500" y="968749"/>
            <a:ext cx="2409063" cy="204770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363" y="621001"/>
            <a:ext cx="2743200" cy="2743200"/>
          </a:xfrm>
          <a:prstGeom prst="rect">
            <a:avLst/>
          </a:prstGeom>
        </p:spPr>
      </p:pic>
      <p:sp>
        <p:nvSpPr>
          <p:cNvPr id="4" name="Right Arrow 3"/>
          <p:cNvSpPr/>
          <p:nvPr/>
        </p:nvSpPr>
        <p:spPr>
          <a:xfrm>
            <a:off x="3036277" y="1684106"/>
            <a:ext cx="1440872" cy="768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ight Arrow 15"/>
          <p:cNvSpPr/>
          <p:nvPr/>
        </p:nvSpPr>
        <p:spPr>
          <a:xfrm>
            <a:off x="7450527" y="1684105"/>
            <a:ext cx="1440872" cy="768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4"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0265" y="5246072"/>
            <a:ext cx="992522" cy="744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descr="http://www.davemanuel.com/images/jp_morgan_logo_02.jpg"/>
          <p:cNvPicPr>
            <a:picLocks noChangeAspect="1" noChangeArrowheads="1"/>
          </p:cNvPicPr>
          <p:nvPr/>
        </p:nvPicPr>
        <p:blipFill rotWithShape="1">
          <a:blip r:embed="rId6">
            <a:extLst>
              <a:ext uri="{28A0092B-C50C-407E-A947-70E740481C1C}">
                <a14:useLocalDpi xmlns:a14="http://schemas.microsoft.com/office/drawing/2010/main" val="0"/>
              </a:ext>
            </a:extLst>
          </a:blip>
          <a:srcRect t="30886" b="39362"/>
          <a:stretch/>
        </p:blipFill>
        <p:spPr bwMode="auto">
          <a:xfrm>
            <a:off x="5014119" y="3758725"/>
            <a:ext cx="2190750" cy="4675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77865" y="3233630"/>
            <a:ext cx="2012246" cy="373825"/>
          </a:xfrm>
          <a:prstGeom prst="rect">
            <a:avLst/>
          </a:prstGeom>
          <a:solidFill>
            <a:srgbClr val="FFFFCC"/>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lumMod val="50000"/>
                  </a:prstClr>
                </a:solidFill>
              </a:rPr>
              <a:t>Investors</a:t>
            </a:r>
            <a:endParaRPr lang="en-US" dirty="0">
              <a:solidFill>
                <a:prstClr val="white">
                  <a:lumMod val="50000"/>
                </a:prstClr>
              </a:solidFill>
            </a:endParaRPr>
          </a:p>
        </p:txBody>
      </p:sp>
      <p:sp>
        <p:nvSpPr>
          <p:cNvPr id="25" name="Rectangle 24"/>
          <p:cNvSpPr/>
          <p:nvPr/>
        </p:nvSpPr>
        <p:spPr>
          <a:xfrm>
            <a:off x="4899589" y="3233630"/>
            <a:ext cx="2012246" cy="373825"/>
          </a:xfrm>
          <a:prstGeom prst="rect">
            <a:avLst/>
          </a:prstGeom>
          <a:solidFill>
            <a:srgbClr val="FFFFCC"/>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lumMod val="50000"/>
                  </a:prstClr>
                </a:solidFill>
              </a:rPr>
              <a:t>Investment Banks</a:t>
            </a:r>
            <a:endParaRPr lang="en-US" dirty="0">
              <a:solidFill>
                <a:prstClr val="white">
                  <a:lumMod val="50000"/>
                </a:prstClr>
              </a:solidFill>
            </a:endParaRPr>
          </a:p>
        </p:txBody>
      </p:sp>
      <p:sp>
        <p:nvSpPr>
          <p:cNvPr id="26" name="Rectangle 25"/>
          <p:cNvSpPr/>
          <p:nvPr/>
        </p:nvSpPr>
        <p:spPr>
          <a:xfrm>
            <a:off x="9541935" y="3233630"/>
            <a:ext cx="2012246" cy="373825"/>
          </a:xfrm>
          <a:prstGeom prst="rect">
            <a:avLst/>
          </a:prstGeom>
          <a:solidFill>
            <a:srgbClr val="FFFFCC"/>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lumMod val="50000"/>
                  </a:prstClr>
                </a:solidFill>
              </a:rPr>
              <a:t>Company</a:t>
            </a:r>
            <a:endParaRPr lang="en-US" dirty="0">
              <a:solidFill>
                <a:prstClr val="white">
                  <a:lumMod val="50000"/>
                </a:prstClr>
              </a:solidFill>
            </a:endParaRPr>
          </a:p>
        </p:txBody>
      </p:sp>
      <p:pic>
        <p:nvPicPr>
          <p:cNvPr id="1026" name="Picture 2" descr="http://preview.turbosquid.com/Preview/Content_2010_12_09__08_59_48/cartoon%20building%202.jpg77c1a523-aac6-4ee5-9853-1261c6dc18f5Larg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6201" y="892839"/>
            <a:ext cx="2932699" cy="219952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68691" y="4199007"/>
            <a:ext cx="2747955" cy="1755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8465" t="9178" r="7172" b="7432"/>
          <a:stretch/>
        </p:blipFill>
        <p:spPr bwMode="auto">
          <a:xfrm>
            <a:off x="7280563" y="3871103"/>
            <a:ext cx="1052224" cy="1040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68722" y="5264705"/>
            <a:ext cx="1281544" cy="9611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l="19437" t="16347" r="16495" b="23764"/>
          <a:stretch/>
        </p:blipFill>
        <p:spPr bwMode="auto">
          <a:xfrm>
            <a:off x="3616035" y="3871104"/>
            <a:ext cx="1111829" cy="778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6369" b="14086"/>
          <a:stretch/>
        </p:blipFill>
        <p:spPr bwMode="auto">
          <a:xfrm>
            <a:off x="5365102" y="4251215"/>
            <a:ext cx="1488783" cy="10353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5354" y="4968842"/>
            <a:ext cx="1374235" cy="1030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7"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2357" y="3758724"/>
            <a:ext cx="1487347" cy="14873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60"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5173" y="5286589"/>
            <a:ext cx="671596" cy="10271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705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t>Alibaba: IPO Overview</a:t>
            </a: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p:txBody>
          <a:bodyPr/>
          <a:lstStyle/>
          <a:p>
            <a:r>
              <a:rPr lang="en-US" dirty="0" smtClean="0"/>
              <a:t>According to F-1:</a:t>
            </a:r>
          </a:p>
          <a:p>
            <a:pPr lvl="1"/>
            <a:r>
              <a:rPr lang="en-US" dirty="0" smtClean="0"/>
              <a:t>Raise up to $24 billion</a:t>
            </a:r>
          </a:p>
          <a:p>
            <a:pPr lvl="1"/>
            <a:r>
              <a:rPr lang="en-US" dirty="0" smtClean="0"/>
              <a:t>Would value firm at $163 billion</a:t>
            </a:r>
          </a:p>
          <a:p>
            <a:pPr lvl="1"/>
            <a:r>
              <a:rPr lang="en-US" dirty="0" smtClean="0"/>
              <a:t>Will sell 320.1 million American depositary shares between $60 and $66 per share</a:t>
            </a:r>
            <a:endParaRPr lang="en-US" dirty="0"/>
          </a:p>
        </p:txBody>
      </p:sp>
      <p:pic>
        <p:nvPicPr>
          <p:cNvPr id="1229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09494" y="916401"/>
            <a:ext cx="5181600" cy="2617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494" y="3752605"/>
            <a:ext cx="5267325" cy="248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8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124" y="984174"/>
            <a:ext cx="10715625" cy="5194503"/>
          </a:xfrm>
          <a:prstGeom prst="rect">
            <a:avLst/>
          </a:prstGeom>
          <a:gradFill flip="none" rotWithShape="1">
            <a:gsLst>
              <a:gs pos="0">
                <a:srgbClr val="00B0F0"/>
              </a:gs>
              <a:gs pos="100000">
                <a:schemeClr val="bg1"/>
              </a:gs>
              <a:gs pos="100000">
                <a:schemeClr val="bg1">
                  <a:lumMod val="9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extBox 6"/>
          <p:cNvSpPr txBox="1">
            <a:spLocks noChangeArrowheads="1"/>
          </p:cNvSpPr>
          <p:nvPr/>
        </p:nvSpPr>
        <p:spPr bwMode="auto">
          <a:xfrm>
            <a:off x="239713" y="171450"/>
            <a:ext cx="117395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t>E-Board</a:t>
            </a:r>
            <a:endParaRPr lang="en-US" sz="1800"/>
          </a:p>
        </p:txBody>
      </p:sp>
      <p:grpSp>
        <p:nvGrpSpPr>
          <p:cNvPr id="2" name="Group 1"/>
          <p:cNvGrpSpPr/>
          <p:nvPr/>
        </p:nvGrpSpPr>
        <p:grpSpPr>
          <a:xfrm>
            <a:off x="3739357" y="1157288"/>
            <a:ext cx="4713287" cy="892552"/>
            <a:chOff x="3890963" y="1157288"/>
            <a:chExt cx="4713287" cy="892552"/>
          </a:xfrm>
        </p:grpSpPr>
        <p:sp>
          <p:nvSpPr>
            <p:cNvPr id="5127" name="TextBox 7"/>
            <p:cNvSpPr txBox="1">
              <a:spLocks noChangeArrowheads="1"/>
            </p:cNvSpPr>
            <p:nvPr/>
          </p:nvSpPr>
          <p:spPr bwMode="auto">
            <a:xfrm>
              <a:off x="3890963" y="1157288"/>
              <a:ext cx="2286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Alexander </a:t>
              </a:r>
              <a:r>
                <a:rPr lang="en-US" sz="1800" b="1" dirty="0" err="1" smtClean="0"/>
                <a:t>Thalassinos</a:t>
              </a:r>
              <a:endParaRPr lang="en-US" sz="1800" b="1" dirty="0"/>
            </a:p>
            <a:p>
              <a:pPr algn="ctr" eaLnBrk="1" hangingPunct="1">
                <a:lnSpc>
                  <a:spcPct val="100000"/>
                </a:lnSpc>
                <a:spcBef>
                  <a:spcPct val="0"/>
                </a:spcBef>
                <a:buFontTx/>
                <a:buNone/>
              </a:pPr>
              <a:r>
                <a:rPr lang="en-US" sz="1600" i="1" dirty="0" smtClean="0"/>
                <a:t>Co-President</a:t>
              </a:r>
            </a:p>
            <a:p>
              <a:pPr algn="ctr" eaLnBrk="1" hangingPunct="1">
                <a:lnSpc>
                  <a:spcPct val="100000"/>
                </a:lnSpc>
                <a:spcBef>
                  <a:spcPct val="0"/>
                </a:spcBef>
                <a:buFontTx/>
                <a:buNone/>
              </a:pPr>
              <a:r>
                <a:rPr lang="en-US" sz="1600" i="1" dirty="0" smtClean="0"/>
                <a:t>(SMF)</a:t>
              </a:r>
              <a:endParaRPr lang="en-US" sz="1800" i="1" dirty="0"/>
            </a:p>
          </p:txBody>
        </p:sp>
        <p:sp>
          <p:nvSpPr>
            <p:cNvPr id="5128" name="TextBox 8"/>
            <p:cNvSpPr txBox="1">
              <a:spLocks noChangeArrowheads="1"/>
            </p:cNvSpPr>
            <p:nvPr/>
          </p:nvSpPr>
          <p:spPr bwMode="auto">
            <a:xfrm>
              <a:off x="6318250" y="1157288"/>
              <a:ext cx="22860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Marc Schuman</a:t>
              </a:r>
              <a:endParaRPr lang="en-US" sz="1800" b="1" dirty="0"/>
            </a:p>
            <a:p>
              <a:pPr algn="ctr" eaLnBrk="1" hangingPunct="1">
                <a:lnSpc>
                  <a:spcPct val="100000"/>
                </a:lnSpc>
                <a:spcBef>
                  <a:spcPct val="0"/>
                </a:spcBef>
                <a:buFontTx/>
                <a:buNone/>
              </a:pPr>
              <a:r>
                <a:rPr lang="en-US" sz="1600" i="1" dirty="0"/>
                <a:t>Co-President</a:t>
              </a:r>
              <a:endParaRPr lang="en-US" sz="1800" i="1" dirty="0"/>
            </a:p>
          </p:txBody>
        </p:sp>
      </p:grpSp>
      <p:sp>
        <p:nvSpPr>
          <p:cNvPr id="5129" name="TextBox 9"/>
          <p:cNvSpPr txBox="1">
            <a:spLocks noChangeArrowheads="1"/>
          </p:cNvSpPr>
          <p:nvPr/>
        </p:nvSpPr>
        <p:spPr bwMode="auto">
          <a:xfrm>
            <a:off x="1528763" y="3354455"/>
            <a:ext cx="22860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Brian Kavanagh</a:t>
            </a:r>
            <a:endParaRPr lang="en-US" sz="1800" b="1" dirty="0"/>
          </a:p>
          <a:p>
            <a:pPr algn="ctr" eaLnBrk="1" hangingPunct="1">
              <a:lnSpc>
                <a:spcPct val="100000"/>
              </a:lnSpc>
              <a:spcBef>
                <a:spcPct val="0"/>
              </a:spcBef>
              <a:buFontTx/>
              <a:buNone/>
            </a:pPr>
            <a:r>
              <a:rPr lang="en-US" sz="1600" i="1" dirty="0"/>
              <a:t>VP of </a:t>
            </a:r>
            <a:r>
              <a:rPr lang="en-US" sz="1600" i="1" dirty="0" smtClean="0"/>
              <a:t>Operations</a:t>
            </a:r>
            <a:endParaRPr lang="en-US" sz="1600" i="1" dirty="0"/>
          </a:p>
        </p:txBody>
      </p:sp>
      <p:sp>
        <p:nvSpPr>
          <p:cNvPr id="5130" name="TextBox 10"/>
          <p:cNvSpPr txBox="1">
            <a:spLocks noChangeArrowheads="1"/>
          </p:cNvSpPr>
          <p:nvPr/>
        </p:nvSpPr>
        <p:spPr bwMode="auto">
          <a:xfrm>
            <a:off x="6732112" y="3354455"/>
            <a:ext cx="22860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Brendan Kavanagh</a:t>
            </a:r>
            <a:endParaRPr lang="en-US" sz="1800" b="1" dirty="0"/>
          </a:p>
          <a:p>
            <a:pPr algn="ctr" eaLnBrk="1" hangingPunct="1">
              <a:lnSpc>
                <a:spcPct val="100000"/>
              </a:lnSpc>
              <a:spcBef>
                <a:spcPct val="0"/>
              </a:spcBef>
              <a:buFontTx/>
              <a:buNone/>
            </a:pPr>
            <a:r>
              <a:rPr lang="en-US" sz="1600" i="1" dirty="0"/>
              <a:t>Director of Current Event Discussions</a:t>
            </a:r>
          </a:p>
        </p:txBody>
      </p:sp>
      <p:sp>
        <p:nvSpPr>
          <p:cNvPr id="5131" name="TextBox 11"/>
          <p:cNvSpPr txBox="1">
            <a:spLocks noChangeArrowheads="1"/>
          </p:cNvSpPr>
          <p:nvPr/>
        </p:nvSpPr>
        <p:spPr bwMode="auto">
          <a:xfrm>
            <a:off x="7817485" y="2165705"/>
            <a:ext cx="22860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Christina </a:t>
            </a:r>
            <a:r>
              <a:rPr lang="en-US" sz="1800" b="1" dirty="0" err="1" smtClean="0"/>
              <a:t>Groccia</a:t>
            </a:r>
            <a:endParaRPr lang="en-US" sz="1800" b="1" dirty="0"/>
          </a:p>
          <a:p>
            <a:pPr algn="ctr" eaLnBrk="1" hangingPunct="1">
              <a:lnSpc>
                <a:spcPct val="100000"/>
              </a:lnSpc>
              <a:spcBef>
                <a:spcPct val="0"/>
              </a:spcBef>
              <a:buFontTx/>
              <a:buNone/>
            </a:pPr>
            <a:r>
              <a:rPr lang="en-US" sz="1600" i="1" dirty="0"/>
              <a:t>VP of Member Relations</a:t>
            </a:r>
          </a:p>
        </p:txBody>
      </p:sp>
      <p:sp>
        <p:nvSpPr>
          <p:cNvPr id="5132" name="TextBox 12"/>
          <p:cNvSpPr txBox="1">
            <a:spLocks noChangeArrowheads="1"/>
          </p:cNvSpPr>
          <p:nvPr/>
        </p:nvSpPr>
        <p:spPr bwMode="auto">
          <a:xfrm>
            <a:off x="9315450" y="3307464"/>
            <a:ext cx="22860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Kelly McCourt</a:t>
            </a:r>
            <a:endParaRPr lang="en-US" sz="1800" b="1" dirty="0"/>
          </a:p>
          <a:p>
            <a:pPr algn="ctr" eaLnBrk="1" hangingPunct="1">
              <a:lnSpc>
                <a:spcPct val="100000"/>
              </a:lnSpc>
              <a:spcBef>
                <a:spcPct val="0"/>
              </a:spcBef>
              <a:buFontTx/>
              <a:buNone/>
            </a:pPr>
            <a:r>
              <a:rPr lang="en-US" sz="1600" i="1" dirty="0" smtClean="0"/>
              <a:t>Co-VP </a:t>
            </a:r>
            <a:r>
              <a:rPr lang="en-US" sz="1600" i="1" dirty="0"/>
              <a:t>of External </a:t>
            </a:r>
            <a:r>
              <a:rPr lang="en-US" sz="1600" i="1" dirty="0" smtClean="0"/>
              <a:t>Relations</a:t>
            </a:r>
          </a:p>
          <a:p>
            <a:pPr algn="ctr" eaLnBrk="1" hangingPunct="1">
              <a:lnSpc>
                <a:spcPct val="100000"/>
              </a:lnSpc>
              <a:spcBef>
                <a:spcPct val="0"/>
              </a:spcBef>
              <a:buFontTx/>
              <a:buNone/>
            </a:pPr>
            <a:r>
              <a:rPr lang="en-US" sz="1600" i="1" dirty="0" smtClean="0"/>
              <a:t>(SMF)</a:t>
            </a:r>
            <a:endParaRPr lang="en-US" sz="1600" i="1" dirty="0"/>
          </a:p>
        </p:txBody>
      </p:sp>
      <p:sp>
        <p:nvSpPr>
          <p:cNvPr id="5133" name="TextBox 13"/>
          <p:cNvSpPr txBox="1">
            <a:spLocks noChangeArrowheads="1"/>
          </p:cNvSpPr>
          <p:nvPr/>
        </p:nvSpPr>
        <p:spPr bwMode="auto">
          <a:xfrm>
            <a:off x="2131378" y="2339730"/>
            <a:ext cx="22860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Bridget O’Malley</a:t>
            </a:r>
            <a:endParaRPr lang="en-US" sz="1800" b="1" dirty="0"/>
          </a:p>
          <a:p>
            <a:pPr algn="ctr" eaLnBrk="1" hangingPunct="1">
              <a:lnSpc>
                <a:spcPct val="100000"/>
              </a:lnSpc>
              <a:spcBef>
                <a:spcPct val="0"/>
              </a:spcBef>
              <a:buFontTx/>
              <a:buNone/>
            </a:pPr>
            <a:r>
              <a:rPr lang="en-US" sz="1600" i="1" dirty="0" smtClean="0"/>
              <a:t>VP of Marketing</a:t>
            </a:r>
            <a:endParaRPr lang="en-US" sz="1600" i="1" dirty="0"/>
          </a:p>
        </p:txBody>
      </p:sp>
      <p:sp>
        <p:nvSpPr>
          <p:cNvPr id="5135" name="TextBox 15"/>
          <p:cNvSpPr txBox="1">
            <a:spLocks noChangeArrowheads="1"/>
          </p:cNvSpPr>
          <p:nvPr/>
        </p:nvSpPr>
        <p:spPr bwMode="auto">
          <a:xfrm>
            <a:off x="4051618" y="4629983"/>
            <a:ext cx="22860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Shannon Hurley</a:t>
            </a:r>
          </a:p>
          <a:p>
            <a:pPr algn="ctr" eaLnBrk="1" hangingPunct="1">
              <a:lnSpc>
                <a:spcPct val="100000"/>
              </a:lnSpc>
              <a:spcBef>
                <a:spcPct val="0"/>
              </a:spcBef>
              <a:buFontTx/>
              <a:buNone/>
            </a:pPr>
            <a:r>
              <a:rPr lang="en-US" sz="1600" i="1" dirty="0" smtClean="0"/>
              <a:t>Marketing Committee</a:t>
            </a:r>
            <a:endParaRPr lang="en-US" sz="1600" i="1" dirty="0"/>
          </a:p>
        </p:txBody>
      </p:sp>
      <p:sp>
        <p:nvSpPr>
          <p:cNvPr id="5136" name="TextBox 16"/>
          <p:cNvSpPr txBox="1">
            <a:spLocks noChangeArrowheads="1"/>
          </p:cNvSpPr>
          <p:nvPr/>
        </p:nvSpPr>
        <p:spPr bwMode="auto">
          <a:xfrm>
            <a:off x="6732112" y="4629984"/>
            <a:ext cx="22860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Sean Phelan</a:t>
            </a:r>
            <a:endParaRPr lang="en-US" sz="1800" b="1" dirty="0"/>
          </a:p>
          <a:p>
            <a:pPr algn="ctr" eaLnBrk="1" hangingPunct="1">
              <a:lnSpc>
                <a:spcPct val="100000"/>
              </a:lnSpc>
              <a:spcBef>
                <a:spcPct val="0"/>
              </a:spcBef>
              <a:buFontTx/>
              <a:buNone/>
            </a:pPr>
            <a:r>
              <a:rPr lang="en-US" sz="1600" i="1" dirty="0" smtClean="0"/>
              <a:t>Finance Committee</a:t>
            </a:r>
            <a:endParaRPr lang="en-US" sz="1600" i="1" dirty="0"/>
          </a:p>
        </p:txBody>
      </p:sp>
      <p:sp>
        <p:nvSpPr>
          <p:cNvPr id="5137" name="TextBox 17"/>
          <p:cNvSpPr txBox="1">
            <a:spLocks noChangeArrowheads="1"/>
          </p:cNvSpPr>
          <p:nvPr/>
        </p:nvSpPr>
        <p:spPr bwMode="auto">
          <a:xfrm>
            <a:off x="1140143" y="4590872"/>
            <a:ext cx="228600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a:t>Yawei Tang</a:t>
            </a:r>
          </a:p>
          <a:p>
            <a:pPr algn="ctr" eaLnBrk="1" hangingPunct="1">
              <a:lnSpc>
                <a:spcPct val="100000"/>
              </a:lnSpc>
              <a:spcBef>
                <a:spcPct val="0"/>
              </a:spcBef>
              <a:buFontTx/>
              <a:buNone/>
            </a:pPr>
            <a:r>
              <a:rPr lang="en-US" sz="1600" i="1" dirty="0"/>
              <a:t>Marketing Committee</a:t>
            </a:r>
          </a:p>
        </p:txBody>
      </p:sp>
      <p:grpSp>
        <p:nvGrpSpPr>
          <p:cNvPr id="5" name="Group 4"/>
          <p:cNvGrpSpPr/>
          <p:nvPr/>
        </p:nvGrpSpPr>
        <p:grpSpPr>
          <a:xfrm>
            <a:off x="4051618" y="2165704"/>
            <a:ext cx="2960370" cy="2330511"/>
            <a:chOff x="5643880" y="1909763"/>
            <a:chExt cx="2960370" cy="1759016"/>
          </a:xfrm>
        </p:grpSpPr>
        <p:sp>
          <p:nvSpPr>
            <p:cNvPr id="5134" name="TextBox 14"/>
            <p:cNvSpPr txBox="1">
              <a:spLocks noChangeArrowheads="1"/>
            </p:cNvSpPr>
            <p:nvPr/>
          </p:nvSpPr>
          <p:spPr bwMode="auto">
            <a:xfrm>
              <a:off x="5643880" y="2807005"/>
              <a:ext cx="2286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Sam </a:t>
              </a:r>
              <a:r>
                <a:rPr lang="en-US" sz="1800" b="1" dirty="0" err="1" smtClean="0"/>
                <a:t>Waring</a:t>
              </a:r>
              <a:endParaRPr lang="en-US" sz="1800" b="1" dirty="0"/>
            </a:p>
            <a:p>
              <a:pPr algn="ctr" eaLnBrk="1" hangingPunct="1">
                <a:lnSpc>
                  <a:spcPct val="100000"/>
                </a:lnSpc>
                <a:spcBef>
                  <a:spcPct val="0"/>
                </a:spcBef>
                <a:buFontTx/>
                <a:buNone/>
              </a:pPr>
              <a:r>
                <a:rPr lang="en-US" sz="1600" i="1" dirty="0"/>
                <a:t>Co-VP of </a:t>
              </a:r>
              <a:r>
                <a:rPr lang="en-US" sz="1600" i="1" dirty="0" smtClean="0"/>
                <a:t>External Relations</a:t>
              </a:r>
            </a:p>
          </p:txBody>
        </p:sp>
        <p:sp>
          <p:nvSpPr>
            <p:cNvPr id="5138" name="TextBox 18"/>
            <p:cNvSpPr txBox="1">
              <a:spLocks noChangeArrowheads="1"/>
            </p:cNvSpPr>
            <p:nvPr/>
          </p:nvSpPr>
          <p:spPr bwMode="auto">
            <a:xfrm>
              <a:off x="6318250" y="1909763"/>
              <a:ext cx="2286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Sam </a:t>
              </a:r>
              <a:r>
                <a:rPr lang="en-US" sz="1800" b="1" dirty="0" err="1" smtClean="0"/>
                <a:t>Gudeon</a:t>
              </a:r>
              <a:endParaRPr lang="en-US" sz="1800" b="1" dirty="0"/>
            </a:p>
            <a:p>
              <a:pPr algn="ctr" eaLnBrk="1" hangingPunct="1">
                <a:lnSpc>
                  <a:spcPct val="100000"/>
                </a:lnSpc>
                <a:spcBef>
                  <a:spcPct val="0"/>
                </a:spcBef>
                <a:buFontTx/>
                <a:buNone/>
              </a:pPr>
              <a:r>
                <a:rPr lang="en-US" sz="1600" i="1" dirty="0" smtClean="0"/>
                <a:t>CFO</a:t>
              </a:r>
            </a:p>
            <a:p>
              <a:pPr algn="ctr" eaLnBrk="1" hangingPunct="1">
                <a:lnSpc>
                  <a:spcPct val="100000"/>
                </a:lnSpc>
                <a:spcBef>
                  <a:spcPct val="0"/>
                </a:spcBef>
                <a:buFontTx/>
                <a:buNone/>
              </a:pPr>
              <a:r>
                <a:rPr lang="en-US" sz="1600" i="1" dirty="0" smtClean="0"/>
                <a:t>(SMF)</a:t>
              </a:r>
              <a:endParaRPr lang="en-US" sz="1600" i="1" dirty="0"/>
            </a:p>
          </p:txBody>
        </p:sp>
      </p:grpSp>
      <p:cxnSp>
        <p:nvCxnSpPr>
          <p:cNvPr id="23" name="Straight Connector 22"/>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13"/>
          <p:cNvSpPr txBox="1">
            <a:spLocks noChangeArrowheads="1"/>
          </p:cNvSpPr>
          <p:nvPr/>
        </p:nvSpPr>
        <p:spPr bwMode="auto">
          <a:xfrm>
            <a:off x="9210358" y="4590872"/>
            <a:ext cx="2391092"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sz="1800" b="1" dirty="0" smtClean="0"/>
              <a:t>Lisa Mueller</a:t>
            </a:r>
            <a:endParaRPr lang="en-US" sz="1800" b="1" dirty="0"/>
          </a:p>
          <a:p>
            <a:pPr algn="ctr" eaLnBrk="1" hangingPunct="1">
              <a:lnSpc>
                <a:spcPct val="100000"/>
              </a:lnSpc>
              <a:spcBef>
                <a:spcPct val="0"/>
              </a:spcBef>
              <a:buFontTx/>
              <a:buNone/>
            </a:pPr>
            <a:r>
              <a:rPr lang="en-US" sz="1600" i="1" dirty="0" smtClean="0"/>
              <a:t>Underclassmen Representative</a:t>
            </a:r>
            <a:endParaRPr lang="en-US" sz="1600" i="1" dirty="0"/>
          </a:p>
        </p:txBody>
      </p:sp>
    </p:spTree>
    <p:extLst>
      <p:ext uri="{BB962C8B-B14F-4D97-AF65-F5344CB8AC3E}">
        <p14:creationId xmlns:p14="http://schemas.microsoft.com/office/powerpoint/2010/main" val="402834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t>Alibaba IPO: Ownership Structure</a:t>
            </a:r>
            <a:endParaRPr lang="en-US" dirty="0" smtClean="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553" y="1469107"/>
            <a:ext cx="6884670" cy="3521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3699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t>Thoughts/Opinions for the future? Buy or avoid?</a:t>
            </a:r>
            <a:endParaRPr lang="en-US" dirty="0" smtClean="0">
              <a:solidFill>
                <a:prstClr val="black"/>
              </a:solidFill>
            </a:endParaRP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074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dirty="0" smtClean="0"/>
              <a:t>Questions?</a:t>
            </a:r>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462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4"/>
          <p:cNvSpPr txBox="1">
            <a:spLocks noChangeArrowheads="1"/>
          </p:cNvSpPr>
          <p:nvPr/>
        </p:nvSpPr>
        <p:spPr bwMode="auto">
          <a:xfrm>
            <a:off x="239713" y="171450"/>
            <a:ext cx="117395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dirty="0" smtClean="0"/>
              <a:t>Where does Finance Society Fit in the School of Business?</a:t>
            </a:r>
            <a:endParaRPr lang="en-US" sz="1800" dirty="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368078119"/>
              </p:ext>
            </p:extLst>
          </p:nvPr>
        </p:nvGraphicFramePr>
        <p:xfrm>
          <a:off x="4003304"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268624" y="891413"/>
            <a:ext cx="4799235" cy="4185761"/>
          </a:xfrm>
          <a:prstGeom prst="rect">
            <a:avLst/>
          </a:prstGeom>
          <a:noFill/>
        </p:spPr>
        <p:txBody>
          <a:bodyPr>
            <a:spAutoFit/>
          </a:bodyPr>
          <a:lstStyle/>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Finance Society is </a:t>
            </a:r>
            <a:r>
              <a:rPr lang="en-US" b="1" dirty="0" smtClean="0">
                <a:solidFill>
                  <a:schemeClr val="bg1">
                    <a:lumMod val="50000"/>
                  </a:schemeClr>
                </a:solidFill>
                <a:latin typeface="+mn-lt"/>
              </a:rPr>
              <a:t>the bridge </a:t>
            </a:r>
            <a:r>
              <a:rPr lang="en-US" dirty="0" smtClean="0">
                <a:solidFill>
                  <a:schemeClr val="bg1">
                    <a:lumMod val="50000"/>
                  </a:schemeClr>
                </a:solidFill>
                <a:latin typeface="+mn-lt"/>
              </a:rPr>
              <a:t>that connects your academic life with your professional life</a:t>
            </a: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Put yourself ahead of the competition by being a more “polished” candidate </a:t>
            </a: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Gain a better understanding of how your classes translate into work related skills</a:t>
            </a: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Draw upon past experiences to better market yourself to future employers</a:t>
            </a: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Surround yourself with like-minded individuals passionate about going into finance related careers</a:t>
            </a:r>
          </a:p>
          <a:p>
            <a:pPr marL="285750" indent="-285750" eaLnBrk="1" fontAlgn="auto" hangingPunct="1">
              <a:spcBef>
                <a:spcPts val="600"/>
              </a:spcBef>
              <a:spcAft>
                <a:spcPts val="600"/>
              </a:spcAft>
              <a:buFont typeface="Arial" panose="020B0604020202020204" pitchFamily="34" charset="0"/>
              <a:buChar char="•"/>
              <a:defRPr/>
            </a:pPr>
            <a:endParaRPr lang="en-US" dirty="0">
              <a:solidFill>
                <a:schemeClr val="bg1">
                  <a:lumMod val="50000"/>
                </a:schemeClr>
              </a:solidFill>
              <a:latin typeface="+mn-lt"/>
            </a:endParaRPr>
          </a:p>
        </p:txBody>
      </p:sp>
    </p:spTree>
    <p:extLst>
      <p:ext uri="{BB962C8B-B14F-4D97-AF65-F5344CB8AC3E}">
        <p14:creationId xmlns:p14="http://schemas.microsoft.com/office/powerpoint/2010/main" val="592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239713" y="171450"/>
            <a:ext cx="117395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t>About Finance Society</a:t>
            </a:r>
            <a:endParaRPr lang="en-US" sz="180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9713" y="903288"/>
            <a:ext cx="5807075" cy="5570756"/>
          </a:xfrm>
          <a:prstGeom prst="rect">
            <a:avLst/>
          </a:prstGeom>
          <a:noFill/>
        </p:spPr>
        <p:txBody>
          <a:bodyPr>
            <a:spAutoFit/>
          </a:bodyPr>
          <a:lstStyle/>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Finance Society is one of the premier student-run organizations at the University of Connecticut.  Since its inception in 2003, the Society has been at the forefront of assisting in the </a:t>
            </a:r>
            <a:r>
              <a:rPr lang="en-US" b="1" dirty="0">
                <a:solidFill>
                  <a:schemeClr val="bg1">
                    <a:lumMod val="50000"/>
                  </a:schemeClr>
                </a:solidFill>
                <a:latin typeface="+mn-lt"/>
              </a:rPr>
              <a:t>professional, educational, and social development of students interested in finance</a:t>
            </a:r>
            <a:r>
              <a:rPr lang="en-US" dirty="0">
                <a:solidFill>
                  <a:schemeClr val="bg1">
                    <a:lumMod val="50000"/>
                  </a:schemeClr>
                </a:solidFill>
                <a:latin typeface="+mn-lt"/>
              </a:rPr>
              <a:t>. </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Our organization is an </a:t>
            </a:r>
            <a:r>
              <a:rPr lang="en-US" b="1" dirty="0">
                <a:solidFill>
                  <a:schemeClr val="bg1">
                    <a:lumMod val="50000"/>
                  </a:schemeClr>
                </a:solidFill>
                <a:latin typeface="+mn-lt"/>
              </a:rPr>
              <a:t>Academic Society</a:t>
            </a:r>
            <a:r>
              <a:rPr lang="en-US" dirty="0">
                <a:solidFill>
                  <a:schemeClr val="bg1">
                    <a:lumMod val="50000"/>
                  </a:schemeClr>
                </a:solidFill>
                <a:latin typeface="+mn-lt"/>
              </a:rPr>
              <a:t>; therefore our meetings will be required that you wear </a:t>
            </a:r>
            <a:r>
              <a:rPr lang="en-US" b="1" dirty="0">
                <a:solidFill>
                  <a:schemeClr val="bg1">
                    <a:lumMod val="50000"/>
                  </a:schemeClr>
                </a:solidFill>
                <a:latin typeface="+mn-lt"/>
              </a:rPr>
              <a:t>Business Casual attire </a:t>
            </a:r>
            <a:r>
              <a:rPr lang="en-US" dirty="0">
                <a:solidFill>
                  <a:schemeClr val="bg1">
                    <a:lumMod val="50000"/>
                  </a:schemeClr>
                </a:solidFill>
                <a:latin typeface="+mn-lt"/>
              </a:rPr>
              <a:t>to facilitate a professional </a:t>
            </a:r>
            <a:r>
              <a:rPr lang="en-US" dirty="0" smtClean="0">
                <a:solidFill>
                  <a:schemeClr val="bg1">
                    <a:lumMod val="50000"/>
                  </a:schemeClr>
                </a:solidFill>
                <a:latin typeface="+mn-lt"/>
              </a:rPr>
              <a:t>environment</a:t>
            </a: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There are </a:t>
            </a:r>
            <a:r>
              <a:rPr lang="en-US" b="1" dirty="0" smtClean="0">
                <a:solidFill>
                  <a:schemeClr val="bg1">
                    <a:lumMod val="50000"/>
                  </a:schemeClr>
                </a:solidFill>
                <a:latin typeface="+mn-lt"/>
              </a:rPr>
              <a:t>three types of meetings</a:t>
            </a:r>
            <a:r>
              <a:rPr lang="en-US" dirty="0" smtClean="0">
                <a:solidFill>
                  <a:schemeClr val="bg1">
                    <a:lumMod val="50000"/>
                  </a:schemeClr>
                </a:solidFill>
                <a:latin typeface="+mn-lt"/>
              </a:rPr>
              <a:t>: employer presentations, current event discussions, and selected events </a:t>
            </a:r>
            <a:endParaRPr lang="en-US" dirty="0">
              <a:solidFill>
                <a:schemeClr val="bg1">
                  <a:lumMod val="50000"/>
                </a:schemeClr>
              </a:solidFill>
              <a:latin typeface="+mn-lt"/>
            </a:endParaRP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Meetings will take place every </a:t>
            </a:r>
            <a:r>
              <a:rPr lang="en-US" b="1" dirty="0">
                <a:solidFill>
                  <a:schemeClr val="bg1">
                    <a:lumMod val="50000"/>
                  </a:schemeClr>
                </a:solidFill>
                <a:latin typeface="+mn-lt"/>
              </a:rPr>
              <a:t>Wednesday</a:t>
            </a:r>
            <a:r>
              <a:rPr lang="en-US" dirty="0">
                <a:solidFill>
                  <a:schemeClr val="bg1">
                    <a:lumMod val="50000"/>
                  </a:schemeClr>
                </a:solidFill>
                <a:latin typeface="+mn-lt"/>
              </a:rPr>
              <a:t> or every other Wednesday at </a:t>
            </a:r>
            <a:r>
              <a:rPr lang="en-US" b="1" dirty="0">
                <a:solidFill>
                  <a:schemeClr val="bg1">
                    <a:lumMod val="50000"/>
                  </a:schemeClr>
                </a:solidFill>
                <a:latin typeface="+mn-lt"/>
              </a:rPr>
              <a:t>6:30 pm in the School of Business room </a:t>
            </a:r>
            <a:r>
              <a:rPr lang="en-US" b="1" dirty="0" smtClean="0">
                <a:solidFill>
                  <a:schemeClr val="bg1">
                    <a:lumMod val="50000"/>
                  </a:schemeClr>
                </a:solidFill>
              </a:rPr>
              <a:t>211</a:t>
            </a:r>
            <a:endParaRPr lang="en-US" b="1" dirty="0">
              <a:solidFill>
                <a:schemeClr val="bg1">
                  <a:lumMod val="50000"/>
                </a:schemeClr>
              </a:solidFill>
              <a:latin typeface="+mn-lt"/>
            </a:endParaRPr>
          </a:p>
          <a:p>
            <a:pPr marL="285750" indent="-285750" eaLnBrk="1" fontAlgn="auto" hangingPunct="1">
              <a:spcBef>
                <a:spcPts val="600"/>
              </a:spcBef>
              <a:spcAft>
                <a:spcPts val="600"/>
              </a:spcAft>
              <a:buFont typeface="Arial" panose="020B0604020202020204" pitchFamily="34" charset="0"/>
              <a:buChar char="•"/>
              <a:defRPr/>
            </a:pPr>
            <a:r>
              <a:rPr lang="en-US" b="1" dirty="0">
                <a:solidFill>
                  <a:schemeClr val="bg1">
                    <a:lumMod val="50000"/>
                  </a:schemeClr>
                </a:solidFill>
                <a:latin typeface="+mn-lt"/>
              </a:rPr>
              <a:t>Dues</a:t>
            </a:r>
            <a:r>
              <a:rPr lang="en-US" dirty="0">
                <a:solidFill>
                  <a:schemeClr val="bg1">
                    <a:lumMod val="50000"/>
                  </a:schemeClr>
                </a:solidFill>
                <a:latin typeface="+mn-lt"/>
              </a:rPr>
              <a:t> -  $20 due to the 4</a:t>
            </a:r>
            <a:r>
              <a:rPr lang="en-US" baseline="30000" dirty="0">
                <a:solidFill>
                  <a:schemeClr val="bg1">
                    <a:lumMod val="50000"/>
                  </a:schemeClr>
                </a:solidFill>
                <a:latin typeface="+mn-lt"/>
              </a:rPr>
              <a:t>th</a:t>
            </a:r>
            <a:r>
              <a:rPr lang="en-US" dirty="0">
                <a:solidFill>
                  <a:schemeClr val="bg1">
                    <a:lumMod val="50000"/>
                  </a:schemeClr>
                </a:solidFill>
                <a:latin typeface="+mn-lt"/>
              </a:rPr>
              <a:t> floor School of Business, outside the Finance Department</a:t>
            </a:r>
          </a:p>
          <a:p>
            <a:pPr marL="285750" indent="-285750" eaLnBrk="1" fontAlgn="auto" hangingPunct="1">
              <a:spcBef>
                <a:spcPts val="600"/>
              </a:spcBef>
              <a:spcAft>
                <a:spcPts val="600"/>
              </a:spcAft>
              <a:buFont typeface="Arial" panose="020B0604020202020204" pitchFamily="34" charset="0"/>
              <a:buChar char="•"/>
              <a:defRPr/>
            </a:pPr>
            <a:endParaRPr lang="en-US" dirty="0">
              <a:solidFill>
                <a:schemeClr val="bg1">
                  <a:lumMod val="50000"/>
                </a:schemeClr>
              </a:solidFill>
              <a:latin typeface="+mn-lt"/>
            </a:endParaRPr>
          </a:p>
        </p:txBody>
      </p:sp>
      <p:pic>
        <p:nvPicPr>
          <p:cNvPr id="6150" name="Picture 7" descr="http://www.okanaganstaffing.com/wp-content/uploads/2012/08/Mens-Business-Cas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100" y="808038"/>
            <a:ext cx="28575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5" descr="http://poetsandquants.com/wp-content/uploads/2012/08/UCon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513" y="3871913"/>
            <a:ext cx="4329112" cy="216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14" descr="http://www.yourpieceofmarin.com/wp-content/uploads/2012/11/Bulls-vs-Bears-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838" y="1978025"/>
            <a:ext cx="2716212"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2"/>
          <p:cNvPicPr>
            <a:picLocks noChangeAspect="1"/>
          </p:cNvPicPr>
          <p:nvPr/>
        </p:nvPicPr>
        <p:blipFill>
          <a:blip r:embed="rId5" cstate="print">
            <a:extLst>
              <a:ext uri="{28A0092B-C50C-407E-A947-70E740481C1C}">
                <a14:useLocalDpi xmlns:a14="http://schemas.microsoft.com/office/drawing/2010/main" val="0"/>
              </a:ext>
            </a:extLst>
          </a:blip>
          <a:srcRect l="969" t="2022" r="990" b="2022"/>
          <a:stretch>
            <a:fillRect/>
          </a:stretch>
        </p:blipFill>
        <p:spPr bwMode="auto">
          <a:xfrm>
            <a:off x="8505825" y="1638300"/>
            <a:ext cx="332422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46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239713" y="171450"/>
            <a:ext cx="117395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t>Benefits of Joining</a:t>
            </a:r>
            <a:endParaRPr lang="en-US" sz="180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7488" y="852488"/>
            <a:ext cx="5403850" cy="5724644"/>
          </a:xfrm>
          <a:prstGeom prst="rect">
            <a:avLst/>
          </a:prstGeom>
          <a:noFill/>
        </p:spPr>
        <p:txBody>
          <a:bodyPr>
            <a:spAutoFit/>
          </a:bodyPr>
          <a:lstStyle/>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Direct link to employers for </a:t>
            </a:r>
            <a:r>
              <a:rPr lang="en-US" b="1" dirty="0">
                <a:solidFill>
                  <a:schemeClr val="bg1">
                    <a:lumMod val="50000"/>
                  </a:schemeClr>
                </a:solidFill>
                <a:latin typeface="+mn-lt"/>
              </a:rPr>
              <a:t>internships</a:t>
            </a:r>
            <a:r>
              <a:rPr lang="en-US" dirty="0">
                <a:solidFill>
                  <a:schemeClr val="bg1">
                    <a:lumMod val="50000"/>
                  </a:schemeClr>
                </a:solidFill>
                <a:latin typeface="+mn-lt"/>
              </a:rPr>
              <a:t> and </a:t>
            </a:r>
            <a:r>
              <a:rPr lang="en-US" b="1" dirty="0">
                <a:solidFill>
                  <a:schemeClr val="bg1">
                    <a:lumMod val="50000"/>
                  </a:schemeClr>
                </a:solidFill>
                <a:latin typeface="+mn-lt"/>
              </a:rPr>
              <a:t>full-time</a:t>
            </a:r>
            <a:r>
              <a:rPr lang="en-US" dirty="0">
                <a:solidFill>
                  <a:schemeClr val="bg1">
                    <a:lumMod val="50000"/>
                  </a:schemeClr>
                </a:solidFill>
                <a:latin typeface="+mn-lt"/>
              </a:rPr>
              <a:t> jobs opportunities </a:t>
            </a:r>
            <a:r>
              <a:rPr lang="en-US" dirty="0" smtClean="0">
                <a:solidFill>
                  <a:schemeClr val="bg1">
                    <a:lumMod val="50000"/>
                  </a:schemeClr>
                </a:solidFill>
                <a:latin typeface="+mn-lt"/>
              </a:rPr>
              <a:t>through employer presentations</a:t>
            </a:r>
          </a:p>
          <a:p>
            <a:pPr marL="285750" indent="-285750" eaLnBrk="1" fontAlgn="auto" hangingPunct="1">
              <a:spcBef>
                <a:spcPts val="600"/>
              </a:spcBef>
              <a:spcAft>
                <a:spcPts val="600"/>
              </a:spcAft>
              <a:buFont typeface="Arial" panose="020B0604020202020204" pitchFamily="34" charset="0"/>
              <a:buChar char="•"/>
              <a:defRPr/>
            </a:pPr>
            <a:r>
              <a:rPr lang="en-US" b="1" dirty="0" smtClean="0">
                <a:solidFill>
                  <a:schemeClr val="bg1">
                    <a:lumMod val="50000"/>
                  </a:schemeClr>
                </a:solidFill>
                <a:latin typeface="+mn-lt"/>
              </a:rPr>
              <a:t>Exposure to finance topics </a:t>
            </a:r>
            <a:r>
              <a:rPr lang="en-US" dirty="0" smtClean="0">
                <a:solidFill>
                  <a:schemeClr val="bg1">
                    <a:lumMod val="50000"/>
                  </a:schemeClr>
                </a:solidFill>
                <a:latin typeface="+mn-lt"/>
              </a:rPr>
              <a:t>not discussed, or not thoroughly discussed in class, and how to use them for your career search </a:t>
            </a:r>
            <a:endParaRPr lang="en-US" dirty="0">
              <a:solidFill>
                <a:schemeClr val="bg1">
                  <a:lumMod val="50000"/>
                </a:schemeClr>
              </a:solidFill>
              <a:latin typeface="+mn-lt"/>
            </a:endParaRP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Access to </a:t>
            </a:r>
            <a:r>
              <a:rPr lang="en-US" b="1" dirty="0">
                <a:solidFill>
                  <a:schemeClr val="bg1">
                    <a:lumMod val="50000"/>
                  </a:schemeClr>
                </a:solidFill>
                <a:latin typeface="+mn-lt"/>
              </a:rPr>
              <a:t>member-only events </a:t>
            </a:r>
            <a:r>
              <a:rPr lang="en-US" dirty="0">
                <a:solidFill>
                  <a:schemeClr val="bg1">
                    <a:lumMod val="50000"/>
                  </a:schemeClr>
                </a:solidFill>
                <a:latin typeface="+mn-lt"/>
              </a:rPr>
              <a:t>designed to enhance key skills needed to ace the interview for an internship or job in the finance </a:t>
            </a:r>
            <a:r>
              <a:rPr lang="en-US" dirty="0" smtClean="0">
                <a:solidFill>
                  <a:schemeClr val="bg1">
                    <a:lumMod val="50000"/>
                  </a:schemeClr>
                </a:solidFill>
                <a:latin typeface="+mn-lt"/>
              </a:rPr>
              <a:t>field</a:t>
            </a: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Develop a better sense of professionalism to set yourself apart from the competition</a:t>
            </a:r>
            <a:endParaRPr lang="en-US" dirty="0">
              <a:solidFill>
                <a:schemeClr val="bg1">
                  <a:lumMod val="50000"/>
                </a:schemeClr>
              </a:solidFill>
              <a:latin typeface="+mn-lt"/>
            </a:endParaRP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Participate in current event discussions to </a:t>
            </a:r>
            <a:r>
              <a:rPr lang="en-US" b="1" dirty="0">
                <a:solidFill>
                  <a:schemeClr val="bg1">
                    <a:lumMod val="50000"/>
                  </a:schemeClr>
                </a:solidFill>
                <a:latin typeface="+mn-lt"/>
              </a:rPr>
              <a:t>increase knowledge about the markets</a:t>
            </a:r>
          </a:p>
          <a:p>
            <a:pPr marL="285750" indent="-285750" eaLnBrk="1" fontAlgn="auto" hangingPunct="1">
              <a:spcBef>
                <a:spcPts val="600"/>
              </a:spcBef>
              <a:spcAft>
                <a:spcPts val="600"/>
              </a:spcAft>
              <a:buFont typeface="Arial" panose="020B0604020202020204" pitchFamily="34" charset="0"/>
              <a:buChar char="•"/>
              <a:defRPr/>
            </a:pPr>
            <a:r>
              <a:rPr lang="en-US" b="1" dirty="0" smtClean="0">
                <a:solidFill>
                  <a:schemeClr val="bg1">
                    <a:lumMod val="50000"/>
                  </a:schemeClr>
                </a:solidFill>
                <a:latin typeface="+mn-lt"/>
              </a:rPr>
              <a:t>Network</a:t>
            </a:r>
            <a:r>
              <a:rPr lang="en-US" dirty="0" smtClean="0">
                <a:solidFill>
                  <a:schemeClr val="bg1">
                    <a:lumMod val="50000"/>
                  </a:schemeClr>
                </a:solidFill>
                <a:latin typeface="+mn-lt"/>
              </a:rPr>
              <a:t> </a:t>
            </a:r>
            <a:r>
              <a:rPr lang="en-US" dirty="0">
                <a:solidFill>
                  <a:schemeClr val="bg1">
                    <a:lumMod val="50000"/>
                  </a:schemeClr>
                </a:solidFill>
                <a:latin typeface="+mn-lt"/>
              </a:rPr>
              <a:t>with numerous </a:t>
            </a:r>
            <a:r>
              <a:rPr lang="en-US" dirty="0" smtClean="0">
                <a:solidFill>
                  <a:schemeClr val="bg1">
                    <a:lumMod val="50000"/>
                  </a:schemeClr>
                </a:solidFill>
                <a:latin typeface="+mn-lt"/>
              </a:rPr>
              <a:t>employers, </a:t>
            </a:r>
            <a:r>
              <a:rPr lang="en-US" dirty="0">
                <a:solidFill>
                  <a:schemeClr val="bg1">
                    <a:lumMod val="50000"/>
                  </a:schemeClr>
                </a:solidFill>
                <a:latin typeface="+mn-lt"/>
              </a:rPr>
              <a:t>UCONN </a:t>
            </a:r>
            <a:r>
              <a:rPr lang="en-US" dirty="0" smtClean="0">
                <a:solidFill>
                  <a:schemeClr val="bg1">
                    <a:lumMod val="50000"/>
                  </a:schemeClr>
                </a:solidFill>
                <a:latin typeface="+mn-lt"/>
              </a:rPr>
              <a:t>alum </a:t>
            </a:r>
            <a:r>
              <a:rPr lang="en-US" dirty="0">
                <a:solidFill>
                  <a:schemeClr val="bg1">
                    <a:lumMod val="50000"/>
                  </a:schemeClr>
                </a:solidFill>
                <a:latin typeface="+mn-lt"/>
              </a:rPr>
              <a:t>from various finance </a:t>
            </a:r>
            <a:r>
              <a:rPr lang="en-US" dirty="0" smtClean="0">
                <a:solidFill>
                  <a:schemeClr val="bg1">
                    <a:lumMod val="50000"/>
                  </a:schemeClr>
                </a:solidFill>
                <a:latin typeface="+mn-lt"/>
              </a:rPr>
              <a:t>industries, as well as </a:t>
            </a:r>
            <a:r>
              <a:rPr lang="en-US" dirty="0">
                <a:solidFill>
                  <a:schemeClr val="bg1">
                    <a:lumMod val="50000"/>
                  </a:schemeClr>
                </a:solidFill>
              </a:rPr>
              <a:t>an experienced E-Board </a:t>
            </a:r>
            <a:r>
              <a:rPr lang="en-US" dirty="0" smtClean="0">
                <a:solidFill>
                  <a:schemeClr val="bg1">
                    <a:lumMod val="50000"/>
                  </a:schemeClr>
                </a:solidFill>
              </a:rPr>
              <a:t>to increase knowledge about the industry </a:t>
            </a:r>
            <a:endParaRPr lang="en-US" dirty="0">
              <a:solidFill>
                <a:schemeClr val="bg1">
                  <a:lumMod val="50000"/>
                </a:schemeClr>
              </a:solidFill>
            </a:endParaRPr>
          </a:p>
          <a:p>
            <a:pPr marL="285750" indent="-285750" eaLnBrk="1" fontAlgn="auto" hangingPunct="1">
              <a:spcBef>
                <a:spcPts val="600"/>
              </a:spcBef>
              <a:spcAft>
                <a:spcPts val="600"/>
              </a:spcAft>
              <a:buFont typeface="Arial" panose="020B0604020202020204" pitchFamily="34" charset="0"/>
              <a:buChar char="•"/>
              <a:defRPr/>
            </a:pPr>
            <a:endParaRPr lang="en-US" dirty="0">
              <a:solidFill>
                <a:schemeClr val="bg1">
                  <a:lumMod val="50000"/>
                </a:schemeClr>
              </a:solidFill>
              <a:latin typeface="+mn-lt"/>
            </a:endParaRPr>
          </a:p>
        </p:txBody>
      </p:sp>
      <p:pic>
        <p:nvPicPr>
          <p:cNvPr id="7174" name="Picture 7" descr="https://encrypted-tbn3.gstatic.com/images?q=tbn:ANd9GcSo4tFWLvCEYKETHNq8gm_l-hCVIGacwaSbvZTj4NRy3Iji5E8z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338" y="1030288"/>
            <a:ext cx="2619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8" descr="http://aptaujucentrs.com/uploads/images/inter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050" y="3165475"/>
            <a:ext cx="3578225" cy="269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Group 9"/>
          <p:cNvGrpSpPr/>
          <p:nvPr/>
        </p:nvGrpSpPr>
        <p:grpSpPr>
          <a:xfrm>
            <a:off x="9639517" y="808975"/>
            <a:ext cx="1750579" cy="2225386"/>
            <a:chOff x="5875338" y="3962400"/>
            <a:chExt cx="1925637" cy="2447925"/>
          </a:xfrm>
        </p:grpSpPr>
        <p:sp>
          <p:nvSpPr>
            <p:cNvPr id="2" name="Rectangle 1"/>
            <p:cNvSpPr/>
            <p:nvPr/>
          </p:nvSpPr>
          <p:spPr>
            <a:xfrm>
              <a:off x="5875338" y="3962400"/>
              <a:ext cx="1925637" cy="2447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03432" y="4019550"/>
              <a:ext cx="909136" cy="369332"/>
            </a:xfrm>
            <a:prstGeom prst="rect">
              <a:avLst/>
            </a:prstGeom>
            <a:noFill/>
          </p:spPr>
          <p:txBody>
            <a:bodyPr wrap="square" rtlCol="0">
              <a:spAutoFit/>
            </a:bodyPr>
            <a:lstStyle/>
            <a:p>
              <a:r>
                <a:rPr lang="en-US" dirty="0" smtClean="0">
                  <a:latin typeface="Buxton Sketch" panose="03080500000500000004" pitchFamily="66" charset="0"/>
                </a:rPr>
                <a:t>Resume</a:t>
              </a:r>
              <a:endParaRPr lang="en-US" dirty="0">
                <a:latin typeface="Buxton Sketch" panose="03080500000500000004" pitchFamily="66" charset="0"/>
              </a:endParaRPr>
            </a:p>
          </p:txBody>
        </p:sp>
        <p:sp>
          <p:nvSpPr>
            <p:cNvPr id="9" name="TextBox 8"/>
            <p:cNvSpPr txBox="1"/>
            <p:nvPr/>
          </p:nvSpPr>
          <p:spPr>
            <a:xfrm>
              <a:off x="5934744" y="4474607"/>
              <a:ext cx="1733550" cy="1015663"/>
            </a:xfrm>
            <a:prstGeom prst="rect">
              <a:avLst/>
            </a:prstGeom>
            <a:noFill/>
          </p:spPr>
          <p:txBody>
            <a:bodyPr wrap="square" rtlCol="0">
              <a:spAutoFit/>
            </a:bodyPr>
            <a:lstStyle/>
            <a:p>
              <a:endParaRPr lang="en-US" sz="500" dirty="0" smtClean="0"/>
            </a:p>
            <a:p>
              <a:pPr marL="285750" indent="-285750">
                <a:buFont typeface="Arial" panose="020B0604020202020204" pitchFamily="34" charset="0"/>
                <a:buChar char="•"/>
              </a:pPr>
              <a:r>
                <a:rPr lang="en-US" sz="500" dirty="0"/>
                <a:t> </a:t>
              </a:r>
              <a:r>
                <a:rPr lang="en-US" sz="500" dirty="0" smtClean="0"/>
                <a:t> </a:t>
              </a:r>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endParaRPr lang="en-US" sz="500" dirty="0" smtClean="0"/>
            </a:p>
            <a:p>
              <a:pPr marL="285750" indent="-285750">
                <a:buFont typeface="Arial" panose="020B0604020202020204" pitchFamily="34" charset="0"/>
                <a:buChar char="•"/>
              </a:pPr>
              <a:r>
                <a:rPr lang="en-US" sz="500" dirty="0"/>
                <a:t> </a:t>
              </a:r>
            </a:p>
          </p:txBody>
        </p:sp>
        <p:pic>
          <p:nvPicPr>
            <p:cNvPr id="7179"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4541418"/>
              <a:ext cx="1466350" cy="15641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4693818"/>
              <a:ext cx="1466350" cy="15641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4693818"/>
              <a:ext cx="1466350" cy="15641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4693818"/>
              <a:ext cx="1466350" cy="15641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4846218"/>
              <a:ext cx="1466350" cy="15641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4998618"/>
              <a:ext cx="1466350" cy="15641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5151018"/>
              <a:ext cx="1466350" cy="15641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1" descr="http://www.polyvore.com/cgi/img-thing?.out=jpg&amp;size=l&amp;tid=75092775"/>
            <p:cNvPicPr>
              <a:picLocks noChangeAspect="1" noChangeArrowheads="1"/>
            </p:cNvPicPr>
            <p:nvPr/>
          </p:nvPicPr>
          <p:blipFill rotWithShape="1">
            <a:blip r:embed="rId4">
              <a:extLst>
                <a:ext uri="{28A0092B-C50C-407E-A947-70E740481C1C}">
                  <a14:useLocalDpi xmlns:a14="http://schemas.microsoft.com/office/drawing/2010/main" val="0"/>
                </a:ext>
              </a:extLst>
            </a:blip>
            <a:srcRect t="44333" b="45000"/>
            <a:stretch/>
          </p:blipFill>
          <p:spPr bwMode="auto">
            <a:xfrm>
              <a:off x="6144544" y="5303418"/>
              <a:ext cx="1466350" cy="156412"/>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7181" name="Picture 13" descr="http://pmtips.net/wp-content/uploads/2012/03/professionali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240" y="3156877"/>
            <a:ext cx="2559446" cy="170629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2" name="Straight Connector 21"/>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757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4"/>
          <p:cNvSpPr txBox="1">
            <a:spLocks noChangeArrowheads="1"/>
          </p:cNvSpPr>
          <p:nvPr/>
        </p:nvSpPr>
        <p:spPr bwMode="auto">
          <a:xfrm>
            <a:off x="239713" y="171450"/>
            <a:ext cx="117395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t>Current Event Discussions</a:t>
            </a:r>
            <a:endParaRPr lang="en-US" sz="180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7488" y="852488"/>
            <a:ext cx="5403850" cy="3754437"/>
          </a:xfrm>
          <a:prstGeom prst="rect">
            <a:avLst/>
          </a:prstGeom>
          <a:noFill/>
        </p:spPr>
        <p:txBody>
          <a:bodyPr>
            <a:spAutoFit/>
          </a:bodyPr>
          <a:lstStyle/>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Discussion of </a:t>
            </a:r>
            <a:r>
              <a:rPr lang="en-US" b="1" dirty="0">
                <a:solidFill>
                  <a:schemeClr val="bg1">
                    <a:lumMod val="50000"/>
                  </a:schemeClr>
                </a:solidFill>
                <a:latin typeface="+mn-lt"/>
              </a:rPr>
              <a:t>important news events that </a:t>
            </a:r>
            <a:r>
              <a:rPr lang="en-US" b="1" dirty="0" smtClean="0">
                <a:solidFill>
                  <a:schemeClr val="bg1">
                    <a:lumMod val="50000"/>
                  </a:schemeClr>
                </a:solidFill>
                <a:latin typeface="+mn-lt"/>
              </a:rPr>
              <a:t>drive </a:t>
            </a:r>
            <a:r>
              <a:rPr lang="en-US" dirty="0" smtClean="0">
                <a:solidFill>
                  <a:schemeClr val="bg1">
                    <a:lumMod val="50000"/>
                  </a:schemeClr>
                </a:solidFill>
                <a:latin typeface="+mn-lt"/>
              </a:rPr>
              <a:t>the </a:t>
            </a:r>
            <a:r>
              <a:rPr lang="en-US" dirty="0">
                <a:solidFill>
                  <a:schemeClr val="bg1">
                    <a:lumMod val="50000"/>
                  </a:schemeClr>
                </a:solidFill>
                <a:latin typeface="+mn-lt"/>
              </a:rPr>
              <a:t>market to build a better understanding of the economy</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Learn </a:t>
            </a:r>
            <a:r>
              <a:rPr lang="en-US" b="1" dirty="0">
                <a:solidFill>
                  <a:schemeClr val="bg1">
                    <a:lumMod val="50000"/>
                  </a:schemeClr>
                </a:solidFill>
                <a:latin typeface="+mn-lt"/>
              </a:rPr>
              <a:t>underlying trends </a:t>
            </a:r>
            <a:r>
              <a:rPr lang="en-US" dirty="0">
                <a:solidFill>
                  <a:schemeClr val="bg1">
                    <a:lumMod val="50000"/>
                  </a:schemeClr>
                </a:solidFill>
                <a:latin typeface="+mn-lt"/>
              </a:rPr>
              <a:t>in the market and the significance of these developments</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Tackle </a:t>
            </a:r>
            <a:r>
              <a:rPr lang="en-US" b="1" dirty="0">
                <a:solidFill>
                  <a:schemeClr val="bg1">
                    <a:lumMod val="50000"/>
                  </a:schemeClr>
                </a:solidFill>
                <a:latin typeface="+mn-lt"/>
              </a:rPr>
              <a:t>difficult technical interview questions </a:t>
            </a:r>
            <a:r>
              <a:rPr lang="en-US" dirty="0">
                <a:solidFill>
                  <a:schemeClr val="bg1">
                    <a:lumMod val="50000"/>
                  </a:schemeClr>
                </a:solidFill>
                <a:latin typeface="+mn-lt"/>
              </a:rPr>
              <a:t>using knowledge from topics discussed in meetings</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Gain </a:t>
            </a:r>
            <a:r>
              <a:rPr lang="en-US" b="1" dirty="0">
                <a:solidFill>
                  <a:schemeClr val="bg1">
                    <a:lumMod val="50000"/>
                  </a:schemeClr>
                </a:solidFill>
                <a:latin typeface="+mn-lt"/>
              </a:rPr>
              <a:t>exposure</a:t>
            </a:r>
            <a:r>
              <a:rPr lang="en-US" dirty="0">
                <a:solidFill>
                  <a:schemeClr val="bg1">
                    <a:lumMod val="50000"/>
                  </a:schemeClr>
                </a:solidFill>
                <a:latin typeface="+mn-lt"/>
              </a:rPr>
              <a:t> to the stock market, bond market, emerging markets, and more in an environment geared to learning</a:t>
            </a:r>
          </a:p>
          <a:p>
            <a:pPr marL="285750" indent="-285750" eaLnBrk="1" fontAlgn="auto" hangingPunct="1">
              <a:spcBef>
                <a:spcPts val="600"/>
              </a:spcBef>
              <a:spcAft>
                <a:spcPts val="600"/>
              </a:spcAft>
              <a:buFont typeface="Arial" panose="020B0604020202020204" pitchFamily="34" charset="0"/>
              <a:buChar char="•"/>
              <a:defRPr/>
            </a:pPr>
            <a:endParaRPr lang="en-US" dirty="0">
              <a:solidFill>
                <a:schemeClr val="bg1">
                  <a:lumMod val="50000"/>
                </a:schemeClr>
              </a:solidFill>
              <a:latin typeface="+mn-lt"/>
            </a:endParaRPr>
          </a:p>
        </p:txBody>
      </p:sp>
      <p:pic>
        <p:nvPicPr>
          <p:cNvPr id="8198" name="Picture 6" descr="http://echoofindia.com/sites/default/files/citizenjourno/2nd%20LEAD%20financial-mark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38" y="790575"/>
            <a:ext cx="3446462" cy="271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8" descr="https://encrypted-tbn2.gstatic.com/images?q=tbn:ANd9GcTl1kc-eedCgUK4c8OiBfgdmiDqslz-nEQjfM69tNLYx79QVgHU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050" y="4210050"/>
            <a:ext cx="2476500"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10" descr="http://battellemedia.com/images/WS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963" y="1096963"/>
            <a:ext cx="2376487" cy="2697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12" descr="http://sg.wsj.net/public/resources/images/MI-BC596_YIELDS_NS_2010040718233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625009"/>
            <a:ext cx="1743075"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677" y="4208995"/>
            <a:ext cx="4025035" cy="2133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Connector 10"/>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807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239713" y="171450"/>
            <a:ext cx="117395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dirty="0"/>
              <a:t>Financial Modeling – </a:t>
            </a:r>
            <a:r>
              <a:rPr lang="en-US" dirty="0" smtClean="0"/>
              <a:t>Pillars of Wall Street</a:t>
            </a:r>
            <a:endParaRPr lang="en-US" sz="1800" dirty="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7488" y="852488"/>
            <a:ext cx="5403850" cy="4770437"/>
          </a:xfrm>
          <a:prstGeom prst="rect">
            <a:avLst/>
          </a:prstGeom>
          <a:noFill/>
        </p:spPr>
        <p:txBody>
          <a:bodyPr>
            <a:spAutoFit/>
          </a:bodyPr>
          <a:lstStyle/>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Understand how to build a </a:t>
            </a:r>
            <a:r>
              <a:rPr lang="en-US" b="1" dirty="0">
                <a:solidFill>
                  <a:schemeClr val="bg1">
                    <a:lumMod val="50000"/>
                  </a:schemeClr>
                </a:solidFill>
                <a:latin typeface="+mn-lt"/>
              </a:rPr>
              <a:t>fully integrated model </a:t>
            </a:r>
            <a:r>
              <a:rPr lang="en-US" dirty="0">
                <a:solidFill>
                  <a:schemeClr val="bg1">
                    <a:lumMod val="50000"/>
                  </a:schemeClr>
                </a:solidFill>
                <a:latin typeface="+mn-lt"/>
              </a:rPr>
              <a:t>using the latest and greatest Excel shortcuts</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Tackle the most up-to-date qualitative and technical </a:t>
            </a:r>
            <a:r>
              <a:rPr lang="en-US" b="1" dirty="0">
                <a:solidFill>
                  <a:schemeClr val="bg1">
                    <a:lumMod val="50000"/>
                  </a:schemeClr>
                </a:solidFill>
                <a:latin typeface="+mn-lt"/>
              </a:rPr>
              <a:t>interview questions </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Increase your Microsoft Excel efficiency </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Master the key financial valuation methodologies, including a detailed breakdown of the DCF model </a:t>
            </a:r>
          </a:p>
          <a:p>
            <a:pPr marL="742950" lvl="1"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Day 1: </a:t>
            </a:r>
            <a:r>
              <a:rPr lang="en-US" dirty="0" smtClean="0">
                <a:solidFill>
                  <a:schemeClr val="bg1">
                    <a:lumMod val="50000"/>
                  </a:schemeClr>
                </a:solidFill>
                <a:latin typeface="+mn-lt"/>
              </a:rPr>
              <a:t>Intro to Financial Statements</a:t>
            </a:r>
            <a:endParaRPr lang="en-US" dirty="0">
              <a:solidFill>
                <a:schemeClr val="bg1">
                  <a:lumMod val="50000"/>
                </a:schemeClr>
              </a:solidFill>
              <a:latin typeface="+mn-lt"/>
            </a:endParaRPr>
          </a:p>
          <a:p>
            <a:pPr marL="1200150" lvl="2" indent="-285750" eaLnBrk="1" fontAlgn="auto" hangingPunct="1">
              <a:spcBef>
                <a:spcPts val="600"/>
              </a:spcBef>
              <a:spcAft>
                <a:spcPts val="600"/>
              </a:spcAft>
              <a:buFont typeface="Wingdings" panose="05000000000000000000" pitchFamily="2" charset="2"/>
              <a:buChar char="§"/>
              <a:defRPr/>
            </a:pPr>
            <a:r>
              <a:rPr lang="en-US" dirty="0">
                <a:solidFill>
                  <a:schemeClr val="bg1">
                    <a:lumMod val="50000"/>
                  </a:schemeClr>
                </a:solidFill>
                <a:latin typeface="+mn-lt"/>
              </a:rPr>
              <a:t>Basic </a:t>
            </a:r>
            <a:r>
              <a:rPr lang="en-US" dirty="0" smtClean="0">
                <a:solidFill>
                  <a:schemeClr val="bg1">
                    <a:lumMod val="50000"/>
                  </a:schemeClr>
                </a:solidFill>
                <a:latin typeface="+mn-lt"/>
              </a:rPr>
              <a:t>keyboard </a:t>
            </a:r>
            <a:r>
              <a:rPr lang="en-US" dirty="0">
                <a:solidFill>
                  <a:schemeClr val="bg1">
                    <a:lumMod val="50000"/>
                  </a:schemeClr>
                </a:solidFill>
                <a:latin typeface="+mn-lt"/>
              </a:rPr>
              <a:t>shortcuts, key modeling formulas, financial statement construction, and more</a:t>
            </a:r>
          </a:p>
          <a:p>
            <a:pPr marL="742950" lvl="1"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Day 2: </a:t>
            </a:r>
            <a:r>
              <a:rPr lang="en-US" dirty="0" smtClean="0">
                <a:solidFill>
                  <a:schemeClr val="bg1">
                    <a:lumMod val="50000"/>
                  </a:schemeClr>
                </a:solidFill>
                <a:latin typeface="+mn-lt"/>
              </a:rPr>
              <a:t>Financial Statements Analysis</a:t>
            </a:r>
            <a:endParaRPr lang="en-US" dirty="0">
              <a:solidFill>
                <a:schemeClr val="bg1">
                  <a:lumMod val="50000"/>
                </a:schemeClr>
              </a:solidFill>
              <a:latin typeface="+mn-lt"/>
            </a:endParaRPr>
          </a:p>
          <a:p>
            <a:pPr marL="1200150" lvl="2" indent="-285750" eaLnBrk="1" fontAlgn="auto" hangingPunct="1">
              <a:spcBef>
                <a:spcPts val="600"/>
              </a:spcBef>
              <a:spcAft>
                <a:spcPts val="600"/>
              </a:spcAft>
              <a:buFont typeface="Wingdings" panose="05000000000000000000" pitchFamily="2" charset="2"/>
              <a:buChar char="§"/>
              <a:defRPr/>
            </a:pPr>
            <a:r>
              <a:rPr lang="en-US" dirty="0" smtClean="0">
                <a:solidFill>
                  <a:schemeClr val="bg1">
                    <a:lumMod val="50000"/>
                  </a:schemeClr>
                </a:solidFill>
              </a:rPr>
              <a:t>Analysis of Financial Statements</a:t>
            </a:r>
            <a:endParaRPr lang="en-US" dirty="0">
              <a:solidFill>
                <a:schemeClr val="bg1">
                  <a:lumMod val="50000"/>
                </a:schemeClr>
              </a:solidFill>
              <a:latin typeface="+mn-lt"/>
            </a:endParaRPr>
          </a:p>
        </p:txBody>
      </p:sp>
      <p:pic>
        <p:nvPicPr>
          <p:cNvPr id="9224" name="Picture 6" descr="http://www.wallstreetprep.com/blog/wp-content/uploads/2011/09/financial-modeling-techniq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75" y="4122644"/>
            <a:ext cx="47625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333" y="2290639"/>
            <a:ext cx="1832005" cy="1832005"/>
          </a:xfrm>
          <a:prstGeom prst="rect">
            <a:avLst/>
          </a:prstGeom>
        </p:spPr>
      </p:pic>
      <p:sp>
        <p:nvSpPr>
          <p:cNvPr id="11" name="TextBox 2"/>
          <p:cNvSpPr txBox="1">
            <a:spLocks noChangeArrowheads="1"/>
          </p:cNvSpPr>
          <p:nvPr/>
        </p:nvSpPr>
        <p:spPr bwMode="auto">
          <a:xfrm>
            <a:off x="268115" y="6398379"/>
            <a:ext cx="20081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1000" dirty="0">
                <a:solidFill>
                  <a:schemeClr val="bg1">
                    <a:lumMod val="50000"/>
                  </a:schemeClr>
                </a:solidFill>
              </a:rPr>
              <a:t>Source: </a:t>
            </a:r>
            <a:r>
              <a:rPr lang="en-US" sz="1000" dirty="0" smtClean="0">
                <a:solidFill>
                  <a:schemeClr val="bg1">
                    <a:lumMod val="50000"/>
                  </a:schemeClr>
                </a:solidFill>
              </a:rPr>
              <a:t>AMT</a:t>
            </a:r>
            <a:endParaRPr lang="en-US" sz="1800" dirty="0">
              <a:solidFill>
                <a:schemeClr val="bg1">
                  <a:lumMod val="50000"/>
                </a:schemeClr>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749376"/>
            <a:ext cx="2971800" cy="133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465" y="2404110"/>
            <a:ext cx="3543300"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78916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p:cNvSpPr txBox="1">
            <a:spLocks noChangeArrowheads="1"/>
          </p:cNvSpPr>
          <p:nvPr/>
        </p:nvSpPr>
        <p:spPr bwMode="auto">
          <a:xfrm>
            <a:off x="239713" y="171450"/>
            <a:ext cx="11739562"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dirty="0"/>
              <a:t>Bloomberg Aptitude Test</a:t>
            </a:r>
          </a:p>
          <a:p>
            <a:pPr eaLnBrk="1" hangingPunct="1">
              <a:lnSpc>
                <a:spcPct val="100000"/>
              </a:lnSpc>
              <a:spcBef>
                <a:spcPct val="0"/>
              </a:spcBef>
              <a:buFontTx/>
              <a:buNone/>
            </a:pPr>
            <a:endParaRPr lang="en-US" sz="1800" dirty="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7488" y="852488"/>
            <a:ext cx="5700712" cy="5970865"/>
          </a:xfrm>
          <a:prstGeom prst="rect">
            <a:avLst/>
          </a:prstGeom>
          <a:noFill/>
        </p:spPr>
        <p:txBody>
          <a:bodyPr wrap="square">
            <a:spAutoFit/>
          </a:bodyPr>
          <a:lstStyle/>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September 22, 2014</a:t>
            </a: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Bloomberg </a:t>
            </a:r>
            <a:r>
              <a:rPr lang="en-US" dirty="0">
                <a:solidFill>
                  <a:schemeClr val="bg1">
                    <a:lumMod val="50000"/>
                  </a:schemeClr>
                </a:solidFill>
                <a:latin typeface="+mn-lt"/>
              </a:rPr>
              <a:t>L.P. is a financial data analytics and media company with HQ in New York City that provides financial software tools, data services and news through the Bloomberg Professional Service (The Terminal) to companies within the finance sector around the world</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The BAT aids employers in identifying and screening students who wish to pursue a career in business and finance. Test takers should have a general understanding of and familiarity with current events in business, finance, and economics. However, we are not assessing knowledge: we are assessing a person’s aptitude to be successful in these fields, regardless of background</a:t>
            </a:r>
            <a:r>
              <a:rPr lang="en-US" dirty="0" smtClean="0">
                <a:solidFill>
                  <a:schemeClr val="bg1">
                    <a:lumMod val="50000"/>
                  </a:schemeClr>
                </a:solidFill>
                <a:latin typeface="+mn-lt"/>
              </a:rPr>
              <a:t>.</a:t>
            </a:r>
          </a:p>
          <a:p>
            <a:pPr marL="285750" indent="-285750" eaLnBrk="1" fontAlgn="auto" hangingPunct="1">
              <a:spcBef>
                <a:spcPts val="600"/>
              </a:spcBef>
              <a:spcAft>
                <a:spcPts val="600"/>
              </a:spcAft>
              <a:buFont typeface="Arial" panose="020B0604020202020204" pitchFamily="34" charset="0"/>
              <a:buChar char="•"/>
              <a:defRPr/>
            </a:pPr>
            <a:r>
              <a:rPr lang="en-US" dirty="0">
                <a:solidFill>
                  <a:schemeClr val="bg1">
                    <a:lumMod val="50000"/>
                  </a:schemeClr>
                </a:solidFill>
                <a:latin typeface="+mn-lt"/>
              </a:rPr>
              <a:t>The Bloomberg Institute Talent Search is the tool that employers are using to find talented candidates for entry level full time and internship roles in finance. </a:t>
            </a:r>
            <a:r>
              <a:rPr lang="en-US" b="1" dirty="0" smtClean="0">
                <a:solidFill>
                  <a:schemeClr val="bg1">
                    <a:lumMod val="50000"/>
                  </a:schemeClr>
                </a:solidFill>
                <a:latin typeface="+mn-lt"/>
              </a:rPr>
              <a:t>To </a:t>
            </a:r>
            <a:r>
              <a:rPr lang="en-US" b="1" dirty="0">
                <a:solidFill>
                  <a:schemeClr val="bg1">
                    <a:lumMod val="50000"/>
                  </a:schemeClr>
                </a:solidFill>
                <a:latin typeface="+mn-lt"/>
              </a:rPr>
              <a:t>date 1 in 5 Test Takers has been contacted. </a:t>
            </a:r>
          </a:p>
          <a:p>
            <a:pPr marL="285750" indent="-285750" eaLnBrk="1" fontAlgn="auto" hangingPunct="1">
              <a:spcBef>
                <a:spcPts val="600"/>
              </a:spcBef>
              <a:spcAft>
                <a:spcPts val="600"/>
              </a:spcAft>
              <a:buFont typeface="Arial" panose="020B0604020202020204" pitchFamily="34" charset="0"/>
              <a:buChar char="•"/>
              <a:defRPr/>
            </a:pPr>
            <a:endParaRPr lang="en-US" dirty="0">
              <a:solidFill>
                <a:schemeClr val="bg1">
                  <a:lumMod val="50000"/>
                </a:schemeClr>
              </a:solidFill>
              <a:latin typeface="+mn-lt"/>
            </a:endParaRPr>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163" y="852488"/>
            <a:ext cx="3384550" cy="2395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163" y="3373438"/>
            <a:ext cx="3429000" cy="266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2" name="Picture 1"/>
          <p:cNvPicPr>
            <a:picLocks noChangeAspect="1"/>
          </p:cNvPicPr>
          <p:nvPr/>
        </p:nvPicPr>
        <p:blipFill>
          <a:blip r:embed="rId4">
            <a:extLst>
              <a:ext uri="{28A0092B-C50C-407E-A947-70E740481C1C}">
                <a14:useLocalDpi xmlns:a14="http://schemas.microsoft.com/office/drawing/2010/main" val="0"/>
              </a:ext>
            </a:extLst>
          </a:blip>
          <a:srcRect b="23074"/>
          <a:stretch>
            <a:fillRect/>
          </a:stretch>
        </p:blipFill>
        <p:spPr bwMode="auto">
          <a:xfrm>
            <a:off x="5748338" y="1462088"/>
            <a:ext cx="2481262"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3" name="TextBox 2"/>
          <p:cNvSpPr txBox="1">
            <a:spLocks noChangeArrowheads="1"/>
          </p:cNvSpPr>
          <p:nvPr/>
        </p:nvSpPr>
        <p:spPr bwMode="auto">
          <a:xfrm>
            <a:off x="256086" y="6386352"/>
            <a:ext cx="20081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sz="1000" dirty="0">
                <a:solidFill>
                  <a:schemeClr val="bg1">
                    <a:lumMod val="50000"/>
                  </a:schemeClr>
                </a:solidFill>
              </a:rPr>
              <a:t>Source: Bloomberg</a:t>
            </a:r>
            <a:endParaRPr lang="en-US" sz="1800" dirty="0">
              <a:solidFill>
                <a:schemeClr val="bg1">
                  <a:lumMod val="50000"/>
                </a:schemeClr>
              </a:solidFill>
            </a:endParaRPr>
          </a:p>
        </p:txBody>
      </p:sp>
      <p:cxnSp>
        <p:nvCxnSpPr>
          <p:cNvPr id="10" name="Straight Connector 9"/>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20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239713" y="171450"/>
            <a:ext cx="117395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dirty="0" smtClean="0"/>
              <a:t>Connect with us!</a:t>
            </a:r>
            <a:endParaRPr lang="en-US" sz="1800" dirty="0"/>
          </a:p>
        </p:txBody>
      </p:sp>
      <p:cxnSp>
        <p:nvCxnSpPr>
          <p:cNvPr id="6" name="Straight Connector 5"/>
          <p:cNvCxnSpPr/>
          <p:nvPr/>
        </p:nvCxnSpPr>
        <p:spPr>
          <a:xfrm>
            <a:off x="217488" y="698500"/>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7488" y="852488"/>
            <a:ext cx="5403850" cy="2215991"/>
          </a:xfrm>
          <a:prstGeom prst="rect">
            <a:avLst/>
          </a:prstGeom>
          <a:noFill/>
        </p:spPr>
        <p:txBody>
          <a:bodyPr>
            <a:spAutoFit/>
          </a:bodyPr>
          <a:lstStyle/>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Email: </a:t>
            </a:r>
            <a:r>
              <a:rPr lang="en-US" dirty="0" smtClean="0">
                <a:solidFill>
                  <a:schemeClr val="bg1">
                    <a:lumMod val="50000"/>
                  </a:schemeClr>
                </a:solidFill>
                <a:latin typeface="+mn-lt"/>
                <a:hlinkClick r:id="rId3"/>
              </a:rPr>
              <a:t>uconnfs@gmail.com</a:t>
            </a:r>
            <a:endParaRPr lang="en-US" dirty="0" smtClean="0">
              <a:solidFill>
                <a:schemeClr val="bg1">
                  <a:lumMod val="50000"/>
                </a:schemeClr>
              </a:solidFill>
              <a:latin typeface="+mn-lt"/>
            </a:endParaRP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Twitter: @</a:t>
            </a:r>
            <a:r>
              <a:rPr lang="en-US" dirty="0" err="1" smtClean="0">
                <a:solidFill>
                  <a:schemeClr val="bg1">
                    <a:lumMod val="50000"/>
                  </a:schemeClr>
                </a:solidFill>
                <a:latin typeface="+mn-lt"/>
              </a:rPr>
              <a:t>UconnFS</a:t>
            </a:r>
            <a:endParaRPr lang="en-US" dirty="0" smtClean="0">
              <a:solidFill>
                <a:schemeClr val="bg1">
                  <a:lumMod val="50000"/>
                </a:schemeClr>
              </a:solidFill>
              <a:latin typeface="+mn-lt"/>
            </a:endParaRPr>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Facebook: </a:t>
            </a:r>
            <a:r>
              <a:rPr lang="en-US" dirty="0">
                <a:hlinkClick r:id="rId4"/>
              </a:rPr>
              <a:t>https://www.facebook.com/groups/271407666212146</a:t>
            </a:r>
            <a:r>
              <a:rPr lang="en-US" dirty="0" smtClean="0">
                <a:hlinkClick r:id="rId4"/>
              </a:rPr>
              <a:t>/</a:t>
            </a:r>
            <a:endParaRPr lang="en-US" dirty="0" smtClean="0"/>
          </a:p>
          <a:p>
            <a:pPr marL="285750" indent="-285750" eaLnBrk="1" fontAlgn="auto" hangingPunct="1">
              <a:spcBef>
                <a:spcPts val="600"/>
              </a:spcBef>
              <a:spcAft>
                <a:spcPts val="600"/>
              </a:spcAft>
              <a:buFont typeface="Arial" panose="020B0604020202020204" pitchFamily="34" charset="0"/>
              <a:buChar char="•"/>
              <a:defRPr/>
            </a:pPr>
            <a:r>
              <a:rPr lang="en-US" dirty="0" smtClean="0">
                <a:solidFill>
                  <a:schemeClr val="bg1">
                    <a:lumMod val="50000"/>
                  </a:schemeClr>
                </a:solidFill>
                <a:latin typeface="+mn-lt"/>
              </a:rPr>
              <a:t>Website: </a:t>
            </a:r>
            <a:r>
              <a:rPr lang="en-US" dirty="0">
                <a:hlinkClick r:id="rId5"/>
              </a:rPr>
              <a:t>http://www.business.uconn.edu/users/fs</a:t>
            </a:r>
            <a:r>
              <a:rPr lang="en-US" dirty="0" smtClean="0">
                <a:hlinkClick r:id="rId5"/>
              </a:rPr>
              <a:t>/</a:t>
            </a:r>
            <a:r>
              <a:rPr lang="en-US" dirty="0" smtClean="0"/>
              <a:t> </a:t>
            </a:r>
            <a:endParaRPr lang="en-US" dirty="0">
              <a:solidFill>
                <a:schemeClr val="bg1">
                  <a:lumMod val="50000"/>
                </a:schemeClr>
              </a:solidFill>
              <a:latin typeface="+mn-lt"/>
            </a:endParaRPr>
          </a:p>
        </p:txBody>
      </p:sp>
      <p:pic>
        <p:nvPicPr>
          <p:cNvPr id="14342" name="Picture 6" descr="http://www.underconsideration.com/brandnew/archives/facebook_logo_detail.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2888" y="1081519"/>
            <a:ext cx="1742066" cy="186346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7"/>
          <a:stretch>
            <a:fillRect/>
          </a:stretch>
        </p:blipFill>
        <p:spPr>
          <a:xfrm>
            <a:off x="1091368" y="3103895"/>
            <a:ext cx="5905058" cy="3216935"/>
          </a:xfrm>
          <a:prstGeom prst="rect">
            <a:avLst/>
          </a:prstGeom>
        </p:spPr>
      </p:pic>
      <p:pic>
        <p:nvPicPr>
          <p:cNvPr id="14344" name="Picture 8" descr="http://t0.gstatic.com/images?q=tbn:ANd9GcSz_75_9x2b6NzRSZKbhYFFUf-bqXE3xMJrSfqUL_widOlZEn5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2413" y="3479548"/>
            <a:ext cx="2371725" cy="19240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val 2"/>
          <p:cNvSpPr/>
          <p:nvPr/>
        </p:nvSpPr>
        <p:spPr>
          <a:xfrm>
            <a:off x="4753140" y="3701844"/>
            <a:ext cx="887870" cy="15992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217488" y="6389253"/>
            <a:ext cx="1178401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28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6665</TotalTime>
  <Words>957</Words>
  <Application>Microsoft Office PowerPoint</Application>
  <PresentationFormat>Widescreen</PresentationFormat>
  <Paragraphs>141</Paragraphs>
  <Slides>22</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宋体</vt:lpstr>
      <vt:lpstr>Arial</vt:lpstr>
      <vt:lpstr>Buxton Sketch</vt:lpstr>
      <vt:lpstr>Calibri</vt:lpstr>
      <vt:lpstr>Calibri Light</vt:lpstr>
      <vt:lpstr>Wingdings</vt:lpstr>
      <vt:lpstr>Office Theme</vt:lpstr>
      <vt:lpstr>2_Office Theme</vt:lpstr>
      <vt:lpstr>Finance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DeSalvo</dc:creator>
  <cp:lastModifiedBy>Microsoft account</cp:lastModifiedBy>
  <cp:revision>94</cp:revision>
  <dcterms:created xsi:type="dcterms:W3CDTF">2013-08-17T19:12:41Z</dcterms:created>
  <dcterms:modified xsi:type="dcterms:W3CDTF">2014-09-25T22:19:41Z</dcterms:modified>
</cp:coreProperties>
</file>