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11" autoAdjust="0"/>
  </p:normalViewPr>
  <p:slideViewPr>
    <p:cSldViewPr>
      <p:cViewPr>
        <p:scale>
          <a:sx n="121" d="100"/>
          <a:sy n="121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DC3AD-6C86-42D1-88C5-6BA805A1A3E3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DBB97-B001-48A1-8617-0CADC3DCB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True Comparables</a:t>
            </a:r>
            <a:r>
              <a:rPr lang="en-US" baseline="0" dirty="0" smtClean="0"/>
              <a:t> are Rare</a:t>
            </a:r>
          </a:p>
          <a:p>
            <a:r>
              <a:rPr lang="en-US" baseline="0" dirty="0" smtClean="0"/>
              <a:t>Based on Few Easy to Calculate Inputs</a:t>
            </a:r>
          </a:p>
          <a:p>
            <a:r>
              <a:rPr lang="en-US" baseline="0" dirty="0" smtClean="0"/>
              <a:t>Assumes Market Values are Fair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DBB97-B001-48A1-8617-0CADC3DCB2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60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Control Premium</a:t>
            </a:r>
          </a:p>
          <a:p>
            <a:r>
              <a:rPr lang="en-US" dirty="0" smtClean="0"/>
              <a:t>Timing could not reflect market</a:t>
            </a:r>
            <a:r>
              <a:rPr lang="en-US" baseline="0" dirty="0" smtClean="0"/>
              <a:t> conditions</a:t>
            </a:r>
          </a:p>
          <a:p>
            <a:r>
              <a:rPr lang="en-US" baseline="0" dirty="0" smtClean="0"/>
              <a:t>True comparables are Rare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DBB97-B001-48A1-8617-0CADC3DCB2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47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Highly Sensitive</a:t>
            </a:r>
            <a:r>
              <a:rPr lang="en-US" baseline="0" dirty="0" smtClean="0"/>
              <a:t> to Key Assumptions: Growth Rates, margins, WACC</a:t>
            </a:r>
          </a:p>
          <a:p>
            <a:r>
              <a:rPr lang="en-US" baseline="0" dirty="0" smtClean="0"/>
              <a:t>Challenging to estimate especially after 5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DBB97-B001-48A1-8617-0CADC3DCB2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25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Sensitive to projections and aggressiveness of operating</a:t>
            </a:r>
            <a:r>
              <a:rPr lang="en-US" baseline="0" dirty="0" smtClean="0"/>
              <a:t> assumptions</a:t>
            </a:r>
          </a:p>
          <a:p>
            <a:r>
              <a:rPr lang="en-US" dirty="0" smtClean="0"/>
              <a:t>Majority</a:t>
            </a:r>
            <a:r>
              <a:rPr lang="en-US" baseline="0" dirty="0" smtClean="0"/>
              <a:t> Stake</a:t>
            </a:r>
          </a:p>
          <a:p>
            <a:r>
              <a:rPr lang="en-US" baseline="0" dirty="0" smtClean="0"/>
              <a:t>Not A Passive Investor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DBB97-B001-48A1-8617-0CADC3DCB2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5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83BE-F199-4ED0-9871-15297C5078E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E8D0B-55A6-42DD-B549-99B4AF8C5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8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83BE-F199-4ED0-9871-15297C5078E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E8D0B-55A6-42DD-B549-99B4AF8C5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7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83BE-F199-4ED0-9871-15297C5078E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E8D0B-55A6-42DD-B549-99B4AF8C5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83BE-F199-4ED0-9871-15297C5078E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E8D0B-55A6-42DD-B549-99B4AF8C5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83BE-F199-4ED0-9871-15297C5078E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E8D0B-55A6-42DD-B549-99B4AF8C5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3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83BE-F199-4ED0-9871-15297C5078E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E8D0B-55A6-42DD-B549-99B4AF8C5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6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83BE-F199-4ED0-9871-15297C5078E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E8D0B-55A6-42DD-B549-99B4AF8C5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8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83BE-F199-4ED0-9871-15297C5078E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E8D0B-55A6-42DD-B549-99B4AF8C5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9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83BE-F199-4ED0-9871-15297C5078E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E8D0B-55A6-42DD-B549-99B4AF8C5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4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83BE-F199-4ED0-9871-15297C5078E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E8D0B-55A6-42DD-B549-99B4AF8C5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3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83BE-F199-4ED0-9871-15297C5078E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E8D0B-55A6-42DD-B549-99B4AF8C5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4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E83BE-F199-4ED0-9871-15297C5078E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E8D0B-55A6-42DD-B549-99B4AF8C5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1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US" b="1" dirty="0"/>
              <a:t>Finance Society </a:t>
            </a:r>
            <a:br>
              <a:rPr lang="en-US" b="1" dirty="0"/>
            </a:br>
            <a:r>
              <a:rPr lang="en-US" b="1" dirty="0" smtClean="0"/>
              <a:t>Valuation Fundamentals</a:t>
            </a:r>
            <a:endParaRPr lang="en-US" dirty="0"/>
          </a:p>
        </p:txBody>
      </p:sp>
      <p:pic>
        <p:nvPicPr>
          <p:cNvPr id="5124" name="Picture 4" descr="http://jpundits.com/wp-content/uploads/2014/05/nyse-ticker-ta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33800"/>
            <a:ext cx="3962400" cy="2409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8424" y="50104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1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Different Methodologies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Trading Comparables</a:t>
            </a:r>
          </a:p>
          <a:p>
            <a:r>
              <a:rPr lang="en-US" dirty="0" smtClean="0"/>
              <a:t>Transaction Comparables</a:t>
            </a:r>
          </a:p>
          <a:p>
            <a:r>
              <a:rPr lang="en-US" dirty="0" smtClean="0"/>
              <a:t>Discounted Cash Flow (DCF)</a:t>
            </a:r>
          </a:p>
          <a:p>
            <a:r>
              <a:rPr lang="en-US" dirty="0" smtClean="0"/>
              <a:t>Leveraged Buyout Analysis (LBO)</a:t>
            </a:r>
          </a:p>
        </p:txBody>
      </p:sp>
    </p:spTree>
    <p:extLst>
      <p:ext uri="{BB962C8B-B14F-4D97-AF65-F5344CB8AC3E}">
        <p14:creationId xmlns:p14="http://schemas.microsoft.com/office/powerpoint/2010/main" val="326861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Trading Comparables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valuation that uses trading multiples of comparables companies to value</a:t>
            </a:r>
          </a:p>
          <a:p>
            <a:pPr lvl="1"/>
            <a:r>
              <a:rPr lang="en-US" dirty="0" smtClean="0"/>
              <a:t>Enterprise Value/Sales [EV/Sales]</a:t>
            </a:r>
          </a:p>
          <a:p>
            <a:pPr lvl="1"/>
            <a:r>
              <a:rPr lang="en-US" dirty="0" smtClean="0"/>
              <a:t>Enterprise Value / EBIDTA [EV/EBIDTA]</a:t>
            </a:r>
          </a:p>
          <a:p>
            <a:pPr lvl="1"/>
            <a:r>
              <a:rPr lang="en-US" dirty="0" smtClean="0"/>
              <a:t>Price/Earnings [P/E]</a:t>
            </a:r>
          </a:p>
          <a:p>
            <a:r>
              <a:rPr lang="en-US" dirty="0" smtClean="0"/>
              <a:t>Minority Stake</a:t>
            </a:r>
          </a:p>
        </p:txBody>
      </p:sp>
    </p:spTree>
    <p:extLst>
      <p:ext uri="{BB962C8B-B14F-4D97-AF65-F5344CB8AC3E}">
        <p14:creationId xmlns:p14="http://schemas.microsoft.com/office/powerpoint/2010/main" val="9145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Transaction Comparables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valuation based on multiples of selected M&amp;A transactions</a:t>
            </a:r>
          </a:p>
          <a:p>
            <a:r>
              <a:rPr lang="en-US" dirty="0" smtClean="0"/>
              <a:t>Majority Stake</a:t>
            </a:r>
          </a:p>
          <a:p>
            <a:pPr lvl="1"/>
            <a:r>
              <a:rPr lang="en-US" dirty="0" smtClean="0"/>
              <a:t>What is the difference between this and trading comps?</a:t>
            </a:r>
          </a:p>
          <a:p>
            <a:r>
              <a:rPr lang="en-US" dirty="0" smtClean="0"/>
              <a:t>Control Premium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28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Discounted Cash Flow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Intrinsic Valuation</a:t>
            </a:r>
          </a:p>
          <a:p>
            <a:r>
              <a:rPr lang="en-US" dirty="0" smtClean="0"/>
              <a:t>Discounted projected free cash flows and terminal value</a:t>
            </a:r>
          </a:p>
          <a:p>
            <a:r>
              <a:rPr lang="en-US" dirty="0" smtClean="0"/>
              <a:t>WACC is the discount Rate (10%?)</a:t>
            </a:r>
          </a:p>
          <a:p>
            <a:r>
              <a:rPr lang="en-US" dirty="0" smtClean="0"/>
              <a:t>Terminal Value= Final FCF * (1+g)/ (WACC-g)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572000"/>
            <a:ext cx="44069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0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Leveraged Buyout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Acquisition of a Company from a Financial Sponsor (Private Equity Firm)</a:t>
            </a:r>
          </a:p>
          <a:p>
            <a:r>
              <a:rPr lang="en-US" b="1" dirty="0" smtClean="0"/>
              <a:t>Little Equity </a:t>
            </a:r>
            <a:r>
              <a:rPr lang="en-US" dirty="0" smtClean="0"/>
              <a:t>and </a:t>
            </a:r>
            <a:r>
              <a:rPr lang="en-US" b="1" dirty="0"/>
              <a:t>L</a:t>
            </a:r>
            <a:r>
              <a:rPr lang="en-US" b="1" dirty="0" smtClean="0"/>
              <a:t>everage</a:t>
            </a:r>
            <a:r>
              <a:rPr lang="en-US" dirty="0" smtClean="0"/>
              <a:t> to fund remainder of purchase price (90% debt to 10% equity)</a:t>
            </a:r>
          </a:p>
          <a:p>
            <a:r>
              <a:rPr lang="en-US" dirty="0" smtClean="0"/>
              <a:t>Assets of </a:t>
            </a:r>
            <a:r>
              <a:rPr lang="en-US" dirty="0"/>
              <a:t>the company being acquired are used as collateral for </a:t>
            </a:r>
            <a:r>
              <a:rPr lang="en-US" dirty="0" smtClean="0"/>
              <a:t>the high-yield </a:t>
            </a:r>
            <a:r>
              <a:rPr lang="en-US" dirty="0"/>
              <a:t>loans</a:t>
            </a:r>
            <a:endParaRPr lang="en-US" dirty="0" smtClean="0"/>
          </a:p>
          <a:p>
            <a:r>
              <a:rPr lang="en-US" dirty="0" smtClean="0"/>
              <a:t>IRR to find maximum price to pay</a:t>
            </a:r>
          </a:p>
          <a:p>
            <a:r>
              <a:rPr lang="en-US" dirty="0" smtClean="0"/>
              <a:t>Short term exit (5 years)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5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Football Field Chart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4327" b="43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129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Understand The Business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10-K</a:t>
            </a:r>
          </a:p>
          <a:p>
            <a:r>
              <a:rPr lang="en-US" dirty="0" smtClean="0"/>
              <a:t>Know the Business Model</a:t>
            </a:r>
          </a:p>
          <a:p>
            <a:r>
              <a:rPr lang="en-US" dirty="0" smtClean="0"/>
              <a:t>What are The Risks?</a:t>
            </a:r>
          </a:p>
          <a:p>
            <a:r>
              <a:rPr lang="en-US" dirty="0" smtClean="0"/>
              <a:t>How will this Company Grow?</a:t>
            </a:r>
          </a:p>
          <a:p>
            <a:r>
              <a:rPr lang="en-US" dirty="0" smtClean="0"/>
              <a:t>Model It</a:t>
            </a:r>
          </a:p>
          <a:p>
            <a:pPr lvl="1"/>
            <a:r>
              <a:rPr lang="en-US" dirty="0" smtClean="0"/>
              <a:t>Don’t Depend on this</a:t>
            </a:r>
          </a:p>
          <a:p>
            <a:pPr lvl="1"/>
            <a:r>
              <a:rPr lang="en-US" dirty="0" smtClean="0"/>
              <a:t>Garbage In, Garbage Out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21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271</Words>
  <Application>Microsoft Office PowerPoint</Application>
  <PresentationFormat>On-screen Show (4:3)</PresentationFormat>
  <Paragraphs>53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Finance Society  Valuation Fundamentals</vt:lpstr>
      <vt:lpstr>Different Methodologies</vt:lpstr>
      <vt:lpstr>Trading Comparables</vt:lpstr>
      <vt:lpstr>Transaction Comparables</vt:lpstr>
      <vt:lpstr>Discounted Cash Flow</vt:lpstr>
      <vt:lpstr>Leveraged Buyout</vt:lpstr>
      <vt:lpstr>Football Field Chart</vt:lpstr>
      <vt:lpstr>Understand The Business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Events Discussion</dc:title>
  <dc:creator>Marc</dc:creator>
  <cp:lastModifiedBy>Seagrave, John</cp:lastModifiedBy>
  <cp:revision>20</cp:revision>
  <dcterms:created xsi:type="dcterms:W3CDTF">2014-10-22T18:21:32Z</dcterms:created>
  <dcterms:modified xsi:type="dcterms:W3CDTF">2014-11-17T15:00:08Z</dcterms:modified>
</cp:coreProperties>
</file>