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9" r:id="rId3"/>
    <p:sldId id="257" r:id="rId4"/>
    <p:sldId id="258" r:id="rId5"/>
    <p:sldId id="259" r:id="rId6"/>
    <p:sldId id="275" r:id="rId7"/>
    <p:sldId id="273" r:id="rId8"/>
    <p:sldId id="274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  <p:sldId id="263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4" d="100"/>
          <a:sy n="94" d="100"/>
        </p:scale>
        <p:origin x="259" y="8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75084-3189-445D-95D3-8A6672260499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EC7867-2CCE-49C1-BFF5-89B4240C193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000" b="1" dirty="0" smtClean="0"/>
            <a:t>Regulatory</a:t>
          </a:r>
        </a:p>
        <a:p>
          <a:pPr>
            <a:spcAft>
              <a:spcPct val="35000"/>
            </a:spcAft>
          </a:pPr>
          <a:r>
            <a:rPr lang="en-US" sz="2000" b="1" dirty="0" smtClean="0"/>
            <a:t>2013 Package</a:t>
          </a:r>
          <a:endParaRPr lang="en-US" sz="2000" b="1" dirty="0"/>
        </a:p>
      </dgm:t>
    </dgm:pt>
    <dgm:pt modelId="{EAF4DE0C-7DEB-4ABE-AB12-84BE33C35932}" type="parTrans" cxnId="{31E0D85E-FF68-47EB-9ACD-C89FE96E5689}">
      <dgm:prSet/>
      <dgm:spPr/>
      <dgm:t>
        <a:bodyPr/>
        <a:lstStyle/>
        <a:p>
          <a:endParaRPr lang="en-US"/>
        </a:p>
      </dgm:t>
    </dgm:pt>
    <dgm:pt modelId="{6425C2F7-4E1C-4D7F-A5CD-FA2763601C58}" type="sibTrans" cxnId="{31E0D85E-FF68-47EB-9ACD-C89FE96E5689}">
      <dgm:prSet/>
      <dgm:spPr/>
      <dgm:t>
        <a:bodyPr/>
        <a:lstStyle/>
        <a:p>
          <a:endParaRPr lang="en-US"/>
        </a:p>
      </dgm:t>
    </dgm:pt>
    <dgm:pt modelId="{C11D535F-F07F-435F-B7C1-588F24A5F94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Cleanup</a:t>
          </a:r>
        </a:p>
        <a:p>
          <a:pPr>
            <a:spcAft>
              <a:spcPts val="0"/>
            </a:spcAft>
          </a:pPr>
          <a:r>
            <a:rPr lang="en-US" sz="1800" dirty="0" smtClean="0"/>
            <a:t>Standards (RSRs)</a:t>
          </a:r>
          <a:endParaRPr lang="en-US" sz="1800" dirty="0"/>
        </a:p>
      </dgm:t>
    </dgm:pt>
    <dgm:pt modelId="{7CB32E0B-1860-46F7-A0E3-08B496C068D5}" type="parTrans" cxnId="{A21BC00F-E146-4CCF-AD65-B8D836B73C3F}">
      <dgm:prSet/>
      <dgm:spPr/>
      <dgm:t>
        <a:bodyPr/>
        <a:lstStyle/>
        <a:p>
          <a:endParaRPr lang="en-US"/>
        </a:p>
      </dgm:t>
    </dgm:pt>
    <dgm:pt modelId="{10EA7CF6-ACA7-4BD9-AC9D-93F054D60846}" type="sibTrans" cxnId="{A21BC00F-E146-4CCF-AD65-B8D836B73C3F}">
      <dgm:prSet/>
      <dgm:spPr/>
      <dgm:t>
        <a:bodyPr/>
        <a:lstStyle/>
        <a:p>
          <a:endParaRPr lang="en-US"/>
        </a:p>
      </dgm:t>
    </dgm:pt>
    <dgm:pt modelId="{22A23CC8-AE96-4BAD-96F5-1B96FDB7A1F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Release Reporting (?)</a:t>
          </a:r>
          <a:endParaRPr lang="en-US" sz="1800" dirty="0"/>
        </a:p>
      </dgm:t>
    </dgm:pt>
    <dgm:pt modelId="{CBEE7552-4308-4720-9328-DD8F01D2C2CD}" type="parTrans" cxnId="{AB0BAB7E-F6D0-422B-9991-2C949C13456B}">
      <dgm:prSet/>
      <dgm:spPr/>
      <dgm:t>
        <a:bodyPr/>
        <a:lstStyle/>
        <a:p>
          <a:endParaRPr lang="en-US"/>
        </a:p>
      </dgm:t>
    </dgm:pt>
    <dgm:pt modelId="{16C5744F-AA4E-4E1E-93F1-2D575B837A1D}" type="sibTrans" cxnId="{AB0BAB7E-F6D0-422B-9991-2C949C13456B}">
      <dgm:prSet/>
      <dgm:spPr/>
      <dgm:t>
        <a:bodyPr/>
        <a:lstStyle/>
        <a:p>
          <a:endParaRPr lang="en-US"/>
        </a:p>
      </dgm:t>
    </dgm:pt>
    <dgm:pt modelId="{4BDE75E2-9E78-40BB-B8D7-578F6C703EB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000" b="1" dirty="0" smtClean="0"/>
            <a:t>Statutory</a:t>
          </a:r>
        </a:p>
        <a:p>
          <a:pPr>
            <a:spcAft>
              <a:spcPct val="35000"/>
            </a:spcAft>
          </a:pPr>
          <a:r>
            <a:rPr lang="en-US" sz="2000" b="1" dirty="0" smtClean="0"/>
            <a:t>2013 Session</a:t>
          </a:r>
        </a:p>
        <a:p>
          <a:pPr>
            <a:spcAft>
              <a:spcPct val="35000"/>
            </a:spcAft>
          </a:pPr>
          <a:r>
            <a:rPr lang="en-US" sz="2000" b="1" dirty="0" smtClean="0"/>
            <a:t>Public Act 13-308</a:t>
          </a:r>
        </a:p>
      </dgm:t>
    </dgm:pt>
    <dgm:pt modelId="{72E0D3D3-F79D-4076-B79C-0BCCA179DAFB}" type="parTrans" cxnId="{0CAB26E3-EA0E-4ADB-B3EC-BFC34F81E643}">
      <dgm:prSet/>
      <dgm:spPr/>
      <dgm:t>
        <a:bodyPr/>
        <a:lstStyle/>
        <a:p>
          <a:endParaRPr lang="en-US"/>
        </a:p>
      </dgm:t>
    </dgm:pt>
    <dgm:pt modelId="{93CB9BE1-105C-4608-A2B9-FE7D76C13846}" type="sibTrans" cxnId="{0CAB26E3-EA0E-4ADB-B3EC-BFC34F81E643}">
      <dgm:prSet/>
      <dgm:spPr/>
      <dgm:t>
        <a:bodyPr/>
        <a:lstStyle/>
        <a:p>
          <a:endParaRPr lang="en-US"/>
        </a:p>
      </dgm:t>
    </dgm:pt>
    <dgm:pt modelId="{B14C1484-D88B-469A-9FD4-439A775BA791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Expanded Institutional</a:t>
          </a:r>
        </a:p>
        <a:p>
          <a:pPr>
            <a:spcAft>
              <a:spcPts val="0"/>
            </a:spcAft>
          </a:pPr>
          <a:r>
            <a:rPr lang="en-US" sz="1800" dirty="0" smtClean="0"/>
            <a:t>Controls</a:t>
          </a:r>
          <a:endParaRPr lang="en-US" sz="1800" dirty="0"/>
        </a:p>
      </dgm:t>
    </dgm:pt>
    <dgm:pt modelId="{9AB3ABE8-5865-498F-9389-8808844887C1}" type="parTrans" cxnId="{1259BCEC-3C42-417F-9CE6-0D5991AE5713}">
      <dgm:prSet/>
      <dgm:spPr/>
      <dgm:t>
        <a:bodyPr/>
        <a:lstStyle/>
        <a:p>
          <a:endParaRPr lang="en-US"/>
        </a:p>
      </dgm:t>
    </dgm:pt>
    <dgm:pt modelId="{2A5EEBE8-F7BE-45F4-8014-BAD291B04E93}" type="sibTrans" cxnId="{1259BCEC-3C42-417F-9CE6-0D5991AE5713}">
      <dgm:prSet/>
      <dgm:spPr/>
      <dgm:t>
        <a:bodyPr/>
        <a:lstStyle/>
        <a:p>
          <a:endParaRPr lang="en-US"/>
        </a:p>
      </dgm:t>
    </dgm:pt>
    <dgm:pt modelId="{E1EBC7BB-EBB0-4172-8BE4-2ADDB26EED8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Enhancing Significant</a:t>
          </a:r>
        </a:p>
        <a:p>
          <a:pPr>
            <a:spcAft>
              <a:spcPts val="0"/>
            </a:spcAft>
          </a:pPr>
          <a:r>
            <a:rPr lang="en-US" sz="1800" dirty="0" smtClean="0"/>
            <a:t>Hazard Program</a:t>
          </a:r>
          <a:endParaRPr lang="en-US" sz="1800" dirty="0"/>
        </a:p>
      </dgm:t>
    </dgm:pt>
    <dgm:pt modelId="{12FD868B-4622-408B-BA17-3511CBAA906D}" type="parTrans" cxnId="{3BFA1829-3755-4B8B-9DD6-3196741077A1}">
      <dgm:prSet/>
      <dgm:spPr/>
      <dgm:t>
        <a:bodyPr/>
        <a:lstStyle/>
        <a:p>
          <a:endParaRPr lang="en-US"/>
        </a:p>
      </dgm:t>
    </dgm:pt>
    <dgm:pt modelId="{1AC6B4B9-9620-42DB-A941-F392B48E85B3}" type="sibTrans" cxnId="{3BFA1829-3755-4B8B-9DD6-3196741077A1}">
      <dgm:prSet/>
      <dgm:spPr/>
      <dgm:t>
        <a:bodyPr/>
        <a:lstStyle/>
        <a:p>
          <a:endParaRPr lang="en-US"/>
        </a:p>
      </dgm:t>
    </dgm:pt>
    <dgm:pt modelId="{7FA0769F-2324-4071-97E5-BDF82688DC7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Soil Reuse (?)</a:t>
          </a:r>
          <a:endParaRPr lang="en-US" sz="1800" dirty="0"/>
        </a:p>
      </dgm:t>
    </dgm:pt>
    <dgm:pt modelId="{77CF3244-9345-40A9-85CC-B79187223233}" type="parTrans" cxnId="{191D0B33-C670-4C46-B5FD-413C6A8BB33C}">
      <dgm:prSet/>
      <dgm:spPr/>
      <dgm:t>
        <a:bodyPr/>
        <a:lstStyle/>
        <a:p>
          <a:endParaRPr lang="en-US"/>
        </a:p>
      </dgm:t>
    </dgm:pt>
    <dgm:pt modelId="{4438464A-ECD4-430B-938F-7EF8CCE9DF94}" type="sibTrans" cxnId="{191D0B33-C670-4C46-B5FD-413C6A8BB33C}">
      <dgm:prSet/>
      <dgm:spPr/>
      <dgm:t>
        <a:bodyPr/>
        <a:lstStyle/>
        <a:p>
          <a:endParaRPr lang="en-US"/>
        </a:p>
      </dgm:t>
    </dgm:pt>
    <dgm:pt modelId="{432431A5-BC8F-4C8E-8011-963EF69834F5}">
      <dgm:prSet custT="1"/>
      <dgm:spPr/>
      <dgm:t>
        <a:bodyPr/>
        <a:lstStyle/>
        <a:p>
          <a:r>
            <a:rPr lang="en-US" sz="2000" b="1" dirty="0" smtClean="0"/>
            <a:t>2015+</a:t>
          </a:r>
          <a:endParaRPr lang="en-US" sz="3600" b="1" dirty="0"/>
        </a:p>
      </dgm:t>
    </dgm:pt>
    <dgm:pt modelId="{2760DB71-6D27-4F0F-856B-FC74B7EE00AE}" type="parTrans" cxnId="{DA6ED655-1A18-438D-AF58-C91DB4E288CB}">
      <dgm:prSet/>
      <dgm:spPr/>
      <dgm:t>
        <a:bodyPr/>
        <a:lstStyle/>
        <a:p>
          <a:endParaRPr lang="en-US"/>
        </a:p>
      </dgm:t>
    </dgm:pt>
    <dgm:pt modelId="{2142BFDF-169E-483B-853D-6217C16BB6DA}" type="sibTrans" cxnId="{DA6ED655-1A18-438D-AF58-C91DB4E288CB}">
      <dgm:prSet/>
      <dgm:spPr/>
      <dgm:t>
        <a:bodyPr/>
        <a:lstStyle/>
        <a:p>
          <a:endParaRPr lang="en-US"/>
        </a:p>
      </dgm:t>
    </dgm:pt>
    <dgm:pt modelId="{5F55FD0E-6F62-4541-9845-CE1045F1E87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Municipal Liability</a:t>
          </a:r>
        </a:p>
        <a:p>
          <a:pPr>
            <a:spcAft>
              <a:spcPts val="0"/>
            </a:spcAft>
          </a:pPr>
          <a:r>
            <a:rPr lang="en-US" sz="1800" dirty="0" smtClean="0"/>
            <a:t>Relief</a:t>
          </a:r>
          <a:endParaRPr lang="en-US" sz="1800" dirty="0"/>
        </a:p>
      </dgm:t>
    </dgm:pt>
    <dgm:pt modelId="{9C1CE39E-974F-4839-BEBA-931774765635}" type="parTrans" cxnId="{1CDA43C0-1DB0-40DE-9C6E-BAA58605DC4C}">
      <dgm:prSet/>
      <dgm:spPr/>
      <dgm:t>
        <a:bodyPr/>
        <a:lstStyle/>
        <a:p>
          <a:endParaRPr lang="en-US"/>
        </a:p>
      </dgm:t>
    </dgm:pt>
    <dgm:pt modelId="{E715A9DD-70ED-4ECA-A74E-0DD68A08723B}" type="sibTrans" cxnId="{1CDA43C0-1DB0-40DE-9C6E-BAA58605DC4C}">
      <dgm:prSet/>
      <dgm:spPr/>
      <dgm:t>
        <a:bodyPr/>
        <a:lstStyle/>
        <a:p>
          <a:endParaRPr lang="en-US"/>
        </a:p>
      </dgm:t>
    </dgm:pt>
    <dgm:pt modelId="{D5DFE111-D270-419F-8EA2-8E439946B8C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Statewide Groundwater</a:t>
          </a:r>
        </a:p>
        <a:p>
          <a:pPr>
            <a:spcAft>
              <a:spcPts val="0"/>
            </a:spcAft>
          </a:pPr>
          <a:r>
            <a:rPr lang="en-US" sz="1800" dirty="0" smtClean="0"/>
            <a:t>Class Evaluation</a:t>
          </a:r>
          <a:endParaRPr lang="en-US" sz="1800" dirty="0"/>
        </a:p>
      </dgm:t>
    </dgm:pt>
    <dgm:pt modelId="{6C2932F3-D9B4-4B73-93B7-1B55ACCB11E0}" type="parTrans" cxnId="{8AF77AF6-A8F5-4C95-8F2F-5AA898F1619E}">
      <dgm:prSet/>
      <dgm:spPr/>
      <dgm:t>
        <a:bodyPr/>
        <a:lstStyle/>
        <a:p>
          <a:endParaRPr lang="en-US"/>
        </a:p>
      </dgm:t>
    </dgm:pt>
    <dgm:pt modelId="{5982DC75-8E4E-4ED8-A580-169B084F7BA8}" type="sibTrans" cxnId="{8AF77AF6-A8F5-4C95-8F2F-5AA898F1619E}">
      <dgm:prSet/>
      <dgm:spPr/>
      <dgm:t>
        <a:bodyPr/>
        <a:lstStyle/>
        <a:p>
          <a:endParaRPr lang="en-US"/>
        </a:p>
      </dgm:t>
    </dgm:pt>
    <dgm:pt modelId="{ADAAE04C-DF95-4A91-9040-7D740EB0825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Property Transfer</a:t>
          </a:r>
        </a:p>
        <a:p>
          <a:pPr>
            <a:spcAft>
              <a:spcPts val="0"/>
            </a:spcAft>
          </a:pPr>
          <a:r>
            <a:rPr lang="en-US" sz="1800" dirty="0" smtClean="0"/>
            <a:t>Act Sunset</a:t>
          </a:r>
          <a:endParaRPr lang="en-US" sz="1800" dirty="0"/>
        </a:p>
      </dgm:t>
    </dgm:pt>
    <dgm:pt modelId="{474B1A54-6543-47DC-B167-351AE480C8C8}" type="parTrans" cxnId="{673D3BF6-F218-41BD-93D2-18F2813812FA}">
      <dgm:prSet/>
      <dgm:spPr/>
      <dgm:t>
        <a:bodyPr/>
        <a:lstStyle/>
        <a:p>
          <a:endParaRPr lang="en-US"/>
        </a:p>
      </dgm:t>
    </dgm:pt>
    <dgm:pt modelId="{13ABABF0-C9FB-4ACC-B9D9-EAE5CA3C40B4}" type="sibTrans" cxnId="{673D3BF6-F218-41BD-93D2-18F2813812FA}">
      <dgm:prSet/>
      <dgm:spPr/>
      <dgm:t>
        <a:bodyPr/>
        <a:lstStyle/>
        <a:p>
          <a:endParaRPr lang="en-US"/>
        </a:p>
      </dgm:t>
    </dgm:pt>
    <dgm:pt modelId="{91EE0A20-0D59-44AE-9004-5E2C8CA2E02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Unified Program</a:t>
          </a:r>
        </a:p>
        <a:p>
          <a:pPr>
            <a:spcAft>
              <a:spcPts val="0"/>
            </a:spcAft>
          </a:pPr>
          <a:r>
            <a:rPr lang="en-US" sz="1800" dirty="0" smtClean="0"/>
            <a:t>Implementer</a:t>
          </a:r>
          <a:endParaRPr lang="en-US" sz="1800" dirty="0"/>
        </a:p>
      </dgm:t>
    </dgm:pt>
    <dgm:pt modelId="{79996901-70F2-4511-885D-54F926AECB86}" type="parTrans" cxnId="{0A020FC2-5A6E-478A-BB03-FEE53E015315}">
      <dgm:prSet/>
      <dgm:spPr/>
      <dgm:t>
        <a:bodyPr/>
        <a:lstStyle/>
        <a:p>
          <a:endParaRPr lang="en-US"/>
        </a:p>
      </dgm:t>
    </dgm:pt>
    <dgm:pt modelId="{0A7CA9EF-4DE2-4C44-8CEA-344215718DD8}" type="sibTrans" cxnId="{0A020FC2-5A6E-478A-BB03-FEE53E015315}">
      <dgm:prSet/>
      <dgm:spPr/>
      <dgm:t>
        <a:bodyPr/>
        <a:lstStyle/>
        <a:p>
          <a:endParaRPr lang="en-US"/>
        </a:p>
      </dgm:t>
    </dgm:pt>
    <dgm:pt modelId="{756AFC5B-48FD-43E9-BFD5-A2085BDCC1E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Early Exit Certification</a:t>
          </a:r>
        </a:p>
        <a:p>
          <a:pPr>
            <a:spcAft>
              <a:spcPts val="0"/>
            </a:spcAft>
          </a:pPr>
          <a:r>
            <a:rPr lang="en-US" sz="1800" dirty="0" smtClean="0"/>
            <a:t>Program  (maybe)</a:t>
          </a:r>
          <a:endParaRPr lang="en-US" sz="1800" dirty="0"/>
        </a:p>
      </dgm:t>
    </dgm:pt>
    <dgm:pt modelId="{C590A133-9482-4B5C-B2AF-3C444242031E}" type="parTrans" cxnId="{FEC9CD53-316A-4E58-AE04-EAB7568CF869}">
      <dgm:prSet/>
      <dgm:spPr/>
      <dgm:t>
        <a:bodyPr/>
        <a:lstStyle/>
        <a:p>
          <a:endParaRPr lang="en-US"/>
        </a:p>
      </dgm:t>
    </dgm:pt>
    <dgm:pt modelId="{3106590A-788A-4A40-B290-17D5C31F0A34}" type="sibTrans" cxnId="{FEC9CD53-316A-4E58-AE04-EAB7568CF869}">
      <dgm:prSet/>
      <dgm:spPr/>
      <dgm:t>
        <a:bodyPr/>
        <a:lstStyle/>
        <a:p>
          <a:endParaRPr lang="en-US"/>
        </a:p>
      </dgm:t>
    </dgm:pt>
    <dgm:pt modelId="{C240D12C-ADE2-40CF-A507-92604D9C3062}" type="pres">
      <dgm:prSet presAssocID="{6B475084-3189-445D-95D3-8A66722604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B43E7C-6C3B-4B64-85FD-C60231B6FF5A}" type="pres">
      <dgm:prSet presAssocID="{D3EC7867-2CCE-49C1-BFF5-89B4240C1939}" presName="vertFlow" presStyleCnt="0"/>
      <dgm:spPr/>
    </dgm:pt>
    <dgm:pt modelId="{4F0A1345-E5AA-4E05-9B74-F2C5E9B6FE9E}" type="pres">
      <dgm:prSet presAssocID="{D3EC7867-2CCE-49C1-BFF5-89B4240C1939}" presName="header" presStyleLbl="node1" presStyleIdx="0" presStyleCnt="3"/>
      <dgm:spPr/>
      <dgm:t>
        <a:bodyPr/>
        <a:lstStyle/>
        <a:p>
          <a:endParaRPr lang="en-US"/>
        </a:p>
      </dgm:t>
    </dgm:pt>
    <dgm:pt modelId="{A4389E7E-5E66-41E9-A034-62C210F7B17D}" type="pres">
      <dgm:prSet presAssocID="{7CB32E0B-1860-46F7-A0E3-08B496C068D5}" presName="parTrans" presStyleLbl="sibTrans2D1" presStyleIdx="0" presStyleCnt="10"/>
      <dgm:spPr/>
      <dgm:t>
        <a:bodyPr/>
        <a:lstStyle/>
        <a:p>
          <a:endParaRPr lang="en-US"/>
        </a:p>
      </dgm:t>
    </dgm:pt>
    <dgm:pt modelId="{FAF0DD87-2C0B-4DE1-BE05-8A955765B818}" type="pres">
      <dgm:prSet presAssocID="{C11D535F-F07F-435F-B7C1-588F24A5F946}" presName="child" presStyleLbl="alignAccFollowNode1" presStyleIdx="0" presStyleCnt="10" custLinFactNeighborY="-6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58907-885C-4D85-9585-62A665D55498}" type="pres">
      <dgm:prSet presAssocID="{10EA7CF6-ACA7-4BD9-AC9D-93F054D60846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5E3C464E-3DF8-4258-B3FC-A6CD15A9EFE7}" type="pres">
      <dgm:prSet presAssocID="{22A23CC8-AE96-4BAD-96F5-1B96FDB7A1FB}" presName="child" presStyleLbl="alignAccFollow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567A2-4747-428F-B5BD-B8BB6AE4F9B6}" type="pres">
      <dgm:prSet presAssocID="{16C5744F-AA4E-4E1E-93F1-2D575B837A1D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81734688-A4A9-4A6F-81FB-9A1CCBFCA60D}" type="pres">
      <dgm:prSet presAssocID="{7FA0769F-2324-4071-97E5-BDF82688DC78}" presName="child" presStyleLbl="alignAccFollow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59699-7A67-449B-8B1B-2910DBA86F7C}" type="pres">
      <dgm:prSet presAssocID="{D3EC7867-2CCE-49C1-BFF5-89B4240C1939}" presName="hSp" presStyleCnt="0"/>
      <dgm:spPr/>
    </dgm:pt>
    <dgm:pt modelId="{0652B3D9-92C8-4384-B5BB-F582922773A5}" type="pres">
      <dgm:prSet presAssocID="{4BDE75E2-9E78-40BB-B8D7-578F6C703EBA}" presName="vertFlow" presStyleCnt="0"/>
      <dgm:spPr/>
    </dgm:pt>
    <dgm:pt modelId="{63A2A78E-F741-42EF-A2F3-75C5FF9294BE}" type="pres">
      <dgm:prSet presAssocID="{4BDE75E2-9E78-40BB-B8D7-578F6C703EBA}" presName="header" presStyleLbl="node1" presStyleIdx="1" presStyleCnt="3" custScaleY="153656"/>
      <dgm:spPr/>
      <dgm:t>
        <a:bodyPr/>
        <a:lstStyle/>
        <a:p>
          <a:endParaRPr lang="en-US"/>
        </a:p>
      </dgm:t>
    </dgm:pt>
    <dgm:pt modelId="{A128838E-AE80-4853-9FAB-16E0BA23D844}" type="pres">
      <dgm:prSet presAssocID="{9AB3ABE8-5865-498F-9389-8808844887C1}" presName="parTrans" presStyleLbl="sibTrans2D1" presStyleIdx="3" presStyleCnt="10"/>
      <dgm:spPr/>
      <dgm:t>
        <a:bodyPr/>
        <a:lstStyle/>
        <a:p>
          <a:endParaRPr lang="en-US"/>
        </a:p>
      </dgm:t>
    </dgm:pt>
    <dgm:pt modelId="{E677B3ED-E379-4A4B-B54F-E5A1CB31E9C8}" type="pres">
      <dgm:prSet presAssocID="{B14C1484-D88B-469A-9FD4-439A775BA791}" presName="child" presStyleLbl="alignAccFollowNode1" presStyleIdx="3" presStyleCnt="10" custLinFactNeighborY="-6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8121A-B7F6-4A32-96BE-920FCF00035D}" type="pres">
      <dgm:prSet presAssocID="{2A5EEBE8-F7BE-45F4-8014-BAD291B04E93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0B223BA3-F635-4D38-93CE-0017A5BD0EF2}" type="pres">
      <dgm:prSet presAssocID="{E1EBC7BB-EBB0-4172-8BE4-2ADDB26EED80}" presName="child" presStyleLbl="alignAccFollowNode1" presStyleIdx="4" presStyleCnt="10" custLinFactNeighborY="-6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3AC02-7C38-4EA2-AC33-D51F91FB8194}" type="pres">
      <dgm:prSet presAssocID="{1AC6B4B9-9620-42DB-A941-F392B48E85B3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CE9C2441-D366-4C65-8CD4-5C5E4FA5D0CF}" type="pres">
      <dgm:prSet presAssocID="{5F55FD0E-6F62-4541-9845-CE1045F1E87A}" presName="child" presStyleLbl="alignAccFollowNode1" presStyleIdx="5" presStyleCnt="10" custLinFactNeighborY="-6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2F46C-FBE4-4574-A5FD-52225A272354}" type="pres">
      <dgm:prSet presAssocID="{4BDE75E2-9E78-40BB-B8D7-578F6C703EBA}" presName="hSp" presStyleCnt="0"/>
      <dgm:spPr/>
    </dgm:pt>
    <dgm:pt modelId="{BA3972CD-B28D-45DB-9480-5E60FE2F1EC9}" type="pres">
      <dgm:prSet presAssocID="{432431A5-BC8F-4C8E-8011-963EF69834F5}" presName="vertFlow" presStyleCnt="0"/>
      <dgm:spPr/>
    </dgm:pt>
    <dgm:pt modelId="{F7B8CD8D-3D17-422E-9B66-D5F081F01691}" type="pres">
      <dgm:prSet presAssocID="{432431A5-BC8F-4C8E-8011-963EF69834F5}" presName="header" presStyleLbl="node1" presStyleIdx="2" presStyleCnt="3"/>
      <dgm:spPr/>
      <dgm:t>
        <a:bodyPr/>
        <a:lstStyle/>
        <a:p>
          <a:endParaRPr lang="en-US"/>
        </a:p>
      </dgm:t>
    </dgm:pt>
    <dgm:pt modelId="{1260AADC-0056-45F7-98CC-DF54EB18AC65}" type="pres">
      <dgm:prSet presAssocID="{6C2932F3-D9B4-4B73-93B7-1B55ACCB11E0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4AE85E6B-E1B9-4D7A-90E5-CD5DE6C7D1EA}" type="pres">
      <dgm:prSet presAssocID="{D5DFE111-D270-419F-8EA2-8E439946B8C4}" presName="child" presStyleLbl="alignAccFollowNode1" presStyleIdx="6" presStyleCnt="10" custLinFactNeighborY="-6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DA063-AE68-4696-B3B9-AD5A27F97C3D}" type="pres">
      <dgm:prSet presAssocID="{5982DC75-8E4E-4ED8-A580-169B084F7BA8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956FEA7F-D0A5-4C70-89F1-0F7D808A18C2}" type="pres">
      <dgm:prSet presAssocID="{ADAAE04C-DF95-4A91-9040-7D740EB0825B}" presName="child" presStyleLbl="alignAccFollowNode1" presStyleIdx="7" presStyleCnt="10" custLinFactNeighborY="-6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D0598-B9A4-4B9F-A0B2-15D6D60D9A0B}" type="pres">
      <dgm:prSet presAssocID="{13ABABF0-C9FB-4ACC-B9D9-EAE5CA3C40B4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83291FF8-1D5A-46D9-A634-44DC727B70D4}" type="pres">
      <dgm:prSet presAssocID="{91EE0A20-0D59-44AE-9004-5E2C8CA2E025}" presName="child" presStyleLbl="alignAccFollowNode1" presStyleIdx="8" presStyleCnt="10" custLinFactNeighborY="-6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1451A-116C-47B3-8C51-3541E27701C6}" type="pres">
      <dgm:prSet presAssocID="{0A7CA9EF-4DE2-4C44-8CEA-344215718DD8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389055BE-58BD-4B74-A724-A7DA5522B9EB}" type="pres">
      <dgm:prSet presAssocID="{756AFC5B-48FD-43E9-BFD5-A2085BDCC1EA}" presName="child" presStyleLbl="alignAccFollowNode1" presStyleIdx="9" presStyleCnt="10" custLinFactNeighborY="-6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AB26E3-EA0E-4ADB-B3EC-BFC34F81E643}" srcId="{6B475084-3189-445D-95D3-8A6672260499}" destId="{4BDE75E2-9E78-40BB-B8D7-578F6C703EBA}" srcOrd="1" destOrd="0" parTransId="{72E0D3D3-F79D-4076-B79C-0BCCA179DAFB}" sibTransId="{93CB9BE1-105C-4608-A2B9-FE7D76C13846}"/>
    <dgm:cxn modelId="{0CE4D261-1B4F-4CEB-8539-9178070C6AAC}" type="presOf" srcId="{5F55FD0E-6F62-4541-9845-CE1045F1E87A}" destId="{CE9C2441-D366-4C65-8CD4-5C5E4FA5D0CF}" srcOrd="0" destOrd="0" presId="urn:microsoft.com/office/officeart/2005/8/layout/lProcess1"/>
    <dgm:cxn modelId="{191D0B33-C670-4C46-B5FD-413C6A8BB33C}" srcId="{D3EC7867-2CCE-49C1-BFF5-89B4240C1939}" destId="{7FA0769F-2324-4071-97E5-BDF82688DC78}" srcOrd="2" destOrd="0" parTransId="{77CF3244-9345-40A9-85CC-B79187223233}" sibTransId="{4438464A-ECD4-430B-938F-7EF8CCE9DF94}"/>
    <dgm:cxn modelId="{108A6C15-06DC-4C8D-BD7B-C7DEBF2E6786}" type="presOf" srcId="{7FA0769F-2324-4071-97E5-BDF82688DC78}" destId="{81734688-A4A9-4A6F-81FB-9A1CCBFCA60D}" srcOrd="0" destOrd="0" presId="urn:microsoft.com/office/officeart/2005/8/layout/lProcess1"/>
    <dgm:cxn modelId="{A21BC00F-E146-4CCF-AD65-B8D836B73C3F}" srcId="{D3EC7867-2CCE-49C1-BFF5-89B4240C1939}" destId="{C11D535F-F07F-435F-B7C1-588F24A5F946}" srcOrd="0" destOrd="0" parTransId="{7CB32E0B-1860-46F7-A0E3-08B496C068D5}" sibTransId="{10EA7CF6-ACA7-4BD9-AC9D-93F054D60846}"/>
    <dgm:cxn modelId="{E64C0FC5-241B-43F3-BD6F-9B61798FB11B}" type="presOf" srcId="{D3EC7867-2CCE-49C1-BFF5-89B4240C1939}" destId="{4F0A1345-E5AA-4E05-9B74-F2C5E9B6FE9E}" srcOrd="0" destOrd="0" presId="urn:microsoft.com/office/officeart/2005/8/layout/lProcess1"/>
    <dgm:cxn modelId="{11BC9A2F-89E2-404A-8221-06B266A55AC3}" type="presOf" srcId="{C11D535F-F07F-435F-B7C1-588F24A5F946}" destId="{FAF0DD87-2C0B-4DE1-BE05-8A955765B818}" srcOrd="0" destOrd="0" presId="urn:microsoft.com/office/officeart/2005/8/layout/lProcess1"/>
    <dgm:cxn modelId="{0068ABAC-E7F6-43AC-83BA-2C6126F84EE6}" type="presOf" srcId="{4BDE75E2-9E78-40BB-B8D7-578F6C703EBA}" destId="{63A2A78E-F741-42EF-A2F3-75C5FF9294BE}" srcOrd="0" destOrd="0" presId="urn:microsoft.com/office/officeart/2005/8/layout/lProcess1"/>
    <dgm:cxn modelId="{FEC9CD53-316A-4E58-AE04-EAB7568CF869}" srcId="{432431A5-BC8F-4C8E-8011-963EF69834F5}" destId="{756AFC5B-48FD-43E9-BFD5-A2085BDCC1EA}" srcOrd="3" destOrd="0" parTransId="{C590A133-9482-4B5C-B2AF-3C444242031E}" sibTransId="{3106590A-788A-4A40-B290-17D5C31F0A34}"/>
    <dgm:cxn modelId="{A2666D96-3B92-468E-AED5-8172382A5AE3}" type="presOf" srcId="{16C5744F-AA4E-4E1E-93F1-2D575B837A1D}" destId="{741567A2-4747-428F-B5BD-B8BB6AE4F9B6}" srcOrd="0" destOrd="0" presId="urn:microsoft.com/office/officeart/2005/8/layout/lProcess1"/>
    <dgm:cxn modelId="{2A4136FB-BF3F-4282-8B50-58067A096CC7}" type="presOf" srcId="{B14C1484-D88B-469A-9FD4-439A775BA791}" destId="{E677B3ED-E379-4A4B-B54F-E5A1CB31E9C8}" srcOrd="0" destOrd="0" presId="urn:microsoft.com/office/officeart/2005/8/layout/lProcess1"/>
    <dgm:cxn modelId="{F0064E13-C8D8-4D9A-B199-7E81A98461CD}" type="presOf" srcId="{10EA7CF6-ACA7-4BD9-AC9D-93F054D60846}" destId="{2FB58907-885C-4D85-9585-62A665D55498}" srcOrd="0" destOrd="0" presId="urn:microsoft.com/office/officeart/2005/8/layout/lProcess1"/>
    <dgm:cxn modelId="{9973F6DB-9732-409B-94EC-7E16591B276B}" type="presOf" srcId="{1AC6B4B9-9620-42DB-A941-F392B48E85B3}" destId="{4A93AC02-7C38-4EA2-AC33-D51F91FB8194}" srcOrd="0" destOrd="0" presId="urn:microsoft.com/office/officeart/2005/8/layout/lProcess1"/>
    <dgm:cxn modelId="{65085398-D51C-4597-9FAC-051F6A9903FB}" type="presOf" srcId="{6C2932F3-D9B4-4B73-93B7-1B55ACCB11E0}" destId="{1260AADC-0056-45F7-98CC-DF54EB18AC65}" srcOrd="0" destOrd="0" presId="urn:microsoft.com/office/officeart/2005/8/layout/lProcess1"/>
    <dgm:cxn modelId="{1CEACF64-C6B0-4094-9FF4-8CB1F2C8FA5A}" type="presOf" srcId="{0A7CA9EF-4DE2-4C44-8CEA-344215718DD8}" destId="{DF31451A-116C-47B3-8C51-3541E27701C6}" srcOrd="0" destOrd="0" presId="urn:microsoft.com/office/officeart/2005/8/layout/lProcess1"/>
    <dgm:cxn modelId="{57DD457D-CCE6-40CB-A80A-7299CD42E77C}" type="presOf" srcId="{13ABABF0-C9FB-4ACC-B9D9-EAE5CA3C40B4}" destId="{121D0598-B9A4-4B9F-A0B2-15D6D60D9A0B}" srcOrd="0" destOrd="0" presId="urn:microsoft.com/office/officeart/2005/8/layout/lProcess1"/>
    <dgm:cxn modelId="{673D3BF6-F218-41BD-93D2-18F2813812FA}" srcId="{432431A5-BC8F-4C8E-8011-963EF69834F5}" destId="{ADAAE04C-DF95-4A91-9040-7D740EB0825B}" srcOrd="1" destOrd="0" parTransId="{474B1A54-6543-47DC-B167-351AE480C8C8}" sibTransId="{13ABABF0-C9FB-4ACC-B9D9-EAE5CA3C40B4}"/>
    <dgm:cxn modelId="{7522734F-5FF4-4236-B2EE-008606C260C4}" type="presOf" srcId="{D5DFE111-D270-419F-8EA2-8E439946B8C4}" destId="{4AE85E6B-E1B9-4D7A-90E5-CD5DE6C7D1EA}" srcOrd="0" destOrd="0" presId="urn:microsoft.com/office/officeart/2005/8/layout/lProcess1"/>
    <dgm:cxn modelId="{7E61DFDB-999B-4016-9A2C-DB16BCFF8708}" type="presOf" srcId="{6B475084-3189-445D-95D3-8A6672260499}" destId="{C240D12C-ADE2-40CF-A507-92604D9C3062}" srcOrd="0" destOrd="0" presId="urn:microsoft.com/office/officeart/2005/8/layout/lProcess1"/>
    <dgm:cxn modelId="{1CDA43C0-1DB0-40DE-9C6E-BAA58605DC4C}" srcId="{4BDE75E2-9E78-40BB-B8D7-578F6C703EBA}" destId="{5F55FD0E-6F62-4541-9845-CE1045F1E87A}" srcOrd="2" destOrd="0" parTransId="{9C1CE39E-974F-4839-BEBA-931774765635}" sibTransId="{E715A9DD-70ED-4ECA-A74E-0DD68A08723B}"/>
    <dgm:cxn modelId="{3BFA1829-3755-4B8B-9DD6-3196741077A1}" srcId="{4BDE75E2-9E78-40BB-B8D7-578F6C703EBA}" destId="{E1EBC7BB-EBB0-4172-8BE4-2ADDB26EED80}" srcOrd="1" destOrd="0" parTransId="{12FD868B-4622-408B-BA17-3511CBAA906D}" sibTransId="{1AC6B4B9-9620-42DB-A941-F392B48E85B3}"/>
    <dgm:cxn modelId="{B3B0FEB9-E5FD-47CA-9841-4F97BA0B4B3C}" type="presOf" srcId="{22A23CC8-AE96-4BAD-96F5-1B96FDB7A1FB}" destId="{5E3C464E-3DF8-4258-B3FC-A6CD15A9EFE7}" srcOrd="0" destOrd="0" presId="urn:microsoft.com/office/officeart/2005/8/layout/lProcess1"/>
    <dgm:cxn modelId="{7C7948AB-C046-43AC-A77F-79EF90A7A514}" type="presOf" srcId="{2A5EEBE8-F7BE-45F4-8014-BAD291B04E93}" destId="{3898121A-B7F6-4A32-96BE-920FCF00035D}" srcOrd="0" destOrd="0" presId="urn:microsoft.com/office/officeart/2005/8/layout/lProcess1"/>
    <dgm:cxn modelId="{1259BCEC-3C42-417F-9CE6-0D5991AE5713}" srcId="{4BDE75E2-9E78-40BB-B8D7-578F6C703EBA}" destId="{B14C1484-D88B-469A-9FD4-439A775BA791}" srcOrd="0" destOrd="0" parTransId="{9AB3ABE8-5865-498F-9389-8808844887C1}" sibTransId="{2A5EEBE8-F7BE-45F4-8014-BAD291B04E93}"/>
    <dgm:cxn modelId="{009E4415-A7E2-430E-91E5-E2E1715CE1AC}" type="presOf" srcId="{9AB3ABE8-5865-498F-9389-8808844887C1}" destId="{A128838E-AE80-4853-9FAB-16E0BA23D844}" srcOrd="0" destOrd="0" presId="urn:microsoft.com/office/officeart/2005/8/layout/lProcess1"/>
    <dgm:cxn modelId="{31E0D85E-FF68-47EB-9ACD-C89FE96E5689}" srcId="{6B475084-3189-445D-95D3-8A6672260499}" destId="{D3EC7867-2CCE-49C1-BFF5-89B4240C1939}" srcOrd="0" destOrd="0" parTransId="{EAF4DE0C-7DEB-4ABE-AB12-84BE33C35932}" sibTransId="{6425C2F7-4E1C-4D7F-A5CD-FA2763601C58}"/>
    <dgm:cxn modelId="{C784A34E-A7F2-474C-AC69-6DE155C82E6E}" type="presOf" srcId="{432431A5-BC8F-4C8E-8011-963EF69834F5}" destId="{F7B8CD8D-3D17-422E-9B66-D5F081F01691}" srcOrd="0" destOrd="0" presId="urn:microsoft.com/office/officeart/2005/8/layout/lProcess1"/>
    <dgm:cxn modelId="{65C68D42-E018-4D73-BEAC-C55C9224F19C}" type="presOf" srcId="{E1EBC7BB-EBB0-4172-8BE4-2ADDB26EED80}" destId="{0B223BA3-F635-4D38-93CE-0017A5BD0EF2}" srcOrd="0" destOrd="0" presId="urn:microsoft.com/office/officeart/2005/8/layout/lProcess1"/>
    <dgm:cxn modelId="{1ED4F803-C9CC-43D7-8B91-7D649DE70AEE}" type="presOf" srcId="{7CB32E0B-1860-46F7-A0E3-08B496C068D5}" destId="{A4389E7E-5E66-41E9-A034-62C210F7B17D}" srcOrd="0" destOrd="0" presId="urn:microsoft.com/office/officeart/2005/8/layout/lProcess1"/>
    <dgm:cxn modelId="{0A020FC2-5A6E-478A-BB03-FEE53E015315}" srcId="{432431A5-BC8F-4C8E-8011-963EF69834F5}" destId="{91EE0A20-0D59-44AE-9004-5E2C8CA2E025}" srcOrd="2" destOrd="0" parTransId="{79996901-70F2-4511-885D-54F926AECB86}" sibTransId="{0A7CA9EF-4DE2-4C44-8CEA-344215718DD8}"/>
    <dgm:cxn modelId="{592FCD63-D42A-4AE5-BEE5-655AF3D82D6A}" type="presOf" srcId="{91EE0A20-0D59-44AE-9004-5E2C8CA2E025}" destId="{83291FF8-1D5A-46D9-A634-44DC727B70D4}" srcOrd="0" destOrd="0" presId="urn:microsoft.com/office/officeart/2005/8/layout/lProcess1"/>
    <dgm:cxn modelId="{11261FEC-505F-4E8C-ABA1-A2F5A43E695D}" type="presOf" srcId="{756AFC5B-48FD-43E9-BFD5-A2085BDCC1EA}" destId="{389055BE-58BD-4B74-A724-A7DA5522B9EB}" srcOrd="0" destOrd="0" presId="urn:microsoft.com/office/officeart/2005/8/layout/lProcess1"/>
    <dgm:cxn modelId="{DA6ED655-1A18-438D-AF58-C91DB4E288CB}" srcId="{6B475084-3189-445D-95D3-8A6672260499}" destId="{432431A5-BC8F-4C8E-8011-963EF69834F5}" srcOrd="2" destOrd="0" parTransId="{2760DB71-6D27-4F0F-856B-FC74B7EE00AE}" sibTransId="{2142BFDF-169E-483B-853D-6217C16BB6DA}"/>
    <dgm:cxn modelId="{03F85DAF-1B81-41A8-8CC3-B578CCD699B0}" type="presOf" srcId="{ADAAE04C-DF95-4A91-9040-7D740EB0825B}" destId="{956FEA7F-D0A5-4C70-89F1-0F7D808A18C2}" srcOrd="0" destOrd="0" presId="urn:microsoft.com/office/officeart/2005/8/layout/lProcess1"/>
    <dgm:cxn modelId="{F9A61404-B733-4C16-A282-CC94E57BF78D}" type="presOf" srcId="{5982DC75-8E4E-4ED8-A580-169B084F7BA8}" destId="{EEBDA063-AE68-4696-B3B9-AD5A27F97C3D}" srcOrd="0" destOrd="0" presId="urn:microsoft.com/office/officeart/2005/8/layout/lProcess1"/>
    <dgm:cxn modelId="{AB0BAB7E-F6D0-422B-9991-2C949C13456B}" srcId="{D3EC7867-2CCE-49C1-BFF5-89B4240C1939}" destId="{22A23CC8-AE96-4BAD-96F5-1B96FDB7A1FB}" srcOrd="1" destOrd="0" parTransId="{CBEE7552-4308-4720-9328-DD8F01D2C2CD}" sibTransId="{16C5744F-AA4E-4E1E-93F1-2D575B837A1D}"/>
    <dgm:cxn modelId="{8AF77AF6-A8F5-4C95-8F2F-5AA898F1619E}" srcId="{432431A5-BC8F-4C8E-8011-963EF69834F5}" destId="{D5DFE111-D270-419F-8EA2-8E439946B8C4}" srcOrd="0" destOrd="0" parTransId="{6C2932F3-D9B4-4B73-93B7-1B55ACCB11E0}" sibTransId="{5982DC75-8E4E-4ED8-A580-169B084F7BA8}"/>
    <dgm:cxn modelId="{166A492D-9F96-49D4-804C-F43FF591EA5D}" type="presParOf" srcId="{C240D12C-ADE2-40CF-A507-92604D9C3062}" destId="{94B43E7C-6C3B-4B64-85FD-C60231B6FF5A}" srcOrd="0" destOrd="0" presId="urn:microsoft.com/office/officeart/2005/8/layout/lProcess1"/>
    <dgm:cxn modelId="{8DCEF2B4-BD86-4B9B-9D9C-C92F24F98C76}" type="presParOf" srcId="{94B43E7C-6C3B-4B64-85FD-C60231B6FF5A}" destId="{4F0A1345-E5AA-4E05-9B74-F2C5E9B6FE9E}" srcOrd="0" destOrd="0" presId="urn:microsoft.com/office/officeart/2005/8/layout/lProcess1"/>
    <dgm:cxn modelId="{A3098E51-C2D5-487C-9D1D-04D46503FB3F}" type="presParOf" srcId="{94B43E7C-6C3B-4B64-85FD-C60231B6FF5A}" destId="{A4389E7E-5E66-41E9-A034-62C210F7B17D}" srcOrd="1" destOrd="0" presId="urn:microsoft.com/office/officeart/2005/8/layout/lProcess1"/>
    <dgm:cxn modelId="{92F4D729-C0A4-4C23-9050-53556C7C6B8C}" type="presParOf" srcId="{94B43E7C-6C3B-4B64-85FD-C60231B6FF5A}" destId="{FAF0DD87-2C0B-4DE1-BE05-8A955765B818}" srcOrd="2" destOrd="0" presId="urn:microsoft.com/office/officeart/2005/8/layout/lProcess1"/>
    <dgm:cxn modelId="{4D7CECAD-A5D0-4E4B-9CEC-431330D18E13}" type="presParOf" srcId="{94B43E7C-6C3B-4B64-85FD-C60231B6FF5A}" destId="{2FB58907-885C-4D85-9585-62A665D55498}" srcOrd="3" destOrd="0" presId="urn:microsoft.com/office/officeart/2005/8/layout/lProcess1"/>
    <dgm:cxn modelId="{830C2ADB-6155-402A-BF3B-F0DD739D51DA}" type="presParOf" srcId="{94B43E7C-6C3B-4B64-85FD-C60231B6FF5A}" destId="{5E3C464E-3DF8-4258-B3FC-A6CD15A9EFE7}" srcOrd="4" destOrd="0" presId="urn:microsoft.com/office/officeart/2005/8/layout/lProcess1"/>
    <dgm:cxn modelId="{867DF532-51AB-41DC-840A-5CBB7C4A3636}" type="presParOf" srcId="{94B43E7C-6C3B-4B64-85FD-C60231B6FF5A}" destId="{741567A2-4747-428F-B5BD-B8BB6AE4F9B6}" srcOrd="5" destOrd="0" presId="urn:microsoft.com/office/officeart/2005/8/layout/lProcess1"/>
    <dgm:cxn modelId="{3022C7D1-5F84-4439-833F-6FD46199F5E6}" type="presParOf" srcId="{94B43E7C-6C3B-4B64-85FD-C60231B6FF5A}" destId="{81734688-A4A9-4A6F-81FB-9A1CCBFCA60D}" srcOrd="6" destOrd="0" presId="urn:microsoft.com/office/officeart/2005/8/layout/lProcess1"/>
    <dgm:cxn modelId="{923087B7-4550-4FFD-A0AD-52F2142028B0}" type="presParOf" srcId="{C240D12C-ADE2-40CF-A507-92604D9C3062}" destId="{86759699-7A67-449B-8B1B-2910DBA86F7C}" srcOrd="1" destOrd="0" presId="urn:microsoft.com/office/officeart/2005/8/layout/lProcess1"/>
    <dgm:cxn modelId="{9C0494AE-C670-4B8A-9C4F-EC61C9BA57D0}" type="presParOf" srcId="{C240D12C-ADE2-40CF-A507-92604D9C3062}" destId="{0652B3D9-92C8-4384-B5BB-F582922773A5}" srcOrd="2" destOrd="0" presId="urn:microsoft.com/office/officeart/2005/8/layout/lProcess1"/>
    <dgm:cxn modelId="{8458D15D-480A-47C9-988B-19AE713CB090}" type="presParOf" srcId="{0652B3D9-92C8-4384-B5BB-F582922773A5}" destId="{63A2A78E-F741-42EF-A2F3-75C5FF9294BE}" srcOrd="0" destOrd="0" presId="urn:microsoft.com/office/officeart/2005/8/layout/lProcess1"/>
    <dgm:cxn modelId="{9515F636-B022-4DBE-BBC4-98ECC811870A}" type="presParOf" srcId="{0652B3D9-92C8-4384-B5BB-F582922773A5}" destId="{A128838E-AE80-4853-9FAB-16E0BA23D844}" srcOrd="1" destOrd="0" presId="urn:microsoft.com/office/officeart/2005/8/layout/lProcess1"/>
    <dgm:cxn modelId="{EBE2AC61-2056-4659-B347-018D3FDA6407}" type="presParOf" srcId="{0652B3D9-92C8-4384-B5BB-F582922773A5}" destId="{E677B3ED-E379-4A4B-B54F-E5A1CB31E9C8}" srcOrd="2" destOrd="0" presId="urn:microsoft.com/office/officeart/2005/8/layout/lProcess1"/>
    <dgm:cxn modelId="{22ED457B-180E-4BD5-92B7-0B2828F4CE0F}" type="presParOf" srcId="{0652B3D9-92C8-4384-B5BB-F582922773A5}" destId="{3898121A-B7F6-4A32-96BE-920FCF00035D}" srcOrd="3" destOrd="0" presId="urn:microsoft.com/office/officeart/2005/8/layout/lProcess1"/>
    <dgm:cxn modelId="{68F9C51E-B948-47D6-B98E-5AC9864EE996}" type="presParOf" srcId="{0652B3D9-92C8-4384-B5BB-F582922773A5}" destId="{0B223BA3-F635-4D38-93CE-0017A5BD0EF2}" srcOrd="4" destOrd="0" presId="urn:microsoft.com/office/officeart/2005/8/layout/lProcess1"/>
    <dgm:cxn modelId="{BD87779E-049D-4674-8698-F709C19DA3E4}" type="presParOf" srcId="{0652B3D9-92C8-4384-B5BB-F582922773A5}" destId="{4A93AC02-7C38-4EA2-AC33-D51F91FB8194}" srcOrd="5" destOrd="0" presId="urn:microsoft.com/office/officeart/2005/8/layout/lProcess1"/>
    <dgm:cxn modelId="{C05DDC06-5B42-4D3E-BE63-AE6EE6DDCA3C}" type="presParOf" srcId="{0652B3D9-92C8-4384-B5BB-F582922773A5}" destId="{CE9C2441-D366-4C65-8CD4-5C5E4FA5D0CF}" srcOrd="6" destOrd="0" presId="urn:microsoft.com/office/officeart/2005/8/layout/lProcess1"/>
    <dgm:cxn modelId="{22ED3975-8EA8-4F6E-816C-C3456B043C9A}" type="presParOf" srcId="{C240D12C-ADE2-40CF-A507-92604D9C3062}" destId="{3392F46C-FBE4-4574-A5FD-52225A272354}" srcOrd="3" destOrd="0" presId="urn:microsoft.com/office/officeart/2005/8/layout/lProcess1"/>
    <dgm:cxn modelId="{E71BCD76-74E1-48A4-9B9D-190F5069FAFF}" type="presParOf" srcId="{C240D12C-ADE2-40CF-A507-92604D9C3062}" destId="{BA3972CD-B28D-45DB-9480-5E60FE2F1EC9}" srcOrd="4" destOrd="0" presId="urn:microsoft.com/office/officeart/2005/8/layout/lProcess1"/>
    <dgm:cxn modelId="{B595D129-2F3B-45CD-9AD5-6726EAF0F024}" type="presParOf" srcId="{BA3972CD-B28D-45DB-9480-5E60FE2F1EC9}" destId="{F7B8CD8D-3D17-422E-9B66-D5F081F01691}" srcOrd="0" destOrd="0" presId="urn:microsoft.com/office/officeart/2005/8/layout/lProcess1"/>
    <dgm:cxn modelId="{D2DDF089-F4D2-49BD-BA75-7E998A396496}" type="presParOf" srcId="{BA3972CD-B28D-45DB-9480-5E60FE2F1EC9}" destId="{1260AADC-0056-45F7-98CC-DF54EB18AC65}" srcOrd="1" destOrd="0" presId="urn:microsoft.com/office/officeart/2005/8/layout/lProcess1"/>
    <dgm:cxn modelId="{145BDCCC-67BC-4FBC-9751-E121E1D28FAD}" type="presParOf" srcId="{BA3972CD-B28D-45DB-9480-5E60FE2F1EC9}" destId="{4AE85E6B-E1B9-4D7A-90E5-CD5DE6C7D1EA}" srcOrd="2" destOrd="0" presId="urn:microsoft.com/office/officeart/2005/8/layout/lProcess1"/>
    <dgm:cxn modelId="{02253828-00BC-4452-B583-CE1BBD221AD5}" type="presParOf" srcId="{BA3972CD-B28D-45DB-9480-5E60FE2F1EC9}" destId="{EEBDA063-AE68-4696-B3B9-AD5A27F97C3D}" srcOrd="3" destOrd="0" presId="urn:microsoft.com/office/officeart/2005/8/layout/lProcess1"/>
    <dgm:cxn modelId="{D674F24C-4FCF-4B63-AAFF-A167BACD26A1}" type="presParOf" srcId="{BA3972CD-B28D-45DB-9480-5E60FE2F1EC9}" destId="{956FEA7F-D0A5-4C70-89F1-0F7D808A18C2}" srcOrd="4" destOrd="0" presId="urn:microsoft.com/office/officeart/2005/8/layout/lProcess1"/>
    <dgm:cxn modelId="{50F4C32B-0A39-4918-A4AA-B97089EA8149}" type="presParOf" srcId="{BA3972CD-B28D-45DB-9480-5E60FE2F1EC9}" destId="{121D0598-B9A4-4B9F-A0B2-15D6D60D9A0B}" srcOrd="5" destOrd="0" presId="urn:microsoft.com/office/officeart/2005/8/layout/lProcess1"/>
    <dgm:cxn modelId="{7A9ED746-D2D4-4374-8F2C-E5A5ABCB2C5D}" type="presParOf" srcId="{BA3972CD-B28D-45DB-9480-5E60FE2F1EC9}" destId="{83291FF8-1D5A-46D9-A634-44DC727B70D4}" srcOrd="6" destOrd="0" presId="urn:microsoft.com/office/officeart/2005/8/layout/lProcess1"/>
    <dgm:cxn modelId="{AFE08A9F-B98D-4DAC-8CEE-89A53D9ADD11}" type="presParOf" srcId="{BA3972CD-B28D-45DB-9480-5E60FE2F1EC9}" destId="{DF31451A-116C-47B3-8C51-3541E27701C6}" srcOrd="7" destOrd="0" presId="urn:microsoft.com/office/officeart/2005/8/layout/lProcess1"/>
    <dgm:cxn modelId="{0EDFF70A-2BCB-41E7-81EC-AE0EF93021B2}" type="presParOf" srcId="{BA3972CD-B28D-45DB-9480-5E60FE2F1EC9}" destId="{389055BE-58BD-4B74-A724-A7DA5522B9EB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A1345-E5AA-4E05-9B74-F2C5E9B6FE9E}">
      <dsp:nvSpPr>
        <dsp:cNvPr id="0" name=""/>
        <dsp:cNvSpPr/>
      </dsp:nvSpPr>
      <dsp:spPr>
        <a:xfrm>
          <a:off x="1382" y="553898"/>
          <a:ext cx="2577876" cy="6444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/>
            <a:t>Regulatory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2013 Package</a:t>
          </a:r>
          <a:endParaRPr lang="en-US" sz="2000" b="1" kern="1200" dirty="0"/>
        </a:p>
      </dsp:txBody>
      <dsp:txXfrm>
        <a:off x="20258" y="572774"/>
        <a:ext cx="2540124" cy="606717"/>
      </dsp:txXfrm>
    </dsp:sp>
    <dsp:sp modelId="{A4389E7E-5E66-41E9-A034-62C210F7B17D}">
      <dsp:nvSpPr>
        <dsp:cNvPr id="0" name=""/>
        <dsp:cNvSpPr/>
      </dsp:nvSpPr>
      <dsp:spPr>
        <a:xfrm rot="5400000">
          <a:off x="1234312" y="1253993"/>
          <a:ext cx="112016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DD87-2C0B-4DE1-BE05-8A955765B818}">
      <dsp:nvSpPr>
        <dsp:cNvPr id="0" name=""/>
        <dsp:cNvSpPr/>
      </dsp:nvSpPr>
      <dsp:spPr>
        <a:xfrm>
          <a:off x="1382" y="1422400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Cleanup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Standards (RSRs)</a:t>
          </a:r>
          <a:endParaRPr lang="en-US" sz="1800" kern="1200" dirty="0"/>
        </a:p>
      </dsp:txBody>
      <dsp:txXfrm>
        <a:off x="20258" y="1441276"/>
        <a:ext cx="2540124" cy="606717"/>
      </dsp:txXfrm>
    </dsp:sp>
    <dsp:sp modelId="{2FB58907-885C-4D85-9585-62A665D55498}">
      <dsp:nvSpPr>
        <dsp:cNvPr id="0" name=""/>
        <dsp:cNvSpPr/>
      </dsp:nvSpPr>
      <dsp:spPr>
        <a:xfrm rot="5400000">
          <a:off x="1233163" y="2124026"/>
          <a:ext cx="114313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C464E-3DF8-4258-B3FC-A6CD15A9EFE7}">
      <dsp:nvSpPr>
        <dsp:cNvPr id="0" name=""/>
        <dsp:cNvSpPr/>
      </dsp:nvSpPr>
      <dsp:spPr>
        <a:xfrm>
          <a:off x="1382" y="2293965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Release Reporting (?)</a:t>
          </a:r>
          <a:endParaRPr lang="en-US" sz="1800" kern="1200" dirty="0"/>
        </a:p>
      </dsp:txBody>
      <dsp:txXfrm>
        <a:off x="20258" y="2312841"/>
        <a:ext cx="2540124" cy="606717"/>
      </dsp:txXfrm>
    </dsp:sp>
    <dsp:sp modelId="{741567A2-4747-428F-B5BD-B8BB6AE4F9B6}">
      <dsp:nvSpPr>
        <dsp:cNvPr id="0" name=""/>
        <dsp:cNvSpPr/>
      </dsp:nvSpPr>
      <dsp:spPr>
        <a:xfrm rot="5400000">
          <a:off x="1233929" y="2994825"/>
          <a:ext cx="112782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734688-A4A9-4A6F-81FB-9A1CCBFCA60D}">
      <dsp:nvSpPr>
        <dsp:cNvPr id="0" name=""/>
        <dsp:cNvSpPr/>
      </dsp:nvSpPr>
      <dsp:spPr>
        <a:xfrm>
          <a:off x="1382" y="3163998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Soil Reuse (?)</a:t>
          </a:r>
          <a:endParaRPr lang="en-US" sz="1800" kern="1200" dirty="0"/>
        </a:p>
      </dsp:txBody>
      <dsp:txXfrm>
        <a:off x="20258" y="3182874"/>
        <a:ext cx="2540124" cy="606717"/>
      </dsp:txXfrm>
    </dsp:sp>
    <dsp:sp modelId="{63A2A78E-F741-42EF-A2F3-75C5FF9294BE}">
      <dsp:nvSpPr>
        <dsp:cNvPr id="0" name=""/>
        <dsp:cNvSpPr/>
      </dsp:nvSpPr>
      <dsp:spPr>
        <a:xfrm>
          <a:off x="2940161" y="553898"/>
          <a:ext cx="2577876" cy="990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/>
            <a:t>Statutory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2013 Session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Public Act 13-308</a:t>
          </a:r>
        </a:p>
      </dsp:txBody>
      <dsp:txXfrm>
        <a:off x="2969165" y="582902"/>
        <a:ext cx="2519868" cy="932257"/>
      </dsp:txXfrm>
    </dsp:sp>
    <dsp:sp modelId="{A128838E-AE80-4853-9FAB-16E0BA23D844}">
      <dsp:nvSpPr>
        <dsp:cNvPr id="0" name=""/>
        <dsp:cNvSpPr/>
      </dsp:nvSpPr>
      <dsp:spPr>
        <a:xfrm rot="5400000">
          <a:off x="4173091" y="1599789"/>
          <a:ext cx="112016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77B3ED-E379-4A4B-B54F-E5A1CB31E9C8}">
      <dsp:nvSpPr>
        <dsp:cNvPr id="0" name=""/>
        <dsp:cNvSpPr/>
      </dsp:nvSpPr>
      <dsp:spPr>
        <a:xfrm>
          <a:off x="2940161" y="1768196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Expanded Institutional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Controls</a:t>
          </a:r>
          <a:endParaRPr lang="en-US" sz="1800" kern="1200" dirty="0"/>
        </a:p>
      </dsp:txBody>
      <dsp:txXfrm>
        <a:off x="2959037" y="1787072"/>
        <a:ext cx="2540124" cy="606717"/>
      </dsp:txXfrm>
    </dsp:sp>
    <dsp:sp modelId="{3898121A-B7F6-4A32-96BE-920FCF00035D}">
      <dsp:nvSpPr>
        <dsp:cNvPr id="0" name=""/>
        <dsp:cNvSpPr/>
      </dsp:nvSpPr>
      <dsp:spPr>
        <a:xfrm rot="5400000">
          <a:off x="4172708" y="2469057"/>
          <a:ext cx="112782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223BA3-F635-4D38-93CE-0017A5BD0EF2}">
      <dsp:nvSpPr>
        <dsp:cNvPr id="0" name=""/>
        <dsp:cNvSpPr/>
      </dsp:nvSpPr>
      <dsp:spPr>
        <a:xfrm>
          <a:off x="2940161" y="2638230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Enhancing Significant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Hazard Program</a:t>
          </a:r>
          <a:endParaRPr lang="en-US" sz="1800" kern="1200" dirty="0"/>
        </a:p>
      </dsp:txBody>
      <dsp:txXfrm>
        <a:off x="2959037" y="2657106"/>
        <a:ext cx="2540124" cy="606717"/>
      </dsp:txXfrm>
    </dsp:sp>
    <dsp:sp modelId="{4A93AC02-7C38-4EA2-AC33-D51F91FB8194}">
      <dsp:nvSpPr>
        <dsp:cNvPr id="0" name=""/>
        <dsp:cNvSpPr/>
      </dsp:nvSpPr>
      <dsp:spPr>
        <a:xfrm rot="5400000">
          <a:off x="4172708" y="3339090"/>
          <a:ext cx="112782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9C2441-D366-4C65-8CD4-5C5E4FA5D0CF}">
      <dsp:nvSpPr>
        <dsp:cNvPr id="0" name=""/>
        <dsp:cNvSpPr/>
      </dsp:nvSpPr>
      <dsp:spPr>
        <a:xfrm>
          <a:off x="2940161" y="3508263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Municipal Liability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Relief</a:t>
          </a:r>
          <a:endParaRPr lang="en-US" sz="1800" kern="1200" dirty="0"/>
        </a:p>
      </dsp:txBody>
      <dsp:txXfrm>
        <a:off x="2959037" y="3527139"/>
        <a:ext cx="2540124" cy="606717"/>
      </dsp:txXfrm>
    </dsp:sp>
    <dsp:sp modelId="{F7B8CD8D-3D17-422E-9B66-D5F081F01691}">
      <dsp:nvSpPr>
        <dsp:cNvPr id="0" name=""/>
        <dsp:cNvSpPr/>
      </dsp:nvSpPr>
      <dsp:spPr>
        <a:xfrm>
          <a:off x="5878941" y="553898"/>
          <a:ext cx="2577876" cy="6444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2015+</a:t>
          </a:r>
          <a:endParaRPr lang="en-US" sz="3600" b="1" kern="1200" dirty="0"/>
        </a:p>
      </dsp:txBody>
      <dsp:txXfrm>
        <a:off x="5897817" y="572774"/>
        <a:ext cx="2540124" cy="606717"/>
      </dsp:txXfrm>
    </dsp:sp>
    <dsp:sp modelId="{1260AADC-0056-45F7-98CC-DF54EB18AC65}">
      <dsp:nvSpPr>
        <dsp:cNvPr id="0" name=""/>
        <dsp:cNvSpPr/>
      </dsp:nvSpPr>
      <dsp:spPr>
        <a:xfrm rot="5400000">
          <a:off x="7111871" y="1253993"/>
          <a:ext cx="112016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E85E6B-E1B9-4D7A-90E5-CD5DE6C7D1EA}">
      <dsp:nvSpPr>
        <dsp:cNvPr id="0" name=""/>
        <dsp:cNvSpPr/>
      </dsp:nvSpPr>
      <dsp:spPr>
        <a:xfrm>
          <a:off x="5878941" y="1422400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Statewide Groundwater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Class Evaluation</a:t>
          </a:r>
          <a:endParaRPr lang="en-US" sz="1800" kern="1200" dirty="0"/>
        </a:p>
      </dsp:txBody>
      <dsp:txXfrm>
        <a:off x="5897817" y="1441276"/>
        <a:ext cx="2540124" cy="606717"/>
      </dsp:txXfrm>
    </dsp:sp>
    <dsp:sp modelId="{EEBDA063-AE68-4696-B3B9-AD5A27F97C3D}">
      <dsp:nvSpPr>
        <dsp:cNvPr id="0" name=""/>
        <dsp:cNvSpPr/>
      </dsp:nvSpPr>
      <dsp:spPr>
        <a:xfrm rot="5400000">
          <a:off x="7111488" y="2123260"/>
          <a:ext cx="112782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6FEA7F-D0A5-4C70-89F1-0F7D808A18C2}">
      <dsp:nvSpPr>
        <dsp:cNvPr id="0" name=""/>
        <dsp:cNvSpPr/>
      </dsp:nvSpPr>
      <dsp:spPr>
        <a:xfrm>
          <a:off x="5878941" y="2292433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Property Transfer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Act Sunset</a:t>
          </a:r>
          <a:endParaRPr lang="en-US" sz="1800" kern="1200" dirty="0"/>
        </a:p>
      </dsp:txBody>
      <dsp:txXfrm>
        <a:off x="5897817" y="2311309"/>
        <a:ext cx="2540124" cy="606717"/>
      </dsp:txXfrm>
    </dsp:sp>
    <dsp:sp modelId="{121D0598-B9A4-4B9F-A0B2-15D6D60D9A0B}">
      <dsp:nvSpPr>
        <dsp:cNvPr id="0" name=""/>
        <dsp:cNvSpPr/>
      </dsp:nvSpPr>
      <dsp:spPr>
        <a:xfrm rot="5400000">
          <a:off x="7111488" y="2993294"/>
          <a:ext cx="112782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291FF8-1D5A-46D9-A634-44DC727B70D4}">
      <dsp:nvSpPr>
        <dsp:cNvPr id="0" name=""/>
        <dsp:cNvSpPr/>
      </dsp:nvSpPr>
      <dsp:spPr>
        <a:xfrm>
          <a:off x="5878941" y="3162467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Unified Program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Implementer</a:t>
          </a:r>
          <a:endParaRPr lang="en-US" sz="1800" kern="1200" dirty="0"/>
        </a:p>
      </dsp:txBody>
      <dsp:txXfrm>
        <a:off x="5897817" y="3181343"/>
        <a:ext cx="2540124" cy="606717"/>
      </dsp:txXfrm>
    </dsp:sp>
    <dsp:sp modelId="{DF31451A-116C-47B3-8C51-3541E27701C6}">
      <dsp:nvSpPr>
        <dsp:cNvPr id="0" name=""/>
        <dsp:cNvSpPr/>
      </dsp:nvSpPr>
      <dsp:spPr>
        <a:xfrm rot="5400000">
          <a:off x="7111488" y="3863327"/>
          <a:ext cx="112782" cy="1127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9055BE-58BD-4B74-A724-A7DA5522B9EB}">
      <dsp:nvSpPr>
        <dsp:cNvPr id="0" name=""/>
        <dsp:cNvSpPr/>
      </dsp:nvSpPr>
      <dsp:spPr>
        <a:xfrm>
          <a:off x="5878941" y="4032500"/>
          <a:ext cx="2577876" cy="6444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Early Exit Certification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Program  (maybe)</a:t>
          </a:r>
          <a:endParaRPr lang="en-US" sz="1800" kern="1200" dirty="0"/>
        </a:p>
      </dsp:txBody>
      <dsp:txXfrm>
        <a:off x="5897817" y="4051376"/>
        <a:ext cx="2540124" cy="606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C6067-CB28-4922-9494-5B1A9B7BFDBA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74250-4DE1-4AF0-A2A4-005B4792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91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A53431-A675-4973-A424-AEAEE67CBC60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3231BD-B4CF-4FDB-AEB0-BD4E3B74E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25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9E6B30-B1C9-4D0E-910B-61049A6A15FE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39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69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AEC853-783E-4C54-970C-2FFE4B2D125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92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37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65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3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04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82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0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79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C4E656-16E0-4F1B-9B89-7E91D37887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9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31BD-B4CF-4FDB-AEB0-BD4E3B74E2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003F67D-F3D5-48BC-A930-ED21FC55651C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8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40489B-FD3A-4780-B2A5-3E5A04FCE139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80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CC5E6C0-4528-4D4A-96BE-E014F64BC425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65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5D3AF43-C5EE-4F3A-97D0-0D5A0A6A8A75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24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C8F99-CEA2-4F12-9611-D8AB584A5A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1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25E7-3E2F-483B-A564-8F36E696E8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2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29E7B4-52BD-4B39-AEC8-E3E750C365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08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C8F99-CEA2-4F12-9611-D8AB584A5A2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03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DA22B9-767F-4D9A-828A-606B333EA519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7A1DE8-E9D0-4F8C-8109-4908DE1AF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86175" y="2754533"/>
            <a:ext cx="3829650" cy="91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72ECDF-AB5F-4849-A6E0-1A15DCDBBCA9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F16A-04D2-4C0A-A687-C013134A0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E50008-E133-4357-B486-619F689A2B31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98F92F-EB85-4083-993B-9A83CD0BE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6075" indent="-301625">
              <a:spcAft>
                <a:spcPts val="600"/>
              </a:spcAft>
              <a:defRPr>
                <a:latin typeface="+mj-lt"/>
              </a:defRPr>
            </a:lvl1pPr>
            <a:lvl2pPr marL="690563" indent="-325438">
              <a:spcAft>
                <a:spcPts val="600"/>
              </a:spcAft>
              <a:defRPr>
                <a:latin typeface="+mj-lt"/>
              </a:defRPr>
            </a:lvl2pPr>
            <a:lvl3pPr marL="974725" indent="-334963">
              <a:spcAft>
                <a:spcPts val="600"/>
              </a:spcAft>
              <a:defRPr>
                <a:latin typeface="+mj-lt"/>
              </a:defRPr>
            </a:lvl3pPr>
            <a:lvl4pPr>
              <a:spcAft>
                <a:spcPts val="600"/>
              </a:spcAft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CDCC4-1D9F-42C5-AA32-8122F43640CF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2029-2563-472A-B710-E89FCB8DE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19812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447800"/>
            <a:ext cx="8077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9260D0-4E2D-443E-B18F-B023078285BF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65E8166-6873-44D3-80BA-332658E85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8C6FE-E527-43AE-A947-3A5F623E1D88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7FAC-E7E8-45C9-8E91-331AE2827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D1532C-88A5-441F-848F-917667B819DB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2E44-98EC-4B1C-8444-71DB47AE9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8E463-E55B-4D5F-AAC6-58559D2FE1DE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3CC-396F-4A9A-A399-E0363FE00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4C57A-D2D6-4C2F-A8A2-8A0391A260ED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EB896-3C53-421B-A414-9395BB17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5FEC0-C10D-4273-AE48-49132103D058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C42A82-3E4A-444E-90AD-703E58281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F75148-845B-4F4D-BD23-C646D2997B4C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4934-D33A-487A-83AA-4F1D1670A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E3D5CA-C225-432C-ABA2-5FCD6E52FDB9}" type="datetimeFigureOut">
              <a:rPr lang="en-US" smtClean="0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E443DF9-C13E-4328-9019-BBFF973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carr@zuvic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4114800" cy="1219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By:  Robert J. Carr, P.E., LEP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Connecticut’s 2013 </a:t>
            </a:r>
            <a:br>
              <a:rPr lang="en-US" sz="3600" dirty="0" smtClean="0"/>
            </a:br>
            <a:r>
              <a:rPr lang="en-US" sz="3600" dirty="0" smtClean="0"/>
              <a:t>Revisions to Remediation Statutes and  Regulations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March 12, 2014</a:t>
            </a:r>
            <a:endParaRPr lang="en-US" sz="3600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RSRs define what is considered “clean enough” for various environmental media</a:t>
            </a:r>
          </a:p>
          <a:p>
            <a:pPr lvl="1"/>
            <a:r>
              <a:rPr lang="en-US" dirty="0" smtClean="0"/>
              <a:t>Soil (Direct exposure, impact to groundwater)</a:t>
            </a:r>
          </a:p>
          <a:p>
            <a:pPr lvl="1"/>
            <a:r>
              <a:rPr lang="en-US" dirty="0" smtClean="0"/>
              <a:t>Groundwater (includes surface water protection)</a:t>
            </a:r>
          </a:p>
          <a:p>
            <a:pPr lvl="1"/>
            <a:r>
              <a:rPr lang="en-US" dirty="0" smtClean="0"/>
              <a:t>Vapors from Soil or Groundwater</a:t>
            </a:r>
          </a:p>
          <a:p>
            <a:r>
              <a:rPr lang="en-US" dirty="0" smtClean="0"/>
              <a:t>Also specifies on </a:t>
            </a:r>
            <a:r>
              <a:rPr lang="en-US" u="sng" dirty="0" smtClean="0"/>
              <a:t>how </a:t>
            </a:r>
            <a:r>
              <a:rPr lang="en-US" dirty="0" smtClean="0"/>
              <a:t>to determine if a site is clean enough (what type of sampling, how to apply, etc..)</a:t>
            </a:r>
          </a:p>
          <a:p>
            <a:r>
              <a:rPr lang="en-US" dirty="0" smtClean="0"/>
              <a:t>RSRs do not apply to air pollution, hazardous materials in buildings (i.e. asbestos, lead, radon, etc.)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Remediation Standard Regulations (RSR</a:t>
            </a:r>
            <a:r>
              <a:rPr lang="en-US" cap="none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RSRs apply to ‘any action taken to remediate polluted soil, surface water or a groundwater plume at or emanating from a release area’ which is subject to:</a:t>
            </a:r>
          </a:p>
          <a:p>
            <a:pPr lvl="1"/>
            <a:r>
              <a:rPr lang="en-US" dirty="0" smtClean="0"/>
              <a:t>Hazardous Waste Regulations (includes Transfer Act)</a:t>
            </a:r>
          </a:p>
          <a:p>
            <a:pPr lvl="1"/>
            <a:r>
              <a:rPr lang="en-US" dirty="0" smtClean="0"/>
              <a:t>PCBs, Underground Storage Tank, and Consent Orders</a:t>
            </a:r>
          </a:p>
          <a:p>
            <a:pPr lvl="1"/>
            <a:r>
              <a:rPr lang="en-US" dirty="0" smtClean="0"/>
              <a:t>Any Action Required to be Taken or Verified by an LEP</a:t>
            </a:r>
          </a:p>
          <a:p>
            <a:pPr lvl="1"/>
            <a:r>
              <a:rPr lang="en-US" u="sng" dirty="0" smtClean="0"/>
              <a:t>Solid Waste Regulations (just added) – clean up of solid waste facilities such as landfills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2013 RSR Revisions – Applicability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1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 apply to soil from ground level to 15 feet deep</a:t>
            </a:r>
          </a:p>
          <a:p>
            <a:r>
              <a:rPr lang="en-US" dirty="0" smtClean="0"/>
              <a:t>DEC values based on site use – Residential or Industrial/Commercial</a:t>
            </a:r>
          </a:p>
          <a:p>
            <a:r>
              <a:rPr lang="en-US" u="sng" dirty="0" smtClean="0"/>
              <a:t>Incidental Sources section added – metals and petroleum products do not apply if they are from leaks from motor vehicles or from asphalt paving.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RSR Revisions (</a:t>
            </a:r>
            <a:r>
              <a:rPr lang="en-US" dirty="0" err="1" smtClean="0"/>
              <a:t>Con’t</a:t>
            </a:r>
            <a:r>
              <a:rPr lang="en-US" dirty="0" smtClean="0"/>
              <a:t>) – </a:t>
            </a:r>
            <a:br>
              <a:rPr lang="en-US" dirty="0" smtClean="0"/>
            </a:br>
            <a:r>
              <a:rPr lang="en-US" dirty="0" smtClean="0"/>
              <a:t>Direct Exposure Criteria (DEC)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3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PMC apply to soil from ground level to depth of groundwater table – designed to limit contaminated soil from leaching into groundwater</a:t>
            </a:r>
          </a:p>
          <a:p>
            <a:r>
              <a:rPr lang="en-US" dirty="0" smtClean="0"/>
              <a:t>PMC values based on groundwater classifications – GAA, GA, or GB (degraded)</a:t>
            </a:r>
          </a:p>
          <a:p>
            <a:r>
              <a:rPr lang="en-US" dirty="0" smtClean="0"/>
              <a:t>New Sections:</a:t>
            </a:r>
          </a:p>
          <a:p>
            <a:pPr lvl="1"/>
            <a:r>
              <a:rPr lang="en-US" u="sng" dirty="0" smtClean="0"/>
              <a:t>PMC do not apply (except for volatiles) if soil has been subject to infiltration for at least 5 years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RSR Revisions (</a:t>
            </a:r>
            <a:r>
              <a:rPr lang="en-US" dirty="0" err="1" smtClean="0"/>
              <a:t>Con’t</a:t>
            </a:r>
            <a:r>
              <a:rPr lang="en-US" dirty="0" smtClean="0"/>
              <a:t>) – </a:t>
            </a:r>
            <a:br>
              <a:rPr lang="en-US" dirty="0" smtClean="0"/>
            </a:br>
            <a:r>
              <a:rPr lang="en-US" dirty="0" smtClean="0"/>
              <a:t>Pollutant Mobility Criteria (PMC)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4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 smtClean="0"/>
              <a:t>PMC do not apply, (except for volatiles) if all applicable groundwater cleanup standards have been meet for 4 consecutive quarters</a:t>
            </a:r>
          </a:p>
          <a:p>
            <a:pPr lvl="1"/>
            <a:r>
              <a:rPr lang="en-US" u="sng" dirty="0" smtClean="0"/>
              <a:t>Incidental sources - metals and petroleum products do not apply if they are from leaks from motor vehicles or from asphalt paving.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2013 RSR Revisions – PMC (</a:t>
            </a:r>
            <a:r>
              <a:rPr lang="en-US" sz="2900" dirty="0" err="1" smtClean="0"/>
              <a:t>Con’t</a:t>
            </a:r>
            <a:r>
              <a:rPr lang="en-US" sz="2900" dirty="0" smtClean="0"/>
              <a:t>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7293148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GWPC apply to areas within GA/GAA groundwater classifications and anywhere else where groundwater is used as a water source (drinking, industrial, agricultural)</a:t>
            </a:r>
          </a:p>
          <a:p>
            <a:r>
              <a:rPr lang="en-US" dirty="0" smtClean="0"/>
              <a:t>Assumes water is safe to drink without need for treatment</a:t>
            </a:r>
          </a:p>
          <a:p>
            <a:r>
              <a:rPr lang="en-US" u="sng" dirty="0" smtClean="0"/>
              <a:t>Incidental Sources section added:</a:t>
            </a:r>
          </a:p>
          <a:p>
            <a:pPr lvl="1"/>
            <a:r>
              <a:rPr lang="en-US" u="sng" dirty="0" smtClean="0"/>
              <a:t>GWPC do not apply chemical leaks (</a:t>
            </a:r>
            <a:r>
              <a:rPr lang="en-US" u="sng" dirty="0" err="1" smtClean="0"/>
              <a:t>trihalomethanes</a:t>
            </a:r>
            <a:r>
              <a:rPr lang="en-US" u="sng" dirty="0" smtClean="0"/>
              <a:t>) from public water systems</a:t>
            </a:r>
          </a:p>
          <a:p>
            <a:pPr lvl="1">
              <a:buNone/>
            </a:pP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249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2013 RSR Revisions (</a:t>
            </a:r>
            <a:r>
              <a:rPr lang="en-US" sz="2400" dirty="0" err="1" smtClean="0"/>
              <a:t>Con’t</a:t>
            </a:r>
            <a:r>
              <a:rPr lang="en-US" sz="2400" dirty="0" smtClean="0"/>
              <a:t>) – </a:t>
            </a:r>
            <a:br>
              <a:rPr lang="en-US" sz="2400" dirty="0" smtClean="0"/>
            </a:br>
            <a:r>
              <a:rPr lang="en-US" sz="2400" dirty="0" smtClean="0"/>
              <a:t>Groundwater Protection Criteria (GWPC)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662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 smtClean="0"/>
              <a:t>Incidental sources - metals and petroleum products do not apply if they are from leaks from motor vehicles or from asphalt paving.</a:t>
            </a:r>
          </a:p>
          <a:p>
            <a:r>
              <a:rPr lang="en-US" u="sng" dirty="0" smtClean="0"/>
              <a:t>Four quarterly sampling results needed to show groundwater meets GWPC over a two year period (after site remediation has been completed)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RSR Revisions – GWPC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4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SWPC apply where a groundwater plume discharges into a surface water body</a:t>
            </a:r>
          </a:p>
          <a:p>
            <a:r>
              <a:rPr lang="en-US" u="sng" dirty="0" smtClean="0"/>
              <a:t>Incidental Source exception same as for GWPC</a:t>
            </a:r>
          </a:p>
          <a:p>
            <a:r>
              <a:rPr lang="en-US" u="sng" dirty="0" smtClean="0"/>
              <a:t>Four quarterly sampling results need to show groundwater meets SWPC over 2 year period:</a:t>
            </a:r>
          </a:p>
          <a:p>
            <a:pPr lvl="1"/>
            <a:r>
              <a:rPr lang="en-US" dirty="0" smtClean="0"/>
              <a:t>Either 95% of samples from groundwater plume meet SWPC , or</a:t>
            </a:r>
          </a:p>
          <a:p>
            <a:pPr lvl="1"/>
            <a:r>
              <a:rPr lang="en-US" dirty="0" smtClean="0"/>
              <a:t>All samples from plume upgradient of surface water discharge point is equal to or below SWPC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81641"/>
          </a:xfrm>
        </p:spPr>
        <p:txBody>
          <a:bodyPr>
            <a:noAutofit/>
          </a:bodyPr>
          <a:lstStyle/>
          <a:p>
            <a:r>
              <a:rPr lang="en-US" sz="2800" dirty="0" smtClean="0"/>
              <a:t>2013 RSR Revisions (</a:t>
            </a:r>
            <a:r>
              <a:rPr lang="en-US" sz="2800" dirty="0" err="1" smtClean="0"/>
              <a:t>Con’t</a:t>
            </a:r>
            <a:r>
              <a:rPr lang="en-US" sz="2800" dirty="0" smtClean="0"/>
              <a:t>) – </a:t>
            </a:r>
            <a:br>
              <a:rPr lang="en-US" sz="2800" dirty="0" smtClean="0"/>
            </a:br>
            <a:r>
              <a:rPr lang="en-US" sz="2800" dirty="0" smtClean="0"/>
              <a:t>Surface Water Protection Criteria (SWPC)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446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VC apply to groundwater and soil vapor contaminated with volatile chemicals (i.e. gasoline, PCE)</a:t>
            </a:r>
          </a:p>
          <a:p>
            <a:r>
              <a:rPr lang="en-US" u="sng" dirty="0" smtClean="0"/>
              <a:t>Incidental Source exception same as for GWPC</a:t>
            </a:r>
          </a:p>
          <a:p>
            <a:r>
              <a:rPr lang="en-US" u="sng" dirty="0" smtClean="0"/>
              <a:t>Four quarterly sampling results need to show groundwater meets VC over 2 year period or</a:t>
            </a:r>
          </a:p>
          <a:p>
            <a:r>
              <a:rPr lang="en-US" dirty="0" smtClean="0"/>
              <a:t>Sufficient vapor samples are collected and all samples meet the soil vapor VC (including seasonal variations)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2013 RSR Revisions (</a:t>
            </a:r>
            <a:r>
              <a:rPr lang="en-US" dirty="0" err="1" smtClean="0"/>
              <a:t>Con’t</a:t>
            </a:r>
            <a:r>
              <a:rPr lang="en-US" dirty="0" smtClean="0"/>
              <a:t>) – </a:t>
            </a:r>
            <a:br>
              <a:rPr lang="en-US" dirty="0" smtClean="0"/>
            </a:br>
            <a:r>
              <a:rPr lang="en-US" dirty="0" smtClean="0"/>
              <a:t>Volatilization Criteria (VC)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4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Statewide Groundwater Class Evaluation</a:t>
            </a:r>
          </a:p>
          <a:p>
            <a:r>
              <a:rPr lang="en-US" dirty="0" smtClean="0"/>
              <a:t>Unified Program Implementer – Based on Cleaning up Releases to the Environment including historic releases; will be broad-based (large net)</a:t>
            </a:r>
          </a:p>
          <a:p>
            <a:r>
              <a:rPr lang="en-US" dirty="0" smtClean="0"/>
              <a:t>End (Sunset) of Property Transfer Act – Details to be worked out (i.e. don’t hold your breath!)</a:t>
            </a:r>
          </a:p>
          <a:p>
            <a:pPr lvl="1"/>
            <a:r>
              <a:rPr lang="en-US" dirty="0" smtClean="0"/>
              <a:t>Historic Releases?!?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Proposed Actions for 2015?</a:t>
            </a:r>
          </a:p>
        </p:txBody>
      </p:sp>
    </p:spTree>
    <p:extLst>
      <p:ext uri="{BB962C8B-B14F-4D97-AF65-F5344CB8AC3E}">
        <p14:creationId xmlns:p14="http://schemas.microsoft.com/office/powerpoint/2010/main" val="179776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Public Act 13-308</a:t>
            </a:r>
          </a:p>
          <a:p>
            <a:pPr lvl="1"/>
            <a:r>
              <a:rPr lang="en-US" dirty="0" smtClean="0"/>
              <a:t>Brownfield Liability Exemption for Municipalities and Related Entities</a:t>
            </a:r>
          </a:p>
          <a:p>
            <a:pPr lvl="1"/>
            <a:r>
              <a:rPr lang="en-US" dirty="0" smtClean="0"/>
              <a:t>Revisions to Significant Environmental Hazard Statute 22a-6u</a:t>
            </a:r>
          </a:p>
          <a:p>
            <a:pPr lvl="1"/>
            <a:r>
              <a:rPr lang="en-US" dirty="0" smtClean="0"/>
              <a:t>Notice of Activity and Use Limitation</a:t>
            </a:r>
          </a:p>
          <a:p>
            <a:pPr lvl="1"/>
            <a:r>
              <a:rPr lang="en-US" dirty="0" smtClean="0"/>
              <a:t>Evaluation of Risk-based Decision Making Related to Remediation</a:t>
            </a:r>
          </a:p>
          <a:p>
            <a:r>
              <a:rPr lang="en-US" dirty="0" smtClean="0"/>
              <a:t>Review of Revisions to Remediation Standard Regulations (RSRs)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Presentation Agenda</a:t>
            </a:r>
            <a:endParaRPr lang="en-US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30563"/>
          </a:xfrm>
        </p:spPr>
        <p:txBody>
          <a:bodyPr/>
          <a:lstStyle/>
          <a:p>
            <a:endParaRPr lang="en-US" dirty="0" smtClean="0"/>
          </a:p>
          <a:p>
            <a:pPr marL="44450" indent="0" algn="ctr">
              <a:spcAft>
                <a:spcPts val="0"/>
              </a:spcAft>
              <a:buNone/>
            </a:pPr>
            <a:r>
              <a:rPr lang="en-US" dirty="0" smtClean="0"/>
              <a:t>Robert J. Carr, P.E., LEP</a:t>
            </a:r>
          </a:p>
          <a:p>
            <a:pPr marL="44450" indent="0" algn="ctr">
              <a:spcAft>
                <a:spcPts val="0"/>
              </a:spcAft>
              <a:buNone/>
            </a:pPr>
            <a:r>
              <a:rPr lang="en-US" dirty="0" smtClean="0"/>
              <a:t>(860) 899-1908</a:t>
            </a:r>
          </a:p>
          <a:p>
            <a:pPr marL="44450" indent="0" algn="ctr"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1"/>
                </a:solidFill>
                <a:hlinkClick r:id="rId3"/>
              </a:rPr>
              <a:t>rcarr@zuvic.com</a:t>
            </a:r>
            <a:endParaRPr lang="en-US" dirty="0" smtClean="0">
              <a:solidFill>
                <a:schemeClr val="accent1"/>
              </a:solidFill>
            </a:endParaRPr>
          </a:p>
          <a:p>
            <a:pPr marL="44450" indent="0" algn="ctr">
              <a:spcAft>
                <a:spcPts val="0"/>
              </a:spcAft>
              <a:buNone/>
            </a:pPr>
            <a:endParaRPr lang="en-US" dirty="0"/>
          </a:p>
          <a:p>
            <a:pPr marL="44450" indent="0" algn="ctr">
              <a:spcAft>
                <a:spcPts val="0"/>
              </a:spcAft>
              <a:buNone/>
            </a:pPr>
            <a:r>
              <a:rPr lang="en-US" dirty="0" smtClean="0"/>
              <a:t>www.zuvic.com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19812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Changes to Remediation Regulations since 1996.</a:t>
            </a:r>
          </a:p>
          <a:p>
            <a:r>
              <a:rPr lang="en-US" dirty="0" smtClean="0"/>
              <a:t>State looking to get more site cleanups done, faster (Approx. 35 site cleanups completed in 2012)</a:t>
            </a:r>
          </a:p>
          <a:p>
            <a:r>
              <a:rPr lang="en-US" dirty="0" smtClean="0"/>
              <a:t>Too many low-priority sites getting bogged down in current regulations</a:t>
            </a:r>
          </a:p>
          <a:p>
            <a:r>
              <a:rPr lang="en-US" dirty="0" smtClean="0"/>
              <a:t>Goal is ‘larger net with larger holes’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Revisions to CT’s Remediation Statutes and Regulations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11767149"/>
              </p:ext>
            </p:extLst>
          </p:nvPr>
        </p:nvGraphicFramePr>
        <p:xfrm>
          <a:off x="342900" y="609600"/>
          <a:ext cx="84582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19812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ame 3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1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346075" fontAlgn="auto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Establishes Brownfield Liability Relief Program for Municipalities – Effective July 1, 2013</a:t>
            </a:r>
          </a:p>
          <a:p>
            <a:pPr lvl="1" indent="-293688" fontAlgn="auto">
              <a:defRPr/>
            </a:pPr>
            <a:r>
              <a:rPr lang="en-US" dirty="0" smtClean="0"/>
              <a:t>Also applies to nonprofit economic development entities</a:t>
            </a:r>
          </a:p>
          <a:p>
            <a:pPr lvl="1" indent="-293688" fontAlgn="auto">
              <a:defRPr/>
            </a:pPr>
            <a:r>
              <a:rPr lang="en-US" dirty="0" smtClean="0"/>
              <a:t>Applications reviewed and awarded by CT DEEP</a:t>
            </a:r>
          </a:p>
          <a:p>
            <a:pPr lvl="1" indent="-293688" fontAlgn="auto">
              <a:defRPr/>
            </a:pPr>
            <a:r>
              <a:rPr lang="en-US" dirty="0" smtClean="0"/>
              <a:t>Successful Applicants are exempt from remediation laws and </a:t>
            </a:r>
            <a:r>
              <a:rPr lang="en-US" dirty="0" err="1" smtClean="0"/>
              <a:t>regs</a:t>
            </a:r>
            <a:r>
              <a:rPr lang="en-US" dirty="0" smtClean="0"/>
              <a:t>. Including the Transfer Act</a:t>
            </a:r>
          </a:p>
          <a:p>
            <a:pPr lvl="1" indent="-293688" fontAlgn="auto">
              <a:defRPr/>
            </a:pPr>
            <a:r>
              <a:rPr lang="en-US" dirty="0" smtClean="0"/>
              <a:t>Streamlines CT DEEP review of remediation</a:t>
            </a:r>
          </a:p>
          <a:p>
            <a:pPr marL="914400" lvl="1" indent="-514350">
              <a:defRPr/>
            </a:pPr>
            <a:endParaRPr lang="en-US" dirty="0" smtClean="0"/>
          </a:p>
          <a:p>
            <a:pPr marL="914400" lvl="1" indent="-514350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Contents of Public Act 13-308</a:t>
            </a:r>
            <a:endParaRPr lang="en-US" dirty="0"/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19812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Effective July 1, 2015 </a:t>
            </a:r>
            <a:r>
              <a:rPr lang="en-US" dirty="0" smtClean="0"/>
              <a:t>– Report to DEEP must be made if:</a:t>
            </a:r>
          </a:p>
          <a:p>
            <a:pPr lvl="1"/>
            <a:r>
              <a:rPr lang="en-US" dirty="0" smtClean="0"/>
              <a:t>Soil Contamination at surface (0-2 ft.)is &gt;15 times applicable RSR criteria (current standard is 30x)</a:t>
            </a:r>
          </a:p>
          <a:p>
            <a:pPr lvl="1"/>
            <a:r>
              <a:rPr lang="en-US" dirty="0" smtClean="0"/>
              <a:t>Non-aqueous phase liquid (i.e. floating oil)</a:t>
            </a:r>
          </a:p>
          <a:p>
            <a:pPr lvl="1"/>
            <a:r>
              <a:rPr lang="en-US" dirty="0" smtClean="0"/>
              <a:t>VOCs in groundwater &gt;10 times volatilization criterion (current standard is 30x)</a:t>
            </a:r>
          </a:p>
          <a:p>
            <a:r>
              <a:rPr lang="en-US" dirty="0" smtClean="0"/>
              <a:t>Well receptor surveys required for 500 ft. radius</a:t>
            </a:r>
          </a:p>
          <a:p>
            <a:r>
              <a:rPr lang="en-US" dirty="0" smtClean="0"/>
              <a:t>Certain exemptions apply to Soil (i.e. TPH, presence of pavement in Ind./Comm. Areas)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2013 – Significant Environmental Hazard 22a-6u Updates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34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 Changes to ELURs (Public Act 13-308) Effective October 1, 2013:</a:t>
            </a:r>
          </a:p>
          <a:p>
            <a:r>
              <a:rPr lang="en-US" u="sng" dirty="0" smtClean="0"/>
              <a:t>Allows Notice of Activity and Use Limitation for Specific Cases:</a:t>
            </a:r>
          </a:p>
          <a:p>
            <a:pPr lvl="1"/>
            <a:r>
              <a:rPr lang="en-US" u="sng" dirty="0" smtClean="0"/>
              <a:t>To limit the site to industrial/commercial activity if property is zoned for I/C use</a:t>
            </a:r>
          </a:p>
          <a:p>
            <a:pPr lvl="1"/>
            <a:r>
              <a:rPr lang="en-US" u="sng" dirty="0" smtClean="0"/>
              <a:t>To prevent disturbance of ‘inaccessible soil’ that exceeds but less than 10x DEC</a:t>
            </a:r>
          </a:p>
          <a:p>
            <a:pPr lvl="1"/>
            <a:r>
              <a:rPr lang="en-US" u="sng" dirty="0" smtClean="0"/>
              <a:t>To prevent disturbance of ‘engineered control’ if soil does not exceed 10x cleanup criteria</a:t>
            </a:r>
          </a:p>
          <a:p>
            <a:pPr lvl="1"/>
            <a:r>
              <a:rPr lang="en-US" u="sng" dirty="0" smtClean="0"/>
              <a:t>To prevent demolition of building or other structure that renders soil &lt;10x cleanup criteria ‘environmentally isolated’</a:t>
            </a:r>
          </a:p>
          <a:p>
            <a:pPr lvl="1"/>
            <a:endParaRPr lang="en-US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Revisions to ELURs – Notice of Activity and Use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592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“Notice” is easier and cheaper to implement than a standard ELUR.  Why?</a:t>
            </a:r>
          </a:p>
          <a:p>
            <a:pPr lvl="1" fontAlgn="auto">
              <a:defRPr/>
            </a:pPr>
            <a:r>
              <a:rPr lang="en-US" dirty="0" smtClean="0"/>
              <a:t>Notice does not require subordination, just 60 day notice to emplace on deed.</a:t>
            </a:r>
          </a:p>
          <a:p>
            <a:pPr lvl="1" fontAlgn="auto">
              <a:defRPr/>
            </a:pPr>
            <a:r>
              <a:rPr lang="en-US" dirty="0" smtClean="0"/>
              <a:t>Effective when recorded on the land records</a:t>
            </a:r>
          </a:p>
          <a:p>
            <a:pPr lvl="1" fontAlgn="auto">
              <a:defRPr/>
            </a:pPr>
            <a:r>
              <a:rPr lang="en-US" dirty="0" smtClean="0"/>
              <a:t>Notice is extinguished by foreclosure of a mortgage, lien, or other encumbrance</a:t>
            </a:r>
          </a:p>
          <a:p>
            <a:pPr lvl="1" fontAlgn="auto">
              <a:defRPr/>
            </a:pPr>
            <a:r>
              <a:rPr lang="en-US" dirty="0" smtClean="0"/>
              <a:t>If notice is extinguished, then pollution must be remediated fully (meet the RSR criteria) – Onus is on Polluter, not </a:t>
            </a:r>
            <a:r>
              <a:rPr lang="en-US" dirty="0" err="1" smtClean="0"/>
              <a:t>lienors</a:t>
            </a:r>
            <a:endParaRPr lang="en-US" dirty="0" smtClean="0"/>
          </a:p>
          <a:p>
            <a:pPr lvl="1" fontAlgn="auto">
              <a:defRPr/>
            </a:pPr>
            <a:r>
              <a:rPr lang="en-US" b="1" dirty="0" smtClean="0"/>
              <a:t>However, there are legal questions on survivability and enforcement</a:t>
            </a:r>
            <a:endParaRPr lang="en-US" b="1" dirty="0"/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2013 Revisions to ELURs (</a:t>
            </a:r>
            <a:r>
              <a:rPr lang="en-US" sz="2900" dirty="0" err="1" smtClean="0"/>
              <a:t>Con’t</a:t>
            </a:r>
            <a:r>
              <a:rPr lang="en-US" sz="29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255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PA13-308 Also calls for DEEP and DPH to evaluate Risk Based decision making and propose changes in the law.  DEEP report due October 2014 for Statutory changes in 2015 – including Rev. to 22-6u!</a:t>
            </a:r>
          </a:p>
          <a:p>
            <a:r>
              <a:rPr lang="en-US" dirty="0" smtClean="0"/>
              <a:t>(Prepare for More Changes)</a:t>
            </a:r>
          </a:p>
        </p:txBody>
      </p:sp>
      <p:sp>
        <p:nvSpPr>
          <p:cNvPr id="87042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After a Busy 2013, Regulatory Changes were on a roll, but then…</a:t>
            </a:r>
          </a:p>
        </p:txBody>
      </p:sp>
      <p:pic>
        <p:nvPicPr>
          <p:cNvPr id="87044" name="Picture 4" descr="MC90043480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048000"/>
            <a:ext cx="3276600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55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3">
      <a:dk1>
        <a:srgbClr val="9B2D1F"/>
      </a:dk1>
      <a:lt1>
        <a:sysClr val="window" lastClr="FFFFFF"/>
      </a:lt1>
      <a:dk2>
        <a:srgbClr val="000000"/>
      </a:dk2>
      <a:lt2>
        <a:srgbClr val="E9E5DC"/>
      </a:lt2>
      <a:accent1>
        <a:srgbClr val="9B2D1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1247</Words>
  <Application>Microsoft Office PowerPoint</Application>
  <PresentationFormat>On-screen Show (4:3)</PresentationFormat>
  <Paragraphs>146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Grid</vt:lpstr>
      <vt:lpstr>Connecticut’s 2013  Revisions to Remediation Statutes and  Regulations  March 12, 2014</vt:lpstr>
      <vt:lpstr>Presentation Agenda</vt:lpstr>
      <vt:lpstr>Revisions to CT’s Remediation Statutes and Regulations</vt:lpstr>
      <vt:lpstr>PowerPoint Presentation</vt:lpstr>
      <vt:lpstr>Some Contents of Public Act 13-308</vt:lpstr>
      <vt:lpstr>2013 – Significant Environmental Hazard 22a-6u Updates</vt:lpstr>
      <vt:lpstr>2013 Revisions to ELURs – Notice of Activity and Use Limitations</vt:lpstr>
      <vt:lpstr>2013 Revisions to ELURs (Con’t)</vt:lpstr>
      <vt:lpstr>After a Busy 2013, Regulatory Changes were on a roll, but then…</vt:lpstr>
      <vt:lpstr>Remediation Standard Regulations (RSRs)</vt:lpstr>
      <vt:lpstr>2013 RSR Revisions – Applicability </vt:lpstr>
      <vt:lpstr>2013 RSR Revisions (Con’t) –  Direct Exposure Criteria (DEC)</vt:lpstr>
      <vt:lpstr>2013 RSR Revisions (Con’t) –  Pollutant Mobility Criteria (PMC)</vt:lpstr>
      <vt:lpstr>2013 RSR Revisions – PMC (Con’t)</vt:lpstr>
      <vt:lpstr>2013 RSR Revisions (Con’t) –  Groundwater Protection Criteria (GWPC)</vt:lpstr>
      <vt:lpstr>2013 RSR Revisions – GWPC (Con’t)</vt:lpstr>
      <vt:lpstr>2013 RSR Revisions (Con’t) –  Surface Water Protection Criteria (SWPC)</vt:lpstr>
      <vt:lpstr>2013 RSR Revisions (Con’t) –  Volatilization Criteria (VC)</vt:lpstr>
      <vt:lpstr>Proposed Actions for 2015?</vt:lpstr>
      <vt:lpstr>   QUESTIONS?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Connecticut’s ‘Transformation’ of Environmental Regulations</dc:title>
  <dc:creator>Robert Carr</dc:creator>
  <cp:lastModifiedBy>Setup</cp:lastModifiedBy>
  <cp:revision>60</cp:revision>
  <cp:lastPrinted>2014-03-11T17:38:07Z</cp:lastPrinted>
  <dcterms:created xsi:type="dcterms:W3CDTF">2013-05-29T18:48:13Z</dcterms:created>
  <dcterms:modified xsi:type="dcterms:W3CDTF">2014-03-19T18:38:35Z</dcterms:modified>
</cp:coreProperties>
</file>