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tiff" ContentType="image/tiff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54" r:id="rId1"/>
  </p:sldMasterIdLst>
  <p:notesMasterIdLst>
    <p:notesMasterId r:id="rId11"/>
  </p:notesMasterIdLst>
  <p:handoutMasterIdLst>
    <p:handoutMasterId r:id="rId12"/>
  </p:handoutMasterIdLst>
  <p:sldIdLst>
    <p:sldId id="2193" r:id="rId2"/>
    <p:sldId id="2196" r:id="rId3"/>
    <p:sldId id="2189" r:id="rId4"/>
    <p:sldId id="2194" r:id="rId5"/>
    <p:sldId id="2190" r:id="rId6"/>
    <p:sldId id="2188" r:id="rId7"/>
    <p:sldId id="2195" r:id="rId8"/>
    <p:sldId id="2182" r:id="rId9"/>
    <p:sldId id="2192" r:id="rId10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0066CC"/>
    <a:srgbClr val="3399FF"/>
    <a:srgbClr val="99CCFF"/>
    <a:srgbClr val="FF6600"/>
    <a:srgbClr val="FFC521"/>
    <a:srgbClr val="DDD4B1"/>
    <a:srgbClr val="C8B982"/>
    <a:srgbClr val="647FB0"/>
    <a:srgbClr val="FFE3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0" autoAdjust="0"/>
    <p:restoredTop sz="99543" autoAdjust="0"/>
  </p:normalViewPr>
  <p:slideViewPr>
    <p:cSldViewPr snapToGrid="0">
      <p:cViewPr>
        <p:scale>
          <a:sx n="90" d="100"/>
          <a:sy n="90" d="100"/>
        </p:scale>
        <p:origin x="-72" y="216"/>
      </p:cViewPr>
      <p:guideLst>
        <p:guide orient="horz" pos="1208"/>
        <p:guide orient="horz" pos="3803"/>
        <p:guide pos="516"/>
        <p:guide pos="5407"/>
        <p:guide pos="1775"/>
        <p:guide pos="3954"/>
        <p:guide pos="2328"/>
        <p:guide pos="3408"/>
        <p:guide pos="2863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22"/>
    </p:cViewPr>
  </p:sorterViewPr>
  <p:notesViewPr>
    <p:cSldViewPr snapToGrid="0">
      <p:cViewPr>
        <p:scale>
          <a:sx n="150" d="100"/>
          <a:sy n="150" d="100"/>
        </p:scale>
        <p:origin x="-552" y="768"/>
      </p:cViewPr>
      <p:guideLst>
        <p:guide orient="horz" pos="2910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m89583\Desktop\UCONN%20Presentation\Stamford_Bridgeport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m89583\Desktop\UCONN%20Presentation\Stamford_Bridgeport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m89583\Desktop\UCONN%20Presentation\Stamford_Bridgeport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m89583\Desktop\UCONN%20Presentation\Supply%20and%20Demand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m89583\Desktop\UCONN%20Presentation\Supply%20and%20Demand.xls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6.3027501997032997E-2"/>
          <c:y val="5.5654511632647889E-2"/>
          <c:w val="0.88913842291452694"/>
          <c:h val="0.77684529725046569"/>
        </c:manualLayout>
      </c:layout>
      <c:lineChart>
        <c:grouping val="standard"/>
        <c:ser>
          <c:idx val="3"/>
          <c:order val="0"/>
          <c:tx>
            <c:v>U.S.</c:v>
          </c:tx>
          <c:spPr>
            <a:ln w="254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Hartford!$B$34:$B$106</c:f>
              <c:numCache>
                <c:formatCode>General</c:formatCode>
                <c:ptCount val="73"/>
                <c:pt idx="0">
                  <c:v>1995</c:v>
                </c:pt>
                <c:pt idx="1">
                  <c:v>1995.2</c:v>
                </c:pt>
                <c:pt idx="2">
                  <c:v>1995.3</c:v>
                </c:pt>
                <c:pt idx="3">
                  <c:v>1995.4</c:v>
                </c:pt>
                <c:pt idx="4">
                  <c:v>1996</c:v>
                </c:pt>
                <c:pt idx="5">
                  <c:v>1996.2</c:v>
                </c:pt>
                <c:pt idx="6">
                  <c:v>1996.3</c:v>
                </c:pt>
                <c:pt idx="7">
                  <c:v>1996.4</c:v>
                </c:pt>
                <c:pt idx="8">
                  <c:v>1997</c:v>
                </c:pt>
                <c:pt idx="9">
                  <c:v>1997.2</c:v>
                </c:pt>
                <c:pt idx="10">
                  <c:v>1997.3</c:v>
                </c:pt>
                <c:pt idx="11">
                  <c:v>1997.4</c:v>
                </c:pt>
                <c:pt idx="12">
                  <c:v>1998</c:v>
                </c:pt>
                <c:pt idx="13">
                  <c:v>1998.2</c:v>
                </c:pt>
                <c:pt idx="14">
                  <c:v>1998.3</c:v>
                </c:pt>
                <c:pt idx="15">
                  <c:v>1998.4</c:v>
                </c:pt>
                <c:pt idx="16">
                  <c:v>1999</c:v>
                </c:pt>
                <c:pt idx="17">
                  <c:v>1999.2</c:v>
                </c:pt>
                <c:pt idx="18">
                  <c:v>1999.3</c:v>
                </c:pt>
                <c:pt idx="19">
                  <c:v>1999.4</c:v>
                </c:pt>
                <c:pt idx="20">
                  <c:v>2000</c:v>
                </c:pt>
                <c:pt idx="21">
                  <c:v>2000.2</c:v>
                </c:pt>
                <c:pt idx="22">
                  <c:v>2000.3</c:v>
                </c:pt>
                <c:pt idx="23">
                  <c:v>2000.4</c:v>
                </c:pt>
                <c:pt idx="24">
                  <c:v>2001</c:v>
                </c:pt>
                <c:pt idx="25">
                  <c:v>2001.2</c:v>
                </c:pt>
                <c:pt idx="26">
                  <c:v>2001.3</c:v>
                </c:pt>
                <c:pt idx="27">
                  <c:v>2001.4</c:v>
                </c:pt>
                <c:pt idx="28">
                  <c:v>2002</c:v>
                </c:pt>
                <c:pt idx="29">
                  <c:v>2002.2</c:v>
                </c:pt>
                <c:pt idx="30">
                  <c:v>2002.3</c:v>
                </c:pt>
                <c:pt idx="31">
                  <c:v>2002.4</c:v>
                </c:pt>
                <c:pt idx="32">
                  <c:v>2003</c:v>
                </c:pt>
                <c:pt idx="33">
                  <c:v>2003.2</c:v>
                </c:pt>
                <c:pt idx="34">
                  <c:v>2003.3</c:v>
                </c:pt>
                <c:pt idx="35">
                  <c:v>2003.4</c:v>
                </c:pt>
                <c:pt idx="36">
                  <c:v>2004</c:v>
                </c:pt>
                <c:pt idx="37">
                  <c:v>2004.2</c:v>
                </c:pt>
                <c:pt idx="38">
                  <c:v>2004.3</c:v>
                </c:pt>
                <c:pt idx="39">
                  <c:v>2004.4</c:v>
                </c:pt>
                <c:pt idx="40">
                  <c:v>2005</c:v>
                </c:pt>
                <c:pt idx="41">
                  <c:v>2005.2</c:v>
                </c:pt>
                <c:pt idx="42">
                  <c:v>2005.3</c:v>
                </c:pt>
                <c:pt idx="43">
                  <c:v>2005.4</c:v>
                </c:pt>
                <c:pt idx="44">
                  <c:v>2006</c:v>
                </c:pt>
                <c:pt idx="45">
                  <c:v>2006.2</c:v>
                </c:pt>
                <c:pt idx="46">
                  <c:v>2006.3</c:v>
                </c:pt>
                <c:pt idx="47">
                  <c:v>2006.4</c:v>
                </c:pt>
                <c:pt idx="48">
                  <c:v>2007</c:v>
                </c:pt>
                <c:pt idx="49">
                  <c:v>2007.2</c:v>
                </c:pt>
                <c:pt idx="50">
                  <c:v>2007.3</c:v>
                </c:pt>
                <c:pt idx="51">
                  <c:v>2007.4</c:v>
                </c:pt>
                <c:pt idx="52">
                  <c:v>2008</c:v>
                </c:pt>
                <c:pt idx="53">
                  <c:v>2008.2</c:v>
                </c:pt>
                <c:pt idx="54">
                  <c:v>2008.3</c:v>
                </c:pt>
                <c:pt idx="55">
                  <c:v>2008.4</c:v>
                </c:pt>
                <c:pt idx="56">
                  <c:v>2009</c:v>
                </c:pt>
                <c:pt idx="57">
                  <c:v>2009.2</c:v>
                </c:pt>
                <c:pt idx="58">
                  <c:v>2009.3</c:v>
                </c:pt>
                <c:pt idx="59">
                  <c:v>2009.4</c:v>
                </c:pt>
                <c:pt idx="60">
                  <c:v>2010</c:v>
                </c:pt>
                <c:pt idx="61">
                  <c:v>2010.2</c:v>
                </c:pt>
                <c:pt idx="62">
                  <c:v>2010.3</c:v>
                </c:pt>
                <c:pt idx="63">
                  <c:v>2010.4</c:v>
                </c:pt>
                <c:pt idx="64">
                  <c:v>2011</c:v>
                </c:pt>
                <c:pt idx="65">
                  <c:v>2011.2</c:v>
                </c:pt>
                <c:pt idx="66">
                  <c:v>2011.3</c:v>
                </c:pt>
                <c:pt idx="67">
                  <c:v>2011.4</c:v>
                </c:pt>
                <c:pt idx="68">
                  <c:v>2012</c:v>
                </c:pt>
                <c:pt idx="69">
                  <c:v>2012.2</c:v>
                </c:pt>
                <c:pt idx="70">
                  <c:v>2012.3</c:v>
                </c:pt>
                <c:pt idx="71">
                  <c:v>2012.4</c:v>
                </c:pt>
                <c:pt idx="72">
                  <c:v>2013</c:v>
                </c:pt>
              </c:numCache>
            </c:numRef>
          </c:cat>
          <c:val>
            <c:numRef>
              <c:f>'US Office'!$E$39:$E$111</c:f>
              <c:numCache>
                <c:formatCode>#,##0.00</c:formatCode>
                <c:ptCount val="73"/>
                <c:pt idx="0">
                  <c:v>15</c:v>
                </c:pt>
                <c:pt idx="1">
                  <c:v>14.6</c:v>
                </c:pt>
                <c:pt idx="2">
                  <c:v>14.2</c:v>
                </c:pt>
                <c:pt idx="3">
                  <c:v>13.9</c:v>
                </c:pt>
                <c:pt idx="4">
                  <c:v>13.7</c:v>
                </c:pt>
                <c:pt idx="5">
                  <c:v>13.1</c:v>
                </c:pt>
                <c:pt idx="6">
                  <c:v>12.7</c:v>
                </c:pt>
                <c:pt idx="7">
                  <c:v>12.1</c:v>
                </c:pt>
                <c:pt idx="8">
                  <c:v>11.6</c:v>
                </c:pt>
                <c:pt idx="9">
                  <c:v>11.2</c:v>
                </c:pt>
                <c:pt idx="10">
                  <c:v>10.3</c:v>
                </c:pt>
                <c:pt idx="11">
                  <c:v>9.9</c:v>
                </c:pt>
                <c:pt idx="12">
                  <c:v>9.5</c:v>
                </c:pt>
                <c:pt idx="13">
                  <c:v>9.3000000000000007</c:v>
                </c:pt>
                <c:pt idx="14">
                  <c:v>8.9</c:v>
                </c:pt>
                <c:pt idx="15">
                  <c:v>8.9</c:v>
                </c:pt>
                <c:pt idx="16">
                  <c:v>9.5</c:v>
                </c:pt>
                <c:pt idx="17">
                  <c:v>9.6</c:v>
                </c:pt>
                <c:pt idx="18">
                  <c:v>9.7000000000000011</c:v>
                </c:pt>
                <c:pt idx="19">
                  <c:v>9.5</c:v>
                </c:pt>
                <c:pt idx="20">
                  <c:v>9</c:v>
                </c:pt>
                <c:pt idx="21">
                  <c:v>8.2000000000000011</c:v>
                </c:pt>
                <c:pt idx="22">
                  <c:v>8.2000000000000011</c:v>
                </c:pt>
                <c:pt idx="23">
                  <c:v>8.6</c:v>
                </c:pt>
                <c:pt idx="24">
                  <c:v>9.9</c:v>
                </c:pt>
                <c:pt idx="25">
                  <c:v>11.3</c:v>
                </c:pt>
                <c:pt idx="26">
                  <c:v>12.8</c:v>
                </c:pt>
                <c:pt idx="27">
                  <c:v>14.1</c:v>
                </c:pt>
                <c:pt idx="28">
                  <c:v>15.3</c:v>
                </c:pt>
                <c:pt idx="29">
                  <c:v>15.5</c:v>
                </c:pt>
                <c:pt idx="30">
                  <c:v>16.100000000000001</c:v>
                </c:pt>
                <c:pt idx="31">
                  <c:v>16.5</c:v>
                </c:pt>
                <c:pt idx="32">
                  <c:v>16.899999999999999</c:v>
                </c:pt>
                <c:pt idx="33">
                  <c:v>16.899999999999999</c:v>
                </c:pt>
                <c:pt idx="34">
                  <c:v>16.8</c:v>
                </c:pt>
                <c:pt idx="35">
                  <c:v>16.7</c:v>
                </c:pt>
                <c:pt idx="36">
                  <c:v>16.600000000000001</c:v>
                </c:pt>
                <c:pt idx="37">
                  <c:v>16.2</c:v>
                </c:pt>
                <c:pt idx="38">
                  <c:v>15.9</c:v>
                </c:pt>
                <c:pt idx="39">
                  <c:v>15.4</c:v>
                </c:pt>
                <c:pt idx="40">
                  <c:v>15</c:v>
                </c:pt>
                <c:pt idx="41">
                  <c:v>14.5</c:v>
                </c:pt>
                <c:pt idx="42">
                  <c:v>14.1</c:v>
                </c:pt>
                <c:pt idx="43">
                  <c:v>13.7</c:v>
                </c:pt>
                <c:pt idx="44">
                  <c:v>13.5</c:v>
                </c:pt>
                <c:pt idx="45">
                  <c:v>13.2</c:v>
                </c:pt>
                <c:pt idx="46">
                  <c:v>12.9</c:v>
                </c:pt>
                <c:pt idx="47">
                  <c:v>12.6</c:v>
                </c:pt>
                <c:pt idx="48">
                  <c:v>12.7</c:v>
                </c:pt>
                <c:pt idx="49">
                  <c:v>12.4</c:v>
                </c:pt>
                <c:pt idx="50">
                  <c:v>12.5</c:v>
                </c:pt>
                <c:pt idx="51">
                  <c:v>12.6</c:v>
                </c:pt>
                <c:pt idx="52">
                  <c:v>13</c:v>
                </c:pt>
                <c:pt idx="53">
                  <c:v>13.3</c:v>
                </c:pt>
                <c:pt idx="54">
                  <c:v>13.6</c:v>
                </c:pt>
                <c:pt idx="55">
                  <c:v>14.2</c:v>
                </c:pt>
                <c:pt idx="56">
                  <c:v>14.9</c:v>
                </c:pt>
                <c:pt idx="57">
                  <c:v>15.8</c:v>
                </c:pt>
                <c:pt idx="58">
                  <c:v>16.3</c:v>
                </c:pt>
                <c:pt idx="59">
                  <c:v>16.600000000000001</c:v>
                </c:pt>
                <c:pt idx="60">
                  <c:v>16.899999999999999</c:v>
                </c:pt>
                <c:pt idx="61">
                  <c:v>16.899999999999999</c:v>
                </c:pt>
                <c:pt idx="62">
                  <c:v>16.7</c:v>
                </c:pt>
                <c:pt idx="63">
                  <c:v>16.600000000000001</c:v>
                </c:pt>
                <c:pt idx="64">
                  <c:v>16.5</c:v>
                </c:pt>
                <c:pt idx="65">
                  <c:v>16.3</c:v>
                </c:pt>
                <c:pt idx="66">
                  <c:v>16.2</c:v>
                </c:pt>
                <c:pt idx="67">
                  <c:v>16</c:v>
                </c:pt>
                <c:pt idx="68">
                  <c:v>16.100000000000001</c:v>
                </c:pt>
                <c:pt idx="69">
                  <c:v>15.7</c:v>
                </c:pt>
                <c:pt idx="70">
                  <c:v>15.6</c:v>
                </c:pt>
                <c:pt idx="71">
                  <c:v>15.4</c:v>
                </c:pt>
                <c:pt idx="72">
                  <c:v>15.3</c:v>
                </c:pt>
              </c:numCache>
            </c:numRef>
          </c:val>
        </c:ser>
        <c:marker val="1"/>
        <c:axId val="63528320"/>
        <c:axId val="63788160"/>
      </c:lineChart>
      <c:catAx>
        <c:axId val="6352832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defRPr>
            </a:pPr>
            <a:endParaRPr lang="en-US"/>
          </a:p>
        </c:txPr>
        <c:crossAx val="63788160"/>
        <c:crosses val="autoZero"/>
        <c:auto val="1"/>
        <c:lblAlgn val="ctr"/>
        <c:lblOffset val="100"/>
        <c:tickLblSkip val="8"/>
        <c:tickMarkSkip val="4"/>
      </c:catAx>
      <c:valAx>
        <c:axId val="63788160"/>
        <c:scaling>
          <c:orientation val="minMax"/>
          <c:max val="25"/>
        </c:scaling>
        <c:axPos val="l"/>
        <c:majorGridlines/>
        <c:numFmt formatCode="#,##0" sourceLinked="0"/>
        <c:tickLblPos val="nextTo"/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defRPr>
            </a:pPr>
            <a:endParaRPr lang="en-US"/>
          </a:p>
        </c:txPr>
        <c:crossAx val="63528320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3027501997032984E-2"/>
          <c:y val="5.5654511632647882E-2"/>
          <c:w val="0.88913842291452683"/>
          <c:h val="0.7768452972504658"/>
        </c:manualLayout>
      </c:layout>
      <c:lineChart>
        <c:grouping val="standard"/>
        <c:ser>
          <c:idx val="0"/>
          <c:order val="0"/>
          <c:tx>
            <c:v>Hartford</c:v>
          </c:tx>
          <c:spPr>
            <a:ln w="25400">
              <a:solidFill>
                <a:srgbClr val="0070C0"/>
              </a:solidFill>
            </a:ln>
          </c:spPr>
          <c:marker>
            <c:symbol val="diamond"/>
            <c:size val="8"/>
            <c:spPr>
              <a:solidFill>
                <a:srgbClr val="0070C0"/>
              </a:solidFill>
              <a:ln>
                <a:noFill/>
              </a:ln>
            </c:spPr>
          </c:marker>
          <c:cat>
            <c:numRef>
              <c:f>Hartford!$B$34:$B$106</c:f>
              <c:numCache>
                <c:formatCode>General</c:formatCode>
                <c:ptCount val="73"/>
                <c:pt idx="0">
                  <c:v>1995</c:v>
                </c:pt>
                <c:pt idx="1">
                  <c:v>1995.2</c:v>
                </c:pt>
                <c:pt idx="2">
                  <c:v>1995.3</c:v>
                </c:pt>
                <c:pt idx="3">
                  <c:v>1995.4</c:v>
                </c:pt>
                <c:pt idx="4">
                  <c:v>1996</c:v>
                </c:pt>
                <c:pt idx="5">
                  <c:v>1996.2</c:v>
                </c:pt>
                <c:pt idx="6">
                  <c:v>1996.3</c:v>
                </c:pt>
                <c:pt idx="7">
                  <c:v>1996.4</c:v>
                </c:pt>
                <c:pt idx="8">
                  <c:v>1997</c:v>
                </c:pt>
                <c:pt idx="9">
                  <c:v>1997.2</c:v>
                </c:pt>
                <c:pt idx="10">
                  <c:v>1997.3</c:v>
                </c:pt>
                <c:pt idx="11">
                  <c:v>1997.4</c:v>
                </c:pt>
                <c:pt idx="12">
                  <c:v>1998</c:v>
                </c:pt>
                <c:pt idx="13">
                  <c:v>1998.2</c:v>
                </c:pt>
                <c:pt idx="14">
                  <c:v>1998.3</c:v>
                </c:pt>
                <c:pt idx="15">
                  <c:v>1998.4</c:v>
                </c:pt>
                <c:pt idx="16">
                  <c:v>1999</c:v>
                </c:pt>
                <c:pt idx="17">
                  <c:v>1999.2</c:v>
                </c:pt>
                <c:pt idx="18">
                  <c:v>1999.3</c:v>
                </c:pt>
                <c:pt idx="19">
                  <c:v>1999.4</c:v>
                </c:pt>
                <c:pt idx="20">
                  <c:v>2000</c:v>
                </c:pt>
                <c:pt idx="21">
                  <c:v>2000.2</c:v>
                </c:pt>
                <c:pt idx="22">
                  <c:v>2000.3</c:v>
                </c:pt>
                <c:pt idx="23">
                  <c:v>2000.4</c:v>
                </c:pt>
                <c:pt idx="24">
                  <c:v>2001</c:v>
                </c:pt>
                <c:pt idx="25">
                  <c:v>2001.2</c:v>
                </c:pt>
                <c:pt idx="26">
                  <c:v>2001.3</c:v>
                </c:pt>
                <c:pt idx="27">
                  <c:v>2001.4</c:v>
                </c:pt>
                <c:pt idx="28">
                  <c:v>2002</c:v>
                </c:pt>
                <c:pt idx="29">
                  <c:v>2002.2</c:v>
                </c:pt>
                <c:pt idx="30">
                  <c:v>2002.3</c:v>
                </c:pt>
                <c:pt idx="31">
                  <c:v>2002.4</c:v>
                </c:pt>
                <c:pt idx="32">
                  <c:v>2003</c:v>
                </c:pt>
                <c:pt idx="33">
                  <c:v>2003.2</c:v>
                </c:pt>
                <c:pt idx="34">
                  <c:v>2003.3</c:v>
                </c:pt>
                <c:pt idx="35">
                  <c:v>2003.4</c:v>
                </c:pt>
                <c:pt idx="36">
                  <c:v>2004</c:v>
                </c:pt>
                <c:pt idx="37">
                  <c:v>2004.2</c:v>
                </c:pt>
                <c:pt idx="38">
                  <c:v>2004.3</c:v>
                </c:pt>
                <c:pt idx="39">
                  <c:v>2004.4</c:v>
                </c:pt>
                <c:pt idx="40">
                  <c:v>2005</c:v>
                </c:pt>
                <c:pt idx="41">
                  <c:v>2005.2</c:v>
                </c:pt>
                <c:pt idx="42">
                  <c:v>2005.3</c:v>
                </c:pt>
                <c:pt idx="43">
                  <c:v>2005.4</c:v>
                </c:pt>
                <c:pt idx="44">
                  <c:v>2006</c:v>
                </c:pt>
                <c:pt idx="45">
                  <c:v>2006.2</c:v>
                </c:pt>
                <c:pt idx="46">
                  <c:v>2006.3</c:v>
                </c:pt>
                <c:pt idx="47">
                  <c:v>2006.4</c:v>
                </c:pt>
                <c:pt idx="48">
                  <c:v>2007</c:v>
                </c:pt>
                <c:pt idx="49">
                  <c:v>2007.2</c:v>
                </c:pt>
                <c:pt idx="50">
                  <c:v>2007.3</c:v>
                </c:pt>
                <c:pt idx="51">
                  <c:v>2007.4</c:v>
                </c:pt>
                <c:pt idx="52">
                  <c:v>2008</c:v>
                </c:pt>
                <c:pt idx="53">
                  <c:v>2008.2</c:v>
                </c:pt>
                <c:pt idx="54">
                  <c:v>2008.3</c:v>
                </c:pt>
                <c:pt idx="55">
                  <c:v>2008.4</c:v>
                </c:pt>
                <c:pt idx="56">
                  <c:v>2009</c:v>
                </c:pt>
                <c:pt idx="57">
                  <c:v>2009.2</c:v>
                </c:pt>
                <c:pt idx="58">
                  <c:v>2009.3</c:v>
                </c:pt>
                <c:pt idx="59">
                  <c:v>2009.4</c:v>
                </c:pt>
                <c:pt idx="60">
                  <c:v>2010</c:v>
                </c:pt>
                <c:pt idx="61">
                  <c:v>2010.2</c:v>
                </c:pt>
                <c:pt idx="62">
                  <c:v>2010.3</c:v>
                </c:pt>
                <c:pt idx="63">
                  <c:v>2010.4</c:v>
                </c:pt>
                <c:pt idx="64">
                  <c:v>2011</c:v>
                </c:pt>
                <c:pt idx="65">
                  <c:v>2011.2</c:v>
                </c:pt>
                <c:pt idx="66">
                  <c:v>2011.3</c:v>
                </c:pt>
                <c:pt idx="67">
                  <c:v>2011.4</c:v>
                </c:pt>
                <c:pt idx="68">
                  <c:v>2012</c:v>
                </c:pt>
                <c:pt idx="69">
                  <c:v>2012.2</c:v>
                </c:pt>
                <c:pt idx="70">
                  <c:v>2012.3</c:v>
                </c:pt>
                <c:pt idx="71">
                  <c:v>2012.4</c:v>
                </c:pt>
                <c:pt idx="72">
                  <c:v>2013</c:v>
                </c:pt>
              </c:numCache>
            </c:numRef>
          </c:cat>
          <c:val>
            <c:numRef>
              <c:f>Hartford!$E$34:$E$106</c:f>
              <c:numCache>
                <c:formatCode>#,##0.00</c:formatCode>
                <c:ptCount val="73"/>
                <c:pt idx="0">
                  <c:v>23.5</c:v>
                </c:pt>
                <c:pt idx="1">
                  <c:v>22.4</c:v>
                </c:pt>
                <c:pt idx="2">
                  <c:v>24.2</c:v>
                </c:pt>
                <c:pt idx="3">
                  <c:v>23.5</c:v>
                </c:pt>
                <c:pt idx="4">
                  <c:v>22.5</c:v>
                </c:pt>
                <c:pt idx="5">
                  <c:v>24.2</c:v>
                </c:pt>
                <c:pt idx="6">
                  <c:v>22.7</c:v>
                </c:pt>
                <c:pt idx="7">
                  <c:v>22</c:v>
                </c:pt>
                <c:pt idx="8">
                  <c:v>21.1</c:v>
                </c:pt>
                <c:pt idx="9">
                  <c:v>17.899999999999999</c:v>
                </c:pt>
                <c:pt idx="10">
                  <c:v>17</c:v>
                </c:pt>
                <c:pt idx="11">
                  <c:v>17.600000000000001</c:v>
                </c:pt>
                <c:pt idx="12">
                  <c:v>17.8</c:v>
                </c:pt>
                <c:pt idx="13">
                  <c:v>19.2</c:v>
                </c:pt>
                <c:pt idx="14">
                  <c:v>18.2</c:v>
                </c:pt>
                <c:pt idx="15">
                  <c:v>16.7</c:v>
                </c:pt>
                <c:pt idx="16">
                  <c:v>16.5</c:v>
                </c:pt>
                <c:pt idx="17">
                  <c:v>16</c:v>
                </c:pt>
                <c:pt idx="18">
                  <c:v>16.100000000000001</c:v>
                </c:pt>
                <c:pt idx="19">
                  <c:v>16.100000000000001</c:v>
                </c:pt>
                <c:pt idx="20">
                  <c:v>15.3</c:v>
                </c:pt>
                <c:pt idx="21">
                  <c:v>15.3</c:v>
                </c:pt>
                <c:pt idx="22">
                  <c:v>13.9</c:v>
                </c:pt>
                <c:pt idx="23">
                  <c:v>12.6</c:v>
                </c:pt>
                <c:pt idx="24">
                  <c:v>13.5</c:v>
                </c:pt>
                <c:pt idx="25">
                  <c:v>14</c:v>
                </c:pt>
                <c:pt idx="26">
                  <c:v>14.4</c:v>
                </c:pt>
                <c:pt idx="27">
                  <c:v>15</c:v>
                </c:pt>
                <c:pt idx="28">
                  <c:v>15.3</c:v>
                </c:pt>
                <c:pt idx="29">
                  <c:v>15.4</c:v>
                </c:pt>
                <c:pt idx="30">
                  <c:v>18.5</c:v>
                </c:pt>
                <c:pt idx="31">
                  <c:v>18.8</c:v>
                </c:pt>
                <c:pt idx="32">
                  <c:v>18.8</c:v>
                </c:pt>
                <c:pt idx="33">
                  <c:v>19.7</c:v>
                </c:pt>
                <c:pt idx="34">
                  <c:v>19.3</c:v>
                </c:pt>
                <c:pt idx="35">
                  <c:v>19</c:v>
                </c:pt>
                <c:pt idx="36">
                  <c:v>18.100000000000001</c:v>
                </c:pt>
                <c:pt idx="37">
                  <c:v>17.5</c:v>
                </c:pt>
                <c:pt idx="38">
                  <c:v>18.5</c:v>
                </c:pt>
                <c:pt idx="39">
                  <c:v>18.600000000000001</c:v>
                </c:pt>
                <c:pt idx="40">
                  <c:v>19</c:v>
                </c:pt>
                <c:pt idx="41">
                  <c:v>19.399999999999999</c:v>
                </c:pt>
                <c:pt idx="42">
                  <c:v>18.600000000000001</c:v>
                </c:pt>
                <c:pt idx="43">
                  <c:v>18.100000000000001</c:v>
                </c:pt>
                <c:pt idx="44">
                  <c:v>18.2</c:v>
                </c:pt>
                <c:pt idx="45">
                  <c:v>17.600000000000001</c:v>
                </c:pt>
                <c:pt idx="46">
                  <c:v>16.3</c:v>
                </c:pt>
                <c:pt idx="47">
                  <c:v>16</c:v>
                </c:pt>
                <c:pt idx="48">
                  <c:v>16</c:v>
                </c:pt>
                <c:pt idx="49">
                  <c:v>16</c:v>
                </c:pt>
                <c:pt idx="50">
                  <c:v>17</c:v>
                </c:pt>
                <c:pt idx="51">
                  <c:v>16</c:v>
                </c:pt>
                <c:pt idx="52">
                  <c:v>16.399999999999999</c:v>
                </c:pt>
                <c:pt idx="53">
                  <c:v>16.600000000000001</c:v>
                </c:pt>
                <c:pt idx="54">
                  <c:v>16.399999999999999</c:v>
                </c:pt>
                <c:pt idx="55">
                  <c:v>18.2</c:v>
                </c:pt>
                <c:pt idx="56">
                  <c:v>18.100000000000001</c:v>
                </c:pt>
                <c:pt idx="57">
                  <c:v>16.600000000000001</c:v>
                </c:pt>
                <c:pt idx="58">
                  <c:v>17.5</c:v>
                </c:pt>
                <c:pt idx="59">
                  <c:v>17.7</c:v>
                </c:pt>
                <c:pt idx="60">
                  <c:v>18.399999999999999</c:v>
                </c:pt>
                <c:pt idx="61">
                  <c:v>19</c:v>
                </c:pt>
                <c:pt idx="62">
                  <c:v>19.2</c:v>
                </c:pt>
                <c:pt idx="63">
                  <c:v>19.5</c:v>
                </c:pt>
                <c:pt idx="64">
                  <c:v>19.899999999999999</c:v>
                </c:pt>
                <c:pt idx="65">
                  <c:v>20.100000000000001</c:v>
                </c:pt>
                <c:pt idx="66">
                  <c:v>19.899999999999999</c:v>
                </c:pt>
                <c:pt idx="67">
                  <c:v>19.3</c:v>
                </c:pt>
                <c:pt idx="68">
                  <c:v>19.8</c:v>
                </c:pt>
                <c:pt idx="69">
                  <c:v>19.3</c:v>
                </c:pt>
                <c:pt idx="70">
                  <c:v>18.399999999999999</c:v>
                </c:pt>
                <c:pt idx="71">
                  <c:v>18.399999999999999</c:v>
                </c:pt>
                <c:pt idx="72">
                  <c:v>18.2</c:v>
                </c:pt>
              </c:numCache>
            </c:numRef>
          </c:val>
        </c:ser>
        <c:ser>
          <c:idx val="2"/>
          <c:order val="1"/>
          <c:tx>
            <c:v>Stamford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Hartford!$B$34:$B$106</c:f>
              <c:numCache>
                <c:formatCode>General</c:formatCode>
                <c:ptCount val="73"/>
                <c:pt idx="0">
                  <c:v>1995</c:v>
                </c:pt>
                <c:pt idx="1">
                  <c:v>1995.2</c:v>
                </c:pt>
                <c:pt idx="2">
                  <c:v>1995.3</c:v>
                </c:pt>
                <c:pt idx="3">
                  <c:v>1995.4</c:v>
                </c:pt>
                <c:pt idx="4">
                  <c:v>1996</c:v>
                </c:pt>
                <c:pt idx="5">
                  <c:v>1996.2</c:v>
                </c:pt>
                <c:pt idx="6">
                  <c:v>1996.3</c:v>
                </c:pt>
                <c:pt idx="7">
                  <c:v>1996.4</c:v>
                </c:pt>
                <c:pt idx="8">
                  <c:v>1997</c:v>
                </c:pt>
                <c:pt idx="9">
                  <c:v>1997.2</c:v>
                </c:pt>
                <c:pt idx="10">
                  <c:v>1997.3</c:v>
                </c:pt>
                <c:pt idx="11">
                  <c:v>1997.4</c:v>
                </c:pt>
                <c:pt idx="12">
                  <c:v>1998</c:v>
                </c:pt>
                <c:pt idx="13">
                  <c:v>1998.2</c:v>
                </c:pt>
                <c:pt idx="14">
                  <c:v>1998.3</c:v>
                </c:pt>
                <c:pt idx="15">
                  <c:v>1998.4</c:v>
                </c:pt>
                <c:pt idx="16">
                  <c:v>1999</c:v>
                </c:pt>
                <c:pt idx="17">
                  <c:v>1999.2</c:v>
                </c:pt>
                <c:pt idx="18">
                  <c:v>1999.3</c:v>
                </c:pt>
                <c:pt idx="19">
                  <c:v>1999.4</c:v>
                </c:pt>
                <c:pt idx="20">
                  <c:v>2000</c:v>
                </c:pt>
                <c:pt idx="21">
                  <c:v>2000.2</c:v>
                </c:pt>
                <c:pt idx="22">
                  <c:v>2000.3</c:v>
                </c:pt>
                <c:pt idx="23">
                  <c:v>2000.4</c:v>
                </c:pt>
                <c:pt idx="24">
                  <c:v>2001</c:v>
                </c:pt>
                <c:pt idx="25">
                  <c:v>2001.2</c:v>
                </c:pt>
                <c:pt idx="26">
                  <c:v>2001.3</c:v>
                </c:pt>
                <c:pt idx="27">
                  <c:v>2001.4</c:v>
                </c:pt>
                <c:pt idx="28">
                  <c:v>2002</c:v>
                </c:pt>
                <c:pt idx="29">
                  <c:v>2002.2</c:v>
                </c:pt>
                <c:pt idx="30">
                  <c:v>2002.3</c:v>
                </c:pt>
                <c:pt idx="31">
                  <c:v>2002.4</c:v>
                </c:pt>
                <c:pt idx="32">
                  <c:v>2003</c:v>
                </c:pt>
                <c:pt idx="33">
                  <c:v>2003.2</c:v>
                </c:pt>
                <c:pt idx="34">
                  <c:v>2003.3</c:v>
                </c:pt>
                <c:pt idx="35">
                  <c:v>2003.4</c:v>
                </c:pt>
                <c:pt idx="36">
                  <c:v>2004</c:v>
                </c:pt>
                <c:pt idx="37">
                  <c:v>2004.2</c:v>
                </c:pt>
                <c:pt idx="38">
                  <c:v>2004.3</c:v>
                </c:pt>
                <c:pt idx="39">
                  <c:v>2004.4</c:v>
                </c:pt>
                <c:pt idx="40">
                  <c:v>2005</c:v>
                </c:pt>
                <c:pt idx="41">
                  <c:v>2005.2</c:v>
                </c:pt>
                <c:pt idx="42">
                  <c:v>2005.3</c:v>
                </c:pt>
                <c:pt idx="43">
                  <c:v>2005.4</c:v>
                </c:pt>
                <c:pt idx="44">
                  <c:v>2006</c:v>
                </c:pt>
                <c:pt idx="45">
                  <c:v>2006.2</c:v>
                </c:pt>
                <c:pt idx="46">
                  <c:v>2006.3</c:v>
                </c:pt>
                <c:pt idx="47">
                  <c:v>2006.4</c:v>
                </c:pt>
                <c:pt idx="48">
                  <c:v>2007</c:v>
                </c:pt>
                <c:pt idx="49">
                  <c:v>2007.2</c:v>
                </c:pt>
                <c:pt idx="50">
                  <c:v>2007.3</c:v>
                </c:pt>
                <c:pt idx="51">
                  <c:v>2007.4</c:v>
                </c:pt>
                <c:pt idx="52">
                  <c:v>2008</c:v>
                </c:pt>
                <c:pt idx="53">
                  <c:v>2008.2</c:v>
                </c:pt>
                <c:pt idx="54">
                  <c:v>2008.3</c:v>
                </c:pt>
                <c:pt idx="55">
                  <c:v>2008.4</c:v>
                </c:pt>
                <c:pt idx="56">
                  <c:v>2009</c:v>
                </c:pt>
                <c:pt idx="57">
                  <c:v>2009.2</c:v>
                </c:pt>
                <c:pt idx="58">
                  <c:v>2009.3</c:v>
                </c:pt>
                <c:pt idx="59">
                  <c:v>2009.4</c:v>
                </c:pt>
                <c:pt idx="60">
                  <c:v>2010</c:v>
                </c:pt>
                <c:pt idx="61">
                  <c:v>2010.2</c:v>
                </c:pt>
                <c:pt idx="62">
                  <c:v>2010.3</c:v>
                </c:pt>
                <c:pt idx="63">
                  <c:v>2010.4</c:v>
                </c:pt>
                <c:pt idx="64">
                  <c:v>2011</c:v>
                </c:pt>
                <c:pt idx="65">
                  <c:v>2011.2</c:v>
                </c:pt>
                <c:pt idx="66">
                  <c:v>2011.3</c:v>
                </c:pt>
                <c:pt idx="67">
                  <c:v>2011.4</c:v>
                </c:pt>
                <c:pt idx="68">
                  <c:v>2012</c:v>
                </c:pt>
                <c:pt idx="69">
                  <c:v>2012.2</c:v>
                </c:pt>
                <c:pt idx="70">
                  <c:v>2012.3</c:v>
                </c:pt>
                <c:pt idx="71">
                  <c:v>2012.4</c:v>
                </c:pt>
                <c:pt idx="72">
                  <c:v>2013</c:v>
                </c:pt>
              </c:numCache>
            </c:numRef>
          </c:cat>
          <c:val>
            <c:numRef>
              <c:f>'Report 2'!$E$39:$E$111</c:f>
              <c:numCache>
                <c:formatCode>#,##0.00</c:formatCode>
                <c:ptCount val="73"/>
                <c:pt idx="0">
                  <c:v>18.8</c:v>
                </c:pt>
                <c:pt idx="1">
                  <c:v>18.5</c:v>
                </c:pt>
                <c:pt idx="2">
                  <c:v>18.2</c:v>
                </c:pt>
                <c:pt idx="3">
                  <c:v>16.100000000000001</c:v>
                </c:pt>
                <c:pt idx="4">
                  <c:v>15.6</c:v>
                </c:pt>
                <c:pt idx="5">
                  <c:v>13.5</c:v>
                </c:pt>
                <c:pt idx="6">
                  <c:v>12.9</c:v>
                </c:pt>
                <c:pt idx="7">
                  <c:v>11.8</c:v>
                </c:pt>
                <c:pt idx="8">
                  <c:v>11.9</c:v>
                </c:pt>
                <c:pt idx="9">
                  <c:v>10.5</c:v>
                </c:pt>
                <c:pt idx="10">
                  <c:v>9.2000000000000011</c:v>
                </c:pt>
                <c:pt idx="11">
                  <c:v>8</c:v>
                </c:pt>
                <c:pt idx="12">
                  <c:v>7.9</c:v>
                </c:pt>
                <c:pt idx="13">
                  <c:v>9.6</c:v>
                </c:pt>
                <c:pt idx="14">
                  <c:v>8.9</c:v>
                </c:pt>
                <c:pt idx="15">
                  <c:v>8.9</c:v>
                </c:pt>
                <c:pt idx="16">
                  <c:v>8.9</c:v>
                </c:pt>
                <c:pt idx="17">
                  <c:v>8.6</c:v>
                </c:pt>
                <c:pt idx="18">
                  <c:v>8.1</c:v>
                </c:pt>
                <c:pt idx="19">
                  <c:v>7.7</c:v>
                </c:pt>
                <c:pt idx="20">
                  <c:v>7.6</c:v>
                </c:pt>
                <c:pt idx="21">
                  <c:v>5.8</c:v>
                </c:pt>
                <c:pt idx="22">
                  <c:v>5</c:v>
                </c:pt>
                <c:pt idx="23">
                  <c:v>7.3</c:v>
                </c:pt>
                <c:pt idx="24">
                  <c:v>8.5</c:v>
                </c:pt>
                <c:pt idx="25">
                  <c:v>9.8000000000000007</c:v>
                </c:pt>
                <c:pt idx="26">
                  <c:v>10.8</c:v>
                </c:pt>
                <c:pt idx="27">
                  <c:v>11.7</c:v>
                </c:pt>
                <c:pt idx="28">
                  <c:v>13.2</c:v>
                </c:pt>
                <c:pt idx="29">
                  <c:v>16.3</c:v>
                </c:pt>
                <c:pt idx="30">
                  <c:v>16.8</c:v>
                </c:pt>
                <c:pt idx="31">
                  <c:v>15.9</c:v>
                </c:pt>
                <c:pt idx="32">
                  <c:v>15.7</c:v>
                </c:pt>
                <c:pt idx="33">
                  <c:v>15.9</c:v>
                </c:pt>
                <c:pt idx="34">
                  <c:v>15.6</c:v>
                </c:pt>
                <c:pt idx="35">
                  <c:v>15.3</c:v>
                </c:pt>
                <c:pt idx="36">
                  <c:v>15.9</c:v>
                </c:pt>
                <c:pt idx="37">
                  <c:v>15.8</c:v>
                </c:pt>
                <c:pt idx="38">
                  <c:v>15</c:v>
                </c:pt>
                <c:pt idx="39">
                  <c:v>15</c:v>
                </c:pt>
                <c:pt idx="40">
                  <c:v>15.3</c:v>
                </c:pt>
                <c:pt idx="41">
                  <c:v>16.100000000000001</c:v>
                </c:pt>
                <c:pt idx="42">
                  <c:v>15.6</c:v>
                </c:pt>
                <c:pt idx="43">
                  <c:v>15.2</c:v>
                </c:pt>
                <c:pt idx="44">
                  <c:v>14.4</c:v>
                </c:pt>
                <c:pt idx="45">
                  <c:v>14.2</c:v>
                </c:pt>
                <c:pt idx="46">
                  <c:v>12.9</c:v>
                </c:pt>
                <c:pt idx="47">
                  <c:v>12.1</c:v>
                </c:pt>
                <c:pt idx="48">
                  <c:v>12.5</c:v>
                </c:pt>
                <c:pt idx="49">
                  <c:v>10.6</c:v>
                </c:pt>
                <c:pt idx="50">
                  <c:v>11</c:v>
                </c:pt>
                <c:pt idx="51">
                  <c:v>10.7</c:v>
                </c:pt>
                <c:pt idx="52">
                  <c:v>9.8000000000000007</c:v>
                </c:pt>
                <c:pt idx="53">
                  <c:v>9.2000000000000011</c:v>
                </c:pt>
                <c:pt idx="54">
                  <c:v>10.3</c:v>
                </c:pt>
                <c:pt idx="55">
                  <c:v>11.1</c:v>
                </c:pt>
                <c:pt idx="56">
                  <c:v>10.9</c:v>
                </c:pt>
                <c:pt idx="57">
                  <c:v>11.5</c:v>
                </c:pt>
                <c:pt idx="58">
                  <c:v>12.1</c:v>
                </c:pt>
                <c:pt idx="59">
                  <c:v>11.5</c:v>
                </c:pt>
                <c:pt idx="60">
                  <c:v>14.5</c:v>
                </c:pt>
                <c:pt idx="61">
                  <c:v>14.8</c:v>
                </c:pt>
                <c:pt idx="62">
                  <c:v>14.9</c:v>
                </c:pt>
                <c:pt idx="63">
                  <c:v>16.100000000000001</c:v>
                </c:pt>
                <c:pt idx="64">
                  <c:v>16</c:v>
                </c:pt>
                <c:pt idx="65">
                  <c:v>18.600000000000001</c:v>
                </c:pt>
                <c:pt idx="66">
                  <c:v>20</c:v>
                </c:pt>
                <c:pt idx="67">
                  <c:v>19.899999999999999</c:v>
                </c:pt>
                <c:pt idx="68">
                  <c:v>19.399999999999999</c:v>
                </c:pt>
                <c:pt idx="69">
                  <c:v>20.2</c:v>
                </c:pt>
                <c:pt idx="70">
                  <c:v>20.6</c:v>
                </c:pt>
                <c:pt idx="71">
                  <c:v>20.8</c:v>
                </c:pt>
                <c:pt idx="72">
                  <c:v>21.2</c:v>
                </c:pt>
              </c:numCache>
            </c:numRef>
          </c:val>
        </c:ser>
        <c:ser>
          <c:idx val="3"/>
          <c:order val="2"/>
          <c:tx>
            <c:v>U.S.</c:v>
          </c:tx>
          <c:spPr>
            <a:ln w="25400">
              <a:solidFill>
                <a:schemeClr val="tx1"/>
              </a:solidFill>
              <a:prstDash val="sysDash"/>
            </a:ln>
          </c:spPr>
          <c:marker>
            <c:symbol val="none"/>
          </c:marker>
          <c:val>
            <c:numRef>
              <c:f>'US Office'!$E$39:$E$111</c:f>
              <c:numCache>
                <c:formatCode>#,##0.00</c:formatCode>
                <c:ptCount val="73"/>
                <c:pt idx="0">
                  <c:v>15</c:v>
                </c:pt>
                <c:pt idx="1">
                  <c:v>14.6</c:v>
                </c:pt>
                <c:pt idx="2">
                  <c:v>14.2</c:v>
                </c:pt>
                <c:pt idx="3">
                  <c:v>13.9</c:v>
                </c:pt>
                <c:pt idx="4">
                  <c:v>13.7</c:v>
                </c:pt>
                <c:pt idx="5">
                  <c:v>13.1</c:v>
                </c:pt>
                <c:pt idx="6">
                  <c:v>12.7</c:v>
                </c:pt>
                <c:pt idx="7">
                  <c:v>12.1</c:v>
                </c:pt>
                <c:pt idx="8">
                  <c:v>11.6</c:v>
                </c:pt>
                <c:pt idx="9">
                  <c:v>11.2</c:v>
                </c:pt>
                <c:pt idx="10">
                  <c:v>10.3</c:v>
                </c:pt>
                <c:pt idx="11">
                  <c:v>9.9</c:v>
                </c:pt>
                <c:pt idx="12">
                  <c:v>9.5</c:v>
                </c:pt>
                <c:pt idx="13">
                  <c:v>9.3000000000000007</c:v>
                </c:pt>
                <c:pt idx="14">
                  <c:v>8.9</c:v>
                </c:pt>
                <c:pt idx="15">
                  <c:v>8.9</c:v>
                </c:pt>
                <c:pt idx="16">
                  <c:v>9.5</c:v>
                </c:pt>
                <c:pt idx="17">
                  <c:v>9.6</c:v>
                </c:pt>
                <c:pt idx="18">
                  <c:v>9.7000000000000011</c:v>
                </c:pt>
                <c:pt idx="19">
                  <c:v>9.5</c:v>
                </c:pt>
                <c:pt idx="20">
                  <c:v>9</c:v>
                </c:pt>
                <c:pt idx="21">
                  <c:v>8.2000000000000011</c:v>
                </c:pt>
                <c:pt idx="22">
                  <c:v>8.2000000000000011</c:v>
                </c:pt>
                <c:pt idx="23">
                  <c:v>8.6</c:v>
                </c:pt>
                <c:pt idx="24">
                  <c:v>9.9</c:v>
                </c:pt>
                <c:pt idx="25">
                  <c:v>11.3</c:v>
                </c:pt>
                <c:pt idx="26">
                  <c:v>12.8</c:v>
                </c:pt>
                <c:pt idx="27">
                  <c:v>14.1</c:v>
                </c:pt>
                <c:pt idx="28">
                  <c:v>15.3</c:v>
                </c:pt>
                <c:pt idx="29">
                  <c:v>15.5</c:v>
                </c:pt>
                <c:pt idx="30">
                  <c:v>16.100000000000001</c:v>
                </c:pt>
                <c:pt idx="31">
                  <c:v>16.5</c:v>
                </c:pt>
                <c:pt idx="32">
                  <c:v>16.899999999999999</c:v>
                </c:pt>
                <c:pt idx="33">
                  <c:v>16.899999999999999</c:v>
                </c:pt>
                <c:pt idx="34">
                  <c:v>16.8</c:v>
                </c:pt>
                <c:pt idx="35">
                  <c:v>16.7</c:v>
                </c:pt>
                <c:pt idx="36">
                  <c:v>16.600000000000001</c:v>
                </c:pt>
                <c:pt idx="37">
                  <c:v>16.2</c:v>
                </c:pt>
                <c:pt idx="38">
                  <c:v>15.9</c:v>
                </c:pt>
                <c:pt idx="39">
                  <c:v>15.4</c:v>
                </c:pt>
                <c:pt idx="40">
                  <c:v>15</c:v>
                </c:pt>
                <c:pt idx="41">
                  <c:v>14.5</c:v>
                </c:pt>
                <c:pt idx="42">
                  <c:v>14.1</c:v>
                </c:pt>
                <c:pt idx="43">
                  <c:v>13.7</c:v>
                </c:pt>
                <c:pt idx="44">
                  <c:v>13.5</c:v>
                </c:pt>
                <c:pt idx="45">
                  <c:v>13.2</c:v>
                </c:pt>
                <c:pt idx="46">
                  <c:v>12.9</c:v>
                </c:pt>
                <c:pt idx="47">
                  <c:v>12.6</c:v>
                </c:pt>
                <c:pt idx="48">
                  <c:v>12.7</c:v>
                </c:pt>
                <c:pt idx="49">
                  <c:v>12.4</c:v>
                </c:pt>
                <c:pt idx="50">
                  <c:v>12.5</c:v>
                </c:pt>
                <c:pt idx="51">
                  <c:v>12.6</c:v>
                </c:pt>
                <c:pt idx="52">
                  <c:v>13</c:v>
                </c:pt>
                <c:pt idx="53">
                  <c:v>13.3</c:v>
                </c:pt>
                <c:pt idx="54">
                  <c:v>13.6</c:v>
                </c:pt>
                <c:pt idx="55">
                  <c:v>14.2</c:v>
                </c:pt>
                <c:pt idx="56">
                  <c:v>14.9</c:v>
                </c:pt>
                <c:pt idx="57">
                  <c:v>15.8</c:v>
                </c:pt>
                <c:pt idx="58">
                  <c:v>16.3</c:v>
                </c:pt>
                <c:pt idx="59">
                  <c:v>16.600000000000001</c:v>
                </c:pt>
                <c:pt idx="60">
                  <c:v>16.899999999999999</c:v>
                </c:pt>
                <c:pt idx="61">
                  <c:v>16.899999999999999</c:v>
                </c:pt>
                <c:pt idx="62">
                  <c:v>16.7</c:v>
                </c:pt>
                <c:pt idx="63">
                  <c:v>16.600000000000001</c:v>
                </c:pt>
                <c:pt idx="64">
                  <c:v>16.5</c:v>
                </c:pt>
                <c:pt idx="65">
                  <c:v>16.3</c:v>
                </c:pt>
                <c:pt idx="66">
                  <c:v>16.2</c:v>
                </c:pt>
                <c:pt idx="67">
                  <c:v>16</c:v>
                </c:pt>
                <c:pt idx="68">
                  <c:v>16.100000000000001</c:v>
                </c:pt>
                <c:pt idx="69">
                  <c:v>15.7</c:v>
                </c:pt>
                <c:pt idx="70">
                  <c:v>15.6</c:v>
                </c:pt>
                <c:pt idx="71">
                  <c:v>15.4</c:v>
                </c:pt>
                <c:pt idx="72">
                  <c:v>15.3</c:v>
                </c:pt>
              </c:numCache>
            </c:numRef>
          </c:val>
        </c:ser>
        <c:marker val="1"/>
        <c:axId val="63888768"/>
        <c:axId val="63964288"/>
      </c:lineChart>
      <c:catAx>
        <c:axId val="6388876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defRPr>
            </a:pPr>
            <a:endParaRPr lang="en-US"/>
          </a:p>
        </c:txPr>
        <c:crossAx val="63964288"/>
        <c:crosses val="autoZero"/>
        <c:auto val="1"/>
        <c:lblAlgn val="ctr"/>
        <c:lblOffset val="100"/>
        <c:tickLblSkip val="8"/>
        <c:tickMarkSkip val="4"/>
      </c:catAx>
      <c:valAx>
        <c:axId val="63964288"/>
        <c:scaling>
          <c:orientation val="minMax"/>
          <c:max val="25"/>
        </c:scaling>
        <c:axPos val="l"/>
        <c:majorGridlines/>
        <c:numFmt formatCode="#,##0" sourceLinked="0"/>
        <c:tickLblPos val="nextTo"/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defRPr>
            </a:pPr>
            <a:endParaRPr lang="en-US"/>
          </a:p>
        </c:txPr>
        <c:crossAx val="63888768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b"/>
      <c:layout/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Franklin Gothic Book"/>
              <a:ea typeface="Franklin Gothic Book"/>
              <a:cs typeface="Franklin Gothic Book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3027501997032984E-2"/>
          <c:y val="5.5654511632647882E-2"/>
          <c:w val="0.88913842291452683"/>
          <c:h val="0.7768452972504658"/>
        </c:manualLayout>
      </c:layout>
      <c:lineChart>
        <c:grouping val="standard"/>
        <c:ser>
          <c:idx val="1"/>
          <c:order val="0"/>
          <c:tx>
            <c:v>Bridgeport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Hartford!$B$34:$B$106</c:f>
              <c:numCache>
                <c:formatCode>General</c:formatCode>
                <c:ptCount val="73"/>
                <c:pt idx="0">
                  <c:v>1995</c:v>
                </c:pt>
                <c:pt idx="1">
                  <c:v>1995.2</c:v>
                </c:pt>
                <c:pt idx="2">
                  <c:v>1995.3</c:v>
                </c:pt>
                <c:pt idx="3">
                  <c:v>1995.4</c:v>
                </c:pt>
                <c:pt idx="4">
                  <c:v>1996</c:v>
                </c:pt>
                <c:pt idx="5">
                  <c:v>1996.2</c:v>
                </c:pt>
                <c:pt idx="6">
                  <c:v>1996.3</c:v>
                </c:pt>
                <c:pt idx="7">
                  <c:v>1996.4</c:v>
                </c:pt>
                <c:pt idx="8">
                  <c:v>1997</c:v>
                </c:pt>
                <c:pt idx="9">
                  <c:v>1997.2</c:v>
                </c:pt>
                <c:pt idx="10">
                  <c:v>1997.3</c:v>
                </c:pt>
                <c:pt idx="11">
                  <c:v>1997.4</c:v>
                </c:pt>
                <c:pt idx="12">
                  <c:v>1998</c:v>
                </c:pt>
                <c:pt idx="13">
                  <c:v>1998.2</c:v>
                </c:pt>
                <c:pt idx="14">
                  <c:v>1998.3</c:v>
                </c:pt>
                <c:pt idx="15">
                  <c:v>1998.4</c:v>
                </c:pt>
                <c:pt idx="16">
                  <c:v>1999</c:v>
                </c:pt>
                <c:pt idx="17">
                  <c:v>1999.2</c:v>
                </c:pt>
                <c:pt idx="18">
                  <c:v>1999.3</c:v>
                </c:pt>
                <c:pt idx="19">
                  <c:v>1999.4</c:v>
                </c:pt>
                <c:pt idx="20">
                  <c:v>2000</c:v>
                </c:pt>
                <c:pt idx="21">
                  <c:v>2000.2</c:v>
                </c:pt>
                <c:pt idx="22">
                  <c:v>2000.3</c:v>
                </c:pt>
                <c:pt idx="23">
                  <c:v>2000.4</c:v>
                </c:pt>
                <c:pt idx="24">
                  <c:v>2001</c:v>
                </c:pt>
                <c:pt idx="25">
                  <c:v>2001.2</c:v>
                </c:pt>
                <c:pt idx="26">
                  <c:v>2001.3</c:v>
                </c:pt>
                <c:pt idx="27">
                  <c:v>2001.4</c:v>
                </c:pt>
                <c:pt idx="28">
                  <c:v>2002</c:v>
                </c:pt>
                <c:pt idx="29">
                  <c:v>2002.2</c:v>
                </c:pt>
                <c:pt idx="30">
                  <c:v>2002.3</c:v>
                </c:pt>
                <c:pt idx="31">
                  <c:v>2002.4</c:v>
                </c:pt>
                <c:pt idx="32">
                  <c:v>2003</c:v>
                </c:pt>
                <c:pt idx="33">
                  <c:v>2003.2</c:v>
                </c:pt>
                <c:pt idx="34">
                  <c:v>2003.3</c:v>
                </c:pt>
                <c:pt idx="35">
                  <c:v>2003.4</c:v>
                </c:pt>
                <c:pt idx="36">
                  <c:v>2004</c:v>
                </c:pt>
                <c:pt idx="37">
                  <c:v>2004.2</c:v>
                </c:pt>
                <c:pt idx="38">
                  <c:v>2004.3</c:v>
                </c:pt>
                <c:pt idx="39">
                  <c:v>2004.4</c:v>
                </c:pt>
                <c:pt idx="40">
                  <c:v>2005</c:v>
                </c:pt>
                <c:pt idx="41">
                  <c:v>2005.2</c:v>
                </c:pt>
                <c:pt idx="42">
                  <c:v>2005.3</c:v>
                </c:pt>
                <c:pt idx="43">
                  <c:v>2005.4</c:v>
                </c:pt>
                <c:pt idx="44">
                  <c:v>2006</c:v>
                </c:pt>
                <c:pt idx="45">
                  <c:v>2006.2</c:v>
                </c:pt>
                <c:pt idx="46">
                  <c:v>2006.3</c:v>
                </c:pt>
                <c:pt idx="47">
                  <c:v>2006.4</c:v>
                </c:pt>
                <c:pt idx="48">
                  <c:v>2007</c:v>
                </c:pt>
                <c:pt idx="49">
                  <c:v>2007.2</c:v>
                </c:pt>
                <c:pt idx="50">
                  <c:v>2007.3</c:v>
                </c:pt>
                <c:pt idx="51">
                  <c:v>2007.4</c:v>
                </c:pt>
                <c:pt idx="52">
                  <c:v>2008</c:v>
                </c:pt>
                <c:pt idx="53">
                  <c:v>2008.2</c:v>
                </c:pt>
                <c:pt idx="54">
                  <c:v>2008.3</c:v>
                </c:pt>
                <c:pt idx="55">
                  <c:v>2008.4</c:v>
                </c:pt>
                <c:pt idx="56">
                  <c:v>2009</c:v>
                </c:pt>
                <c:pt idx="57">
                  <c:v>2009.2</c:v>
                </c:pt>
                <c:pt idx="58">
                  <c:v>2009.3</c:v>
                </c:pt>
                <c:pt idx="59">
                  <c:v>2009.4</c:v>
                </c:pt>
                <c:pt idx="60">
                  <c:v>2010</c:v>
                </c:pt>
                <c:pt idx="61">
                  <c:v>2010.2</c:v>
                </c:pt>
                <c:pt idx="62">
                  <c:v>2010.3</c:v>
                </c:pt>
                <c:pt idx="63">
                  <c:v>2010.4</c:v>
                </c:pt>
                <c:pt idx="64">
                  <c:v>2011</c:v>
                </c:pt>
                <c:pt idx="65">
                  <c:v>2011.2</c:v>
                </c:pt>
                <c:pt idx="66">
                  <c:v>2011.3</c:v>
                </c:pt>
                <c:pt idx="67">
                  <c:v>2011.4</c:v>
                </c:pt>
                <c:pt idx="68">
                  <c:v>2012</c:v>
                </c:pt>
                <c:pt idx="69">
                  <c:v>2012.2</c:v>
                </c:pt>
                <c:pt idx="70">
                  <c:v>2012.3</c:v>
                </c:pt>
                <c:pt idx="71">
                  <c:v>2012.4</c:v>
                </c:pt>
                <c:pt idx="72">
                  <c:v>2013</c:v>
                </c:pt>
              </c:numCache>
            </c:numRef>
          </c:cat>
          <c:val>
            <c:numRef>
              <c:f>'Report 3'!$E$39:$E$111</c:f>
              <c:numCache>
                <c:formatCode>#,##0.00</c:formatCode>
                <c:ptCount val="73"/>
                <c:pt idx="0">
                  <c:v>18.600000000000001</c:v>
                </c:pt>
                <c:pt idx="1">
                  <c:v>17.100000000000001</c:v>
                </c:pt>
                <c:pt idx="2">
                  <c:v>19.5</c:v>
                </c:pt>
                <c:pt idx="3">
                  <c:v>20</c:v>
                </c:pt>
                <c:pt idx="4">
                  <c:v>21</c:v>
                </c:pt>
                <c:pt idx="5">
                  <c:v>19.100000000000001</c:v>
                </c:pt>
                <c:pt idx="6">
                  <c:v>19.3</c:v>
                </c:pt>
                <c:pt idx="7">
                  <c:v>18.899999999999999</c:v>
                </c:pt>
                <c:pt idx="8">
                  <c:v>18.899999999999999</c:v>
                </c:pt>
                <c:pt idx="9">
                  <c:v>17.8</c:v>
                </c:pt>
                <c:pt idx="10">
                  <c:v>16.7</c:v>
                </c:pt>
                <c:pt idx="11">
                  <c:v>17.2</c:v>
                </c:pt>
                <c:pt idx="12">
                  <c:v>14.2</c:v>
                </c:pt>
                <c:pt idx="13">
                  <c:v>13.5</c:v>
                </c:pt>
                <c:pt idx="14">
                  <c:v>12.9</c:v>
                </c:pt>
                <c:pt idx="15">
                  <c:v>14.3</c:v>
                </c:pt>
                <c:pt idx="16">
                  <c:v>13.6</c:v>
                </c:pt>
                <c:pt idx="17">
                  <c:v>15.8</c:v>
                </c:pt>
                <c:pt idx="18">
                  <c:v>15.9</c:v>
                </c:pt>
                <c:pt idx="19">
                  <c:v>16.5</c:v>
                </c:pt>
                <c:pt idx="20">
                  <c:v>12.1</c:v>
                </c:pt>
                <c:pt idx="21">
                  <c:v>10.9</c:v>
                </c:pt>
                <c:pt idx="22">
                  <c:v>11.2</c:v>
                </c:pt>
                <c:pt idx="23">
                  <c:v>10.9</c:v>
                </c:pt>
                <c:pt idx="24">
                  <c:v>10.9</c:v>
                </c:pt>
                <c:pt idx="25">
                  <c:v>11.9</c:v>
                </c:pt>
                <c:pt idx="26">
                  <c:v>14</c:v>
                </c:pt>
                <c:pt idx="27">
                  <c:v>15.6</c:v>
                </c:pt>
                <c:pt idx="28">
                  <c:v>16.899999999999999</c:v>
                </c:pt>
                <c:pt idx="29">
                  <c:v>15.5</c:v>
                </c:pt>
                <c:pt idx="30">
                  <c:v>16.3</c:v>
                </c:pt>
                <c:pt idx="31">
                  <c:v>18.5</c:v>
                </c:pt>
                <c:pt idx="32">
                  <c:v>19.7</c:v>
                </c:pt>
                <c:pt idx="33">
                  <c:v>19.899999999999999</c:v>
                </c:pt>
                <c:pt idx="34">
                  <c:v>20.3</c:v>
                </c:pt>
                <c:pt idx="35">
                  <c:v>19.7</c:v>
                </c:pt>
                <c:pt idx="36">
                  <c:v>18.399999999999999</c:v>
                </c:pt>
                <c:pt idx="37">
                  <c:v>15.9</c:v>
                </c:pt>
                <c:pt idx="38">
                  <c:v>14.7</c:v>
                </c:pt>
                <c:pt idx="39">
                  <c:v>17.100000000000001</c:v>
                </c:pt>
                <c:pt idx="40">
                  <c:v>17</c:v>
                </c:pt>
                <c:pt idx="41">
                  <c:v>15.2</c:v>
                </c:pt>
                <c:pt idx="42">
                  <c:v>17.399999999999999</c:v>
                </c:pt>
                <c:pt idx="43">
                  <c:v>16</c:v>
                </c:pt>
                <c:pt idx="44">
                  <c:v>14.5</c:v>
                </c:pt>
                <c:pt idx="45">
                  <c:v>13.2</c:v>
                </c:pt>
                <c:pt idx="46">
                  <c:v>12.5</c:v>
                </c:pt>
                <c:pt idx="47">
                  <c:v>13</c:v>
                </c:pt>
                <c:pt idx="48">
                  <c:v>12.7</c:v>
                </c:pt>
                <c:pt idx="49">
                  <c:v>10.3</c:v>
                </c:pt>
                <c:pt idx="50">
                  <c:v>8.5</c:v>
                </c:pt>
                <c:pt idx="51">
                  <c:v>8.6</c:v>
                </c:pt>
                <c:pt idx="52">
                  <c:v>8.6</c:v>
                </c:pt>
                <c:pt idx="53">
                  <c:v>7.8</c:v>
                </c:pt>
                <c:pt idx="54">
                  <c:v>8.1</c:v>
                </c:pt>
                <c:pt idx="55">
                  <c:v>7.6</c:v>
                </c:pt>
                <c:pt idx="56">
                  <c:v>7.3</c:v>
                </c:pt>
                <c:pt idx="57">
                  <c:v>7.7</c:v>
                </c:pt>
                <c:pt idx="58">
                  <c:v>7.6</c:v>
                </c:pt>
                <c:pt idx="59">
                  <c:v>8.1</c:v>
                </c:pt>
                <c:pt idx="60">
                  <c:v>8</c:v>
                </c:pt>
                <c:pt idx="61">
                  <c:v>7.7</c:v>
                </c:pt>
                <c:pt idx="62">
                  <c:v>8.5</c:v>
                </c:pt>
                <c:pt idx="63">
                  <c:v>9.1</c:v>
                </c:pt>
                <c:pt idx="64">
                  <c:v>9</c:v>
                </c:pt>
                <c:pt idx="65">
                  <c:v>8.8000000000000007</c:v>
                </c:pt>
                <c:pt idx="66">
                  <c:v>10.4</c:v>
                </c:pt>
                <c:pt idx="67">
                  <c:v>10</c:v>
                </c:pt>
                <c:pt idx="68">
                  <c:v>10.6</c:v>
                </c:pt>
                <c:pt idx="69">
                  <c:v>11.6</c:v>
                </c:pt>
                <c:pt idx="70">
                  <c:v>12</c:v>
                </c:pt>
                <c:pt idx="71">
                  <c:v>11.1</c:v>
                </c:pt>
                <c:pt idx="72">
                  <c:v>10.7</c:v>
                </c:pt>
              </c:numCache>
            </c:numRef>
          </c:val>
        </c:ser>
        <c:ser>
          <c:idx val="4"/>
          <c:order val="1"/>
          <c:tx>
            <c:v>Norwalk</c:v>
          </c:tx>
          <c:spPr>
            <a:ln w="22225">
              <a:solidFill>
                <a:srgbClr val="FFC000"/>
              </a:solidFill>
            </a:ln>
          </c:spPr>
          <c:marker>
            <c:symbol val="circle"/>
            <c:size val="5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marker>
          <c:val>
            <c:numRef>
              <c:f>Norwalk!$E$39:$E$111</c:f>
              <c:numCache>
                <c:formatCode>#,##0.00</c:formatCode>
                <c:ptCount val="73"/>
                <c:pt idx="0">
                  <c:v>13.7</c:v>
                </c:pt>
                <c:pt idx="1">
                  <c:v>13.5</c:v>
                </c:pt>
                <c:pt idx="2">
                  <c:v>13</c:v>
                </c:pt>
                <c:pt idx="3">
                  <c:v>13.5</c:v>
                </c:pt>
                <c:pt idx="4">
                  <c:v>13.5</c:v>
                </c:pt>
                <c:pt idx="5">
                  <c:v>12</c:v>
                </c:pt>
                <c:pt idx="6">
                  <c:v>12.6</c:v>
                </c:pt>
                <c:pt idx="7">
                  <c:v>13</c:v>
                </c:pt>
                <c:pt idx="8">
                  <c:v>13.5</c:v>
                </c:pt>
                <c:pt idx="9">
                  <c:v>11.9</c:v>
                </c:pt>
                <c:pt idx="10">
                  <c:v>11.8</c:v>
                </c:pt>
                <c:pt idx="11">
                  <c:v>9.6</c:v>
                </c:pt>
                <c:pt idx="12">
                  <c:v>9.2000000000000011</c:v>
                </c:pt>
                <c:pt idx="13">
                  <c:v>10.4</c:v>
                </c:pt>
                <c:pt idx="14">
                  <c:v>8.5</c:v>
                </c:pt>
                <c:pt idx="15">
                  <c:v>8.5</c:v>
                </c:pt>
                <c:pt idx="16">
                  <c:v>9.8000000000000007</c:v>
                </c:pt>
                <c:pt idx="17">
                  <c:v>10.1</c:v>
                </c:pt>
                <c:pt idx="18">
                  <c:v>8.3000000000000007</c:v>
                </c:pt>
                <c:pt idx="19">
                  <c:v>8</c:v>
                </c:pt>
                <c:pt idx="20">
                  <c:v>5.8</c:v>
                </c:pt>
                <c:pt idx="21">
                  <c:v>5.4</c:v>
                </c:pt>
                <c:pt idx="22">
                  <c:v>6.4</c:v>
                </c:pt>
                <c:pt idx="23">
                  <c:v>7.3</c:v>
                </c:pt>
                <c:pt idx="24">
                  <c:v>7.4</c:v>
                </c:pt>
                <c:pt idx="25">
                  <c:v>12</c:v>
                </c:pt>
                <c:pt idx="26">
                  <c:v>12.8</c:v>
                </c:pt>
                <c:pt idx="27">
                  <c:v>14.5</c:v>
                </c:pt>
                <c:pt idx="28">
                  <c:v>14.6</c:v>
                </c:pt>
                <c:pt idx="29">
                  <c:v>15.5</c:v>
                </c:pt>
                <c:pt idx="30">
                  <c:v>18.600000000000001</c:v>
                </c:pt>
                <c:pt idx="31">
                  <c:v>19.899999999999999</c:v>
                </c:pt>
                <c:pt idx="32">
                  <c:v>18.899999999999999</c:v>
                </c:pt>
                <c:pt idx="33">
                  <c:v>18.5</c:v>
                </c:pt>
                <c:pt idx="34">
                  <c:v>18.3</c:v>
                </c:pt>
                <c:pt idx="35">
                  <c:v>16.600000000000001</c:v>
                </c:pt>
                <c:pt idx="36">
                  <c:v>16.600000000000001</c:v>
                </c:pt>
                <c:pt idx="37">
                  <c:v>16.3</c:v>
                </c:pt>
                <c:pt idx="38">
                  <c:v>15.9</c:v>
                </c:pt>
                <c:pt idx="39">
                  <c:v>15.2</c:v>
                </c:pt>
                <c:pt idx="40">
                  <c:v>16.8</c:v>
                </c:pt>
                <c:pt idx="41">
                  <c:v>10.9</c:v>
                </c:pt>
                <c:pt idx="42">
                  <c:v>14.8</c:v>
                </c:pt>
                <c:pt idx="43">
                  <c:v>14.2</c:v>
                </c:pt>
                <c:pt idx="44">
                  <c:v>15.1</c:v>
                </c:pt>
                <c:pt idx="45">
                  <c:v>14.7</c:v>
                </c:pt>
                <c:pt idx="46">
                  <c:v>14.4</c:v>
                </c:pt>
                <c:pt idx="47">
                  <c:v>14.3</c:v>
                </c:pt>
                <c:pt idx="48">
                  <c:v>13.7</c:v>
                </c:pt>
                <c:pt idx="49">
                  <c:v>11</c:v>
                </c:pt>
                <c:pt idx="50">
                  <c:v>10.5</c:v>
                </c:pt>
                <c:pt idx="51">
                  <c:v>10.9</c:v>
                </c:pt>
                <c:pt idx="52">
                  <c:v>10.1</c:v>
                </c:pt>
                <c:pt idx="53">
                  <c:v>10.5</c:v>
                </c:pt>
                <c:pt idx="54">
                  <c:v>10.8</c:v>
                </c:pt>
                <c:pt idx="55">
                  <c:v>9.9</c:v>
                </c:pt>
                <c:pt idx="56">
                  <c:v>9.9</c:v>
                </c:pt>
                <c:pt idx="57">
                  <c:v>9.3000000000000007</c:v>
                </c:pt>
                <c:pt idx="58">
                  <c:v>9.9</c:v>
                </c:pt>
                <c:pt idx="59">
                  <c:v>9.9</c:v>
                </c:pt>
                <c:pt idx="60">
                  <c:v>10.1</c:v>
                </c:pt>
                <c:pt idx="61">
                  <c:v>9.3000000000000007</c:v>
                </c:pt>
                <c:pt idx="62">
                  <c:v>8.8000000000000007</c:v>
                </c:pt>
                <c:pt idx="63">
                  <c:v>8.7000000000000011</c:v>
                </c:pt>
                <c:pt idx="64">
                  <c:v>8.8000000000000007</c:v>
                </c:pt>
                <c:pt idx="65">
                  <c:v>9.8000000000000007</c:v>
                </c:pt>
                <c:pt idx="66">
                  <c:v>10.4</c:v>
                </c:pt>
                <c:pt idx="67">
                  <c:v>9.8000000000000007</c:v>
                </c:pt>
                <c:pt idx="68">
                  <c:v>10.7</c:v>
                </c:pt>
                <c:pt idx="69">
                  <c:v>12.2</c:v>
                </c:pt>
                <c:pt idx="70">
                  <c:v>12.1</c:v>
                </c:pt>
                <c:pt idx="71">
                  <c:v>12.1</c:v>
                </c:pt>
                <c:pt idx="72">
                  <c:v>13.1</c:v>
                </c:pt>
              </c:numCache>
            </c:numRef>
          </c:val>
        </c:ser>
        <c:ser>
          <c:idx val="3"/>
          <c:order val="2"/>
          <c:tx>
            <c:v>U.S.</c:v>
          </c:tx>
          <c:spPr>
            <a:ln w="25400">
              <a:solidFill>
                <a:schemeClr val="tx1"/>
              </a:solidFill>
              <a:prstDash val="sysDash"/>
            </a:ln>
          </c:spPr>
          <c:marker>
            <c:symbol val="none"/>
          </c:marker>
          <c:val>
            <c:numRef>
              <c:f>'US Office'!$E$39:$E$111</c:f>
              <c:numCache>
                <c:formatCode>#,##0.00</c:formatCode>
                <c:ptCount val="73"/>
                <c:pt idx="0">
                  <c:v>15</c:v>
                </c:pt>
                <c:pt idx="1">
                  <c:v>14.6</c:v>
                </c:pt>
                <c:pt idx="2">
                  <c:v>14.2</c:v>
                </c:pt>
                <c:pt idx="3">
                  <c:v>13.9</c:v>
                </c:pt>
                <c:pt idx="4">
                  <c:v>13.7</c:v>
                </c:pt>
                <c:pt idx="5">
                  <c:v>13.1</c:v>
                </c:pt>
                <c:pt idx="6">
                  <c:v>12.7</c:v>
                </c:pt>
                <c:pt idx="7">
                  <c:v>12.1</c:v>
                </c:pt>
                <c:pt idx="8">
                  <c:v>11.6</c:v>
                </c:pt>
                <c:pt idx="9">
                  <c:v>11.2</c:v>
                </c:pt>
                <c:pt idx="10">
                  <c:v>10.3</c:v>
                </c:pt>
                <c:pt idx="11">
                  <c:v>9.9</c:v>
                </c:pt>
                <c:pt idx="12">
                  <c:v>9.5</c:v>
                </c:pt>
                <c:pt idx="13">
                  <c:v>9.3000000000000007</c:v>
                </c:pt>
                <c:pt idx="14">
                  <c:v>8.9</c:v>
                </c:pt>
                <c:pt idx="15">
                  <c:v>8.9</c:v>
                </c:pt>
                <c:pt idx="16">
                  <c:v>9.5</c:v>
                </c:pt>
                <c:pt idx="17">
                  <c:v>9.6</c:v>
                </c:pt>
                <c:pt idx="18">
                  <c:v>9.7000000000000011</c:v>
                </c:pt>
                <c:pt idx="19">
                  <c:v>9.5</c:v>
                </c:pt>
                <c:pt idx="20">
                  <c:v>9</c:v>
                </c:pt>
                <c:pt idx="21">
                  <c:v>8.2000000000000011</c:v>
                </c:pt>
                <c:pt idx="22">
                  <c:v>8.2000000000000011</c:v>
                </c:pt>
                <c:pt idx="23">
                  <c:v>8.6</c:v>
                </c:pt>
                <c:pt idx="24">
                  <c:v>9.9</c:v>
                </c:pt>
                <c:pt idx="25">
                  <c:v>11.3</c:v>
                </c:pt>
                <c:pt idx="26">
                  <c:v>12.8</c:v>
                </c:pt>
                <c:pt idx="27">
                  <c:v>14.1</c:v>
                </c:pt>
                <c:pt idx="28">
                  <c:v>15.3</c:v>
                </c:pt>
                <c:pt idx="29">
                  <c:v>15.5</c:v>
                </c:pt>
                <c:pt idx="30">
                  <c:v>16.100000000000001</c:v>
                </c:pt>
                <c:pt idx="31">
                  <c:v>16.5</c:v>
                </c:pt>
                <c:pt idx="32">
                  <c:v>16.899999999999999</c:v>
                </c:pt>
                <c:pt idx="33">
                  <c:v>16.899999999999999</c:v>
                </c:pt>
                <c:pt idx="34">
                  <c:v>16.8</c:v>
                </c:pt>
                <c:pt idx="35">
                  <c:v>16.7</c:v>
                </c:pt>
                <c:pt idx="36">
                  <c:v>16.600000000000001</c:v>
                </c:pt>
                <c:pt idx="37">
                  <c:v>16.2</c:v>
                </c:pt>
                <c:pt idx="38">
                  <c:v>15.9</c:v>
                </c:pt>
                <c:pt idx="39">
                  <c:v>15.4</c:v>
                </c:pt>
                <c:pt idx="40">
                  <c:v>15</c:v>
                </c:pt>
                <c:pt idx="41">
                  <c:v>14.5</c:v>
                </c:pt>
                <c:pt idx="42">
                  <c:v>14.1</c:v>
                </c:pt>
                <c:pt idx="43">
                  <c:v>13.7</c:v>
                </c:pt>
                <c:pt idx="44">
                  <c:v>13.5</c:v>
                </c:pt>
                <c:pt idx="45">
                  <c:v>13.2</c:v>
                </c:pt>
                <c:pt idx="46">
                  <c:v>12.9</c:v>
                </c:pt>
                <c:pt idx="47">
                  <c:v>12.6</c:v>
                </c:pt>
                <c:pt idx="48">
                  <c:v>12.7</c:v>
                </c:pt>
                <c:pt idx="49">
                  <c:v>12.4</c:v>
                </c:pt>
                <c:pt idx="50">
                  <c:v>12.5</c:v>
                </c:pt>
                <c:pt idx="51">
                  <c:v>12.6</c:v>
                </c:pt>
                <c:pt idx="52">
                  <c:v>13</c:v>
                </c:pt>
                <c:pt idx="53">
                  <c:v>13.3</c:v>
                </c:pt>
                <c:pt idx="54">
                  <c:v>13.6</c:v>
                </c:pt>
                <c:pt idx="55">
                  <c:v>14.2</c:v>
                </c:pt>
                <c:pt idx="56">
                  <c:v>14.9</c:v>
                </c:pt>
                <c:pt idx="57">
                  <c:v>15.8</c:v>
                </c:pt>
                <c:pt idx="58">
                  <c:v>16.3</c:v>
                </c:pt>
                <c:pt idx="59">
                  <c:v>16.600000000000001</c:v>
                </c:pt>
                <c:pt idx="60">
                  <c:v>16.899999999999999</c:v>
                </c:pt>
                <c:pt idx="61">
                  <c:v>16.899999999999999</c:v>
                </c:pt>
                <c:pt idx="62">
                  <c:v>16.7</c:v>
                </c:pt>
                <c:pt idx="63">
                  <c:v>16.600000000000001</c:v>
                </c:pt>
                <c:pt idx="64">
                  <c:v>16.5</c:v>
                </c:pt>
                <c:pt idx="65">
                  <c:v>16.3</c:v>
                </c:pt>
                <c:pt idx="66">
                  <c:v>16.2</c:v>
                </c:pt>
                <c:pt idx="67">
                  <c:v>16</c:v>
                </c:pt>
                <c:pt idx="68">
                  <c:v>16.100000000000001</c:v>
                </c:pt>
                <c:pt idx="69">
                  <c:v>15.7</c:v>
                </c:pt>
                <c:pt idx="70">
                  <c:v>15.6</c:v>
                </c:pt>
                <c:pt idx="71">
                  <c:v>15.4</c:v>
                </c:pt>
                <c:pt idx="72">
                  <c:v>15.3</c:v>
                </c:pt>
              </c:numCache>
            </c:numRef>
          </c:val>
        </c:ser>
        <c:marker val="1"/>
        <c:axId val="64387328"/>
        <c:axId val="64397312"/>
      </c:lineChart>
      <c:catAx>
        <c:axId val="6438732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defRPr>
            </a:pPr>
            <a:endParaRPr lang="en-US"/>
          </a:p>
        </c:txPr>
        <c:crossAx val="64397312"/>
        <c:crosses val="autoZero"/>
        <c:auto val="1"/>
        <c:lblAlgn val="ctr"/>
        <c:lblOffset val="100"/>
        <c:tickLblSkip val="8"/>
        <c:tickMarkSkip val="4"/>
      </c:catAx>
      <c:valAx>
        <c:axId val="64397312"/>
        <c:scaling>
          <c:orientation val="minMax"/>
          <c:max val="25"/>
        </c:scaling>
        <c:axPos val="l"/>
        <c:majorGridlines/>
        <c:numFmt formatCode="#,##0" sourceLinked="0"/>
        <c:tickLblPos val="nextTo"/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defRPr>
            </a:pPr>
            <a:endParaRPr lang="en-US"/>
          </a:p>
        </c:txPr>
        <c:crossAx val="64387328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b"/>
      <c:layout/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Franklin Gothic Book"/>
              <a:ea typeface="Franklin Gothic Book"/>
              <a:cs typeface="Franklin Gothic Book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6.3479431142535792E-2"/>
          <c:y val="7.8152650918635228E-2"/>
          <c:w val="0.86856567036263321"/>
          <c:h val="0.76170960629921336"/>
        </c:manualLayout>
      </c:layout>
      <c:barChart>
        <c:barDir val="col"/>
        <c:grouping val="clustered"/>
        <c:ser>
          <c:idx val="0"/>
          <c:order val="0"/>
          <c:tx>
            <c:v>Supply (Left Axis)</c:v>
          </c:tx>
          <c:spPr>
            <a:solidFill>
              <a:srgbClr val="0066CC"/>
            </a:solidFill>
          </c:spPr>
          <c:cat>
            <c:numRef>
              <c:f>Hartford!$B$11:$B$36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Hartford!$F$11:$F$36</c:f>
              <c:numCache>
                <c:formatCode>#,##0.0</c:formatCode>
                <c:ptCount val="26"/>
                <c:pt idx="0">
                  <c:v>6.3673217590552538</c:v>
                </c:pt>
                <c:pt idx="1">
                  <c:v>0.46812212602013326</c:v>
                </c:pt>
                <c:pt idx="2">
                  <c:v>0</c:v>
                </c:pt>
                <c:pt idx="3">
                  <c:v>0.24740227610094026</c:v>
                </c:pt>
                <c:pt idx="4">
                  <c:v>0</c:v>
                </c:pt>
                <c:pt idx="5">
                  <c:v>8.2263902599539362E-2</c:v>
                </c:pt>
                <c:pt idx="6">
                  <c:v>0</c:v>
                </c:pt>
                <c:pt idx="7">
                  <c:v>0</c:v>
                </c:pt>
                <c:pt idx="8">
                  <c:v>0.18494164063784332</c:v>
                </c:pt>
                <c:pt idx="9">
                  <c:v>0</c:v>
                </c:pt>
                <c:pt idx="10">
                  <c:v>0</c:v>
                </c:pt>
                <c:pt idx="11">
                  <c:v>2.0552159822783773</c:v>
                </c:pt>
                <c:pt idx="12">
                  <c:v>1.3747085778599566</c:v>
                </c:pt>
                <c:pt idx="13">
                  <c:v>0.19825535289452825</c:v>
                </c:pt>
                <c:pt idx="14">
                  <c:v>0</c:v>
                </c:pt>
                <c:pt idx="15">
                  <c:v>0</c:v>
                </c:pt>
                <c:pt idx="16">
                  <c:v>0.41946972694895152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</c:numCache>
            </c:numRef>
          </c:val>
        </c:ser>
        <c:ser>
          <c:idx val="1"/>
          <c:order val="1"/>
          <c:tx>
            <c:v>Demand (Right Axis)</c:v>
          </c:tx>
          <c:spPr>
            <a:solidFill>
              <a:srgbClr val="C00000"/>
            </a:solidFill>
          </c:spPr>
          <c:dPt>
            <c:idx val="23"/>
            <c:spPr>
              <a:pattFill prst="dkDnDiag">
                <a:fgClr>
                  <a:srgbClr val="C00000"/>
                </a:fgClr>
                <a:bgClr>
                  <a:schemeClr val="bg1"/>
                </a:bgClr>
              </a:pattFill>
              <a:ln>
                <a:solidFill>
                  <a:schemeClr val="accent2"/>
                </a:solidFill>
              </a:ln>
            </c:spPr>
          </c:dPt>
          <c:dPt>
            <c:idx val="24"/>
            <c:spPr>
              <a:pattFill prst="dkDnDiag">
                <a:fgClr>
                  <a:srgbClr val="C00000"/>
                </a:fgClr>
                <a:bgClr>
                  <a:prstClr val="white"/>
                </a:bgClr>
              </a:pattFill>
              <a:ln>
                <a:solidFill>
                  <a:schemeClr val="accent2"/>
                </a:solidFill>
              </a:ln>
            </c:spPr>
          </c:dPt>
          <c:dPt>
            <c:idx val="25"/>
            <c:spPr>
              <a:pattFill prst="dkDnDiag">
                <a:fgClr>
                  <a:srgbClr val="C00000"/>
                </a:fgClr>
                <a:bgClr>
                  <a:prstClr val="white"/>
                </a:bgClr>
              </a:pattFill>
              <a:ln>
                <a:solidFill>
                  <a:schemeClr val="accent2"/>
                </a:solidFill>
              </a:ln>
            </c:spPr>
          </c:dPt>
          <c:cat>
            <c:numRef>
              <c:f>Hartford!$B$11:$B$36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Hartford!$I$11:$I$36</c:f>
              <c:numCache>
                <c:formatCode>#,##0.0</c:formatCode>
                <c:ptCount val="26"/>
                <c:pt idx="0">
                  <c:v>1.8310617672645917</c:v>
                </c:pt>
                <c:pt idx="1">
                  <c:v>1.072076529770742</c:v>
                </c:pt>
                <c:pt idx="2">
                  <c:v>0.86590796635329093</c:v>
                </c:pt>
                <c:pt idx="3">
                  <c:v>1.7892398815399795</c:v>
                </c:pt>
                <c:pt idx="4">
                  <c:v>-1.1187890753537355</c:v>
                </c:pt>
                <c:pt idx="5">
                  <c:v>-0.71921749136939039</c:v>
                </c:pt>
                <c:pt idx="6">
                  <c:v>1.5452901528850889</c:v>
                </c:pt>
                <c:pt idx="7">
                  <c:v>4.3769521617622882</c:v>
                </c:pt>
                <c:pt idx="8">
                  <c:v>1.1486237026705499</c:v>
                </c:pt>
                <c:pt idx="9">
                  <c:v>0.58251630635434992</c:v>
                </c:pt>
                <c:pt idx="10">
                  <c:v>3.4622800180497997</c:v>
                </c:pt>
                <c:pt idx="11">
                  <c:v>-0.73960929335155634</c:v>
                </c:pt>
                <c:pt idx="12">
                  <c:v>-2.5138778747026183</c:v>
                </c:pt>
                <c:pt idx="13">
                  <c:v>-0.11080332409972293</c:v>
                </c:pt>
                <c:pt idx="14">
                  <c:v>0.36406806489909016</c:v>
                </c:pt>
                <c:pt idx="15">
                  <c:v>0.45508508112386248</c:v>
                </c:pt>
                <c:pt idx="16">
                  <c:v>2.478720050441364</c:v>
                </c:pt>
                <c:pt idx="17">
                  <c:v>7.0933165195460279E-2</c:v>
                </c:pt>
                <c:pt idx="18">
                  <c:v>-2.2698612862547289</c:v>
                </c:pt>
                <c:pt idx="19">
                  <c:v>0.5556431273644391</c:v>
                </c:pt>
                <c:pt idx="20">
                  <c:v>-1.812736443883985</c:v>
                </c:pt>
                <c:pt idx="21">
                  <c:v>0.14974779319041634</c:v>
                </c:pt>
                <c:pt idx="22">
                  <c:v>0.96547919293820961</c:v>
                </c:pt>
                <c:pt idx="23">
                  <c:v>0.98912358133669576</c:v>
                </c:pt>
                <c:pt idx="24">
                  <c:v>1.0639974779319039</c:v>
                </c:pt>
                <c:pt idx="25">
                  <c:v>0.92607187894073162</c:v>
                </c:pt>
              </c:numCache>
            </c:numRef>
          </c:val>
        </c:ser>
        <c:gapWidth val="27"/>
        <c:axId val="73042560"/>
        <c:axId val="73048448"/>
      </c:barChart>
      <c:lineChart>
        <c:grouping val="standard"/>
        <c:ser>
          <c:idx val="2"/>
          <c:order val="2"/>
          <c:tx>
            <c:v>Hartford Vacancy</c:v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val>
            <c:numRef>
              <c:f>Hartford!$H$11:$H$36</c:f>
              <c:numCache>
                <c:formatCode>#,##0.00</c:formatCode>
                <c:ptCount val="26"/>
                <c:pt idx="0">
                  <c:v>24.8</c:v>
                </c:pt>
                <c:pt idx="1">
                  <c:v>24.1</c:v>
                </c:pt>
                <c:pt idx="2">
                  <c:v>23.3</c:v>
                </c:pt>
                <c:pt idx="3">
                  <c:v>21.6</c:v>
                </c:pt>
                <c:pt idx="4">
                  <c:v>22.7</c:v>
                </c:pt>
                <c:pt idx="5">
                  <c:v>23.5</c:v>
                </c:pt>
                <c:pt idx="6">
                  <c:v>22</c:v>
                </c:pt>
                <c:pt idx="7">
                  <c:v>17.600000000000001</c:v>
                </c:pt>
                <c:pt idx="8">
                  <c:v>16.7</c:v>
                </c:pt>
                <c:pt idx="9">
                  <c:v>16.100000000000001</c:v>
                </c:pt>
                <c:pt idx="10">
                  <c:v>12.6</c:v>
                </c:pt>
                <c:pt idx="11">
                  <c:v>15</c:v>
                </c:pt>
                <c:pt idx="12">
                  <c:v>18.8</c:v>
                </c:pt>
                <c:pt idx="13">
                  <c:v>19</c:v>
                </c:pt>
                <c:pt idx="14">
                  <c:v>18.600000000000001</c:v>
                </c:pt>
                <c:pt idx="15">
                  <c:v>18.100000000000001</c:v>
                </c:pt>
                <c:pt idx="16">
                  <c:v>16</c:v>
                </c:pt>
                <c:pt idx="17">
                  <c:v>16</c:v>
                </c:pt>
                <c:pt idx="18">
                  <c:v>18.2</c:v>
                </c:pt>
                <c:pt idx="19">
                  <c:v>17.7</c:v>
                </c:pt>
                <c:pt idx="20">
                  <c:v>19.5</c:v>
                </c:pt>
                <c:pt idx="21">
                  <c:v>19.3</c:v>
                </c:pt>
                <c:pt idx="22">
                  <c:v>18.399999999999999</c:v>
                </c:pt>
                <c:pt idx="23">
                  <c:v>17.399999999999999</c:v>
                </c:pt>
                <c:pt idx="24">
                  <c:v>16.3</c:v>
                </c:pt>
                <c:pt idx="25">
                  <c:v>15.4</c:v>
                </c:pt>
              </c:numCache>
            </c:numRef>
          </c:val>
        </c:ser>
        <c:ser>
          <c:idx val="3"/>
          <c:order val="3"/>
          <c:tx>
            <c:v>National Vacancy</c:v>
          </c:tx>
          <c:spPr>
            <a:ln w="25400">
              <a:solidFill>
                <a:schemeClr val="tx1"/>
              </a:solidFill>
              <a:prstDash val="sysDash"/>
            </a:ln>
          </c:spPr>
          <c:marker>
            <c:symbol val="none"/>
          </c:marker>
          <c:val>
            <c:numRef>
              <c:f>'US Annual'!$G$12:$G$37</c:f>
              <c:numCache>
                <c:formatCode>#,##0.00</c:formatCode>
                <c:ptCount val="26"/>
                <c:pt idx="0">
                  <c:v>19.2</c:v>
                </c:pt>
                <c:pt idx="1">
                  <c:v>19.2</c:v>
                </c:pt>
                <c:pt idx="2">
                  <c:v>18.600000000000001</c:v>
                </c:pt>
                <c:pt idx="3">
                  <c:v>16.8</c:v>
                </c:pt>
                <c:pt idx="4">
                  <c:v>15.1</c:v>
                </c:pt>
                <c:pt idx="5">
                  <c:v>13.8</c:v>
                </c:pt>
                <c:pt idx="6">
                  <c:v>12</c:v>
                </c:pt>
                <c:pt idx="7">
                  <c:v>9.8000000000000007</c:v>
                </c:pt>
                <c:pt idx="8">
                  <c:v>8.8000000000000007</c:v>
                </c:pt>
                <c:pt idx="9">
                  <c:v>9.4</c:v>
                </c:pt>
                <c:pt idx="10">
                  <c:v>8.5</c:v>
                </c:pt>
                <c:pt idx="11">
                  <c:v>14.1</c:v>
                </c:pt>
                <c:pt idx="12">
                  <c:v>16.399999999999999</c:v>
                </c:pt>
                <c:pt idx="13">
                  <c:v>16.7</c:v>
                </c:pt>
                <c:pt idx="14">
                  <c:v>15.3</c:v>
                </c:pt>
                <c:pt idx="15">
                  <c:v>13.7</c:v>
                </c:pt>
                <c:pt idx="16">
                  <c:v>12.5</c:v>
                </c:pt>
                <c:pt idx="17">
                  <c:v>12.6</c:v>
                </c:pt>
                <c:pt idx="18">
                  <c:v>14.1</c:v>
                </c:pt>
                <c:pt idx="19">
                  <c:v>16.600000000000001</c:v>
                </c:pt>
                <c:pt idx="20">
                  <c:v>16.5</c:v>
                </c:pt>
                <c:pt idx="21">
                  <c:v>16</c:v>
                </c:pt>
                <c:pt idx="22">
                  <c:v>15.4</c:v>
                </c:pt>
                <c:pt idx="23">
                  <c:v>15.2</c:v>
                </c:pt>
                <c:pt idx="24">
                  <c:v>14.4</c:v>
                </c:pt>
                <c:pt idx="25">
                  <c:v>13.6</c:v>
                </c:pt>
              </c:numCache>
            </c:numRef>
          </c:val>
        </c:ser>
        <c:marker val="1"/>
        <c:axId val="73050368"/>
        <c:axId val="73052160"/>
      </c:lineChart>
      <c:catAx>
        <c:axId val="73042560"/>
        <c:scaling>
          <c:orientation val="minMax"/>
        </c:scaling>
        <c:axPos val="b"/>
        <c:numFmt formatCode="General" sourceLinked="1"/>
        <c:tickLblPos val="low"/>
        <c:crossAx val="73048448"/>
        <c:crosses val="autoZero"/>
        <c:auto val="1"/>
        <c:lblAlgn val="ctr"/>
        <c:lblOffset val="100"/>
        <c:tickLblSkip val="2"/>
      </c:catAx>
      <c:valAx>
        <c:axId val="73048448"/>
        <c:scaling>
          <c:orientation val="minMax"/>
          <c:max val="8"/>
          <c:min val="-4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Supply and Demand Change (%)</a:t>
                </a:r>
              </a:p>
            </c:rich>
          </c:tx>
          <c:layout/>
        </c:title>
        <c:numFmt formatCode="#,##0" sourceLinked="0"/>
        <c:tickLblPos val="nextTo"/>
        <c:crossAx val="73042560"/>
        <c:crosses val="autoZero"/>
        <c:crossBetween val="between"/>
        <c:majorUnit val="2"/>
      </c:valAx>
      <c:catAx>
        <c:axId val="73050368"/>
        <c:scaling>
          <c:orientation val="minMax"/>
        </c:scaling>
        <c:delete val="1"/>
        <c:axPos val="b"/>
        <c:tickLblPos val="none"/>
        <c:crossAx val="73052160"/>
        <c:crosses val="autoZero"/>
        <c:auto val="1"/>
        <c:lblAlgn val="ctr"/>
        <c:lblOffset val="100"/>
      </c:catAx>
      <c:valAx>
        <c:axId val="73052160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Office Vacancy (%)</a:t>
                </a:r>
              </a:p>
            </c:rich>
          </c:tx>
          <c:layout/>
        </c:title>
        <c:numFmt formatCode="#,##0" sourceLinked="0"/>
        <c:tickLblPos val="nextTo"/>
        <c:crossAx val="73050368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1542694925505927E-2"/>
          <c:y val="0.91782681832404489"/>
          <c:w val="0.87347153034442182"/>
          <c:h val="5.0040999776988664E-2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050">
          <a:latin typeface="Franklin Gothic Book" pitchFamily="34" charset="0"/>
        </a:defRPr>
      </a:pPr>
      <a:endParaRPr lang="en-U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3479431142535792E-2"/>
          <c:y val="7.8152650918635228E-2"/>
          <c:w val="0.86856567036263321"/>
          <c:h val="0.76170960629921336"/>
        </c:manualLayout>
      </c:layout>
      <c:barChart>
        <c:barDir val="col"/>
        <c:grouping val="clustered"/>
        <c:ser>
          <c:idx val="0"/>
          <c:order val="0"/>
          <c:tx>
            <c:v>Supply (Left Axis)</c:v>
          </c:tx>
          <c:spPr>
            <a:solidFill>
              <a:srgbClr val="0070C0"/>
            </a:solidFill>
          </c:spPr>
          <c:cat>
            <c:numRef>
              <c:f>Hartford!$B$11:$B$36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'Stamford Total'!$F$10:$F$35</c:f>
              <c:numCache>
                <c:formatCode>#,##0.0</c:formatCode>
                <c:ptCount val="26"/>
                <c:pt idx="0">
                  <c:v>3.261346998535871</c:v>
                </c:pt>
                <c:pt idx="1">
                  <c:v>8.5073198397788097E-2</c:v>
                </c:pt>
                <c:pt idx="2">
                  <c:v>0</c:v>
                </c:pt>
                <c:pt idx="3">
                  <c:v>0.35417035594120788</c:v>
                </c:pt>
                <c:pt idx="4">
                  <c:v>0</c:v>
                </c:pt>
                <c:pt idx="5">
                  <c:v>0</c:v>
                </c:pt>
                <c:pt idx="6">
                  <c:v>0.43056290806423175</c:v>
                </c:pt>
                <c:pt idx="7">
                  <c:v>0.43574515936324981</c:v>
                </c:pt>
                <c:pt idx="8">
                  <c:v>0.38487106819215594</c:v>
                </c:pt>
                <c:pt idx="9">
                  <c:v>2.3038583527935588</c:v>
                </c:pt>
                <c:pt idx="10">
                  <c:v>0.98800763150722259</c:v>
                </c:pt>
                <c:pt idx="11">
                  <c:v>1.6530598475136631</c:v>
                </c:pt>
                <c:pt idx="12">
                  <c:v>2.1936811363334661</c:v>
                </c:pt>
                <c:pt idx="13">
                  <c:v>6.4949826259214763E-2</c:v>
                </c:pt>
                <c:pt idx="14">
                  <c:v>0.94116119819556676</c:v>
                </c:pt>
                <c:pt idx="15">
                  <c:v>0.25720991544224031</c:v>
                </c:pt>
                <c:pt idx="16">
                  <c:v>1.1833370746881322</c:v>
                </c:pt>
                <c:pt idx="17">
                  <c:v>0.28524340770791085</c:v>
                </c:pt>
                <c:pt idx="18">
                  <c:v>1.2515011693319007</c:v>
                </c:pt>
                <c:pt idx="19">
                  <c:v>0.35270616143329797</c:v>
                </c:pt>
                <c:pt idx="20">
                  <c:v>0.43544524276072283</c:v>
                </c:pt>
                <c:pt idx="21">
                  <c:v>1.148926945588554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</c:numCache>
            </c:numRef>
          </c:val>
        </c:ser>
        <c:ser>
          <c:idx val="1"/>
          <c:order val="1"/>
          <c:tx>
            <c:v>Demand (Right Axis)</c:v>
          </c:tx>
          <c:spPr>
            <a:solidFill>
              <a:srgbClr val="C00000"/>
            </a:solidFill>
          </c:spPr>
          <c:dPt>
            <c:idx val="23"/>
            <c:spPr>
              <a:pattFill prst="dkDnDiag">
                <a:fgClr>
                  <a:srgbClr val="C00000"/>
                </a:fgClr>
                <a:bgClr>
                  <a:schemeClr val="bg1"/>
                </a:bgClr>
              </a:pattFill>
              <a:ln>
                <a:solidFill>
                  <a:schemeClr val="accent2"/>
                </a:solidFill>
              </a:ln>
            </c:spPr>
          </c:dPt>
          <c:dPt>
            <c:idx val="24"/>
            <c:spPr>
              <a:pattFill prst="dkDnDiag">
                <a:fgClr>
                  <a:srgbClr val="C00000"/>
                </a:fgClr>
                <a:bgClr>
                  <a:prstClr val="white"/>
                </a:bgClr>
              </a:pattFill>
              <a:ln>
                <a:solidFill>
                  <a:schemeClr val="accent2"/>
                </a:solidFill>
              </a:ln>
            </c:spPr>
          </c:dPt>
          <c:dPt>
            <c:idx val="25"/>
            <c:spPr>
              <a:pattFill prst="dkDnDiag">
                <a:fgClr>
                  <a:srgbClr val="C00000"/>
                </a:fgClr>
                <a:bgClr>
                  <a:schemeClr val="bg1"/>
                </a:bgClr>
              </a:pattFill>
              <a:ln>
                <a:solidFill>
                  <a:schemeClr val="accent2"/>
                </a:solidFill>
              </a:ln>
            </c:spPr>
          </c:dPt>
          <c:cat>
            <c:numRef>
              <c:f>Hartford!$B$11:$B$36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'Stamford Total'!$I$10:$I$35</c:f>
              <c:numCache>
                <c:formatCode>#,##0.0</c:formatCode>
                <c:ptCount val="26"/>
                <c:pt idx="0">
                  <c:v>4.2642940696891287</c:v>
                </c:pt>
                <c:pt idx="1">
                  <c:v>1.2502213564724622</c:v>
                </c:pt>
                <c:pt idx="2">
                  <c:v>0.25854435983708168</c:v>
                </c:pt>
                <c:pt idx="3">
                  <c:v>4.8491265219692945</c:v>
                </c:pt>
                <c:pt idx="4">
                  <c:v>5.216163755073234</c:v>
                </c:pt>
                <c:pt idx="5">
                  <c:v>0.95288512440444684</c:v>
                </c:pt>
                <c:pt idx="6">
                  <c:v>2.8288294619952907</c:v>
                </c:pt>
                <c:pt idx="7">
                  <c:v>4.0131555928763865</c:v>
                </c:pt>
                <c:pt idx="8">
                  <c:v>0.71450977658499215</c:v>
                </c:pt>
                <c:pt idx="9">
                  <c:v>2.3984736985554647</c:v>
                </c:pt>
                <c:pt idx="10">
                  <c:v>2.4323594899129599</c:v>
                </c:pt>
                <c:pt idx="11">
                  <c:v>-3.783353245718839</c:v>
                </c:pt>
                <c:pt idx="12">
                  <c:v>-2.9422271295424287</c:v>
                </c:pt>
                <c:pt idx="13">
                  <c:v>0.61986823743225261</c:v>
                </c:pt>
                <c:pt idx="14">
                  <c:v>2.4274185769861432</c:v>
                </c:pt>
                <c:pt idx="15">
                  <c:v>0.78889138312542084</c:v>
                </c:pt>
                <c:pt idx="16">
                  <c:v>3.0077332657200833</c:v>
                </c:pt>
                <c:pt idx="17">
                  <c:v>2.6136148157512182</c:v>
                </c:pt>
                <c:pt idx="18">
                  <c:v>1.1018165927960546</c:v>
                </c:pt>
                <c:pt idx="19">
                  <c:v>0.42611427327299339</c:v>
                </c:pt>
                <c:pt idx="20">
                  <c:v>-1.9138459632715008</c:v>
                </c:pt>
                <c:pt idx="21">
                  <c:v>-1.4512277264098954</c:v>
                </c:pt>
                <c:pt idx="22">
                  <c:v>-1.2032331149347866</c:v>
                </c:pt>
                <c:pt idx="23">
                  <c:v>0.37352274814769487</c:v>
                </c:pt>
                <c:pt idx="24">
                  <c:v>1.5981874961729234</c:v>
                </c:pt>
                <c:pt idx="25">
                  <c:v>0.97360847468005685</c:v>
                </c:pt>
              </c:numCache>
            </c:numRef>
          </c:val>
        </c:ser>
        <c:gapWidth val="27"/>
        <c:axId val="73083520"/>
        <c:axId val="73093504"/>
      </c:barChart>
      <c:lineChart>
        <c:grouping val="standard"/>
        <c:ser>
          <c:idx val="2"/>
          <c:order val="2"/>
          <c:tx>
            <c:v>Stamford Vacancy</c:v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val>
            <c:numRef>
              <c:f>'Stamford Total'!$H$10:$H$35</c:f>
              <c:numCache>
                <c:formatCode>#,##0.00</c:formatCode>
                <c:ptCount val="26"/>
                <c:pt idx="0">
                  <c:v>28.8</c:v>
                </c:pt>
                <c:pt idx="1">
                  <c:v>27.8</c:v>
                </c:pt>
                <c:pt idx="2">
                  <c:v>27.4</c:v>
                </c:pt>
                <c:pt idx="3">
                  <c:v>22.8</c:v>
                </c:pt>
                <c:pt idx="4">
                  <c:v>17.5</c:v>
                </c:pt>
                <c:pt idx="5">
                  <c:v>16.600000000000001</c:v>
                </c:pt>
                <c:pt idx="6">
                  <c:v>14.1</c:v>
                </c:pt>
                <c:pt idx="7">
                  <c:v>10.6</c:v>
                </c:pt>
                <c:pt idx="8">
                  <c:v>10.200000000000001</c:v>
                </c:pt>
                <c:pt idx="9">
                  <c:v>9.8000000000000007</c:v>
                </c:pt>
                <c:pt idx="10">
                  <c:v>8.1</c:v>
                </c:pt>
                <c:pt idx="11">
                  <c:v>13.2</c:v>
                </c:pt>
                <c:pt idx="12">
                  <c:v>18.100000000000001</c:v>
                </c:pt>
                <c:pt idx="13">
                  <c:v>17.5</c:v>
                </c:pt>
                <c:pt idx="14">
                  <c:v>15.8</c:v>
                </c:pt>
                <c:pt idx="15">
                  <c:v>15.2</c:v>
                </c:pt>
                <c:pt idx="16">
                  <c:v>13.3</c:v>
                </c:pt>
                <c:pt idx="17">
                  <c:v>10.9</c:v>
                </c:pt>
                <c:pt idx="18">
                  <c:v>10.8</c:v>
                </c:pt>
                <c:pt idx="19">
                  <c:v>10.7</c:v>
                </c:pt>
                <c:pt idx="20">
                  <c:v>13.1</c:v>
                </c:pt>
                <c:pt idx="21">
                  <c:v>15.5</c:v>
                </c:pt>
                <c:pt idx="22">
                  <c:v>16.7</c:v>
                </c:pt>
                <c:pt idx="23">
                  <c:v>16.3</c:v>
                </c:pt>
                <c:pt idx="24">
                  <c:v>14.7</c:v>
                </c:pt>
                <c:pt idx="25">
                  <c:v>13.7</c:v>
                </c:pt>
              </c:numCache>
            </c:numRef>
          </c:val>
        </c:ser>
        <c:ser>
          <c:idx val="3"/>
          <c:order val="3"/>
          <c:tx>
            <c:v>National Vacancy</c:v>
          </c:tx>
          <c:spPr>
            <a:ln w="25400">
              <a:solidFill>
                <a:schemeClr val="tx1"/>
              </a:solidFill>
              <a:prstDash val="sysDash"/>
            </a:ln>
          </c:spPr>
          <c:marker>
            <c:symbol val="none"/>
          </c:marker>
          <c:val>
            <c:numRef>
              <c:f>'US Annual'!$G$12:$G$37</c:f>
              <c:numCache>
                <c:formatCode>#,##0.00</c:formatCode>
                <c:ptCount val="26"/>
                <c:pt idx="0">
                  <c:v>19.2</c:v>
                </c:pt>
                <c:pt idx="1">
                  <c:v>19.2</c:v>
                </c:pt>
                <c:pt idx="2">
                  <c:v>18.600000000000001</c:v>
                </c:pt>
                <c:pt idx="3">
                  <c:v>16.8</c:v>
                </c:pt>
                <c:pt idx="4">
                  <c:v>15.1</c:v>
                </c:pt>
                <c:pt idx="5">
                  <c:v>13.8</c:v>
                </c:pt>
                <c:pt idx="6">
                  <c:v>12</c:v>
                </c:pt>
                <c:pt idx="7">
                  <c:v>9.8000000000000007</c:v>
                </c:pt>
                <c:pt idx="8">
                  <c:v>8.8000000000000007</c:v>
                </c:pt>
                <c:pt idx="9">
                  <c:v>9.4</c:v>
                </c:pt>
                <c:pt idx="10">
                  <c:v>8.5</c:v>
                </c:pt>
                <c:pt idx="11">
                  <c:v>14.1</c:v>
                </c:pt>
                <c:pt idx="12">
                  <c:v>16.399999999999999</c:v>
                </c:pt>
                <c:pt idx="13">
                  <c:v>16.7</c:v>
                </c:pt>
                <c:pt idx="14">
                  <c:v>15.3</c:v>
                </c:pt>
                <c:pt idx="15">
                  <c:v>13.7</c:v>
                </c:pt>
                <c:pt idx="16">
                  <c:v>12.5</c:v>
                </c:pt>
                <c:pt idx="17">
                  <c:v>12.6</c:v>
                </c:pt>
                <c:pt idx="18">
                  <c:v>14.1</c:v>
                </c:pt>
                <c:pt idx="19">
                  <c:v>16.600000000000001</c:v>
                </c:pt>
                <c:pt idx="20">
                  <c:v>16.5</c:v>
                </c:pt>
                <c:pt idx="21">
                  <c:v>16</c:v>
                </c:pt>
                <c:pt idx="22">
                  <c:v>15.4</c:v>
                </c:pt>
                <c:pt idx="23">
                  <c:v>15.2</c:v>
                </c:pt>
                <c:pt idx="24">
                  <c:v>14.4</c:v>
                </c:pt>
                <c:pt idx="25">
                  <c:v>13.6</c:v>
                </c:pt>
              </c:numCache>
            </c:numRef>
          </c:val>
        </c:ser>
        <c:marker val="1"/>
        <c:axId val="73095424"/>
        <c:axId val="73101312"/>
      </c:lineChart>
      <c:catAx>
        <c:axId val="73083520"/>
        <c:scaling>
          <c:orientation val="minMax"/>
        </c:scaling>
        <c:axPos val="b"/>
        <c:numFmt formatCode="General" sourceLinked="1"/>
        <c:tickLblPos val="low"/>
        <c:crossAx val="73093504"/>
        <c:crosses val="autoZero"/>
        <c:auto val="1"/>
        <c:lblAlgn val="ctr"/>
        <c:lblOffset val="100"/>
        <c:tickLblSkip val="2"/>
      </c:catAx>
      <c:valAx>
        <c:axId val="73093504"/>
        <c:scaling>
          <c:orientation val="minMax"/>
          <c:max val="8"/>
          <c:min val="-4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Supply and Demand Change (%)</a:t>
                </a:r>
              </a:p>
            </c:rich>
          </c:tx>
          <c:layout/>
        </c:title>
        <c:numFmt formatCode="#,##0" sourceLinked="0"/>
        <c:tickLblPos val="nextTo"/>
        <c:crossAx val="73083520"/>
        <c:crosses val="autoZero"/>
        <c:crossBetween val="between"/>
        <c:majorUnit val="2"/>
      </c:valAx>
      <c:catAx>
        <c:axId val="73095424"/>
        <c:scaling>
          <c:orientation val="minMax"/>
        </c:scaling>
        <c:delete val="1"/>
        <c:axPos val="b"/>
        <c:tickLblPos val="none"/>
        <c:crossAx val="73101312"/>
        <c:crosses val="autoZero"/>
        <c:auto val="1"/>
        <c:lblAlgn val="ctr"/>
        <c:lblOffset val="100"/>
      </c:catAx>
      <c:valAx>
        <c:axId val="73101312"/>
        <c:scaling>
          <c:orientation val="minMax"/>
          <c:max val="30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Office Vacancy (%)</a:t>
                </a:r>
              </a:p>
            </c:rich>
          </c:tx>
          <c:layout/>
        </c:title>
        <c:numFmt formatCode="#,##0" sourceLinked="0"/>
        <c:tickLblPos val="nextTo"/>
        <c:crossAx val="73095424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5.7390727944721297E-2"/>
          <c:y val="0.9178268402724169"/>
          <c:w val="0.87347153034442182"/>
          <c:h val="5.0040999776988664E-2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100">
          <a:latin typeface="Franklin Gothic Book" pitchFamily="34" charset="0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35499771969516142"/>
          <c:y val="0.16270299848780348"/>
          <c:w val="0.60925841597575381"/>
          <c:h val="0.71372025735971045"/>
        </c:manualLayout>
      </c:layout>
      <c:lineChart>
        <c:grouping val="standard"/>
        <c:ser>
          <c:idx val="0"/>
          <c:order val="0"/>
          <c:tx>
            <c:strRef>
              <c:f>'Quarterly Fixed'!$AO$3</c:f>
              <c:strCache>
                <c:ptCount val="1"/>
                <c:pt idx="0">
                  <c:v>Gateway Apt.</c:v>
                </c:pt>
              </c:strCache>
            </c:strRef>
          </c:tx>
          <c:spPr>
            <a:ln w="28575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'Quarterly Fixed'!$AN$4:$AN$47</c:f>
              <c:numCache>
                <c:formatCode>General</c:formatCode>
                <c:ptCount val="44"/>
                <c:pt idx="0">
                  <c:v>2002</c:v>
                </c:pt>
                <c:pt idx="1">
                  <c:v>2002</c:v>
                </c:pt>
                <c:pt idx="2">
                  <c:v>2002</c:v>
                </c:pt>
                <c:pt idx="3">
                  <c:v>2002</c:v>
                </c:pt>
                <c:pt idx="4">
                  <c:v>2003</c:v>
                </c:pt>
                <c:pt idx="5">
                  <c:v>2003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2004</c:v>
                </c:pt>
                <c:pt idx="11">
                  <c:v>2004</c:v>
                </c:pt>
                <c:pt idx="12">
                  <c:v>2005</c:v>
                </c:pt>
                <c:pt idx="13">
                  <c:v>2005</c:v>
                </c:pt>
                <c:pt idx="14">
                  <c:v>2005</c:v>
                </c:pt>
                <c:pt idx="15">
                  <c:v>2005</c:v>
                </c:pt>
                <c:pt idx="16">
                  <c:v>2006</c:v>
                </c:pt>
                <c:pt idx="17">
                  <c:v>2006</c:v>
                </c:pt>
                <c:pt idx="18">
                  <c:v>2006</c:v>
                </c:pt>
                <c:pt idx="19">
                  <c:v>2006</c:v>
                </c:pt>
                <c:pt idx="20">
                  <c:v>2007</c:v>
                </c:pt>
                <c:pt idx="21">
                  <c:v>2007</c:v>
                </c:pt>
                <c:pt idx="22">
                  <c:v>2007</c:v>
                </c:pt>
                <c:pt idx="23">
                  <c:v>2007</c:v>
                </c:pt>
                <c:pt idx="24">
                  <c:v>2008</c:v>
                </c:pt>
                <c:pt idx="25">
                  <c:v>2008</c:v>
                </c:pt>
                <c:pt idx="26">
                  <c:v>2008</c:v>
                </c:pt>
                <c:pt idx="27">
                  <c:v>2008</c:v>
                </c:pt>
                <c:pt idx="28">
                  <c:v>2009</c:v>
                </c:pt>
                <c:pt idx="29">
                  <c:v>2009</c:v>
                </c:pt>
                <c:pt idx="30">
                  <c:v>2009</c:v>
                </c:pt>
                <c:pt idx="31">
                  <c:v>2009</c:v>
                </c:pt>
                <c:pt idx="32">
                  <c:v>2010</c:v>
                </c:pt>
                <c:pt idx="33">
                  <c:v>2010</c:v>
                </c:pt>
                <c:pt idx="34">
                  <c:v>2010</c:v>
                </c:pt>
                <c:pt idx="35">
                  <c:v>2010</c:v>
                </c:pt>
                <c:pt idx="36">
                  <c:v>2011</c:v>
                </c:pt>
                <c:pt idx="37">
                  <c:v>2011</c:v>
                </c:pt>
                <c:pt idx="38">
                  <c:v>2011</c:v>
                </c:pt>
                <c:pt idx="39">
                  <c:v>2011</c:v>
                </c:pt>
                <c:pt idx="40">
                  <c:v>2012</c:v>
                </c:pt>
                <c:pt idx="41">
                  <c:v>2012</c:v>
                </c:pt>
                <c:pt idx="42">
                  <c:v>2012</c:v>
                </c:pt>
                <c:pt idx="43">
                  <c:v>2012</c:v>
                </c:pt>
              </c:numCache>
            </c:numRef>
          </c:cat>
          <c:val>
            <c:numRef>
              <c:f>'Quarterly Fixed'!$AO$4:$AO$47</c:f>
              <c:numCache>
                <c:formatCode>General</c:formatCode>
                <c:ptCount val="44"/>
                <c:pt idx="0">
                  <c:v>1</c:v>
                </c:pt>
                <c:pt idx="1">
                  <c:v>1.0198540954843467</c:v>
                </c:pt>
                <c:pt idx="2">
                  <c:v>1.0702742635515745</c:v>
                </c:pt>
                <c:pt idx="3">
                  <c:v>1.1425801089666645</c:v>
                </c:pt>
                <c:pt idx="4">
                  <c:v>1.1974328192815593</c:v>
                </c:pt>
                <c:pt idx="5">
                  <c:v>1.2629051620648257</c:v>
                </c:pt>
                <c:pt idx="6">
                  <c:v>1.3092621664050241</c:v>
                </c:pt>
                <c:pt idx="7">
                  <c:v>1.336596176932312</c:v>
                </c:pt>
                <c:pt idx="8">
                  <c:v>1.369470865269184</c:v>
                </c:pt>
                <c:pt idx="9">
                  <c:v>1.3999445932219039</c:v>
                </c:pt>
                <c:pt idx="10">
                  <c:v>1.441130298273154</c:v>
                </c:pt>
                <c:pt idx="11">
                  <c:v>1.5007849293563587</c:v>
                </c:pt>
                <c:pt idx="12">
                  <c:v>1.5487117924092708</c:v>
                </c:pt>
                <c:pt idx="13">
                  <c:v>1.6249884569212307</c:v>
                </c:pt>
                <c:pt idx="14">
                  <c:v>1.7034813925570216</c:v>
                </c:pt>
                <c:pt idx="15">
                  <c:v>1.7664604303259759</c:v>
                </c:pt>
                <c:pt idx="16">
                  <c:v>1.7717240742450819</c:v>
                </c:pt>
                <c:pt idx="17">
                  <c:v>1.7757872379721118</c:v>
                </c:pt>
                <c:pt idx="18">
                  <c:v>1.776895373534028</c:v>
                </c:pt>
                <c:pt idx="19">
                  <c:v>1.7944408532643819</c:v>
                </c:pt>
                <c:pt idx="20">
                  <c:v>1.846246190784006</c:v>
                </c:pt>
                <c:pt idx="21">
                  <c:v>1.9167974882260601</c:v>
                </c:pt>
                <c:pt idx="22">
                  <c:v>1.9815310739680487</c:v>
                </c:pt>
                <c:pt idx="23">
                  <c:v>2.0321359312955947</c:v>
                </c:pt>
                <c:pt idx="24">
                  <c:v>2.0217933327177038</c:v>
                </c:pt>
                <c:pt idx="25">
                  <c:v>1.9637085603472164</c:v>
                </c:pt>
                <c:pt idx="26">
                  <c:v>1.866100286268354</c:v>
                </c:pt>
                <c:pt idx="27">
                  <c:v>1.7517776341305751</c:v>
                </c:pt>
                <c:pt idx="28">
                  <c:v>1.6474282020500501</c:v>
                </c:pt>
                <c:pt idx="29">
                  <c:v>1.5976544463939419</c:v>
                </c:pt>
                <c:pt idx="30">
                  <c:v>1.5695816788253758</c:v>
                </c:pt>
                <c:pt idx="31">
                  <c:v>1.5652414812078677</c:v>
                </c:pt>
                <c:pt idx="32">
                  <c:v>1.6021793332717709</c:v>
                </c:pt>
                <c:pt idx="33">
                  <c:v>1.6168621294671721</c:v>
                </c:pt>
                <c:pt idx="34">
                  <c:v>1.633668852156247</c:v>
                </c:pt>
                <c:pt idx="35">
                  <c:v>1.6633114784375289</c:v>
                </c:pt>
                <c:pt idx="36">
                  <c:v>1.7446670976082739</c:v>
                </c:pt>
                <c:pt idx="37">
                  <c:v>1.8347954566441953</c:v>
                </c:pt>
                <c:pt idx="38">
                  <c:v>1.9016529688798605</c:v>
                </c:pt>
                <c:pt idx="39">
                  <c:v>1.9605688429217847</c:v>
                </c:pt>
                <c:pt idx="40">
                  <c:v>2.024656016252655</c:v>
                </c:pt>
                <c:pt idx="41">
                  <c:v>1.9972296610952078</c:v>
                </c:pt>
                <c:pt idx="42">
                  <c:v>2.0316742081447972</c:v>
                </c:pt>
                <c:pt idx="43">
                  <c:v>2.06879674946902</c:v>
                </c:pt>
              </c:numCache>
            </c:numRef>
          </c:val>
        </c:ser>
        <c:ser>
          <c:idx val="1"/>
          <c:order val="1"/>
          <c:tx>
            <c:strRef>
              <c:f>'Quarterly Fixed'!$AP$3</c:f>
              <c:strCache>
                <c:ptCount val="1"/>
                <c:pt idx="0">
                  <c:v>Other Apt.</c:v>
                </c:pt>
              </c:strCache>
            </c:strRef>
          </c:tx>
          <c:spPr>
            <a:ln w="19050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numRef>
              <c:f>'Quarterly Fixed'!$AN$4:$AN$47</c:f>
              <c:numCache>
                <c:formatCode>General</c:formatCode>
                <c:ptCount val="44"/>
                <c:pt idx="0">
                  <c:v>2002</c:v>
                </c:pt>
                <c:pt idx="1">
                  <c:v>2002</c:v>
                </c:pt>
                <c:pt idx="2">
                  <c:v>2002</c:v>
                </c:pt>
                <c:pt idx="3">
                  <c:v>2002</c:v>
                </c:pt>
                <c:pt idx="4">
                  <c:v>2003</c:v>
                </c:pt>
                <c:pt idx="5">
                  <c:v>2003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2004</c:v>
                </c:pt>
                <c:pt idx="11">
                  <c:v>2004</c:v>
                </c:pt>
                <c:pt idx="12">
                  <c:v>2005</c:v>
                </c:pt>
                <c:pt idx="13">
                  <c:v>2005</c:v>
                </c:pt>
                <c:pt idx="14">
                  <c:v>2005</c:v>
                </c:pt>
                <c:pt idx="15">
                  <c:v>2005</c:v>
                </c:pt>
                <c:pt idx="16">
                  <c:v>2006</c:v>
                </c:pt>
                <c:pt idx="17">
                  <c:v>2006</c:v>
                </c:pt>
                <c:pt idx="18">
                  <c:v>2006</c:v>
                </c:pt>
                <c:pt idx="19">
                  <c:v>2006</c:v>
                </c:pt>
                <c:pt idx="20">
                  <c:v>2007</c:v>
                </c:pt>
                <c:pt idx="21">
                  <c:v>2007</c:v>
                </c:pt>
                <c:pt idx="22">
                  <c:v>2007</c:v>
                </c:pt>
                <c:pt idx="23">
                  <c:v>2007</c:v>
                </c:pt>
                <c:pt idx="24">
                  <c:v>2008</c:v>
                </c:pt>
                <c:pt idx="25">
                  <c:v>2008</c:v>
                </c:pt>
                <c:pt idx="26">
                  <c:v>2008</c:v>
                </c:pt>
                <c:pt idx="27">
                  <c:v>2008</c:v>
                </c:pt>
                <c:pt idx="28">
                  <c:v>2009</c:v>
                </c:pt>
                <c:pt idx="29">
                  <c:v>2009</c:v>
                </c:pt>
                <c:pt idx="30">
                  <c:v>2009</c:v>
                </c:pt>
                <c:pt idx="31">
                  <c:v>2009</c:v>
                </c:pt>
                <c:pt idx="32">
                  <c:v>2010</c:v>
                </c:pt>
                <c:pt idx="33">
                  <c:v>2010</c:v>
                </c:pt>
                <c:pt idx="34">
                  <c:v>2010</c:v>
                </c:pt>
                <c:pt idx="35">
                  <c:v>2010</c:v>
                </c:pt>
                <c:pt idx="36">
                  <c:v>2011</c:v>
                </c:pt>
                <c:pt idx="37">
                  <c:v>2011</c:v>
                </c:pt>
                <c:pt idx="38">
                  <c:v>2011</c:v>
                </c:pt>
                <c:pt idx="39">
                  <c:v>2011</c:v>
                </c:pt>
                <c:pt idx="40">
                  <c:v>2012</c:v>
                </c:pt>
                <c:pt idx="41">
                  <c:v>2012</c:v>
                </c:pt>
                <c:pt idx="42">
                  <c:v>2012</c:v>
                </c:pt>
                <c:pt idx="43">
                  <c:v>2012</c:v>
                </c:pt>
              </c:numCache>
            </c:numRef>
          </c:cat>
          <c:val>
            <c:numRef>
              <c:f>'Quarterly Fixed'!$AP$4:$AP$47</c:f>
              <c:numCache>
                <c:formatCode>General</c:formatCode>
                <c:ptCount val="44"/>
                <c:pt idx="0">
                  <c:v>1</c:v>
                </c:pt>
                <c:pt idx="1">
                  <c:v>1.0304080061585841</c:v>
                </c:pt>
                <c:pt idx="2">
                  <c:v>1.0554272517321011</c:v>
                </c:pt>
                <c:pt idx="3">
                  <c:v>1.0740954580446498</c:v>
                </c:pt>
                <c:pt idx="4">
                  <c:v>1.0743841416474211</c:v>
                </c:pt>
                <c:pt idx="5">
                  <c:v>1.0724595842956126</c:v>
                </c:pt>
                <c:pt idx="6">
                  <c:v>1.0754426481909158</c:v>
                </c:pt>
                <c:pt idx="7">
                  <c:v>1.079099307159352</c:v>
                </c:pt>
                <c:pt idx="8">
                  <c:v>1.106139337952271</c:v>
                </c:pt>
                <c:pt idx="9">
                  <c:v>1.1518475750577375</c:v>
                </c:pt>
                <c:pt idx="10">
                  <c:v>1.2039068514241711</c:v>
                </c:pt>
                <c:pt idx="11">
                  <c:v>1.2739607390300223</c:v>
                </c:pt>
                <c:pt idx="12">
                  <c:v>1.3455542725173204</c:v>
                </c:pt>
                <c:pt idx="13">
                  <c:v>1.4320631254811393</c:v>
                </c:pt>
                <c:pt idx="14">
                  <c:v>1.5013471901462665</c:v>
                </c:pt>
                <c:pt idx="15">
                  <c:v>1.5286759045419565</c:v>
                </c:pt>
                <c:pt idx="16">
                  <c:v>1.5342571208622031</c:v>
                </c:pt>
                <c:pt idx="17">
                  <c:v>1.5321401077752121</c:v>
                </c:pt>
                <c:pt idx="18">
                  <c:v>1.5246343341031559</c:v>
                </c:pt>
                <c:pt idx="19">
                  <c:v>1.5423402617398001</c:v>
                </c:pt>
                <c:pt idx="20">
                  <c:v>1.5845842956120084</c:v>
                </c:pt>
                <c:pt idx="21">
                  <c:v>1.6216320246343341</c:v>
                </c:pt>
                <c:pt idx="22">
                  <c:v>1.6470361816782146</c:v>
                </c:pt>
                <c:pt idx="23">
                  <c:v>1.6351039260969982</c:v>
                </c:pt>
                <c:pt idx="24">
                  <c:v>1.6083525789068529</c:v>
                </c:pt>
                <c:pt idx="25">
                  <c:v>1.5448421862971515</c:v>
                </c:pt>
                <c:pt idx="26">
                  <c:v>1.4254234026173966</c:v>
                </c:pt>
                <c:pt idx="27">
                  <c:v>1.2661662817551957</c:v>
                </c:pt>
                <c:pt idx="28">
                  <c:v>1.09738260200154</c:v>
                </c:pt>
                <c:pt idx="29">
                  <c:v>0.95323325635103962</c:v>
                </c:pt>
                <c:pt idx="30">
                  <c:v>0.88125481139337991</c:v>
                </c:pt>
                <c:pt idx="31">
                  <c:v>0.86903387220939254</c:v>
                </c:pt>
                <c:pt idx="32">
                  <c:v>0.87451886066204754</c:v>
                </c:pt>
                <c:pt idx="33">
                  <c:v>0.91859122401847604</c:v>
                </c:pt>
                <c:pt idx="34">
                  <c:v>0.96911085450346446</c:v>
                </c:pt>
                <c:pt idx="35">
                  <c:v>1.0150115473441101</c:v>
                </c:pt>
                <c:pt idx="36">
                  <c:v>1.0687066974595834</c:v>
                </c:pt>
                <c:pt idx="37">
                  <c:v>1.131639722863742</c:v>
                </c:pt>
                <c:pt idx="38">
                  <c:v>1.1807159353348737</c:v>
                </c:pt>
                <c:pt idx="39">
                  <c:v>1.2219014626635867</c:v>
                </c:pt>
                <c:pt idx="40">
                  <c:v>1.2780985373364124</c:v>
                </c:pt>
                <c:pt idx="41">
                  <c:v>1.2933987682832948</c:v>
                </c:pt>
                <c:pt idx="42">
                  <c:v>1.3257313317936876</c:v>
                </c:pt>
                <c:pt idx="43">
                  <c:v>1.4005966127790594</c:v>
                </c:pt>
              </c:numCache>
            </c:numRef>
          </c:val>
        </c:ser>
        <c:ser>
          <c:idx val="2"/>
          <c:order val="2"/>
          <c:tx>
            <c:strRef>
              <c:f>'Quarterly Fixed'!$AQ$3</c:f>
              <c:strCache>
                <c:ptCount val="1"/>
                <c:pt idx="0">
                  <c:v>Gateway Retail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numRef>
              <c:f>'Quarterly Fixed'!$AN$4:$AN$47</c:f>
              <c:numCache>
                <c:formatCode>General</c:formatCode>
                <c:ptCount val="44"/>
                <c:pt idx="0">
                  <c:v>2002</c:v>
                </c:pt>
                <c:pt idx="1">
                  <c:v>2002</c:v>
                </c:pt>
                <c:pt idx="2">
                  <c:v>2002</c:v>
                </c:pt>
                <c:pt idx="3">
                  <c:v>2002</c:v>
                </c:pt>
                <c:pt idx="4">
                  <c:v>2003</c:v>
                </c:pt>
                <c:pt idx="5">
                  <c:v>2003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2004</c:v>
                </c:pt>
                <c:pt idx="11">
                  <c:v>2004</c:v>
                </c:pt>
                <c:pt idx="12">
                  <c:v>2005</c:v>
                </c:pt>
                <c:pt idx="13">
                  <c:v>2005</c:v>
                </c:pt>
                <c:pt idx="14">
                  <c:v>2005</c:v>
                </c:pt>
                <c:pt idx="15">
                  <c:v>2005</c:v>
                </c:pt>
                <c:pt idx="16">
                  <c:v>2006</c:v>
                </c:pt>
                <c:pt idx="17">
                  <c:v>2006</c:v>
                </c:pt>
                <c:pt idx="18">
                  <c:v>2006</c:v>
                </c:pt>
                <c:pt idx="19">
                  <c:v>2006</c:v>
                </c:pt>
                <c:pt idx="20">
                  <c:v>2007</c:v>
                </c:pt>
                <c:pt idx="21">
                  <c:v>2007</c:v>
                </c:pt>
                <c:pt idx="22">
                  <c:v>2007</c:v>
                </c:pt>
                <c:pt idx="23">
                  <c:v>2007</c:v>
                </c:pt>
                <c:pt idx="24">
                  <c:v>2008</c:v>
                </c:pt>
                <c:pt idx="25">
                  <c:v>2008</c:v>
                </c:pt>
                <c:pt idx="26">
                  <c:v>2008</c:v>
                </c:pt>
                <c:pt idx="27">
                  <c:v>2008</c:v>
                </c:pt>
                <c:pt idx="28">
                  <c:v>2009</c:v>
                </c:pt>
                <c:pt idx="29">
                  <c:v>2009</c:v>
                </c:pt>
                <c:pt idx="30">
                  <c:v>2009</c:v>
                </c:pt>
                <c:pt idx="31">
                  <c:v>2009</c:v>
                </c:pt>
                <c:pt idx="32">
                  <c:v>2010</c:v>
                </c:pt>
                <c:pt idx="33">
                  <c:v>2010</c:v>
                </c:pt>
                <c:pt idx="34">
                  <c:v>2010</c:v>
                </c:pt>
                <c:pt idx="35">
                  <c:v>2010</c:v>
                </c:pt>
                <c:pt idx="36">
                  <c:v>2011</c:v>
                </c:pt>
                <c:pt idx="37">
                  <c:v>2011</c:v>
                </c:pt>
                <c:pt idx="38">
                  <c:v>2011</c:v>
                </c:pt>
                <c:pt idx="39">
                  <c:v>2011</c:v>
                </c:pt>
                <c:pt idx="40">
                  <c:v>2012</c:v>
                </c:pt>
                <c:pt idx="41">
                  <c:v>2012</c:v>
                </c:pt>
                <c:pt idx="42">
                  <c:v>2012</c:v>
                </c:pt>
                <c:pt idx="43">
                  <c:v>2012</c:v>
                </c:pt>
              </c:numCache>
            </c:numRef>
          </c:cat>
          <c:val>
            <c:numRef>
              <c:f>'Quarterly Fixed'!$AQ$4:$AQ$47</c:f>
              <c:numCache>
                <c:formatCode>General</c:formatCode>
                <c:ptCount val="44"/>
                <c:pt idx="0">
                  <c:v>1</c:v>
                </c:pt>
                <c:pt idx="1">
                  <c:v>0.98328156404165845</c:v>
                </c:pt>
                <c:pt idx="2">
                  <c:v>1.0032888726475424</c:v>
                </c:pt>
                <c:pt idx="3">
                  <c:v>1.0537182532431932</c:v>
                </c:pt>
                <c:pt idx="4">
                  <c:v>1.128996893842499</c:v>
                </c:pt>
                <c:pt idx="5">
                  <c:v>1.2309519459163165</c:v>
                </c:pt>
                <c:pt idx="6">
                  <c:v>1.3240453133564773</c:v>
                </c:pt>
                <c:pt idx="7">
                  <c:v>1.3689932395395579</c:v>
                </c:pt>
                <c:pt idx="8">
                  <c:v>1.3539192399049875</c:v>
                </c:pt>
                <c:pt idx="9">
                  <c:v>1.3680796638041295</c:v>
                </c:pt>
                <c:pt idx="10">
                  <c:v>1.4048967659418961</c:v>
                </c:pt>
                <c:pt idx="11">
                  <c:v>1.4484743285218347</c:v>
                </c:pt>
                <c:pt idx="12">
                  <c:v>1.5185455874291978</c:v>
                </c:pt>
                <c:pt idx="13">
                  <c:v>1.6044217065594732</c:v>
                </c:pt>
                <c:pt idx="14">
                  <c:v>1.6892928923807784</c:v>
                </c:pt>
                <c:pt idx="15">
                  <c:v>1.7350630367257445</c:v>
                </c:pt>
                <c:pt idx="16">
                  <c:v>1.6989767951763202</c:v>
                </c:pt>
                <c:pt idx="17">
                  <c:v>1.72145075826786</c:v>
                </c:pt>
                <c:pt idx="18">
                  <c:v>1.7992874109263661</c:v>
                </c:pt>
                <c:pt idx="19">
                  <c:v>1.8709117485839577</c:v>
                </c:pt>
                <c:pt idx="20">
                  <c:v>1.9524940617577207</c:v>
                </c:pt>
                <c:pt idx="21">
                  <c:v>2.0517083866252501</c:v>
                </c:pt>
                <c:pt idx="22">
                  <c:v>2.0619404348620503</c:v>
                </c:pt>
                <c:pt idx="23">
                  <c:v>2.0404714050794808</c:v>
                </c:pt>
                <c:pt idx="24">
                  <c:v>1.9787136853645169</c:v>
                </c:pt>
                <c:pt idx="25">
                  <c:v>1.8684450940983015</c:v>
                </c:pt>
                <c:pt idx="26">
                  <c:v>1.8118033985017359</c:v>
                </c:pt>
                <c:pt idx="27">
                  <c:v>1.7290334368719167</c:v>
                </c:pt>
                <c:pt idx="28">
                  <c:v>1.6153846153846148</c:v>
                </c:pt>
                <c:pt idx="29">
                  <c:v>1.536360314270053</c:v>
                </c:pt>
                <c:pt idx="30">
                  <c:v>1.4583409464644619</c:v>
                </c:pt>
                <c:pt idx="31">
                  <c:v>1.323862598209391</c:v>
                </c:pt>
                <c:pt idx="32">
                  <c:v>1.3192033619587071</c:v>
                </c:pt>
                <c:pt idx="33">
                  <c:v>1.2764480175406538</c:v>
                </c:pt>
                <c:pt idx="34">
                  <c:v>1.2811986113648814</c:v>
                </c:pt>
                <c:pt idx="35">
                  <c:v>1.3772154211584149</c:v>
                </c:pt>
                <c:pt idx="36">
                  <c:v>1.4037091174858392</c:v>
                </c:pt>
                <c:pt idx="37">
                  <c:v>1.5344418052256534</c:v>
                </c:pt>
                <c:pt idx="38">
                  <c:v>1.6637127717887825</c:v>
                </c:pt>
                <c:pt idx="39">
                  <c:v>1.6336561300931847</c:v>
                </c:pt>
                <c:pt idx="40">
                  <c:v>1.7864059930568243</c:v>
                </c:pt>
                <c:pt idx="41">
                  <c:v>1.72145075826786</c:v>
                </c:pt>
                <c:pt idx="42">
                  <c:v>1.5741823497167931</c:v>
                </c:pt>
                <c:pt idx="43">
                  <c:v>1.733235885254887</c:v>
                </c:pt>
              </c:numCache>
            </c:numRef>
          </c:val>
        </c:ser>
        <c:ser>
          <c:idx val="3"/>
          <c:order val="3"/>
          <c:tx>
            <c:strRef>
              <c:f>'Quarterly Fixed'!$AR$3</c:f>
              <c:strCache>
                <c:ptCount val="1"/>
                <c:pt idx="0">
                  <c:v>Other Retail</c:v>
                </c:pt>
              </c:strCache>
            </c:strRef>
          </c:tx>
          <c:spPr>
            <a:ln w="19050">
              <a:solidFill>
                <a:srgbClr val="009900"/>
              </a:solidFill>
              <a:prstDash val="sysDash"/>
            </a:ln>
          </c:spPr>
          <c:marker>
            <c:symbol val="none"/>
          </c:marker>
          <c:cat>
            <c:numRef>
              <c:f>'Quarterly Fixed'!$AN$4:$AN$47</c:f>
              <c:numCache>
                <c:formatCode>General</c:formatCode>
                <c:ptCount val="44"/>
                <c:pt idx="0">
                  <c:v>2002</c:v>
                </c:pt>
                <c:pt idx="1">
                  <c:v>2002</c:v>
                </c:pt>
                <c:pt idx="2">
                  <c:v>2002</c:v>
                </c:pt>
                <c:pt idx="3">
                  <c:v>2002</c:v>
                </c:pt>
                <c:pt idx="4">
                  <c:v>2003</c:v>
                </c:pt>
                <c:pt idx="5">
                  <c:v>2003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2004</c:v>
                </c:pt>
                <c:pt idx="11">
                  <c:v>2004</c:v>
                </c:pt>
                <c:pt idx="12">
                  <c:v>2005</c:v>
                </c:pt>
                <c:pt idx="13">
                  <c:v>2005</c:v>
                </c:pt>
                <c:pt idx="14">
                  <c:v>2005</c:v>
                </c:pt>
                <c:pt idx="15">
                  <c:v>2005</c:v>
                </c:pt>
                <c:pt idx="16">
                  <c:v>2006</c:v>
                </c:pt>
                <c:pt idx="17">
                  <c:v>2006</c:v>
                </c:pt>
                <c:pt idx="18">
                  <c:v>2006</c:v>
                </c:pt>
                <c:pt idx="19">
                  <c:v>2006</c:v>
                </c:pt>
                <c:pt idx="20">
                  <c:v>2007</c:v>
                </c:pt>
                <c:pt idx="21">
                  <c:v>2007</c:v>
                </c:pt>
                <c:pt idx="22">
                  <c:v>2007</c:v>
                </c:pt>
                <c:pt idx="23">
                  <c:v>2007</c:v>
                </c:pt>
                <c:pt idx="24">
                  <c:v>2008</c:v>
                </c:pt>
                <c:pt idx="25">
                  <c:v>2008</c:v>
                </c:pt>
                <c:pt idx="26">
                  <c:v>2008</c:v>
                </c:pt>
                <c:pt idx="27">
                  <c:v>2008</c:v>
                </c:pt>
                <c:pt idx="28">
                  <c:v>2009</c:v>
                </c:pt>
                <c:pt idx="29">
                  <c:v>2009</c:v>
                </c:pt>
                <c:pt idx="30">
                  <c:v>2009</c:v>
                </c:pt>
                <c:pt idx="31">
                  <c:v>2009</c:v>
                </c:pt>
                <c:pt idx="32">
                  <c:v>2010</c:v>
                </c:pt>
                <c:pt idx="33">
                  <c:v>2010</c:v>
                </c:pt>
                <c:pt idx="34">
                  <c:v>2010</c:v>
                </c:pt>
                <c:pt idx="35">
                  <c:v>2010</c:v>
                </c:pt>
                <c:pt idx="36">
                  <c:v>2011</c:v>
                </c:pt>
                <c:pt idx="37">
                  <c:v>2011</c:v>
                </c:pt>
                <c:pt idx="38">
                  <c:v>2011</c:v>
                </c:pt>
                <c:pt idx="39">
                  <c:v>2011</c:v>
                </c:pt>
                <c:pt idx="40">
                  <c:v>2012</c:v>
                </c:pt>
                <c:pt idx="41">
                  <c:v>2012</c:v>
                </c:pt>
                <c:pt idx="42">
                  <c:v>2012</c:v>
                </c:pt>
                <c:pt idx="43">
                  <c:v>2012</c:v>
                </c:pt>
              </c:numCache>
            </c:numRef>
          </c:cat>
          <c:val>
            <c:numRef>
              <c:f>'Quarterly Fixed'!$AR$4:$AR$47</c:f>
              <c:numCache>
                <c:formatCode>General</c:formatCode>
                <c:ptCount val="44"/>
                <c:pt idx="0">
                  <c:v>1</c:v>
                </c:pt>
                <c:pt idx="1">
                  <c:v>1.0301282688674556</c:v>
                </c:pt>
                <c:pt idx="2">
                  <c:v>1.0762652878592018</c:v>
                </c:pt>
                <c:pt idx="3">
                  <c:v>1.1020184945808897</c:v>
                </c:pt>
                <c:pt idx="4">
                  <c:v>1.1124589837923842</c:v>
                </c:pt>
                <c:pt idx="5">
                  <c:v>1.1370189917470421</c:v>
                </c:pt>
                <c:pt idx="6">
                  <c:v>1.1569056378641738</c:v>
                </c:pt>
                <c:pt idx="7">
                  <c:v>1.1791786815153626</c:v>
                </c:pt>
                <c:pt idx="8">
                  <c:v>1.2341652580292328</c:v>
                </c:pt>
                <c:pt idx="9">
                  <c:v>1.2801034105598093</c:v>
                </c:pt>
                <c:pt idx="10">
                  <c:v>1.3446355772099035</c:v>
                </c:pt>
                <c:pt idx="11">
                  <c:v>1.4029034503331008</c:v>
                </c:pt>
                <c:pt idx="12">
                  <c:v>1.4150343044645513</c:v>
                </c:pt>
                <c:pt idx="13">
                  <c:v>1.4831460674157304</c:v>
                </c:pt>
                <c:pt idx="14">
                  <c:v>1.551158397136323</c:v>
                </c:pt>
                <c:pt idx="15">
                  <c:v>1.5889430247588756</c:v>
                </c:pt>
                <c:pt idx="16">
                  <c:v>1.6177786616287171</c:v>
                </c:pt>
                <c:pt idx="17">
                  <c:v>1.6373670080540916</c:v>
                </c:pt>
                <c:pt idx="18">
                  <c:v>1.6702794073779457</c:v>
                </c:pt>
                <c:pt idx="19">
                  <c:v>1.7013025753206719</c:v>
                </c:pt>
                <c:pt idx="20">
                  <c:v>1.7046833051605841</c:v>
                </c:pt>
                <c:pt idx="21">
                  <c:v>1.7364025057174108</c:v>
                </c:pt>
                <c:pt idx="22">
                  <c:v>1.73938550263498</c:v>
                </c:pt>
                <c:pt idx="23">
                  <c:v>1.7010042756289145</c:v>
                </c:pt>
                <c:pt idx="24">
                  <c:v>1.6437307348115748</c:v>
                </c:pt>
                <c:pt idx="25">
                  <c:v>1.5655762155712438</c:v>
                </c:pt>
                <c:pt idx="26">
                  <c:v>1.4926916575519527</c:v>
                </c:pt>
                <c:pt idx="27">
                  <c:v>1.4119518743163966</c:v>
                </c:pt>
                <c:pt idx="28">
                  <c:v>1.3592522621059957</c:v>
                </c:pt>
                <c:pt idx="29">
                  <c:v>1.2423187829372577</c:v>
                </c:pt>
                <c:pt idx="30">
                  <c:v>1.1926021676444267</c:v>
                </c:pt>
                <c:pt idx="31">
                  <c:v>1.1028139604255749</c:v>
                </c:pt>
                <c:pt idx="32">
                  <c:v>1.061350303271354</c:v>
                </c:pt>
                <c:pt idx="33">
                  <c:v>1.0225713433429446</c:v>
                </c:pt>
                <c:pt idx="34">
                  <c:v>0.9782241225017404</c:v>
                </c:pt>
                <c:pt idx="35">
                  <c:v>1.0072586258327541</c:v>
                </c:pt>
                <c:pt idx="36">
                  <c:v>1.0260515064134441</c:v>
                </c:pt>
                <c:pt idx="37">
                  <c:v>1.0409664910012926</c:v>
                </c:pt>
                <c:pt idx="38">
                  <c:v>1.0930695038281795</c:v>
                </c:pt>
                <c:pt idx="39">
                  <c:v>1.0726856915581187</c:v>
                </c:pt>
                <c:pt idx="40">
                  <c:v>1.0878989758377251</c:v>
                </c:pt>
                <c:pt idx="41">
                  <c:v>1.1228000397732929</c:v>
                </c:pt>
                <c:pt idx="42">
                  <c:v>1.063239534652481</c:v>
                </c:pt>
                <c:pt idx="43">
                  <c:v>1.121109674853336</c:v>
                </c:pt>
              </c:numCache>
            </c:numRef>
          </c:val>
        </c:ser>
        <c:ser>
          <c:idx val="4"/>
          <c:order val="4"/>
          <c:tx>
            <c:strRef>
              <c:f>'Quarterly Fixed'!$AS$3</c:f>
              <c:strCache>
                <c:ptCount val="1"/>
                <c:pt idx="0">
                  <c:v>Gateway Industrial</c:v>
                </c:pt>
              </c:strCache>
            </c:strRef>
          </c:tx>
          <c:spPr>
            <a:ln w="1905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'Quarterly Fixed'!$AN$4:$AN$47</c:f>
              <c:numCache>
                <c:formatCode>General</c:formatCode>
                <c:ptCount val="44"/>
                <c:pt idx="0">
                  <c:v>2002</c:v>
                </c:pt>
                <c:pt idx="1">
                  <c:v>2002</c:v>
                </c:pt>
                <c:pt idx="2">
                  <c:v>2002</c:v>
                </c:pt>
                <c:pt idx="3">
                  <c:v>2002</c:v>
                </c:pt>
                <c:pt idx="4">
                  <c:v>2003</c:v>
                </c:pt>
                <c:pt idx="5">
                  <c:v>2003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2004</c:v>
                </c:pt>
                <c:pt idx="11">
                  <c:v>2004</c:v>
                </c:pt>
                <c:pt idx="12">
                  <c:v>2005</c:v>
                </c:pt>
                <c:pt idx="13">
                  <c:v>2005</c:v>
                </c:pt>
                <c:pt idx="14">
                  <c:v>2005</c:v>
                </c:pt>
                <c:pt idx="15">
                  <c:v>2005</c:v>
                </c:pt>
                <c:pt idx="16">
                  <c:v>2006</c:v>
                </c:pt>
                <c:pt idx="17">
                  <c:v>2006</c:v>
                </c:pt>
                <c:pt idx="18">
                  <c:v>2006</c:v>
                </c:pt>
                <c:pt idx="19">
                  <c:v>2006</c:v>
                </c:pt>
                <c:pt idx="20">
                  <c:v>2007</c:v>
                </c:pt>
                <c:pt idx="21">
                  <c:v>2007</c:v>
                </c:pt>
                <c:pt idx="22">
                  <c:v>2007</c:v>
                </c:pt>
                <c:pt idx="23">
                  <c:v>2007</c:v>
                </c:pt>
                <c:pt idx="24">
                  <c:v>2008</c:v>
                </c:pt>
                <c:pt idx="25">
                  <c:v>2008</c:v>
                </c:pt>
                <c:pt idx="26">
                  <c:v>2008</c:v>
                </c:pt>
                <c:pt idx="27">
                  <c:v>2008</c:v>
                </c:pt>
                <c:pt idx="28">
                  <c:v>2009</c:v>
                </c:pt>
                <c:pt idx="29">
                  <c:v>2009</c:v>
                </c:pt>
                <c:pt idx="30">
                  <c:v>2009</c:v>
                </c:pt>
                <c:pt idx="31">
                  <c:v>2009</c:v>
                </c:pt>
                <c:pt idx="32">
                  <c:v>2010</c:v>
                </c:pt>
                <c:pt idx="33">
                  <c:v>2010</c:v>
                </c:pt>
                <c:pt idx="34">
                  <c:v>2010</c:v>
                </c:pt>
                <c:pt idx="35">
                  <c:v>2010</c:v>
                </c:pt>
                <c:pt idx="36">
                  <c:v>2011</c:v>
                </c:pt>
                <c:pt idx="37">
                  <c:v>2011</c:v>
                </c:pt>
                <c:pt idx="38">
                  <c:v>2011</c:v>
                </c:pt>
                <c:pt idx="39">
                  <c:v>2011</c:v>
                </c:pt>
                <c:pt idx="40">
                  <c:v>2012</c:v>
                </c:pt>
                <c:pt idx="41">
                  <c:v>2012</c:v>
                </c:pt>
                <c:pt idx="42">
                  <c:v>2012</c:v>
                </c:pt>
                <c:pt idx="43">
                  <c:v>2012</c:v>
                </c:pt>
              </c:numCache>
            </c:numRef>
          </c:cat>
          <c:val>
            <c:numRef>
              <c:f>'Quarterly Fixed'!$AS$4:$AS$47</c:f>
              <c:numCache>
                <c:formatCode>General</c:formatCode>
                <c:ptCount val="44"/>
                <c:pt idx="0">
                  <c:v>1</c:v>
                </c:pt>
                <c:pt idx="1">
                  <c:v>0.98927933293627168</c:v>
                </c:pt>
                <c:pt idx="2">
                  <c:v>1.0191582291046259</c:v>
                </c:pt>
                <c:pt idx="3">
                  <c:v>1.0435775263053411</c:v>
                </c:pt>
                <c:pt idx="4">
                  <c:v>1.0633313480246172</c:v>
                </c:pt>
                <c:pt idx="5">
                  <c:v>1.0687909469922581</c:v>
                </c:pt>
                <c:pt idx="6">
                  <c:v>1.0775263053404793</c:v>
                </c:pt>
                <c:pt idx="7">
                  <c:v>1.1167361524717101</c:v>
                </c:pt>
                <c:pt idx="8">
                  <c:v>1.1672622592813184</c:v>
                </c:pt>
                <c:pt idx="9">
                  <c:v>1.2012110383164578</c:v>
                </c:pt>
                <c:pt idx="10">
                  <c:v>1.2410164780623381</c:v>
                </c:pt>
                <c:pt idx="11">
                  <c:v>1.2521342068691674</c:v>
                </c:pt>
                <c:pt idx="12">
                  <c:v>1.2583879293230114</c:v>
                </c:pt>
                <c:pt idx="13">
                  <c:v>1.2721858248957729</c:v>
                </c:pt>
                <c:pt idx="14">
                  <c:v>1.2977963073257885</c:v>
                </c:pt>
                <c:pt idx="15">
                  <c:v>1.3489180067500501</c:v>
                </c:pt>
                <c:pt idx="16">
                  <c:v>1.4162199722056779</c:v>
                </c:pt>
                <c:pt idx="17">
                  <c:v>1.4751836410561838</c:v>
                </c:pt>
                <c:pt idx="18">
                  <c:v>1.5583680762358549</c:v>
                </c:pt>
                <c:pt idx="19">
                  <c:v>1.6328171530673021</c:v>
                </c:pt>
                <c:pt idx="20">
                  <c:v>1.7016081000595586</c:v>
                </c:pt>
                <c:pt idx="21">
                  <c:v>1.7430017867778438</c:v>
                </c:pt>
                <c:pt idx="22">
                  <c:v>1.7709946396664678</c:v>
                </c:pt>
                <c:pt idx="23">
                  <c:v>1.7902521342068707</c:v>
                </c:pt>
                <c:pt idx="24">
                  <c:v>1.7431010522136186</c:v>
                </c:pt>
                <c:pt idx="25">
                  <c:v>1.6757990867579902</c:v>
                </c:pt>
                <c:pt idx="26">
                  <c:v>1.5994639666468145</c:v>
                </c:pt>
                <c:pt idx="27">
                  <c:v>1.498213222156046</c:v>
                </c:pt>
                <c:pt idx="28">
                  <c:v>1.3994441135596578</c:v>
                </c:pt>
                <c:pt idx="29">
                  <c:v>1.2839984117530276</c:v>
                </c:pt>
                <c:pt idx="30">
                  <c:v>1.2234464959301166</c:v>
                </c:pt>
                <c:pt idx="31">
                  <c:v>1.1891999205876513</c:v>
                </c:pt>
                <c:pt idx="32">
                  <c:v>1.2003176493944803</c:v>
                </c:pt>
                <c:pt idx="33">
                  <c:v>1.2172920389120501</c:v>
                </c:pt>
                <c:pt idx="34">
                  <c:v>1.2364502680166767</c:v>
                </c:pt>
                <c:pt idx="35">
                  <c:v>1.2672225531070078</c:v>
                </c:pt>
                <c:pt idx="36">
                  <c:v>1.3056382767520343</c:v>
                </c:pt>
                <c:pt idx="37">
                  <c:v>1.3133809807425061</c:v>
                </c:pt>
                <c:pt idx="38">
                  <c:v>1.3682747667262267</c:v>
                </c:pt>
                <c:pt idx="39">
                  <c:v>1.4174111574349795</c:v>
                </c:pt>
                <c:pt idx="40">
                  <c:v>1.4100655151876118</c:v>
                </c:pt>
                <c:pt idx="41">
                  <c:v>1.5067500496327186</c:v>
                </c:pt>
                <c:pt idx="42">
                  <c:v>1.4583085169743895</c:v>
                </c:pt>
                <c:pt idx="43">
                  <c:v>1.4307127258288663</c:v>
                </c:pt>
              </c:numCache>
            </c:numRef>
          </c:val>
        </c:ser>
        <c:ser>
          <c:idx val="5"/>
          <c:order val="5"/>
          <c:tx>
            <c:strRef>
              <c:f>'Quarterly Fixed'!$AT$3</c:f>
              <c:strCache>
                <c:ptCount val="1"/>
                <c:pt idx="0">
                  <c:v>Other Industrial</c:v>
                </c:pt>
              </c:strCache>
            </c:strRef>
          </c:tx>
          <c:spPr>
            <a:ln w="19050">
              <a:solidFill>
                <a:srgbClr val="7030A0"/>
              </a:solidFill>
              <a:prstDash val="sysDash"/>
            </a:ln>
          </c:spPr>
          <c:marker>
            <c:symbol val="none"/>
          </c:marker>
          <c:cat>
            <c:numRef>
              <c:f>'Quarterly Fixed'!$AN$4:$AN$47</c:f>
              <c:numCache>
                <c:formatCode>General</c:formatCode>
                <c:ptCount val="44"/>
                <c:pt idx="0">
                  <c:v>2002</c:v>
                </c:pt>
                <c:pt idx="1">
                  <c:v>2002</c:v>
                </c:pt>
                <c:pt idx="2">
                  <c:v>2002</c:v>
                </c:pt>
                <c:pt idx="3">
                  <c:v>2002</c:v>
                </c:pt>
                <c:pt idx="4">
                  <c:v>2003</c:v>
                </c:pt>
                <c:pt idx="5">
                  <c:v>2003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2004</c:v>
                </c:pt>
                <c:pt idx="11">
                  <c:v>2004</c:v>
                </c:pt>
                <c:pt idx="12">
                  <c:v>2005</c:v>
                </c:pt>
                <c:pt idx="13">
                  <c:v>2005</c:v>
                </c:pt>
                <c:pt idx="14">
                  <c:v>2005</c:v>
                </c:pt>
                <c:pt idx="15">
                  <c:v>2005</c:v>
                </c:pt>
                <c:pt idx="16">
                  <c:v>2006</c:v>
                </c:pt>
                <c:pt idx="17">
                  <c:v>2006</c:v>
                </c:pt>
                <c:pt idx="18">
                  <c:v>2006</c:v>
                </c:pt>
                <c:pt idx="19">
                  <c:v>2006</c:v>
                </c:pt>
                <c:pt idx="20">
                  <c:v>2007</c:v>
                </c:pt>
                <c:pt idx="21">
                  <c:v>2007</c:v>
                </c:pt>
                <c:pt idx="22">
                  <c:v>2007</c:v>
                </c:pt>
                <c:pt idx="23">
                  <c:v>2007</c:v>
                </c:pt>
                <c:pt idx="24">
                  <c:v>2008</c:v>
                </c:pt>
                <c:pt idx="25">
                  <c:v>2008</c:v>
                </c:pt>
                <c:pt idx="26">
                  <c:v>2008</c:v>
                </c:pt>
                <c:pt idx="27">
                  <c:v>2008</c:v>
                </c:pt>
                <c:pt idx="28">
                  <c:v>2009</c:v>
                </c:pt>
                <c:pt idx="29">
                  <c:v>2009</c:v>
                </c:pt>
                <c:pt idx="30">
                  <c:v>2009</c:v>
                </c:pt>
                <c:pt idx="31">
                  <c:v>2009</c:v>
                </c:pt>
                <c:pt idx="32">
                  <c:v>2010</c:v>
                </c:pt>
                <c:pt idx="33">
                  <c:v>2010</c:v>
                </c:pt>
                <c:pt idx="34">
                  <c:v>2010</c:v>
                </c:pt>
                <c:pt idx="35">
                  <c:v>2010</c:v>
                </c:pt>
                <c:pt idx="36">
                  <c:v>2011</c:v>
                </c:pt>
                <c:pt idx="37">
                  <c:v>2011</c:v>
                </c:pt>
                <c:pt idx="38">
                  <c:v>2011</c:v>
                </c:pt>
                <c:pt idx="39">
                  <c:v>2011</c:v>
                </c:pt>
                <c:pt idx="40">
                  <c:v>2012</c:v>
                </c:pt>
                <c:pt idx="41">
                  <c:v>2012</c:v>
                </c:pt>
                <c:pt idx="42">
                  <c:v>2012</c:v>
                </c:pt>
                <c:pt idx="43">
                  <c:v>2012</c:v>
                </c:pt>
              </c:numCache>
            </c:numRef>
          </c:cat>
          <c:val>
            <c:numRef>
              <c:f>'Quarterly Fixed'!$AT$4:$AT$47</c:f>
              <c:numCache>
                <c:formatCode>General</c:formatCode>
                <c:ptCount val="44"/>
                <c:pt idx="0">
                  <c:v>1</c:v>
                </c:pt>
                <c:pt idx="1">
                  <c:v>1.0288779705204056</c:v>
                </c:pt>
                <c:pt idx="2">
                  <c:v>1.045121828938133</c:v>
                </c:pt>
                <c:pt idx="3">
                  <c:v>1.0549483605735492</c:v>
                </c:pt>
                <c:pt idx="4">
                  <c:v>1.0596610849293084</c:v>
                </c:pt>
                <c:pt idx="5">
                  <c:v>1.0647748922089635</c:v>
                </c:pt>
                <c:pt idx="6">
                  <c:v>1.0627694775894907</c:v>
                </c:pt>
                <c:pt idx="7">
                  <c:v>1.0661786824425943</c:v>
                </c:pt>
                <c:pt idx="8">
                  <c:v>1.0663792239045422</c:v>
                </c:pt>
                <c:pt idx="9">
                  <c:v>1.1054848089842575</c:v>
                </c:pt>
                <c:pt idx="10">
                  <c:v>1.1454928306427359</c:v>
                </c:pt>
                <c:pt idx="11">
                  <c:v>1.1896119522711319</c:v>
                </c:pt>
                <c:pt idx="12">
                  <c:v>1.2382432567933419</c:v>
                </c:pt>
                <c:pt idx="13">
                  <c:v>1.2956983856412312</c:v>
                </c:pt>
                <c:pt idx="14">
                  <c:v>1.3477388950165439</c:v>
                </c:pt>
                <c:pt idx="15">
                  <c:v>1.3845382532838666</c:v>
                </c:pt>
                <c:pt idx="16">
                  <c:v>1.4139175774591388</c:v>
                </c:pt>
                <c:pt idx="17">
                  <c:v>1.4673618770680832</c:v>
                </c:pt>
                <c:pt idx="18">
                  <c:v>1.4775894916273933</c:v>
                </c:pt>
                <c:pt idx="19">
                  <c:v>1.5189010327885288</c:v>
                </c:pt>
                <c:pt idx="20">
                  <c:v>1.5470771081921186</c:v>
                </c:pt>
                <c:pt idx="21">
                  <c:v>1.6083425248170073</c:v>
                </c:pt>
                <c:pt idx="22">
                  <c:v>1.64935325378522</c:v>
                </c:pt>
                <c:pt idx="23">
                  <c:v>1.6609846585781605</c:v>
                </c:pt>
                <c:pt idx="24">
                  <c:v>1.684548280356964</c:v>
                </c:pt>
                <c:pt idx="25">
                  <c:v>1.6364183294896224</c:v>
                </c:pt>
                <c:pt idx="26">
                  <c:v>1.5568033690965613</c:v>
                </c:pt>
                <c:pt idx="27">
                  <c:v>1.4539255991176168</c:v>
                </c:pt>
                <c:pt idx="28">
                  <c:v>1.3189611952271119</c:v>
                </c:pt>
                <c:pt idx="29">
                  <c:v>1.2073598716534644</c:v>
                </c:pt>
                <c:pt idx="30">
                  <c:v>1.1415822721347637</c:v>
                </c:pt>
                <c:pt idx="31">
                  <c:v>1.1326581770781114</c:v>
                </c:pt>
                <c:pt idx="32">
                  <c:v>1.1457936428356552</c:v>
                </c:pt>
                <c:pt idx="33">
                  <c:v>1.1598315451719639</c:v>
                </c:pt>
                <c:pt idx="34">
                  <c:v>1.1428857916374211</c:v>
                </c:pt>
                <c:pt idx="35">
                  <c:v>1.1183194625488821</c:v>
                </c:pt>
                <c:pt idx="36">
                  <c:v>1.1057856211771784</c:v>
                </c:pt>
                <c:pt idx="37">
                  <c:v>1.1241351649453537</c:v>
                </c:pt>
                <c:pt idx="38">
                  <c:v>1.1226311039807486</c:v>
                </c:pt>
                <c:pt idx="39">
                  <c:v>1.15030582572947</c:v>
                </c:pt>
                <c:pt idx="40">
                  <c:v>1.2187907349844578</c:v>
                </c:pt>
                <c:pt idx="41">
                  <c:v>1.1646445402586985</c:v>
                </c:pt>
                <c:pt idx="42">
                  <c:v>1.2115712423543552</c:v>
                </c:pt>
                <c:pt idx="43">
                  <c:v>1.2152812594003803</c:v>
                </c:pt>
              </c:numCache>
            </c:numRef>
          </c:val>
        </c:ser>
        <c:ser>
          <c:idx val="6"/>
          <c:order val="6"/>
          <c:tx>
            <c:strRef>
              <c:f>'Quarterly Fixed'!$AU$3</c:f>
              <c:strCache>
                <c:ptCount val="1"/>
                <c:pt idx="0">
                  <c:v>Gateway CBD Office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'Quarterly Fixed'!$AN$4:$AN$47</c:f>
              <c:numCache>
                <c:formatCode>General</c:formatCode>
                <c:ptCount val="44"/>
                <c:pt idx="0">
                  <c:v>2002</c:v>
                </c:pt>
                <c:pt idx="1">
                  <c:v>2002</c:v>
                </c:pt>
                <c:pt idx="2">
                  <c:v>2002</c:v>
                </c:pt>
                <c:pt idx="3">
                  <c:v>2002</c:v>
                </c:pt>
                <c:pt idx="4">
                  <c:v>2003</c:v>
                </c:pt>
                <c:pt idx="5">
                  <c:v>2003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2004</c:v>
                </c:pt>
                <c:pt idx="11">
                  <c:v>2004</c:v>
                </c:pt>
                <c:pt idx="12">
                  <c:v>2005</c:v>
                </c:pt>
                <c:pt idx="13">
                  <c:v>2005</c:v>
                </c:pt>
                <c:pt idx="14">
                  <c:v>2005</c:v>
                </c:pt>
                <c:pt idx="15">
                  <c:v>2005</c:v>
                </c:pt>
                <c:pt idx="16">
                  <c:v>2006</c:v>
                </c:pt>
                <c:pt idx="17">
                  <c:v>2006</c:v>
                </c:pt>
                <c:pt idx="18">
                  <c:v>2006</c:v>
                </c:pt>
                <c:pt idx="19">
                  <c:v>2006</c:v>
                </c:pt>
                <c:pt idx="20">
                  <c:v>2007</c:v>
                </c:pt>
                <c:pt idx="21">
                  <c:v>2007</c:v>
                </c:pt>
                <c:pt idx="22">
                  <c:v>2007</c:v>
                </c:pt>
                <c:pt idx="23">
                  <c:v>2007</c:v>
                </c:pt>
                <c:pt idx="24">
                  <c:v>2008</c:v>
                </c:pt>
                <c:pt idx="25">
                  <c:v>2008</c:v>
                </c:pt>
                <c:pt idx="26">
                  <c:v>2008</c:v>
                </c:pt>
                <c:pt idx="27">
                  <c:v>2008</c:v>
                </c:pt>
                <c:pt idx="28">
                  <c:v>2009</c:v>
                </c:pt>
                <c:pt idx="29">
                  <c:v>2009</c:v>
                </c:pt>
                <c:pt idx="30">
                  <c:v>2009</c:v>
                </c:pt>
                <c:pt idx="31">
                  <c:v>2009</c:v>
                </c:pt>
                <c:pt idx="32">
                  <c:v>2010</c:v>
                </c:pt>
                <c:pt idx="33">
                  <c:v>2010</c:v>
                </c:pt>
                <c:pt idx="34">
                  <c:v>2010</c:v>
                </c:pt>
                <c:pt idx="35">
                  <c:v>2010</c:v>
                </c:pt>
                <c:pt idx="36">
                  <c:v>2011</c:v>
                </c:pt>
                <c:pt idx="37">
                  <c:v>2011</c:v>
                </c:pt>
                <c:pt idx="38">
                  <c:v>2011</c:v>
                </c:pt>
                <c:pt idx="39">
                  <c:v>2011</c:v>
                </c:pt>
                <c:pt idx="40">
                  <c:v>2012</c:v>
                </c:pt>
                <c:pt idx="41">
                  <c:v>2012</c:v>
                </c:pt>
                <c:pt idx="42">
                  <c:v>2012</c:v>
                </c:pt>
                <c:pt idx="43">
                  <c:v>2012</c:v>
                </c:pt>
              </c:numCache>
            </c:numRef>
          </c:cat>
          <c:val>
            <c:numRef>
              <c:f>'Quarterly Fixed'!$AU$4:$AU$47</c:f>
              <c:numCache>
                <c:formatCode>General</c:formatCode>
                <c:ptCount val="44"/>
                <c:pt idx="0">
                  <c:v>1</c:v>
                </c:pt>
                <c:pt idx="1">
                  <c:v>1.0177869925796588</c:v>
                </c:pt>
                <c:pt idx="2">
                  <c:v>1.0359013531209071</c:v>
                </c:pt>
                <c:pt idx="3">
                  <c:v>1.0701658664338725</c:v>
                </c:pt>
                <c:pt idx="4">
                  <c:v>1.1056307289393277</c:v>
                </c:pt>
                <c:pt idx="5">
                  <c:v>1.1404408555216063</c:v>
                </c:pt>
                <c:pt idx="6">
                  <c:v>1.1852902662592755</c:v>
                </c:pt>
                <c:pt idx="7">
                  <c:v>1.1927106067219562</c:v>
                </c:pt>
                <c:pt idx="8">
                  <c:v>1.1709951986032301</c:v>
                </c:pt>
                <c:pt idx="9">
                  <c:v>1.191510257529462</c:v>
                </c:pt>
                <c:pt idx="10">
                  <c:v>1.2313400261894363</c:v>
                </c:pt>
                <c:pt idx="11">
                  <c:v>1.3072893932780438</c:v>
                </c:pt>
                <c:pt idx="12">
                  <c:v>1.4072457442164994</c:v>
                </c:pt>
                <c:pt idx="13">
                  <c:v>1.519423832387603</c:v>
                </c:pt>
                <c:pt idx="14">
                  <c:v>1.6078131820165866</c:v>
                </c:pt>
                <c:pt idx="15">
                  <c:v>1.6130510694020084</c:v>
                </c:pt>
                <c:pt idx="16">
                  <c:v>1.5853339153208206</c:v>
                </c:pt>
                <c:pt idx="17">
                  <c:v>1.6226538629419474</c:v>
                </c:pt>
                <c:pt idx="18">
                  <c:v>1.6745962461807071</c:v>
                </c:pt>
                <c:pt idx="19">
                  <c:v>1.7803360977738978</c:v>
                </c:pt>
                <c:pt idx="20">
                  <c:v>1.9753382802269752</c:v>
                </c:pt>
                <c:pt idx="21">
                  <c:v>2.1032300305543443</c:v>
                </c:pt>
                <c:pt idx="22">
                  <c:v>2.2460715844609354</c:v>
                </c:pt>
                <c:pt idx="23">
                  <c:v>2.3065255347010027</c:v>
                </c:pt>
                <c:pt idx="24">
                  <c:v>2.2596027935399388</c:v>
                </c:pt>
                <c:pt idx="25">
                  <c:v>2.2602575294631166</c:v>
                </c:pt>
                <c:pt idx="26">
                  <c:v>2.1478611959842864</c:v>
                </c:pt>
                <c:pt idx="27">
                  <c:v>1.9503491924923613</c:v>
                </c:pt>
                <c:pt idx="28">
                  <c:v>1.6518987341772151</c:v>
                </c:pt>
                <c:pt idx="29">
                  <c:v>1.3678524661719782</c:v>
                </c:pt>
                <c:pt idx="30">
                  <c:v>1.2346137058053253</c:v>
                </c:pt>
                <c:pt idx="31">
                  <c:v>1.2652771715408127</c:v>
                </c:pt>
                <c:pt idx="32">
                  <c:v>1.4207769532955039</c:v>
                </c:pt>
                <c:pt idx="33">
                  <c:v>1.5971191619380192</c:v>
                </c:pt>
                <c:pt idx="34">
                  <c:v>1.7112614578786547</c:v>
                </c:pt>
                <c:pt idx="35">
                  <c:v>1.7524006983849836</c:v>
                </c:pt>
                <c:pt idx="36">
                  <c:v>1.7967044958533385</c:v>
                </c:pt>
                <c:pt idx="37">
                  <c:v>1.8381711043212583</c:v>
                </c:pt>
                <c:pt idx="38">
                  <c:v>1.875818419903972</c:v>
                </c:pt>
                <c:pt idx="39">
                  <c:v>1.9105194238323884</c:v>
                </c:pt>
                <c:pt idx="40">
                  <c:v>2.076822348319511</c:v>
                </c:pt>
                <c:pt idx="41">
                  <c:v>2.1132693147097337</c:v>
                </c:pt>
                <c:pt idx="42">
                  <c:v>2.1983849847228285</c:v>
                </c:pt>
                <c:pt idx="43">
                  <c:v>2.3214753382802256</c:v>
                </c:pt>
              </c:numCache>
            </c:numRef>
          </c:val>
        </c:ser>
        <c:ser>
          <c:idx val="7"/>
          <c:order val="7"/>
          <c:tx>
            <c:strRef>
              <c:f>'Quarterly Fixed'!$AV$3</c:f>
              <c:strCache>
                <c:ptCount val="1"/>
                <c:pt idx="0">
                  <c:v>Other CBD Office</c:v>
                </c:pt>
              </c:strCache>
            </c:strRef>
          </c:tx>
          <c:spPr>
            <a:ln w="19050">
              <a:solidFill>
                <a:srgbClr val="C00000"/>
              </a:solidFill>
              <a:prstDash val="sysDash"/>
            </a:ln>
          </c:spPr>
          <c:marker>
            <c:symbol val="none"/>
          </c:marker>
          <c:cat>
            <c:numRef>
              <c:f>'Quarterly Fixed'!$AN$4:$AN$47</c:f>
              <c:numCache>
                <c:formatCode>General</c:formatCode>
                <c:ptCount val="44"/>
                <c:pt idx="0">
                  <c:v>2002</c:v>
                </c:pt>
                <c:pt idx="1">
                  <c:v>2002</c:v>
                </c:pt>
                <c:pt idx="2">
                  <c:v>2002</c:v>
                </c:pt>
                <c:pt idx="3">
                  <c:v>2002</c:v>
                </c:pt>
                <c:pt idx="4">
                  <c:v>2003</c:v>
                </c:pt>
                <c:pt idx="5">
                  <c:v>2003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2004</c:v>
                </c:pt>
                <c:pt idx="11">
                  <c:v>2004</c:v>
                </c:pt>
                <c:pt idx="12">
                  <c:v>2005</c:v>
                </c:pt>
                <c:pt idx="13">
                  <c:v>2005</c:v>
                </c:pt>
                <c:pt idx="14">
                  <c:v>2005</c:v>
                </c:pt>
                <c:pt idx="15">
                  <c:v>2005</c:v>
                </c:pt>
                <c:pt idx="16">
                  <c:v>2006</c:v>
                </c:pt>
                <c:pt idx="17">
                  <c:v>2006</c:v>
                </c:pt>
                <c:pt idx="18">
                  <c:v>2006</c:v>
                </c:pt>
                <c:pt idx="19">
                  <c:v>2006</c:v>
                </c:pt>
                <c:pt idx="20">
                  <c:v>2007</c:v>
                </c:pt>
                <c:pt idx="21">
                  <c:v>2007</c:v>
                </c:pt>
                <c:pt idx="22">
                  <c:v>2007</c:v>
                </c:pt>
                <c:pt idx="23">
                  <c:v>2007</c:v>
                </c:pt>
                <c:pt idx="24">
                  <c:v>2008</c:v>
                </c:pt>
                <c:pt idx="25">
                  <c:v>2008</c:v>
                </c:pt>
                <c:pt idx="26">
                  <c:v>2008</c:v>
                </c:pt>
                <c:pt idx="27">
                  <c:v>2008</c:v>
                </c:pt>
                <c:pt idx="28">
                  <c:v>2009</c:v>
                </c:pt>
                <c:pt idx="29">
                  <c:v>2009</c:v>
                </c:pt>
                <c:pt idx="30">
                  <c:v>2009</c:v>
                </c:pt>
                <c:pt idx="31">
                  <c:v>2009</c:v>
                </c:pt>
                <c:pt idx="32">
                  <c:v>2010</c:v>
                </c:pt>
                <c:pt idx="33">
                  <c:v>2010</c:v>
                </c:pt>
                <c:pt idx="34">
                  <c:v>2010</c:v>
                </c:pt>
                <c:pt idx="35">
                  <c:v>2010</c:v>
                </c:pt>
                <c:pt idx="36">
                  <c:v>2011</c:v>
                </c:pt>
                <c:pt idx="37">
                  <c:v>2011</c:v>
                </c:pt>
                <c:pt idx="38">
                  <c:v>2011</c:v>
                </c:pt>
                <c:pt idx="39">
                  <c:v>2011</c:v>
                </c:pt>
                <c:pt idx="40">
                  <c:v>2012</c:v>
                </c:pt>
                <c:pt idx="41">
                  <c:v>2012</c:v>
                </c:pt>
                <c:pt idx="42">
                  <c:v>2012</c:v>
                </c:pt>
                <c:pt idx="43">
                  <c:v>2012</c:v>
                </c:pt>
              </c:numCache>
            </c:numRef>
          </c:cat>
          <c:val>
            <c:numRef>
              <c:f>'Quarterly Fixed'!$AV$4:$AV$47</c:f>
              <c:numCache>
                <c:formatCode>General</c:formatCode>
                <c:ptCount val="44"/>
                <c:pt idx="0">
                  <c:v>1</c:v>
                </c:pt>
                <c:pt idx="1">
                  <c:v>0.95125073862517284</c:v>
                </c:pt>
                <c:pt idx="2">
                  <c:v>0.93637975182194166</c:v>
                </c:pt>
                <c:pt idx="3">
                  <c:v>0.97912152846169032</c:v>
                </c:pt>
                <c:pt idx="4">
                  <c:v>1.0199921213314949</c:v>
                </c:pt>
                <c:pt idx="5">
                  <c:v>1.0725822336025217</c:v>
                </c:pt>
                <c:pt idx="6">
                  <c:v>1.1018317904274164</c:v>
                </c:pt>
                <c:pt idx="7">
                  <c:v>1.1091195587945637</c:v>
                </c:pt>
                <c:pt idx="8">
                  <c:v>1.0754382509355918</c:v>
                </c:pt>
                <c:pt idx="9">
                  <c:v>1.0807563521764818</c:v>
                </c:pt>
                <c:pt idx="10">
                  <c:v>1.1100059090013799</c:v>
                </c:pt>
                <c:pt idx="11">
                  <c:v>1.1639747882607838</c:v>
                </c:pt>
                <c:pt idx="12">
                  <c:v>1.2594051605278707</c:v>
                </c:pt>
                <c:pt idx="13">
                  <c:v>1.3483356312783141</c:v>
                </c:pt>
                <c:pt idx="14">
                  <c:v>1.4193421311798307</c:v>
                </c:pt>
                <c:pt idx="15">
                  <c:v>1.5285601733307077</c:v>
                </c:pt>
                <c:pt idx="16">
                  <c:v>1.5257041559976352</c:v>
                </c:pt>
                <c:pt idx="17">
                  <c:v>1.4872956470356498</c:v>
                </c:pt>
                <c:pt idx="18">
                  <c:v>1.4547961394524318</c:v>
                </c:pt>
                <c:pt idx="19">
                  <c:v>1.4588339570612558</c:v>
                </c:pt>
                <c:pt idx="20">
                  <c:v>1.5262950561355129</c:v>
                </c:pt>
                <c:pt idx="21">
                  <c:v>1.6874138270632268</c:v>
                </c:pt>
                <c:pt idx="22">
                  <c:v>1.7940713019499699</c:v>
                </c:pt>
                <c:pt idx="23">
                  <c:v>1.8973803427220799</c:v>
                </c:pt>
                <c:pt idx="24">
                  <c:v>1.9473114043726607</c:v>
                </c:pt>
                <c:pt idx="25">
                  <c:v>1.7010045302343895</c:v>
                </c:pt>
                <c:pt idx="26">
                  <c:v>1.5234390388024415</c:v>
                </c:pt>
                <c:pt idx="27">
                  <c:v>1.32873744337207</c:v>
                </c:pt>
                <c:pt idx="28">
                  <c:v>1.1009454402206027</c:v>
                </c:pt>
                <c:pt idx="29">
                  <c:v>1.0254087059286978</c:v>
                </c:pt>
                <c:pt idx="30">
                  <c:v>0.9505613551309825</c:v>
                </c:pt>
                <c:pt idx="31">
                  <c:v>0.98424266298995433</c:v>
                </c:pt>
                <c:pt idx="32">
                  <c:v>1.0193027378373054</c:v>
                </c:pt>
                <c:pt idx="33">
                  <c:v>1.0302343903880238</c:v>
                </c:pt>
                <c:pt idx="34">
                  <c:v>1.0595824305692341</c:v>
                </c:pt>
                <c:pt idx="35">
                  <c:v>1.0689383494189482</c:v>
                </c:pt>
                <c:pt idx="36">
                  <c:v>1.0560370297419746</c:v>
                </c:pt>
                <c:pt idx="37">
                  <c:v>1.0741579673035269</c:v>
                </c:pt>
                <c:pt idx="38">
                  <c:v>1.0475674610990742</c:v>
                </c:pt>
                <c:pt idx="39">
                  <c:v>1.0892259208193813</c:v>
                </c:pt>
                <c:pt idx="40">
                  <c:v>1.1098089422887538</c:v>
                </c:pt>
                <c:pt idx="41">
                  <c:v>1.1839669095922789</c:v>
                </c:pt>
                <c:pt idx="42">
                  <c:v>1.340850896198543</c:v>
                </c:pt>
                <c:pt idx="43">
                  <c:v>1.2142997833366158</c:v>
                </c:pt>
              </c:numCache>
            </c:numRef>
          </c:val>
        </c:ser>
        <c:ser>
          <c:idx val="8"/>
          <c:order val="8"/>
          <c:tx>
            <c:strRef>
              <c:f>'Quarterly Fixed'!$AW$3</c:f>
              <c:strCache>
                <c:ptCount val="1"/>
                <c:pt idx="0">
                  <c:v>Gateway Sub. Office</c:v>
                </c:pt>
              </c:strCache>
            </c:strRef>
          </c:tx>
          <c:spPr>
            <a:ln w="22225">
              <a:solidFill>
                <a:srgbClr val="993366"/>
              </a:solidFill>
            </a:ln>
          </c:spPr>
          <c:marker>
            <c:symbol val="none"/>
          </c:marker>
          <c:cat>
            <c:numRef>
              <c:f>'Quarterly Fixed'!$AN$4:$AN$47</c:f>
              <c:numCache>
                <c:formatCode>General</c:formatCode>
                <c:ptCount val="44"/>
                <c:pt idx="0">
                  <c:v>2002</c:v>
                </c:pt>
                <c:pt idx="1">
                  <c:v>2002</c:v>
                </c:pt>
                <c:pt idx="2">
                  <c:v>2002</c:v>
                </c:pt>
                <c:pt idx="3">
                  <c:v>2002</c:v>
                </c:pt>
                <c:pt idx="4">
                  <c:v>2003</c:v>
                </c:pt>
                <c:pt idx="5">
                  <c:v>2003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2004</c:v>
                </c:pt>
                <c:pt idx="11">
                  <c:v>2004</c:v>
                </c:pt>
                <c:pt idx="12">
                  <c:v>2005</c:v>
                </c:pt>
                <c:pt idx="13">
                  <c:v>2005</c:v>
                </c:pt>
                <c:pt idx="14">
                  <c:v>2005</c:v>
                </c:pt>
                <c:pt idx="15">
                  <c:v>2005</c:v>
                </c:pt>
                <c:pt idx="16">
                  <c:v>2006</c:v>
                </c:pt>
                <c:pt idx="17">
                  <c:v>2006</c:v>
                </c:pt>
                <c:pt idx="18">
                  <c:v>2006</c:v>
                </c:pt>
                <c:pt idx="19">
                  <c:v>2006</c:v>
                </c:pt>
                <c:pt idx="20">
                  <c:v>2007</c:v>
                </c:pt>
                <c:pt idx="21">
                  <c:v>2007</c:v>
                </c:pt>
                <c:pt idx="22">
                  <c:v>2007</c:v>
                </c:pt>
                <c:pt idx="23">
                  <c:v>2007</c:v>
                </c:pt>
                <c:pt idx="24">
                  <c:v>2008</c:v>
                </c:pt>
                <c:pt idx="25">
                  <c:v>2008</c:v>
                </c:pt>
                <c:pt idx="26">
                  <c:v>2008</c:v>
                </c:pt>
                <c:pt idx="27">
                  <c:v>2008</c:v>
                </c:pt>
                <c:pt idx="28">
                  <c:v>2009</c:v>
                </c:pt>
                <c:pt idx="29">
                  <c:v>2009</c:v>
                </c:pt>
                <c:pt idx="30">
                  <c:v>2009</c:v>
                </c:pt>
                <c:pt idx="31">
                  <c:v>2009</c:v>
                </c:pt>
                <c:pt idx="32">
                  <c:v>2010</c:v>
                </c:pt>
                <c:pt idx="33">
                  <c:v>2010</c:v>
                </c:pt>
                <c:pt idx="34">
                  <c:v>2010</c:v>
                </c:pt>
                <c:pt idx="35">
                  <c:v>2010</c:v>
                </c:pt>
                <c:pt idx="36">
                  <c:v>2011</c:v>
                </c:pt>
                <c:pt idx="37">
                  <c:v>2011</c:v>
                </c:pt>
                <c:pt idx="38">
                  <c:v>2011</c:v>
                </c:pt>
                <c:pt idx="39">
                  <c:v>2011</c:v>
                </c:pt>
                <c:pt idx="40">
                  <c:v>2012</c:v>
                </c:pt>
                <c:pt idx="41">
                  <c:v>2012</c:v>
                </c:pt>
                <c:pt idx="42">
                  <c:v>2012</c:v>
                </c:pt>
                <c:pt idx="43">
                  <c:v>2012</c:v>
                </c:pt>
              </c:numCache>
            </c:numRef>
          </c:cat>
          <c:val>
            <c:numRef>
              <c:f>'Quarterly Fixed'!$AW$4:$AW$47</c:f>
              <c:numCache>
                <c:formatCode>General</c:formatCode>
                <c:ptCount val="44"/>
                <c:pt idx="0">
                  <c:v>1</c:v>
                </c:pt>
                <c:pt idx="1">
                  <c:v>1.0231065468549418</c:v>
                </c:pt>
                <c:pt idx="2">
                  <c:v>1.0370297225239458</c:v>
                </c:pt>
                <c:pt idx="3">
                  <c:v>1.0236002764885948</c:v>
                </c:pt>
                <c:pt idx="4">
                  <c:v>0.99891379480596354</c:v>
                </c:pt>
                <c:pt idx="5">
                  <c:v>0.97906586353312985</c:v>
                </c:pt>
                <c:pt idx="6">
                  <c:v>0.9933840229090547</c:v>
                </c:pt>
                <c:pt idx="7">
                  <c:v>1.0181692505184152</c:v>
                </c:pt>
                <c:pt idx="8">
                  <c:v>1.0551002271156316</c:v>
                </c:pt>
                <c:pt idx="9">
                  <c:v>1.1152364964945196</c:v>
                </c:pt>
                <c:pt idx="10">
                  <c:v>1.1716204206576479</c:v>
                </c:pt>
                <c:pt idx="11">
                  <c:v>1.1966031401204702</c:v>
                </c:pt>
                <c:pt idx="12">
                  <c:v>1.2190184654882987</c:v>
                </c:pt>
                <c:pt idx="13">
                  <c:v>1.257035647279549</c:v>
                </c:pt>
                <c:pt idx="14">
                  <c:v>1.3009775846746323</c:v>
                </c:pt>
                <c:pt idx="15">
                  <c:v>1.3560778117902648</c:v>
                </c:pt>
                <c:pt idx="16">
                  <c:v>1.3953786906290109</c:v>
                </c:pt>
                <c:pt idx="17">
                  <c:v>1.4420855139725492</c:v>
                </c:pt>
                <c:pt idx="18">
                  <c:v>1.5013330700108618</c:v>
                </c:pt>
                <c:pt idx="19">
                  <c:v>1.5267107731806064</c:v>
                </c:pt>
                <c:pt idx="20">
                  <c:v>1.5860570751456511</c:v>
                </c:pt>
                <c:pt idx="21">
                  <c:v>1.647575787498766</c:v>
                </c:pt>
                <c:pt idx="22">
                  <c:v>1.6890490767255859</c:v>
                </c:pt>
                <c:pt idx="23">
                  <c:v>1.6925051841611545</c:v>
                </c:pt>
                <c:pt idx="24">
                  <c:v>1.6659425298706443</c:v>
                </c:pt>
                <c:pt idx="25">
                  <c:v>1.5781574010072097</c:v>
                </c:pt>
                <c:pt idx="26">
                  <c:v>1.4612422237582701</c:v>
                </c:pt>
                <c:pt idx="27">
                  <c:v>1.3136170632961397</c:v>
                </c:pt>
                <c:pt idx="28">
                  <c:v>1.2108225535696646</c:v>
                </c:pt>
                <c:pt idx="29">
                  <c:v>1.09262367927323</c:v>
                </c:pt>
                <c:pt idx="30">
                  <c:v>0.99664263849116264</c:v>
                </c:pt>
                <c:pt idx="31">
                  <c:v>0.94045620618149495</c:v>
                </c:pt>
                <c:pt idx="32">
                  <c:v>0.9000691221487116</c:v>
                </c:pt>
                <c:pt idx="33">
                  <c:v>0.89957539251505869</c:v>
                </c:pt>
                <c:pt idx="34">
                  <c:v>0.93087785128863465</c:v>
                </c:pt>
                <c:pt idx="35">
                  <c:v>1.0134294460353503</c:v>
                </c:pt>
                <c:pt idx="36">
                  <c:v>1.1121753727658741</c:v>
                </c:pt>
                <c:pt idx="37">
                  <c:v>1.1830749481583884</c:v>
                </c:pt>
                <c:pt idx="38">
                  <c:v>1.2312629604028833</c:v>
                </c:pt>
                <c:pt idx="39">
                  <c:v>1.1895921793226036</c:v>
                </c:pt>
                <c:pt idx="40">
                  <c:v>1.179322602942628</c:v>
                </c:pt>
                <c:pt idx="41">
                  <c:v>1.1651031894934341</c:v>
                </c:pt>
                <c:pt idx="42">
                  <c:v>1.1316283203317863</c:v>
                </c:pt>
                <c:pt idx="43">
                  <c:v>1.2233632862644404</c:v>
                </c:pt>
              </c:numCache>
            </c:numRef>
          </c:val>
        </c:ser>
        <c:ser>
          <c:idx val="9"/>
          <c:order val="9"/>
          <c:tx>
            <c:strRef>
              <c:f>'Quarterly Fixed'!$AX$3</c:f>
              <c:strCache>
                <c:ptCount val="1"/>
                <c:pt idx="0">
                  <c:v>Other Sub. Office</c:v>
                </c:pt>
              </c:strCache>
            </c:strRef>
          </c:tx>
          <c:spPr>
            <a:ln w="34925">
              <a:solidFill>
                <a:srgbClr val="1A3A1C">
                  <a:lumMod val="90000"/>
                  <a:lumOff val="10000"/>
                </a:srgbClr>
              </a:solidFill>
              <a:prstDash val="solid"/>
            </a:ln>
          </c:spPr>
          <c:marker>
            <c:symbol val="none"/>
          </c:marker>
          <c:cat>
            <c:numRef>
              <c:f>'Quarterly Fixed'!$AN$4:$AN$47</c:f>
              <c:numCache>
                <c:formatCode>General</c:formatCode>
                <c:ptCount val="44"/>
                <c:pt idx="0">
                  <c:v>2002</c:v>
                </c:pt>
                <c:pt idx="1">
                  <c:v>2002</c:v>
                </c:pt>
                <c:pt idx="2">
                  <c:v>2002</c:v>
                </c:pt>
                <c:pt idx="3">
                  <c:v>2002</c:v>
                </c:pt>
                <c:pt idx="4">
                  <c:v>2003</c:v>
                </c:pt>
                <c:pt idx="5">
                  <c:v>2003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2004</c:v>
                </c:pt>
                <c:pt idx="11">
                  <c:v>2004</c:v>
                </c:pt>
                <c:pt idx="12">
                  <c:v>2005</c:v>
                </c:pt>
                <c:pt idx="13">
                  <c:v>2005</c:v>
                </c:pt>
                <c:pt idx="14">
                  <c:v>2005</c:v>
                </c:pt>
                <c:pt idx="15">
                  <c:v>2005</c:v>
                </c:pt>
                <c:pt idx="16">
                  <c:v>2006</c:v>
                </c:pt>
                <c:pt idx="17">
                  <c:v>2006</c:v>
                </c:pt>
                <c:pt idx="18">
                  <c:v>2006</c:v>
                </c:pt>
                <c:pt idx="19">
                  <c:v>2006</c:v>
                </c:pt>
                <c:pt idx="20">
                  <c:v>2007</c:v>
                </c:pt>
                <c:pt idx="21">
                  <c:v>2007</c:v>
                </c:pt>
                <c:pt idx="22">
                  <c:v>2007</c:v>
                </c:pt>
                <c:pt idx="23">
                  <c:v>2007</c:v>
                </c:pt>
                <c:pt idx="24">
                  <c:v>2008</c:v>
                </c:pt>
                <c:pt idx="25">
                  <c:v>2008</c:v>
                </c:pt>
                <c:pt idx="26">
                  <c:v>2008</c:v>
                </c:pt>
                <c:pt idx="27">
                  <c:v>2008</c:v>
                </c:pt>
                <c:pt idx="28">
                  <c:v>2009</c:v>
                </c:pt>
                <c:pt idx="29">
                  <c:v>2009</c:v>
                </c:pt>
                <c:pt idx="30">
                  <c:v>2009</c:v>
                </c:pt>
                <c:pt idx="31">
                  <c:v>2009</c:v>
                </c:pt>
                <c:pt idx="32">
                  <c:v>2010</c:v>
                </c:pt>
                <c:pt idx="33">
                  <c:v>2010</c:v>
                </c:pt>
                <c:pt idx="34">
                  <c:v>2010</c:v>
                </c:pt>
                <c:pt idx="35">
                  <c:v>2010</c:v>
                </c:pt>
                <c:pt idx="36">
                  <c:v>2011</c:v>
                </c:pt>
                <c:pt idx="37">
                  <c:v>2011</c:v>
                </c:pt>
                <c:pt idx="38">
                  <c:v>2011</c:v>
                </c:pt>
                <c:pt idx="39">
                  <c:v>2011</c:v>
                </c:pt>
                <c:pt idx="40">
                  <c:v>2012</c:v>
                </c:pt>
                <c:pt idx="41">
                  <c:v>2012</c:v>
                </c:pt>
                <c:pt idx="42">
                  <c:v>2012</c:v>
                </c:pt>
                <c:pt idx="43">
                  <c:v>2012</c:v>
                </c:pt>
              </c:numCache>
            </c:numRef>
          </c:cat>
          <c:val>
            <c:numRef>
              <c:f>'Quarterly Fixed'!$AX$4:$AX$47</c:f>
              <c:numCache>
                <c:formatCode>General</c:formatCode>
                <c:ptCount val="44"/>
                <c:pt idx="0">
                  <c:v>1</c:v>
                </c:pt>
                <c:pt idx="1">
                  <c:v>1.0330587470192927</c:v>
                </c:pt>
                <c:pt idx="2">
                  <c:v>1.0648168220247127</c:v>
                </c:pt>
                <c:pt idx="3">
                  <c:v>1.0805332755256878</c:v>
                </c:pt>
                <c:pt idx="4">
                  <c:v>1.076522870149577</c:v>
                </c:pt>
                <c:pt idx="5">
                  <c:v>1.093323216995447</c:v>
                </c:pt>
                <c:pt idx="6">
                  <c:v>1.1012356384131798</c:v>
                </c:pt>
                <c:pt idx="7">
                  <c:v>1.1181443745935407</c:v>
                </c:pt>
                <c:pt idx="8">
                  <c:v>1.1353782787773679</c:v>
                </c:pt>
                <c:pt idx="9">
                  <c:v>1.1654021244309567</c:v>
                </c:pt>
                <c:pt idx="10">
                  <c:v>1.2035551701712559</c:v>
                </c:pt>
                <c:pt idx="11">
                  <c:v>1.2572078907435507</c:v>
                </c:pt>
                <c:pt idx="12">
                  <c:v>1.277368306958595</c:v>
                </c:pt>
                <c:pt idx="13">
                  <c:v>1.3253847821374369</c:v>
                </c:pt>
                <c:pt idx="14">
                  <c:v>1.3937784522003034</c:v>
                </c:pt>
                <c:pt idx="15">
                  <c:v>1.4493821807934097</c:v>
                </c:pt>
                <c:pt idx="16">
                  <c:v>1.4840667678300452</c:v>
                </c:pt>
                <c:pt idx="17">
                  <c:v>1.5303490136570559</c:v>
                </c:pt>
                <c:pt idx="18">
                  <c:v>1.5688272274008237</c:v>
                </c:pt>
                <c:pt idx="19">
                  <c:v>1.6029698677650117</c:v>
                </c:pt>
                <c:pt idx="20">
                  <c:v>1.6301755907218736</c:v>
                </c:pt>
                <c:pt idx="21">
                  <c:v>1.6842618686321265</c:v>
                </c:pt>
                <c:pt idx="22">
                  <c:v>1.7322783438109688</c:v>
                </c:pt>
                <c:pt idx="23">
                  <c:v>1.7548233253847818</c:v>
                </c:pt>
                <c:pt idx="24">
                  <c:v>1.7301105571211792</c:v>
                </c:pt>
                <c:pt idx="25">
                  <c:v>1.655538694992412</c:v>
                </c:pt>
                <c:pt idx="26">
                  <c:v>1.5282896163017561</c:v>
                </c:pt>
                <c:pt idx="27">
                  <c:v>1.38185562540646</c:v>
                </c:pt>
                <c:pt idx="28">
                  <c:v>1.2336874051593318</c:v>
                </c:pt>
                <c:pt idx="29">
                  <c:v>1.0831346195534353</c:v>
                </c:pt>
                <c:pt idx="30">
                  <c:v>1.0199436375460647</c:v>
                </c:pt>
                <c:pt idx="31">
                  <c:v>0.98298287448515054</c:v>
                </c:pt>
                <c:pt idx="32">
                  <c:v>1.0174506828528074</c:v>
                </c:pt>
                <c:pt idx="33">
                  <c:v>1.0277476696293084</c:v>
                </c:pt>
                <c:pt idx="34">
                  <c:v>1.0121396054628218</c:v>
                </c:pt>
                <c:pt idx="35">
                  <c:v>0.99317147192716226</c:v>
                </c:pt>
                <c:pt idx="36">
                  <c:v>0.99154563190982004</c:v>
                </c:pt>
                <c:pt idx="37">
                  <c:v>0.99924127465857426</c:v>
                </c:pt>
                <c:pt idx="38">
                  <c:v>1.0476913071753726</c:v>
                </c:pt>
                <c:pt idx="39">
                  <c:v>1.0741383047908091</c:v>
                </c:pt>
                <c:pt idx="40">
                  <c:v>1.0914805983091258</c:v>
                </c:pt>
                <c:pt idx="41">
                  <c:v>1.097658790375027</c:v>
                </c:pt>
                <c:pt idx="42">
                  <c:v>1.0512681552135268</c:v>
                </c:pt>
                <c:pt idx="43">
                  <c:v>1.0315412963364394</c:v>
                </c:pt>
              </c:numCache>
            </c:numRef>
          </c:val>
        </c:ser>
        <c:ser>
          <c:idx val="10"/>
          <c:order val="10"/>
          <c:tx>
            <c:strRef>
              <c:f>'Quarterly Fixed'!$AY$3</c:f>
              <c:strCache>
                <c:ptCount val="1"/>
                <c:pt idx="0">
                  <c:v>All Properties CPPI</c:v>
                </c:pt>
              </c:strCache>
            </c:strRef>
          </c:tx>
          <c:spPr>
            <a:ln w="38100">
              <a:solidFill>
                <a:srgbClr val="000000"/>
              </a:solidFill>
              <a:prstDash val="sysDash"/>
            </a:ln>
          </c:spPr>
          <c:marker>
            <c:symbol val="none"/>
          </c:marker>
          <c:cat>
            <c:numRef>
              <c:f>'Quarterly Fixed'!$AN$4:$AN$47</c:f>
              <c:numCache>
                <c:formatCode>General</c:formatCode>
                <c:ptCount val="44"/>
                <c:pt idx="0">
                  <c:v>2002</c:v>
                </c:pt>
                <c:pt idx="1">
                  <c:v>2002</c:v>
                </c:pt>
                <c:pt idx="2">
                  <c:v>2002</c:v>
                </c:pt>
                <c:pt idx="3">
                  <c:v>2002</c:v>
                </c:pt>
                <c:pt idx="4">
                  <c:v>2003</c:v>
                </c:pt>
                <c:pt idx="5">
                  <c:v>2003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2004</c:v>
                </c:pt>
                <c:pt idx="11">
                  <c:v>2004</c:v>
                </c:pt>
                <c:pt idx="12">
                  <c:v>2005</c:v>
                </c:pt>
                <c:pt idx="13">
                  <c:v>2005</c:v>
                </c:pt>
                <c:pt idx="14">
                  <c:v>2005</c:v>
                </c:pt>
                <c:pt idx="15">
                  <c:v>2005</c:v>
                </c:pt>
                <c:pt idx="16">
                  <c:v>2006</c:v>
                </c:pt>
                <c:pt idx="17">
                  <c:v>2006</c:v>
                </c:pt>
                <c:pt idx="18">
                  <c:v>2006</c:v>
                </c:pt>
                <c:pt idx="19">
                  <c:v>2006</c:v>
                </c:pt>
                <c:pt idx="20">
                  <c:v>2007</c:v>
                </c:pt>
                <c:pt idx="21">
                  <c:v>2007</c:v>
                </c:pt>
                <c:pt idx="22">
                  <c:v>2007</c:v>
                </c:pt>
                <c:pt idx="23">
                  <c:v>2007</c:v>
                </c:pt>
                <c:pt idx="24">
                  <c:v>2008</c:v>
                </c:pt>
                <c:pt idx="25">
                  <c:v>2008</c:v>
                </c:pt>
                <c:pt idx="26">
                  <c:v>2008</c:v>
                </c:pt>
                <c:pt idx="27">
                  <c:v>2008</c:v>
                </c:pt>
                <c:pt idx="28">
                  <c:v>2009</c:v>
                </c:pt>
                <c:pt idx="29">
                  <c:v>2009</c:v>
                </c:pt>
                <c:pt idx="30">
                  <c:v>2009</c:v>
                </c:pt>
                <c:pt idx="31">
                  <c:v>2009</c:v>
                </c:pt>
                <c:pt idx="32">
                  <c:v>2010</c:v>
                </c:pt>
                <c:pt idx="33">
                  <c:v>2010</c:v>
                </c:pt>
                <c:pt idx="34">
                  <c:v>2010</c:v>
                </c:pt>
                <c:pt idx="35">
                  <c:v>2010</c:v>
                </c:pt>
                <c:pt idx="36">
                  <c:v>2011</c:v>
                </c:pt>
                <c:pt idx="37">
                  <c:v>2011</c:v>
                </c:pt>
                <c:pt idx="38">
                  <c:v>2011</c:v>
                </c:pt>
                <c:pt idx="39">
                  <c:v>2011</c:v>
                </c:pt>
                <c:pt idx="40">
                  <c:v>2012</c:v>
                </c:pt>
                <c:pt idx="41">
                  <c:v>2012</c:v>
                </c:pt>
                <c:pt idx="42">
                  <c:v>2012</c:v>
                </c:pt>
                <c:pt idx="43">
                  <c:v>2012</c:v>
                </c:pt>
              </c:numCache>
            </c:numRef>
          </c:cat>
          <c:val>
            <c:numRef>
              <c:f>'Quarterly Fixed'!$AY$4:$AY$47</c:f>
              <c:numCache>
                <c:formatCode>General</c:formatCode>
                <c:ptCount val="44"/>
                <c:pt idx="0">
                  <c:v>1</c:v>
                </c:pt>
                <c:pt idx="1">
                  <c:v>1.0182398086315161</c:v>
                </c:pt>
                <c:pt idx="2">
                  <c:v>1.0445529751819007</c:v>
                </c:pt>
                <c:pt idx="3">
                  <c:v>1.070766470646866</c:v>
                </c:pt>
                <c:pt idx="4">
                  <c:v>1.087810226253364</c:v>
                </c:pt>
                <c:pt idx="5">
                  <c:v>1.1113326024120398</c:v>
                </c:pt>
                <c:pt idx="6">
                  <c:v>1.1349546496561349</c:v>
                </c:pt>
                <c:pt idx="7">
                  <c:v>1.1520980763480522</c:v>
                </c:pt>
                <c:pt idx="8">
                  <c:v>1.170437556064986</c:v>
                </c:pt>
                <c:pt idx="9">
                  <c:v>1.2066181600717643</c:v>
                </c:pt>
                <c:pt idx="10">
                  <c:v>1.2531645569620247</c:v>
                </c:pt>
                <c:pt idx="11">
                  <c:v>1.3072859563440646</c:v>
                </c:pt>
                <c:pt idx="12">
                  <c:v>1.3583175520781421</c:v>
                </c:pt>
                <c:pt idx="13">
                  <c:v>1.4295823781520978</c:v>
                </c:pt>
                <c:pt idx="14">
                  <c:v>1.4965613475530744</c:v>
                </c:pt>
                <c:pt idx="15">
                  <c:v>1.538722216684939</c:v>
                </c:pt>
                <c:pt idx="16">
                  <c:v>1.553473537326822</c:v>
                </c:pt>
                <c:pt idx="17">
                  <c:v>1.5799860460480415</c:v>
                </c:pt>
                <c:pt idx="18">
                  <c:v>1.6103857271005688</c:v>
                </c:pt>
                <c:pt idx="19">
                  <c:v>1.6533439649157793</c:v>
                </c:pt>
                <c:pt idx="20">
                  <c:v>1.7164357619854482</c:v>
                </c:pt>
                <c:pt idx="21">
                  <c:v>1.7851091398385335</c:v>
                </c:pt>
                <c:pt idx="22">
                  <c:v>1.8364397488288648</c:v>
                </c:pt>
                <c:pt idx="23">
                  <c:v>1.851290740556164</c:v>
                </c:pt>
                <c:pt idx="24">
                  <c:v>1.8241802053224359</c:v>
                </c:pt>
                <c:pt idx="25">
                  <c:v>1.7522176816505539</c:v>
                </c:pt>
                <c:pt idx="26">
                  <c:v>1.6470646865344354</c:v>
                </c:pt>
                <c:pt idx="27">
                  <c:v>1.5103159573407761</c:v>
                </c:pt>
                <c:pt idx="28">
                  <c:v>1.3617063689823579</c:v>
                </c:pt>
                <c:pt idx="29">
                  <c:v>1.2240606000199334</c:v>
                </c:pt>
                <c:pt idx="30">
                  <c:v>1.1496062992125977</c:v>
                </c:pt>
                <c:pt idx="31">
                  <c:v>1.1188079338184005</c:v>
                </c:pt>
                <c:pt idx="32">
                  <c:v>1.1401375460978778</c:v>
                </c:pt>
                <c:pt idx="33">
                  <c:v>1.1701385428087323</c:v>
                </c:pt>
                <c:pt idx="34">
                  <c:v>1.1942589454799168</c:v>
                </c:pt>
                <c:pt idx="35">
                  <c:v>1.2276487590949854</c:v>
                </c:pt>
                <c:pt idx="36">
                  <c:v>1.2649257450413636</c:v>
                </c:pt>
                <c:pt idx="37">
                  <c:v>1.3103757599920263</c:v>
                </c:pt>
                <c:pt idx="38">
                  <c:v>1.3580185388218891</c:v>
                </c:pt>
                <c:pt idx="39">
                  <c:v>1.3758596631117319</c:v>
                </c:pt>
                <c:pt idx="40">
                  <c:v>1.4284859962124981</c:v>
                </c:pt>
                <c:pt idx="41">
                  <c:v>1.4397488288647462</c:v>
                </c:pt>
                <c:pt idx="42">
                  <c:v>1.4411442240605998</c:v>
                </c:pt>
                <c:pt idx="43">
                  <c:v>1.4877902920362791</c:v>
                </c:pt>
              </c:numCache>
            </c:numRef>
          </c:val>
        </c:ser>
        <c:marker val="1"/>
        <c:axId val="86658432"/>
        <c:axId val="86668416"/>
      </c:lineChart>
      <c:catAx>
        <c:axId val="866584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Franklin Gothic Book" pitchFamily="34" charset="0"/>
              </a:defRPr>
            </a:pPr>
            <a:endParaRPr lang="en-US"/>
          </a:p>
        </c:txPr>
        <c:crossAx val="86668416"/>
        <c:crosses val="autoZero"/>
        <c:auto val="1"/>
        <c:lblAlgn val="ctr"/>
        <c:lblOffset val="100"/>
        <c:tickLblSkip val="8"/>
        <c:tickMarkSkip val="4"/>
      </c:catAx>
      <c:valAx>
        <c:axId val="86668416"/>
        <c:scaling>
          <c:orientation val="minMax"/>
          <c:max val="2.4"/>
          <c:min val="0.8"/>
        </c:scaling>
        <c:axPos val="l"/>
        <c:title>
          <c:tx>
            <c:rich>
              <a:bodyPr rot="-5400000" vert="horz"/>
              <a:lstStyle/>
              <a:p>
                <a:pPr>
                  <a:defRPr sz="1200">
                    <a:latin typeface="Franklin Gothic Book" pitchFamily="34" charset="0"/>
                  </a:defRPr>
                </a:pPr>
                <a:r>
                  <a:rPr lang="en-US" sz="1200" b="0" dirty="0" smtClean="0">
                    <a:latin typeface="Franklin Gothic Book" pitchFamily="34" charset="0"/>
                  </a:rPr>
                  <a:t>Indices (Jan. 2002=1)</a:t>
                </a:r>
                <a:endParaRPr lang="en-US" sz="1200" b="0" dirty="0">
                  <a:latin typeface="Franklin Gothic Book" pitchFamily="34" charset="0"/>
                </a:endParaRPr>
              </a:p>
            </c:rich>
          </c:tx>
          <c:layout>
            <c:manualLayout>
              <c:xMode val="edge"/>
              <c:yMode val="edge"/>
              <c:x val="3.0925261921140594E-3"/>
              <c:y val="0.26071671766082777"/>
            </c:manualLayout>
          </c:layout>
        </c:title>
        <c:numFmt formatCode="#,##0.0" sourceLinked="0"/>
        <c:tickLblPos val="nextTo"/>
        <c:txPr>
          <a:bodyPr/>
          <a:lstStyle/>
          <a:p>
            <a:pPr>
              <a:defRPr sz="1050">
                <a:latin typeface="Franklin Gothic Book" pitchFamily="34" charset="0"/>
              </a:defRPr>
            </a:pPr>
            <a:endParaRPr lang="en-US"/>
          </a:p>
        </c:txPr>
        <c:crossAx val="8665843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4.2330152410286301E-2"/>
          <c:y val="0.11206314869731605"/>
          <c:w val="0.25752469509268694"/>
          <c:h val="0.84375590551181134"/>
        </c:manualLayout>
      </c:layout>
      <c:txPr>
        <a:bodyPr/>
        <a:lstStyle/>
        <a:p>
          <a:pPr>
            <a:defRPr sz="1200">
              <a:latin typeface="Franklin Gothic Book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900">
          <a:latin typeface="Calibri" pitchFamily="34" charset="0"/>
        </a:defRPr>
      </a:pPr>
      <a:endParaRPr lang="en-US"/>
    </a:p>
  </c:tx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0.83943</cdr:x>
      <cdr:y>0.08895</cdr:y>
    </cdr:from>
    <cdr:to>
      <cdr:x>0.83943</cdr:x>
      <cdr:y>0.81416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6726858" y="417340"/>
          <a:ext cx="0" cy="340241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0.40059</cdr:x>
      <cdr:y>0.02751</cdr:y>
    </cdr:from>
    <cdr:to>
      <cdr:x>0.95653</cdr:x>
      <cdr:y>0.09413</cdr:y>
    </cdr:to>
    <cdr:sp macro="" textlink="">
      <cdr:nvSpPr>
        <cdr:cNvPr id="2" name="TextBox 25"/>
        <cdr:cNvSpPr txBox="1"/>
      </cdr:nvSpPr>
      <cdr:spPr bwMode="auto">
        <a:xfrm xmlns:a="http://schemas.openxmlformats.org/drawingml/2006/main">
          <a:off x="3309721" y="118208"/>
          <a:ext cx="4593265" cy="286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91407" tIns="45704" rIns="91407" bIns="45704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1pPr>
          <a:lvl2pPr marL="456774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2pPr>
          <a:lvl3pPr marL="913544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3pPr>
          <a:lvl4pPr marL="1370319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4pPr>
          <a:lvl5pPr marL="1827089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5pPr>
          <a:lvl6pPr marL="2283864" algn="l" defTabSz="913544" rtl="0" eaLnBrk="1" latinLnBrk="0" hangingPunct="1">
            <a:defRPr sz="2400" kern="120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6pPr>
          <a:lvl7pPr marL="2740634" algn="l" defTabSz="913544" rtl="0" eaLnBrk="1" latinLnBrk="0" hangingPunct="1">
            <a:defRPr sz="2400" kern="120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7pPr>
          <a:lvl8pPr marL="3197408" algn="l" defTabSz="913544" rtl="0" eaLnBrk="1" latinLnBrk="0" hangingPunct="1">
            <a:defRPr sz="2400" kern="120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8pPr>
          <a:lvl9pPr marL="3654179" algn="l" defTabSz="913544" rtl="0" eaLnBrk="1" latinLnBrk="0" hangingPunct="1">
            <a:defRPr sz="2400" kern="120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  <a:spcBef>
              <a:spcPct val="25000"/>
            </a:spcBef>
            <a:spcAft>
              <a:spcPct val="25000"/>
            </a:spcAft>
            <a:buClr>
              <a:schemeClr val="accent2"/>
            </a:buClr>
            <a:buSzPct val="60000"/>
            <a:tabLst>
              <a:tab pos="742950" algn="l"/>
            </a:tabLst>
          </a:pPr>
          <a:r>
            <a:rPr lang="en-US" sz="1400" b="1" kern="0" dirty="0">
              <a:latin typeface="Franklin Gothic Book" pitchFamily="34" charset="0"/>
            </a:rPr>
            <a:t>Moody’s/RCA national all properties index and sub-indices</a:t>
          </a:r>
          <a:endParaRPr lang="en-US" sz="1400" b="1" i="1" dirty="0">
            <a:latin typeface="Franklin Gothic Book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"/>
            <a:ext cx="3014663" cy="44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96" tIns="45849" rIns="91696" bIns="45849" numCol="1" anchor="t" anchorCtr="0" compatLnSpc="1">
            <a:prstTxWarp prst="textNoShape">
              <a:avLst/>
            </a:prstTxWarp>
          </a:bodyPr>
          <a:lstStyle>
            <a:lvl1pPr defTabSz="915404" eaLnBrk="0" hangingPunct="0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27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3357" y="1"/>
            <a:ext cx="3095625" cy="44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96" tIns="45849" rIns="91696" bIns="45849" numCol="1" anchor="t" anchorCtr="0" compatLnSpc="1">
            <a:prstTxWarp prst="textNoShape">
              <a:avLst/>
            </a:prstTxWarp>
          </a:bodyPr>
          <a:lstStyle>
            <a:lvl1pPr algn="r" defTabSz="915404" eaLnBrk="0" hangingPunct="0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27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" y="8751879"/>
            <a:ext cx="3014663" cy="44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96" tIns="45849" rIns="91696" bIns="45849" numCol="1" anchor="b" anchorCtr="0" compatLnSpc="1">
            <a:prstTxWarp prst="textNoShape">
              <a:avLst/>
            </a:prstTxWarp>
          </a:bodyPr>
          <a:lstStyle>
            <a:lvl1pPr defTabSz="915404" eaLnBrk="0" hangingPunct="0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27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3357" y="8751879"/>
            <a:ext cx="3095625" cy="44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96" tIns="45849" rIns="91696" bIns="45849" numCol="1" anchor="b" anchorCtr="0" compatLnSpc="1">
            <a:prstTxWarp prst="textNoShape">
              <a:avLst/>
            </a:prstTxWarp>
          </a:bodyPr>
          <a:lstStyle>
            <a:lvl1pPr algn="r" defTabSz="915404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CF21394-027F-4231-B387-4A38B8E6BC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5289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"/>
            <a:ext cx="3014663" cy="44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90" tIns="45841" rIns="91690" bIns="45841" numCol="1" anchor="t" anchorCtr="0" compatLnSpc="1">
            <a:prstTxWarp prst="textNoShape">
              <a:avLst/>
            </a:prstTxWarp>
          </a:bodyPr>
          <a:lstStyle>
            <a:lvl1pPr defTabSz="915404" eaLnBrk="0" hangingPunct="0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42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3357" y="1"/>
            <a:ext cx="3095625" cy="44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90" tIns="45841" rIns="91690" bIns="45841" numCol="1" anchor="t" anchorCtr="0" compatLnSpc="1">
            <a:prstTxWarp prst="textNoShape">
              <a:avLst/>
            </a:prstTxWarp>
          </a:bodyPr>
          <a:lstStyle>
            <a:lvl1pPr algn="r" defTabSz="915404" eaLnBrk="0" hangingPunct="0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71513"/>
            <a:ext cx="4691062" cy="3517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2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693" y="4413006"/>
            <a:ext cx="5176837" cy="411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90" tIns="45841" rIns="91690" bIns="458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42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8751879"/>
            <a:ext cx="3014663" cy="44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90" tIns="45841" rIns="91690" bIns="45841" numCol="1" anchor="b" anchorCtr="0" compatLnSpc="1">
            <a:prstTxWarp prst="textNoShape">
              <a:avLst/>
            </a:prstTxWarp>
          </a:bodyPr>
          <a:lstStyle>
            <a:lvl1pPr defTabSz="915404" eaLnBrk="0" hangingPunct="0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42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3357" y="8751879"/>
            <a:ext cx="3095625" cy="44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90" tIns="45841" rIns="91690" bIns="45841" numCol="1" anchor="b" anchorCtr="0" compatLnSpc="1">
            <a:prstTxWarp prst="textNoShape">
              <a:avLst/>
            </a:prstTxWarp>
          </a:bodyPr>
          <a:lstStyle>
            <a:lvl1pPr algn="r" defTabSz="915404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586EF9C-5E81-4B91-85E4-4B594C5BD1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0950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71513"/>
            <a:ext cx="4689475" cy="3517900"/>
          </a:xfrm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9625"/>
            <a:fld id="{A746B885-725E-45CF-A8F5-4D8B6FC17DFA}" type="slidenum">
              <a:rPr lang="en-US" smtClean="0"/>
              <a:pPr defTabSz="899625"/>
              <a:t>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943364" y="8751882"/>
            <a:ext cx="3095625" cy="44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67" tIns="45084" rIns="90167" bIns="45084" anchor="b"/>
          <a:lstStyle/>
          <a:p>
            <a:pPr algn="r" defTabSz="898159" eaLnBrk="0" hangingPunct="0">
              <a:spcBef>
                <a:spcPct val="50000"/>
              </a:spcBef>
              <a:buFontTx/>
              <a:buChar char="•"/>
            </a:pPr>
            <a:fld id="{14D8F05F-6F56-4B03-B843-4FB54F14934B}" type="slidenum">
              <a:rPr lang="en-US" sz="1100">
                <a:solidFill>
                  <a:prstClr val="black"/>
                </a:solidFill>
                <a:latin typeface="Times New Roman" pitchFamily="18" charset="0"/>
              </a:rPr>
              <a:pPr algn="r" defTabSz="898159" eaLnBrk="0" hangingPunct="0">
                <a:spcBef>
                  <a:spcPct val="50000"/>
                </a:spcBef>
                <a:buFontTx/>
                <a:buChar char="•"/>
              </a:pPr>
              <a:t>1</a:t>
            </a:fld>
            <a:endParaRPr lang="en-US" sz="11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69925"/>
            <a:ext cx="4694237" cy="3519488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296" tIns="44647" rIns="89296" bIns="44647"/>
          <a:lstStyle/>
          <a:p>
            <a:pPr lvl="0"/>
            <a:endParaRPr lang="en-US" sz="10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943364" y="8751882"/>
            <a:ext cx="3095625" cy="44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67" tIns="45084" rIns="90167" bIns="45084" anchor="b"/>
          <a:lstStyle/>
          <a:p>
            <a:pPr algn="r" defTabSz="898159" eaLnBrk="0" hangingPunct="0">
              <a:spcBef>
                <a:spcPct val="50000"/>
              </a:spcBef>
              <a:buFontTx/>
              <a:buChar char="•"/>
            </a:pPr>
            <a:fld id="{14D8F05F-6F56-4B03-B843-4FB54F14934B}" type="slidenum">
              <a:rPr lang="en-US" sz="1100">
                <a:solidFill>
                  <a:prstClr val="black"/>
                </a:solidFill>
                <a:latin typeface="Times New Roman" pitchFamily="18" charset="0"/>
              </a:rPr>
              <a:pPr algn="r" defTabSz="898159" eaLnBrk="0" hangingPunct="0">
                <a:spcBef>
                  <a:spcPct val="50000"/>
                </a:spcBef>
                <a:buFontTx/>
                <a:buChar char="•"/>
              </a:pPr>
              <a:t>2</a:t>
            </a:fld>
            <a:endParaRPr lang="en-US" sz="11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69925"/>
            <a:ext cx="4694237" cy="3519488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296" tIns="44647" rIns="89296" bIns="44647"/>
          <a:lstStyle/>
          <a:p>
            <a:pPr lvl="0"/>
            <a:endParaRPr lang="en-US" sz="10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943364" y="8751882"/>
            <a:ext cx="3095625" cy="44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67" tIns="45084" rIns="90167" bIns="45084" anchor="b"/>
          <a:lstStyle/>
          <a:p>
            <a:pPr algn="r" defTabSz="898159" eaLnBrk="0" hangingPunct="0">
              <a:spcBef>
                <a:spcPct val="50000"/>
              </a:spcBef>
              <a:buFontTx/>
              <a:buChar char="•"/>
            </a:pPr>
            <a:fld id="{14D8F05F-6F56-4B03-B843-4FB54F14934B}" type="slidenum">
              <a:rPr lang="en-US" sz="1100">
                <a:solidFill>
                  <a:prstClr val="black"/>
                </a:solidFill>
                <a:latin typeface="Times New Roman" pitchFamily="18" charset="0"/>
              </a:rPr>
              <a:pPr algn="r" defTabSz="898159" eaLnBrk="0" hangingPunct="0">
                <a:spcBef>
                  <a:spcPct val="50000"/>
                </a:spcBef>
                <a:buFontTx/>
                <a:buChar char="•"/>
              </a:pPr>
              <a:t>3</a:t>
            </a:fld>
            <a:endParaRPr lang="en-US" sz="11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69925"/>
            <a:ext cx="4694237" cy="3519488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296" tIns="44647" rIns="89296" bIns="44647"/>
          <a:lstStyle/>
          <a:p>
            <a:pPr lvl="0"/>
            <a:endParaRPr lang="en-US" sz="10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943364" y="8751882"/>
            <a:ext cx="3095625" cy="44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67" tIns="45084" rIns="90167" bIns="45084" anchor="b"/>
          <a:lstStyle/>
          <a:p>
            <a:pPr algn="r" defTabSz="898159" eaLnBrk="0" hangingPunct="0">
              <a:spcBef>
                <a:spcPct val="50000"/>
              </a:spcBef>
              <a:buFontTx/>
              <a:buChar char="•"/>
            </a:pPr>
            <a:fld id="{14D8F05F-6F56-4B03-B843-4FB54F14934B}" type="slidenum">
              <a:rPr lang="en-US" sz="1100">
                <a:solidFill>
                  <a:prstClr val="black"/>
                </a:solidFill>
                <a:latin typeface="Times New Roman" pitchFamily="18" charset="0"/>
              </a:rPr>
              <a:pPr algn="r" defTabSz="898159" eaLnBrk="0" hangingPunct="0">
                <a:spcBef>
                  <a:spcPct val="50000"/>
                </a:spcBef>
                <a:buFontTx/>
                <a:buChar char="•"/>
              </a:pPr>
              <a:t>4</a:t>
            </a:fld>
            <a:endParaRPr lang="en-US" sz="11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69925"/>
            <a:ext cx="4694237" cy="3519488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296" tIns="44647" rIns="89296" bIns="44647"/>
          <a:lstStyle/>
          <a:p>
            <a:pPr lvl="0"/>
            <a:endParaRPr lang="en-US" sz="10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943364" y="8751882"/>
            <a:ext cx="3095625" cy="44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67" tIns="45084" rIns="90167" bIns="45084" anchor="b"/>
          <a:lstStyle/>
          <a:p>
            <a:pPr algn="r" defTabSz="898159" eaLnBrk="0" hangingPunct="0">
              <a:spcBef>
                <a:spcPct val="50000"/>
              </a:spcBef>
              <a:buFontTx/>
              <a:buChar char="•"/>
            </a:pPr>
            <a:fld id="{14D8F05F-6F56-4B03-B843-4FB54F14934B}" type="slidenum">
              <a:rPr lang="en-US" sz="1100">
                <a:solidFill>
                  <a:prstClr val="black"/>
                </a:solidFill>
                <a:latin typeface="Times New Roman" pitchFamily="18" charset="0"/>
              </a:rPr>
              <a:pPr algn="r" defTabSz="898159" eaLnBrk="0" hangingPunct="0">
                <a:spcBef>
                  <a:spcPct val="50000"/>
                </a:spcBef>
                <a:buFontTx/>
                <a:buChar char="•"/>
              </a:pPr>
              <a:t>5</a:t>
            </a:fld>
            <a:endParaRPr lang="en-US" sz="11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69925"/>
            <a:ext cx="4694237" cy="3519488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296" tIns="44647" rIns="89296" bIns="44647"/>
          <a:lstStyle/>
          <a:p>
            <a:pPr lvl="0"/>
            <a:endParaRPr lang="en-US" sz="10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943364" y="8751882"/>
            <a:ext cx="3095625" cy="44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67" tIns="45084" rIns="90167" bIns="45084" anchor="b"/>
          <a:lstStyle/>
          <a:p>
            <a:pPr algn="r" defTabSz="898159" eaLnBrk="0" hangingPunct="0">
              <a:spcBef>
                <a:spcPct val="50000"/>
              </a:spcBef>
              <a:buFontTx/>
              <a:buChar char="•"/>
            </a:pPr>
            <a:fld id="{14D8F05F-6F56-4B03-B843-4FB54F14934B}" type="slidenum">
              <a:rPr lang="en-US" sz="1100">
                <a:solidFill>
                  <a:prstClr val="black"/>
                </a:solidFill>
                <a:latin typeface="Times New Roman" pitchFamily="18" charset="0"/>
              </a:rPr>
              <a:pPr algn="r" defTabSz="898159" eaLnBrk="0" hangingPunct="0">
                <a:spcBef>
                  <a:spcPct val="50000"/>
                </a:spcBef>
                <a:buFontTx/>
                <a:buChar char="•"/>
              </a:pPr>
              <a:t>6</a:t>
            </a:fld>
            <a:endParaRPr lang="en-US" sz="11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69925"/>
            <a:ext cx="4694237" cy="3519488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296" tIns="44647" rIns="89296" bIns="44647"/>
          <a:lstStyle/>
          <a:p>
            <a:pPr lvl="0"/>
            <a:endParaRPr lang="en-US" sz="10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1971"/>
            <a:fld id="{F3BCD67F-EDA1-427A-AEF5-1EA81A81C503}" type="slidenum">
              <a:rPr lang="en-US" smtClean="0">
                <a:solidFill>
                  <a:prstClr val="black"/>
                </a:solidFill>
              </a:rPr>
              <a:pPr defTabSz="891971"/>
              <a:t>7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946539" y="8750303"/>
            <a:ext cx="3092451" cy="44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921" tIns="43958" rIns="87921" bIns="43958" anchor="b"/>
          <a:lstStyle/>
          <a:p>
            <a:pPr algn="r"/>
            <a:fld id="{4D00E31D-FB84-49FA-AF35-C57E3E08176E}" type="slidenum">
              <a:rPr lang="en-US" sz="1100">
                <a:solidFill>
                  <a:prstClr val="black"/>
                </a:solidFill>
                <a:latin typeface="Calibri" pitchFamily="34" charset="0"/>
              </a:rPr>
              <a:pPr algn="r"/>
              <a:t>7</a:t>
            </a:fld>
            <a:endParaRPr lang="en-US" sz="11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79450"/>
            <a:ext cx="4675187" cy="3506788"/>
          </a:xfrm>
          <a:ln/>
        </p:spPr>
      </p:sp>
      <p:sp>
        <p:nvSpPr>
          <p:cNvPr id="8090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Updated as of 7/9/2012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1971"/>
            <a:fld id="{F3BCD67F-EDA1-427A-AEF5-1EA81A81C503}" type="slidenum">
              <a:rPr lang="en-US" smtClean="0">
                <a:solidFill>
                  <a:prstClr val="black"/>
                </a:solidFill>
              </a:rPr>
              <a:pPr defTabSz="891971"/>
              <a:t>8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946539" y="8750303"/>
            <a:ext cx="3092451" cy="44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921" tIns="43958" rIns="87921" bIns="43958" anchor="b"/>
          <a:lstStyle/>
          <a:p>
            <a:pPr algn="r"/>
            <a:fld id="{4D00E31D-FB84-49FA-AF35-C57E3E08176E}" type="slidenum">
              <a:rPr lang="en-US" sz="1100">
                <a:solidFill>
                  <a:prstClr val="black"/>
                </a:solidFill>
                <a:latin typeface="Calibri" pitchFamily="34" charset="0"/>
              </a:rPr>
              <a:pPr algn="r"/>
              <a:t>8</a:t>
            </a:fld>
            <a:endParaRPr lang="en-US" sz="11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79450"/>
            <a:ext cx="4675187" cy="3506788"/>
          </a:xfrm>
          <a:ln/>
        </p:spPr>
      </p:sp>
      <p:sp>
        <p:nvSpPr>
          <p:cNvPr id="8090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Updated as of 7/9/2012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67700" y="6276975"/>
            <a:ext cx="838200" cy="457200"/>
          </a:xfrm>
          <a:prstGeom prst="rect">
            <a:avLst/>
          </a:prstGeom>
          <a:ln/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007A273-BE8C-4B99-862A-96448BAF5A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67700" y="6276975"/>
            <a:ext cx="838200" cy="457200"/>
          </a:xfrm>
          <a:prstGeom prst="rect">
            <a:avLst/>
          </a:prstGeom>
          <a:ln/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007A273-BE8C-4B99-862A-96448BAF5A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67700" y="6276975"/>
            <a:ext cx="838200" cy="457200"/>
          </a:xfrm>
          <a:prstGeom prst="rect">
            <a:avLst/>
          </a:prstGeom>
          <a:ln/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007A273-BE8C-4B99-862A-96448BAF5A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457200" y="225425"/>
            <a:ext cx="8229600" cy="9906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95488" y="1747838"/>
            <a:ext cx="66770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566738" y="158750"/>
            <a:ext cx="8143875" cy="933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800" dirty="0"/>
          </a:p>
        </p:txBody>
      </p:sp>
      <p:sp>
        <p:nvSpPr>
          <p:cNvPr id="1030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790575" y="225425"/>
            <a:ext cx="75438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31" name="Picture 7" descr="NEWcornerstn_logo_pms871_56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3675" y="6330950"/>
            <a:ext cx="2030413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267700" y="6276975"/>
            <a:ext cx="838200" cy="457200"/>
          </a:xfrm>
          <a:prstGeom prst="rect">
            <a:avLst/>
          </a:prstGeom>
          <a:ln/>
        </p:spPr>
        <p:txBody>
          <a:bodyPr anchor="b"/>
          <a:lstStyle>
            <a:lvl1pPr algn="r">
              <a:defRPr sz="9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9007A273-BE8C-4B99-862A-96448BAF5A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1" r:id="rId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Myriad Pro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Myriad Pro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Myriad Pro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Myriad Pro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Futura Std Ligh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Futura Std Ligh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Futura Std Ligh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Futura Std Ligh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chemeClr val="accent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lr>
          <a:schemeClr val="accent2"/>
        </a:buClr>
        <a:buSzPct val="65000"/>
        <a:buFont typeface="Wingdings" pitchFamily="2" charset="2"/>
        <a:buChar char="u"/>
        <a:defRPr sz="16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chemeClr val="accent2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chemeClr val="accent2"/>
        </a:buClr>
        <a:buSzPct val="65000"/>
        <a:buChar char="–"/>
        <a:defRPr sz="14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lr>
          <a:schemeClr val="accent2"/>
        </a:buClr>
        <a:buSzPct val="65000"/>
        <a:buFont typeface="Wingdings" pitchFamily="2" charset="2"/>
        <a:buChar char="Ø"/>
        <a:defRPr sz="1400">
          <a:solidFill>
            <a:schemeClr val="tx1"/>
          </a:solidFill>
          <a:latin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20000"/>
        </a:spcAft>
        <a:buClr>
          <a:srgbClr val="1A3A1C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20000"/>
        </a:spcAft>
        <a:buClr>
          <a:srgbClr val="1A3A1C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20000"/>
        </a:spcAft>
        <a:buClr>
          <a:srgbClr val="1A3A1C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20000"/>
        </a:spcAft>
        <a:buClr>
          <a:srgbClr val="1A3A1C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tif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8626" y="20638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91397" tIns="45698" rIns="91397" bIns="45698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95" b="18783"/>
          <a:stretch/>
        </p:blipFill>
        <p:spPr>
          <a:xfrm>
            <a:off x="-8626" y="0"/>
            <a:ext cx="7486650" cy="6878638"/>
          </a:xfrm>
          <a:prstGeom prst="rect">
            <a:avLst/>
          </a:prstGeom>
        </p:spPr>
      </p:pic>
      <p:pic>
        <p:nvPicPr>
          <p:cNvPr id="16388" name="Picture 4" descr="NEWcornerstn_logo_pms871_5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0059" y="2470210"/>
            <a:ext cx="2568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13"/>
          <p:cNvSpPr txBox="1">
            <a:spLocks noChangeArrowheads="1"/>
          </p:cNvSpPr>
          <p:nvPr/>
        </p:nvSpPr>
        <p:spPr bwMode="auto">
          <a:xfrm>
            <a:off x="5391825" y="4856536"/>
            <a:ext cx="3368675" cy="13410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marL="171370" indent="-171370">
              <a:spcBef>
                <a:spcPct val="15000"/>
              </a:spcBef>
              <a:spcAft>
                <a:spcPts val="1000"/>
              </a:spcAft>
              <a:tabLst>
                <a:tab pos="685479" algn="l"/>
              </a:tabLst>
            </a:pPr>
            <a:r>
              <a:rPr lang="en-US" sz="1600" b="1" dirty="0" smtClean="0">
                <a:latin typeface="Calibri" pitchFamily="34" charset="0"/>
              </a:rPr>
              <a:t>Hartford, Stamford Office Markets</a:t>
            </a:r>
            <a:endParaRPr lang="en-US" sz="1600" b="1" dirty="0">
              <a:latin typeface="Calibri" pitchFamily="34" charset="0"/>
            </a:endParaRPr>
          </a:p>
          <a:p>
            <a:pPr marL="171370" indent="-171370">
              <a:spcBef>
                <a:spcPct val="15000"/>
              </a:spcBef>
              <a:spcAft>
                <a:spcPts val="1000"/>
              </a:spcAft>
              <a:tabLst>
                <a:tab pos="685479" algn="l"/>
              </a:tabLst>
            </a:pPr>
            <a:r>
              <a:rPr lang="en-US" sz="1050" i="1" dirty="0" smtClean="0">
                <a:latin typeface="Calibri" pitchFamily="34" charset="0"/>
              </a:rPr>
              <a:t>Presented by:</a:t>
            </a:r>
          </a:p>
          <a:p>
            <a:pPr>
              <a:spcAft>
                <a:spcPts val="1000"/>
              </a:spcAft>
            </a:pPr>
            <a:r>
              <a:rPr lang="en-US" sz="1400" b="1" dirty="0" smtClean="0">
                <a:solidFill>
                  <a:srgbClr val="003399"/>
                </a:solidFill>
                <a:latin typeface="Calibri" pitchFamily="34" charset="0"/>
              </a:rPr>
              <a:t>Dags Chen, Cornerstone Research</a:t>
            </a:r>
          </a:p>
          <a:p>
            <a:pPr marL="171370" indent="-171370">
              <a:spcBef>
                <a:spcPct val="15000"/>
              </a:spcBef>
              <a:spcAft>
                <a:spcPts val="1000"/>
              </a:spcAft>
              <a:tabLst>
                <a:tab pos="685479" algn="l"/>
              </a:tabLst>
            </a:pPr>
            <a:r>
              <a:rPr lang="en-US" sz="1050" i="1" dirty="0" smtClean="0">
                <a:latin typeface="Calibri" pitchFamily="34" charset="0"/>
              </a:rPr>
              <a:t>May 9, 2013</a:t>
            </a:r>
            <a:endParaRPr lang="en-US" sz="1050" i="1" dirty="0">
              <a:latin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23962" y="3511114"/>
            <a:ext cx="7747187" cy="1183463"/>
            <a:chOff x="723962" y="3511114"/>
            <a:chExt cx="7747187" cy="1183463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5075"/>
            <a:stretch/>
          </p:blipFill>
          <p:spPr bwMode="auto">
            <a:xfrm>
              <a:off x="3829502" y="3512537"/>
              <a:ext cx="1548801" cy="117341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t="20158" b="20158"/>
            <a:stretch/>
          </p:blipFill>
          <p:spPr bwMode="auto">
            <a:xfrm>
              <a:off x="723962" y="3521163"/>
              <a:ext cx="1569100" cy="117341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pic>
          <p:nvPicPr>
            <p:cNvPr id="17" name="Picture 3"/>
            <p:cNvPicPr preferRelativeResize="0">
              <a:picLocks noChangeArrowheads="1"/>
            </p:cNvPicPr>
            <p:nvPr/>
          </p:nvPicPr>
          <p:blipFill rotWithShape="1">
            <a:blip r:embed="rId7" cstate="print"/>
            <a:srcRect l="23009" t="6821" b="10946"/>
            <a:stretch/>
          </p:blipFill>
          <p:spPr bwMode="auto">
            <a:xfrm>
              <a:off x="2293062" y="3520453"/>
              <a:ext cx="1548801" cy="116549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pic>
          <p:nvPicPr>
            <p:cNvPr id="18" name="Picture 9" descr="Promenade_037"/>
            <p:cNvPicPr>
              <a:picLocks noChangeAspect="1" noChangeArrowheads="1"/>
            </p:cNvPicPr>
            <p:nvPr/>
          </p:nvPicPr>
          <p:blipFill rotWithShape="1">
            <a:blip r:embed="rId8" cstate="print"/>
            <a:srcRect t="2130" r="20020" b="7796"/>
            <a:stretch/>
          </p:blipFill>
          <p:spPr bwMode="auto">
            <a:xfrm>
              <a:off x="6922349" y="3514986"/>
              <a:ext cx="1548800" cy="116233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4112" b="446"/>
            <a:stretch/>
          </p:blipFill>
          <p:spPr>
            <a:xfrm>
              <a:off x="5373549" y="3511114"/>
              <a:ext cx="1548800" cy="11628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45541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49951708"/>
              </p:ext>
            </p:extLst>
          </p:nvPr>
        </p:nvGraphicFramePr>
        <p:xfrm>
          <a:off x="587990" y="1560315"/>
          <a:ext cx="7928689" cy="4340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361949" y="1252539"/>
            <a:ext cx="8661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Historical Vacancy Rate by Quarter (%)</a:t>
            </a:r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70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205266" y="6360480"/>
            <a:ext cx="838200" cy="457200"/>
          </a:xfrm>
          <a:noFill/>
        </p:spPr>
        <p:txBody>
          <a:bodyPr/>
          <a:lstStyle/>
          <a:p>
            <a:fld id="{BACAE070-2742-4DC2-889F-EDB46F161061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1" name="Title 17"/>
          <p:cNvSpPr txBox="1">
            <a:spLocks/>
          </p:cNvSpPr>
          <p:nvPr/>
        </p:nvSpPr>
        <p:spPr bwMode="auto">
          <a:xfrm>
            <a:off x="759441" y="244365"/>
            <a:ext cx="75438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Calibri" pitchFamily="34" charset="0"/>
              </a:rPr>
              <a:t>National Office Vacancy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037163" y="6334781"/>
            <a:ext cx="3923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Sources: CBRE Econometric Advisors (</a:t>
            </a:r>
            <a:r>
              <a:rPr lang="en-US" sz="800" i="1" dirty="0" smtClean="0">
                <a:latin typeface="Calibri" pitchFamily="34" charset="0"/>
                <a:cs typeface="Calibri" pitchFamily="34" charset="0"/>
              </a:rPr>
              <a:t>Q1 2013</a:t>
            </a:r>
            <a:r>
              <a:rPr lang="en-US" sz="8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8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6397777" y="4125433"/>
            <a:ext cx="1562986" cy="9694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91407" tIns="45704" rIns="91407" bIns="45704" rtlCol="0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ct val="60000"/>
              <a:tabLst>
                <a:tab pos="742950" algn="l"/>
              </a:tabLst>
            </a:pPr>
            <a:r>
              <a:rPr lang="en-US" sz="1300" b="1" dirty="0" smtClean="0">
                <a:latin typeface="Franklin Gothic Book" pitchFamily="34" charset="0"/>
              </a:rPr>
              <a:t>Since 2005</a:t>
            </a:r>
          </a:p>
          <a:p>
            <a:pPr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ct val="60000"/>
              <a:tabLst>
                <a:tab pos="742950" algn="l"/>
              </a:tabLst>
            </a:pPr>
            <a:r>
              <a:rPr lang="en-US" sz="1300" dirty="0" smtClean="0">
                <a:latin typeface="Franklin Gothic Book" pitchFamily="34" charset="0"/>
              </a:rPr>
              <a:t>Low (2007)</a:t>
            </a:r>
            <a:r>
              <a:rPr lang="en-US" sz="1300" dirty="0">
                <a:latin typeface="Franklin Gothic Book" pitchFamily="34" charset="0"/>
              </a:rPr>
              <a:t> </a:t>
            </a:r>
            <a:r>
              <a:rPr lang="en-US" sz="1300" dirty="0" smtClean="0">
                <a:latin typeface="Franklin Gothic Book" pitchFamily="34" charset="0"/>
              </a:rPr>
              <a:t>  12.4%</a:t>
            </a:r>
          </a:p>
          <a:p>
            <a:pPr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ct val="60000"/>
              <a:tabLst>
                <a:tab pos="742950" algn="l"/>
              </a:tabLst>
            </a:pPr>
            <a:r>
              <a:rPr lang="en-US" sz="1300" dirty="0" smtClean="0">
                <a:latin typeface="Franklin Gothic Book" pitchFamily="34" charset="0"/>
              </a:rPr>
              <a:t>High (2010) 	16.9%</a:t>
            </a:r>
          </a:p>
          <a:p>
            <a:pPr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ct val="60000"/>
              <a:tabLst>
                <a:tab pos="742950" algn="l"/>
              </a:tabLst>
            </a:pPr>
            <a:r>
              <a:rPr lang="en-US" sz="1300" dirty="0" smtClean="0">
                <a:latin typeface="Franklin Gothic Book" pitchFamily="34" charset="0"/>
              </a:rPr>
              <a:t>Current		15.3%</a:t>
            </a:r>
            <a:endParaRPr lang="en-US" sz="1300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8541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361949" y="1252539"/>
            <a:ext cx="8661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Historical Vacancy Rates by Quarter (%)</a:t>
            </a:r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70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205266" y="6360480"/>
            <a:ext cx="838200" cy="457200"/>
          </a:xfrm>
          <a:noFill/>
        </p:spPr>
        <p:txBody>
          <a:bodyPr/>
          <a:lstStyle/>
          <a:p>
            <a:fld id="{BACAE070-2742-4DC2-889F-EDB46F161061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11" name="Title 17"/>
          <p:cNvSpPr txBox="1">
            <a:spLocks/>
          </p:cNvSpPr>
          <p:nvPr/>
        </p:nvSpPr>
        <p:spPr bwMode="auto">
          <a:xfrm>
            <a:off x="759441" y="244365"/>
            <a:ext cx="75438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Calibri" pitchFamily="34" charset="0"/>
              </a:rPr>
              <a:t>Office Market Vacancy Across Connecticut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037163" y="6334781"/>
            <a:ext cx="3923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Sources: CBRE Econometric Advisors (</a:t>
            </a:r>
            <a:r>
              <a:rPr lang="en-US" sz="800" i="1" dirty="0" smtClean="0">
                <a:latin typeface="Calibri" pitchFamily="34" charset="0"/>
                <a:cs typeface="Calibri" pitchFamily="34" charset="0"/>
              </a:rPr>
              <a:t>Q1 2013</a:t>
            </a:r>
            <a:r>
              <a:rPr lang="en-US" sz="8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8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31926801"/>
              </p:ext>
            </p:extLst>
          </p:nvPr>
        </p:nvGraphicFramePr>
        <p:xfrm>
          <a:off x="628650" y="1560316"/>
          <a:ext cx="7877397" cy="4351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 bwMode="auto">
          <a:xfrm>
            <a:off x="6291452" y="4125433"/>
            <a:ext cx="1669311" cy="9694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91407" tIns="45704" rIns="91407" bIns="45704" rtlCol="0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ct val="60000"/>
              <a:tabLst>
                <a:tab pos="742950" algn="l"/>
              </a:tabLst>
            </a:pPr>
            <a:r>
              <a:rPr lang="en-US" sz="1300" b="1" dirty="0" smtClean="0">
                <a:latin typeface="Franklin Gothic Book" pitchFamily="34" charset="0"/>
              </a:rPr>
              <a:t>2013 Q1 Vacancy</a:t>
            </a:r>
          </a:p>
          <a:p>
            <a:pPr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ct val="60000"/>
              <a:tabLst>
                <a:tab pos="742950" algn="l"/>
              </a:tabLst>
            </a:pPr>
            <a:r>
              <a:rPr lang="en-US" sz="1300" dirty="0" smtClean="0">
                <a:latin typeface="Franklin Gothic Book" pitchFamily="34" charset="0"/>
              </a:rPr>
              <a:t>Hartford		18.2%</a:t>
            </a:r>
          </a:p>
          <a:p>
            <a:pPr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ct val="60000"/>
              <a:tabLst>
                <a:tab pos="742950" algn="l"/>
              </a:tabLst>
            </a:pPr>
            <a:r>
              <a:rPr lang="en-US" sz="1300" dirty="0" smtClean="0">
                <a:latin typeface="Franklin Gothic Book" pitchFamily="34" charset="0"/>
              </a:rPr>
              <a:t>Stamford		21.2%</a:t>
            </a:r>
          </a:p>
          <a:p>
            <a:pPr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ct val="60000"/>
              <a:tabLst>
                <a:tab pos="742950" algn="l"/>
              </a:tabLst>
            </a:pPr>
            <a:r>
              <a:rPr lang="en-US" sz="1300" dirty="0" smtClean="0">
                <a:latin typeface="Franklin Gothic Book" pitchFamily="34" charset="0"/>
              </a:rPr>
              <a:t>U.S.		15.3%</a:t>
            </a:r>
            <a:endParaRPr lang="en-US" sz="1300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820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361949" y="1252539"/>
            <a:ext cx="8661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Historical Vacancy Rates by Quarter (%)</a:t>
            </a:r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70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205266" y="6360480"/>
            <a:ext cx="838200" cy="457200"/>
          </a:xfrm>
          <a:noFill/>
        </p:spPr>
        <p:txBody>
          <a:bodyPr/>
          <a:lstStyle/>
          <a:p>
            <a:fld id="{BACAE070-2742-4DC2-889F-EDB46F161061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11" name="Title 17"/>
          <p:cNvSpPr txBox="1">
            <a:spLocks/>
          </p:cNvSpPr>
          <p:nvPr/>
        </p:nvSpPr>
        <p:spPr bwMode="auto">
          <a:xfrm>
            <a:off x="759441" y="244365"/>
            <a:ext cx="75438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Calibri" pitchFamily="34" charset="0"/>
              </a:rPr>
              <a:t>Office Market Vacancy Across Connecticut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037163" y="6334781"/>
            <a:ext cx="3923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Sources: CBRE Econometric Advisors (</a:t>
            </a:r>
            <a:r>
              <a:rPr lang="en-US" sz="800" i="1" dirty="0" smtClean="0">
                <a:latin typeface="Calibri" pitchFamily="34" charset="0"/>
                <a:cs typeface="Calibri" pitchFamily="34" charset="0"/>
              </a:rPr>
              <a:t>Q1 2013</a:t>
            </a:r>
            <a:r>
              <a:rPr lang="en-US" sz="8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8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77250460"/>
              </p:ext>
            </p:extLst>
          </p:nvPr>
        </p:nvGraphicFramePr>
        <p:xfrm>
          <a:off x="628650" y="1560316"/>
          <a:ext cx="7877397" cy="4351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 bwMode="auto">
          <a:xfrm>
            <a:off x="3857992" y="4146699"/>
            <a:ext cx="1669311" cy="9694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91407" tIns="45704" rIns="91407" bIns="45704" rtlCol="0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ct val="60000"/>
              <a:tabLst>
                <a:tab pos="742950" algn="l"/>
              </a:tabLst>
            </a:pPr>
            <a:r>
              <a:rPr lang="en-US" sz="1300" b="1" dirty="0" smtClean="0">
                <a:latin typeface="Franklin Gothic Book" pitchFamily="34" charset="0"/>
              </a:rPr>
              <a:t>2013 Q1 Vacancy</a:t>
            </a:r>
          </a:p>
          <a:p>
            <a:pPr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ct val="60000"/>
              <a:tabLst>
                <a:tab pos="742950" algn="l"/>
              </a:tabLst>
            </a:pPr>
            <a:r>
              <a:rPr lang="en-US" sz="1300" dirty="0" smtClean="0">
                <a:latin typeface="Franklin Gothic Book" pitchFamily="34" charset="0"/>
              </a:rPr>
              <a:t>Bridgeport		10.7%</a:t>
            </a:r>
          </a:p>
          <a:p>
            <a:pPr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ct val="60000"/>
              <a:tabLst>
                <a:tab pos="742950" algn="l"/>
              </a:tabLst>
            </a:pPr>
            <a:r>
              <a:rPr lang="en-US" sz="1300" dirty="0" smtClean="0">
                <a:latin typeface="Franklin Gothic Book" pitchFamily="34" charset="0"/>
              </a:rPr>
              <a:t>Norwalk		13.1%</a:t>
            </a:r>
          </a:p>
          <a:p>
            <a:pPr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ct val="60000"/>
              <a:tabLst>
                <a:tab pos="742950" algn="l"/>
              </a:tabLst>
            </a:pPr>
            <a:r>
              <a:rPr lang="en-US" sz="1300" dirty="0" smtClean="0">
                <a:latin typeface="Franklin Gothic Book" pitchFamily="34" charset="0"/>
              </a:rPr>
              <a:t>U.S.		15.3%</a:t>
            </a:r>
            <a:endParaRPr lang="en-US" sz="1300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7066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96996807"/>
              </p:ext>
            </p:extLst>
          </p:nvPr>
        </p:nvGraphicFramePr>
        <p:xfrm>
          <a:off x="524547" y="1560316"/>
          <a:ext cx="8013587" cy="4691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361949" y="1252539"/>
            <a:ext cx="8661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Completions and Net Absorption as % of Total Inventory; Office Vacancy Rate</a:t>
            </a:r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70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205266" y="6360480"/>
            <a:ext cx="838200" cy="457200"/>
          </a:xfrm>
          <a:noFill/>
        </p:spPr>
        <p:txBody>
          <a:bodyPr/>
          <a:lstStyle/>
          <a:p>
            <a:fld id="{BACAE070-2742-4DC2-889F-EDB46F161061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11" name="Title 17"/>
          <p:cNvSpPr txBox="1">
            <a:spLocks/>
          </p:cNvSpPr>
          <p:nvPr/>
        </p:nvSpPr>
        <p:spPr bwMode="auto">
          <a:xfrm>
            <a:off x="759441" y="244365"/>
            <a:ext cx="75438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Calibri" pitchFamily="34" charset="0"/>
              </a:rPr>
              <a:t>Hartford Office Fundamentals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037163" y="6334781"/>
            <a:ext cx="3923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Sources: CBRE Econometric Advisors (</a:t>
            </a:r>
            <a:r>
              <a:rPr lang="en-US" sz="800" i="1" dirty="0" smtClean="0">
                <a:latin typeface="Calibri" pitchFamily="34" charset="0"/>
                <a:cs typeface="Calibri" pitchFamily="34" charset="0"/>
              </a:rPr>
              <a:t>Q1 2013</a:t>
            </a:r>
            <a:r>
              <a:rPr lang="en-US" sz="8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8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7123814" y="1977656"/>
            <a:ext cx="0" cy="282826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 bwMode="auto">
          <a:xfrm>
            <a:off x="3670104" y="5856319"/>
            <a:ext cx="850604" cy="244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07" tIns="45704" rIns="91407" bIns="45704" rtlCol="0">
            <a:spAutoFit/>
          </a:bodyPr>
          <a:lstStyle/>
          <a:p>
            <a:pPr algn="l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SzPct val="60000"/>
              <a:tabLst>
                <a:tab pos="742950" algn="l"/>
              </a:tabLst>
            </a:pPr>
            <a:r>
              <a:rPr lang="en-US" sz="1100" dirty="0" smtClean="0">
                <a:latin typeface="Franklin Gothic Book" pitchFamily="34" charset="0"/>
              </a:rPr>
              <a:t>(Left Axis)</a:t>
            </a:r>
            <a:endParaRPr lang="en-US" sz="1100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820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361949" y="1252539"/>
            <a:ext cx="8661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Completions and Net Absorption as % of Total Inventory; Office Vacancy Rate</a:t>
            </a:r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70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205266" y="6360480"/>
            <a:ext cx="838200" cy="457200"/>
          </a:xfrm>
          <a:noFill/>
        </p:spPr>
        <p:txBody>
          <a:bodyPr/>
          <a:lstStyle/>
          <a:p>
            <a:fld id="{BACAE070-2742-4DC2-889F-EDB46F161061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11" name="Title 17"/>
          <p:cNvSpPr txBox="1">
            <a:spLocks/>
          </p:cNvSpPr>
          <p:nvPr/>
        </p:nvSpPr>
        <p:spPr bwMode="auto">
          <a:xfrm>
            <a:off x="759441" y="244365"/>
            <a:ext cx="75438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Calibri" pitchFamily="34" charset="0"/>
              </a:rPr>
              <a:t>Stamford (Fairfield County) Office Fundamentals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037163" y="6334781"/>
            <a:ext cx="3923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Sources: CBRE Econometric Advisors (</a:t>
            </a:r>
            <a:r>
              <a:rPr lang="en-US" sz="800" i="1" dirty="0" smtClean="0">
                <a:latin typeface="Calibri" pitchFamily="34" charset="0"/>
                <a:cs typeface="Calibri" pitchFamily="34" charset="0"/>
              </a:rPr>
              <a:t>Q1 2013</a:t>
            </a:r>
            <a:r>
              <a:rPr lang="en-US" sz="8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8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84480918"/>
              </p:ext>
            </p:extLst>
          </p:nvPr>
        </p:nvGraphicFramePr>
        <p:xfrm>
          <a:off x="510363" y="1560316"/>
          <a:ext cx="7877823" cy="4645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>
            <a:off x="7120263" y="2017540"/>
            <a:ext cx="0" cy="340241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Box 1"/>
          <p:cNvSpPr txBox="1"/>
          <p:nvPr/>
        </p:nvSpPr>
        <p:spPr bwMode="auto">
          <a:xfrm>
            <a:off x="3680737" y="5824420"/>
            <a:ext cx="850604" cy="244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07" tIns="45704" rIns="91407" bIns="45704" rtlCol="0">
            <a:spAutoFit/>
          </a:bodyPr>
          <a:lstStyle/>
          <a:p>
            <a:pPr algn="l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SzPct val="60000"/>
              <a:tabLst>
                <a:tab pos="742950" algn="l"/>
              </a:tabLst>
            </a:pPr>
            <a:r>
              <a:rPr lang="en-US" sz="1100" dirty="0" smtClean="0">
                <a:latin typeface="Franklin Gothic Book" pitchFamily="34" charset="0"/>
              </a:rPr>
              <a:t>(Left Axis)</a:t>
            </a:r>
            <a:endParaRPr lang="en-US" sz="1100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823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205266" y="6360480"/>
            <a:ext cx="838200" cy="457200"/>
          </a:xfrm>
          <a:noFill/>
        </p:spPr>
        <p:txBody>
          <a:bodyPr/>
          <a:lstStyle/>
          <a:p>
            <a:fld id="{BACAE070-2742-4DC2-889F-EDB46F161061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11" name="Title 17"/>
          <p:cNvSpPr txBox="1">
            <a:spLocks/>
          </p:cNvSpPr>
          <p:nvPr/>
        </p:nvSpPr>
        <p:spPr bwMode="auto">
          <a:xfrm>
            <a:off x="759441" y="244365"/>
            <a:ext cx="75438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Calibri" pitchFamily="34" charset="0"/>
              </a:rPr>
              <a:t>Commercial Property Price Recovery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12802679"/>
              </p:ext>
            </p:extLst>
          </p:nvPr>
        </p:nvGraphicFramePr>
        <p:xfrm>
          <a:off x="400255" y="1704351"/>
          <a:ext cx="8262172" cy="429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Placeholder 1"/>
          <p:cNvSpPr txBox="1">
            <a:spLocks/>
          </p:cNvSpPr>
          <p:nvPr/>
        </p:nvSpPr>
        <p:spPr>
          <a:xfrm>
            <a:off x="2639834" y="6000750"/>
            <a:ext cx="5812403" cy="5715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5000"/>
              <a:buFont typeface="Wingdings" pitchFamily="2" charset="2"/>
              <a:buChar char="u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5000"/>
              <a:buChar char="–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5000"/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1A3A1C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1A3A1C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1A3A1C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1A3A1C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kern="0" dirty="0" smtClean="0"/>
              <a:t>Top chart shows monthly data through December 2012. Bottom chart shows quarterly data  through 4Q12.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kern="0" dirty="0" smtClean="0"/>
              <a:t>Sources: Moody’s Investor Services, Real Capital Analytics  (RCA),  Cornerstone Research (2-17-13).</a:t>
            </a:r>
            <a:endParaRPr lang="en-US" sz="800" kern="0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363721" y="1257419"/>
            <a:ext cx="8525098" cy="4072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5000"/>
              <a:buFont typeface="Wingdings" pitchFamily="2" charset="2"/>
              <a:buChar char="u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5000"/>
              <a:buChar char="–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5000"/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1A3A1C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1A3A1C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1A3A1C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1A3A1C"/>
              </a:buClr>
              <a:buFont typeface="Wingdings" pitchFamily="2" charset="2"/>
              <a:buChar char="Ø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400" kern="0" dirty="0" smtClean="0"/>
              <a:t>Aggregate indices mask divergent pricing dynamics</a:t>
            </a:r>
            <a:endParaRPr lang="en-US" sz="1400" kern="0" dirty="0"/>
          </a:p>
        </p:txBody>
      </p:sp>
    </p:spTree>
    <p:extLst>
      <p:ext uri="{BB962C8B-B14F-4D97-AF65-F5344CB8AC3E}">
        <p14:creationId xmlns:p14="http://schemas.microsoft.com/office/powerpoint/2010/main" xmlns="" val="4205925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280" y="2115880"/>
            <a:ext cx="8584677" cy="328696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7809101" y="3648209"/>
            <a:ext cx="101108" cy="246434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873" name="Title 14"/>
          <p:cNvSpPr>
            <a:spLocks noGrp="1"/>
          </p:cNvSpPr>
          <p:nvPr>
            <p:ph type="title"/>
          </p:nvPr>
        </p:nvSpPr>
        <p:spPr>
          <a:xfrm>
            <a:off x="770415" y="226855"/>
            <a:ext cx="7769285" cy="808037"/>
          </a:xfrm>
        </p:spPr>
        <p:txBody>
          <a:bodyPr/>
          <a:lstStyle/>
          <a:p>
            <a:r>
              <a:rPr lang="en-US" dirty="0" smtClean="0"/>
              <a:t>Hartford Office Transactions History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79878" name="Text Box 4"/>
          <p:cNvSpPr txBox="1">
            <a:spLocks noChangeArrowheads="1"/>
          </p:cNvSpPr>
          <p:nvPr/>
        </p:nvSpPr>
        <p:spPr bwMode="auto">
          <a:xfrm>
            <a:off x="361400" y="1246717"/>
            <a:ext cx="5365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Transactions Timeline: Hartford Office Market</a:t>
            </a:r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220822" y="6311022"/>
            <a:ext cx="838200" cy="457200"/>
          </a:xfrm>
        </p:spPr>
        <p:txBody>
          <a:bodyPr lIns="82058" tIns="41029" rIns="82058" bIns="41029"/>
          <a:lstStyle/>
          <a:p>
            <a:pPr>
              <a:defRPr/>
            </a:pPr>
            <a:fld id="{9007A273-BE8C-4B99-862A-96448BAF5A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037163" y="6334781"/>
            <a:ext cx="3923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Sources: Real Capital Analytics (</a:t>
            </a:r>
            <a:r>
              <a:rPr lang="en-US" sz="800" i="1" dirty="0" smtClean="0">
                <a:latin typeface="Calibri" pitchFamily="34" charset="0"/>
                <a:cs typeface="Calibri" pitchFamily="34" charset="0"/>
              </a:rPr>
              <a:t>April 2013</a:t>
            </a:r>
            <a:r>
              <a:rPr lang="en-US" sz="8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8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827567" y="3630110"/>
            <a:ext cx="1660452" cy="258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91407" tIns="45704" rIns="91407" bIns="45704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SzPct val="60000"/>
              <a:tabLst>
                <a:tab pos="742950" algn="l"/>
              </a:tabLst>
            </a:pPr>
            <a:r>
              <a:rPr lang="en-US" sz="1200" dirty="0" smtClean="0">
                <a:latin typeface="Franklin Gothic Book" pitchFamily="34" charset="0"/>
              </a:rPr>
              <a:t>State House Square</a:t>
            </a:r>
            <a:endParaRPr lang="en-US" sz="1200" dirty="0">
              <a:latin typeface="Franklin Gothic Boo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150087" y="4303506"/>
            <a:ext cx="1894187" cy="258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91407" tIns="45704" rIns="91407" bIns="45704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SzPct val="60000"/>
              <a:tabLst>
                <a:tab pos="742950" algn="l"/>
              </a:tabLst>
            </a:pPr>
            <a:r>
              <a:rPr lang="en-US" sz="1200" dirty="0" smtClean="0">
                <a:latin typeface="Franklin Gothic Book" pitchFamily="34" charset="0"/>
              </a:rPr>
              <a:t>900 Cottage Grove Road</a:t>
            </a:r>
            <a:endParaRPr lang="en-US" sz="1200" dirty="0">
              <a:latin typeface="Franklin Gothic Boo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2099746" y="2697989"/>
            <a:ext cx="1660452" cy="258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91407" tIns="45704" rIns="91407" bIns="45704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SzPct val="60000"/>
              <a:tabLst>
                <a:tab pos="742950" algn="l"/>
              </a:tabLst>
            </a:pPr>
            <a:r>
              <a:rPr lang="en-US" sz="1200" dirty="0" smtClean="0">
                <a:latin typeface="Franklin Gothic Book" pitchFamily="34" charset="0"/>
              </a:rPr>
              <a:t>8 Farm Springs Road</a:t>
            </a:r>
            <a:endParaRPr lang="en-US" sz="1200" dirty="0">
              <a:latin typeface="Franklin Gothic Boo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4415617" y="3254426"/>
            <a:ext cx="1815061" cy="258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91407" tIns="45704" rIns="91407" bIns="45704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SzPct val="60000"/>
              <a:tabLst>
                <a:tab pos="742950" algn="l"/>
              </a:tabLst>
            </a:pPr>
            <a:r>
              <a:rPr lang="en-US" sz="1200" dirty="0" smtClean="0">
                <a:latin typeface="Franklin Gothic Book" pitchFamily="34" charset="0"/>
              </a:rPr>
              <a:t>200 </a:t>
            </a:r>
            <a:r>
              <a:rPr lang="en-US" sz="1200" dirty="0" err="1" smtClean="0">
                <a:latin typeface="Franklin Gothic Book" pitchFamily="34" charset="0"/>
              </a:rPr>
              <a:t>Hopmeadow</a:t>
            </a:r>
            <a:r>
              <a:rPr lang="en-US" sz="1200" dirty="0" smtClean="0">
                <a:latin typeface="Franklin Gothic Book" pitchFamily="34" charset="0"/>
              </a:rPr>
              <a:t> Street</a:t>
            </a:r>
            <a:endParaRPr lang="en-US" sz="1200" dirty="0">
              <a:latin typeface="Franklin Gothic Boo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6230678" y="4068794"/>
            <a:ext cx="907529" cy="258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91407" tIns="45704" rIns="91407" bIns="45704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SzPct val="60000"/>
              <a:tabLst>
                <a:tab pos="742950" algn="l"/>
              </a:tabLst>
            </a:pPr>
            <a:r>
              <a:rPr lang="en-US" sz="1200" dirty="0" smtClean="0">
                <a:latin typeface="Franklin Gothic Book" pitchFamily="34" charset="0"/>
              </a:rPr>
              <a:t>City Place</a:t>
            </a:r>
            <a:endParaRPr lang="en-US" sz="1200" dirty="0">
              <a:latin typeface="Franklin Gothic Boo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6617624" y="3512926"/>
            <a:ext cx="1612821" cy="258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91407" tIns="45704" rIns="91407" bIns="45704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SzPct val="60000"/>
              <a:tabLst>
                <a:tab pos="742950" algn="l"/>
              </a:tabLst>
            </a:pPr>
            <a:r>
              <a:rPr lang="en-US" sz="1200" dirty="0" smtClean="0">
                <a:latin typeface="Franklin Gothic Book" pitchFamily="34" charset="0"/>
              </a:rPr>
              <a:t>500 Enterprise Drive</a:t>
            </a:r>
            <a:endParaRPr lang="en-US" sz="1200" dirty="0">
              <a:latin typeface="Franklin Gothic Boo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7336465" y="4567847"/>
            <a:ext cx="1046381" cy="258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91407" tIns="45704" rIns="91407" bIns="45704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SzPct val="60000"/>
              <a:tabLst>
                <a:tab pos="742950" algn="l"/>
              </a:tabLst>
            </a:pPr>
            <a:r>
              <a:rPr lang="en-US" sz="1200" dirty="0" smtClean="0">
                <a:latin typeface="Franklin Gothic Book" pitchFamily="34" charset="0"/>
              </a:rPr>
              <a:t>HSB Building</a:t>
            </a:r>
            <a:endParaRPr lang="en-US" sz="1200" dirty="0">
              <a:latin typeface="Franklin Gothic Book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06465" y="5377897"/>
            <a:ext cx="8252704" cy="258500"/>
            <a:chOff x="306465" y="5377897"/>
            <a:chExt cx="8252704" cy="258500"/>
          </a:xfrm>
        </p:grpSpPr>
        <p:sp>
          <p:nvSpPr>
            <p:cNvPr id="20" name="TextBox 19"/>
            <p:cNvSpPr txBox="1"/>
            <p:nvPr/>
          </p:nvSpPr>
          <p:spPr bwMode="auto">
            <a:xfrm>
              <a:off x="306465" y="5377897"/>
              <a:ext cx="657448" cy="2585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square" lIns="91407" tIns="45704" rIns="91407" bIns="45704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  <a:spcAft>
                  <a:spcPct val="25000"/>
                </a:spcAft>
                <a:buClr>
                  <a:schemeClr val="accent2"/>
                </a:buClr>
                <a:buSzPct val="60000"/>
                <a:tabLst>
                  <a:tab pos="742950" algn="l"/>
                </a:tabLst>
              </a:pPr>
              <a:r>
                <a:rPr lang="en-US" sz="1200" b="1" dirty="0" smtClean="0">
                  <a:latin typeface="Franklin Gothic Book" pitchFamily="34" charset="0"/>
                </a:rPr>
                <a:t>2007</a:t>
              </a:r>
              <a:endParaRPr lang="en-US" sz="1200" b="1" dirty="0">
                <a:latin typeface="Franklin Gothic Book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1572341" y="5377897"/>
              <a:ext cx="657448" cy="2585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square" lIns="91407" tIns="45704" rIns="91407" bIns="45704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  <a:spcAft>
                  <a:spcPct val="25000"/>
                </a:spcAft>
                <a:buClr>
                  <a:schemeClr val="accent2"/>
                </a:buClr>
                <a:buSzPct val="60000"/>
                <a:tabLst>
                  <a:tab pos="742950" algn="l"/>
                </a:tabLst>
              </a:pPr>
              <a:r>
                <a:rPr lang="en-US" sz="1200" b="1" dirty="0" smtClean="0">
                  <a:latin typeface="Franklin Gothic Book" pitchFamily="34" charset="0"/>
                </a:rPr>
                <a:t>2008</a:t>
              </a:r>
              <a:endParaRPr lang="en-US" sz="1200" b="1" dirty="0">
                <a:latin typeface="Franklin Gothic Book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 bwMode="auto">
            <a:xfrm>
              <a:off x="2838217" y="5377897"/>
              <a:ext cx="657448" cy="2585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square" lIns="91407" tIns="45704" rIns="91407" bIns="45704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  <a:spcAft>
                  <a:spcPct val="25000"/>
                </a:spcAft>
                <a:buClr>
                  <a:schemeClr val="accent2"/>
                </a:buClr>
                <a:buSzPct val="60000"/>
                <a:tabLst>
                  <a:tab pos="742950" algn="l"/>
                </a:tabLst>
              </a:pPr>
              <a:r>
                <a:rPr lang="en-US" sz="1200" b="1" dirty="0" smtClean="0">
                  <a:latin typeface="Franklin Gothic Book" pitchFamily="34" charset="0"/>
                </a:rPr>
                <a:t>2009</a:t>
              </a:r>
              <a:endParaRPr lang="en-US" sz="1200" b="1" dirty="0">
                <a:latin typeface="Franklin Gothic Book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4104093" y="5377897"/>
              <a:ext cx="657448" cy="2585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square" lIns="91407" tIns="45704" rIns="91407" bIns="45704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  <a:spcAft>
                  <a:spcPct val="25000"/>
                </a:spcAft>
                <a:buClr>
                  <a:schemeClr val="accent2"/>
                </a:buClr>
                <a:buSzPct val="60000"/>
                <a:tabLst>
                  <a:tab pos="742950" algn="l"/>
                </a:tabLst>
              </a:pPr>
              <a:r>
                <a:rPr lang="en-US" sz="1200" b="1" dirty="0" smtClean="0">
                  <a:latin typeface="Franklin Gothic Book" pitchFamily="34" charset="0"/>
                </a:rPr>
                <a:t>2010</a:t>
              </a:r>
              <a:endParaRPr lang="en-US" sz="1200" b="1" dirty="0">
                <a:latin typeface="Franklin Gothic Book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5369969" y="5377897"/>
              <a:ext cx="657448" cy="2585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square" lIns="91407" tIns="45704" rIns="91407" bIns="45704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  <a:spcAft>
                  <a:spcPct val="25000"/>
                </a:spcAft>
                <a:buClr>
                  <a:schemeClr val="accent2"/>
                </a:buClr>
                <a:buSzPct val="60000"/>
                <a:tabLst>
                  <a:tab pos="742950" algn="l"/>
                </a:tabLst>
              </a:pPr>
              <a:r>
                <a:rPr lang="en-US" sz="1200" b="1" dirty="0" smtClean="0">
                  <a:latin typeface="Franklin Gothic Book" pitchFamily="34" charset="0"/>
                </a:rPr>
                <a:t>2011</a:t>
              </a:r>
              <a:endParaRPr lang="en-US" sz="1200" b="1" dirty="0">
                <a:latin typeface="Franklin Gothic Book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6635845" y="5377897"/>
              <a:ext cx="657448" cy="2585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square" lIns="91407" tIns="45704" rIns="91407" bIns="45704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  <a:spcAft>
                  <a:spcPct val="25000"/>
                </a:spcAft>
                <a:buClr>
                  <a:schemeClr val="accent2"/>
                </a:buClr>
                <a:buSzPct val="60000"/>
                <a:tabLst>
                  <a:tab pos="742950" algn="l"/>
                </a:tabLst>
              </a:pPr>
              <a:r>
                <a:rPr lang="en-US" sz="1200" b="1" dirty="0" smtClean="0">
                  <a:latin typeface="Franklin Gothic Book" pitchFamily="34" charset="0"/>
                </a:rPr>
                <a:t>2012</a:t>
              </a:r>
              <a:endParaRPr lang="en-US" sz="1200" b="1" dirty="0">
                <a:latin typeface="Franklin Gothic Book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7901721" y="5377897"/>
              <a:ext cx="657448" cy="2585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square" lIns="91407" tIns="45704" rIns="91407" bIns="45704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  <a:spcAft>
                  <a:spcPct val="25000"/>
                </a:spcAft>
                <a:buClr>
                  <a:schemeClr val="accent2"/>
                </a:buClr>
                <a:buSzPct val="60000"/>
                <a:tabLst>
                  <a:tab pos="742950" algn="l"/>
                </a:tabLst>
              </a:pPr>
              <a:r>
                <a:rPr lang="en-US" sz="1200" b="1" dirty="0" smtClean="0">
                  <a:latin typeface="Franklin Gothic Book" pitchFamily="34" charset="0"/>
                </a:rPr>
                <a:t>2013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050752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4"/>
          <p:cNvSpPr>
            <a:spLocks noGrp="1"/>
          </p:cNvSpPr>
          <p:nvPr>
            <p:ph type="title"/>
          </p:nvPr>
        </p:nvSpPr>
        <p:spPr>
          <a:xfrm>
            <a:off x="770415" y="226855"/>
            <a:ext cx="7769285" cy="808037"/>
          </a:xfrm>
        </p:spPr>
        <p:txBody>
          <a:bodyPr/>
          <a:lstStyle/>
          <a:p>
            <a:r>
              <a:rPr lang="en-US" dirty="0" smtClean="0"/>
              <a:t>Stamford Office Transactions History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79878" name="Text Box 4"/>
          <p:cNvSpPr txBox="1">
            <a:spLocks noChangeArrowheads="1"/>
          </p:cNvSpPr>
          <p:nvPr/>
        </p:nvSpPr>
        <p:spPr bwMode="auto">
          <a:xfrm>
            <a:off x="361400" y="1246717"/>
            <a:ext cx="5365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Transactions Timeline: Fairfield County Office Market</a:t>
            </a:r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220822" y="6311022"/>
            <a:ext cx="838200" cy="457200"/>
          </a:xfrm>
        </p:spPr>
        <p:txBody>
          <a:bodyPr lIns="82058" tIns="41029" rIns="82058" bIns="41029"/>
          <a:lstStyle/>
          <a:p>
            <a:pPr>
              <a:defRPr/>
            </a:pPr>
            <a:fld id="{9007A273-BE8C-4B99-862A-96448BAF5A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037163" y="6334781"/>
            <a:ext cx="3923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Sources: Real Capital Analytics (</a:t>
            </a:r>
            <a:r>
              <a:rPr lang="en-US" sz="800" i="1" dirty="0" smtClean="0">
                <a:latin typeface="Calibri" pitchFamily="34" charset="0"/>
                <a:cs typeface="Calibri" pitchFamily="34" charset="0"/>
              </a:rPr>
              <a:t>April 2013</a:t>
            </a:r>
            <a:r>
              <a:rPr lang="en-US" sz="8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8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336" y="2117239"/>
            <a:ext cx="8644270" cy="33035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1403498" y="3282142"/>
            <a:ext cx="1456660" cy="258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91407" tIns="45704" rIns="91407" bIns="45704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SzPct val="60000"/>
              <a:tabLst>
                <a:tab pos="742950" algn="l"/>
              </a:tabLst>
            </a:pPr>
            <a:r>
              <a:rPr lang="en-US" sz="1200" dirty="0" smtClean="0">
                <a:latin typeface="Franklin Gothic Book" pitchFamily="34" charset="0"/>
              </a:rPr>
              <a:t>1 Stamford Plaza</a:t>
            </a:r>
            <a:endParaRPr lang="en-US" sz="1200" dirty="0">
              <a:latin typeface="Franklin Gothic Book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827568" y="2275593"/>
            <a:ext cx="1304260" cy="258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91407" tIns="45704" rIns="91407" bIns="45704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SzPct val="60000"/>
              <a:tabLst>
                <a:tab pos="742950" algn="l"/>
              </a:tabLst>
            </a:pPr>
            <a:r>
              <a:rPr lang="en-US" sz="1200" dirty="0" smtClean="0">
                <a:latin typeface="Franklin Gothic Book" pitchFamily="34" charset="0"/>
              </a:rPr>
              <a:t>50 Mason Street</a:t>
            </a:r>
            <a:endParaRPr lang="en-US" sz="1200" dirty="0">
              <a:latin typeface="Franklin Gothic Book" pitchFamily="34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797595" y="4639565"/>
            <a:ext cx="1763233" cy="258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91407" tIns="45704" rIns="91407" bIns="45704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SzPct val="60000"/>
              <a:tabLst>
                <a:tab pos="742950" algn="l"/>
              </a:tabLst>
            </a:pPr>
            <a:r>
              <a:rPr lang="en-US" sz="1200" dirty="0" smtClean="0">
                <a:latin typeface="Franklin Gothic Book" pitchFamily="34" charset="0"/>
              </a:rPr>
              <a:t>39 Old </a:t>
            </a:r>
            <a:r>
              <a:rPr lang="en-US" sz="1200" dirty="0" err="1" smtClean="0">
                <a:latin typeface="Franklin Gothic Book" pitchFamily="34" charset="0"/>
              </a:rPr>
              <a:t>Ridgebury</a:t>
            </a:r>
            <a:r>
              <a:rPr lang="en-US" sz="1200" dirty="0" smtClean="0">
                <a:latin typeface="Franklin Gothic Book" pitchFamily="34" charset="0"/>
              </a:rPr>
              <a:t> Road</a:t>
            </a:r>
            <a:endParaRPr lang="en-US" sz="1200" dirty="0">
              <a:latin typeface="Franklin Gothic Boo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715386" y="4125659"/>
            <a:ext cx="1644502" cy="258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91407" tIns="45704" rIns="91407" bIns="45704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SzPct val="60000"/>
              <a:tabLst>
                <a:tab pos="742950" algn="l"/>
              </a:tabLst>
            </a:pPr>
            <a:r>
              <a:rPr lang="en-US" sz="1200" dirty="0" smtClean="0">
                <a:latin typeface="Franklin Gothic Book" pitchFamily="34" charset="0"/>
              </a:rPr>
              <a:t>800 Connecticut Ave</a:t>
            </a:r>
            <a:endParaRPr lang="en-US" sz="1200" dirty="0">
              <a:latin typeface="Franklin Gothic Boo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6188149" y="2478063"/>
            <a:ext cx="1492102" cy="258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91407" tIns="45704" rIns="91407" bIns="45704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SzPct val="60000"/>
              <a:tabLst>
                <a:tab pos="742950" algn="l"/>
              </a:tabLst>
            </a:pPr>
            <a:r>
              <a:rPr lang="en-US" sz="1200" dirty="0" smtClean="0">
                <a:latin typeface="Franklin Gothic Book" pitchFamily="34" charset="0"/>
              </a:rPr>
              <a:t>100 West Putnam</a:t>
            </a:r>
            <a:endParaRPr lang="en-US" sz="1200" dirty="0">
              <a:latin typeface="Franklin Gothic Boo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6859772" y="3282142"/>
            <a:ext cx="1492102" cy="258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91407" tIns="45704" rIns="91407" bIns="45704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SzPct val="60000"/>
              <a:tabLst>
                <a:tab pos="742950" algn="l"/>
              </a:tabLst>
            </a:pPr>
            <a:r>
              <a:rPr lang="en-US" sz="1200" dirty="0" smtClean="0">
                <a:latin typeface="Franklin Gothic Book" pitchFamily="34" charset="0"/>
              </a:rPr>
              <a:t>145 Mason Street</a:t>
            </a:r>
            <a:endParaRPr lang="en-US" sz="1200" dirty="0">
              <a:latin typeface="Franklin Gothic Boo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7460147" y="4235530"/>
            <a:ext cx="1171352" cy="258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91407" tIns="45704" rIns="91407" bIns="45704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2"/>
              </a:buClr>
              <a:buSzPct val="60000"/>
              <a:tabLst>
                <a:tab pos="742950" algn="l"/>
              </a:tabLst>
            </a:pPr>
            <a:r>
              <a:rPr lang="en-US" sz="1200" dirty="0" smtClean="0">
                <a:latin typeface="Franklin Gothic Book" pitchFamily="34" charset="0"/>
              </a:rPr>
              <a:t>15 River Road</a:t>
            </a:r>
            <a:endParaRPr lang="en-US" sz="1200" dirty="0">
              <a:latin typeface="Franklin Gothic Book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34061" y="5409796"/>
            <a:ext cx="8252704" cy="258500"/>
            <a:chOff x="306465" y="5377897"/>
            <a:chExt cx="8252704" cy="258500"/>
          </a:xfrm>
        </p:grpSpPr>
        <p:sp>
          <p:nvSpPr>
            <p:cNvPr id="17" name="TextBox 16"/>
            <p:cNvSpPr txBox="1"/>
            <p:nvPr/>
          </p:nvSpPr>
          <p:spPr bwMode="auto">
            <a:xfrm>
              <a:off x="306465" y="5377897"/>
              <a:ext cx="657448" cy="2585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square" lIns="91407" tIns="45704" rIns="91407" bIns="45704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  <a:spcAft>
                  <a:spcPct val="25000"/>
                </a:spcAft>
                <a:buClr>
                  <a:schemeClr val="accent2"/>
                </a:buClr>
                <a:buSzPct val="60000"/>
                <a:tabLst>
                  <a:tab pos="742950" algn="l"/>
                </a:tabLst>
              </a:pPr>
              <a:r>
                <a:rPr lang="en-US" sz="1200" b="1" dirty="0" smtClean="0">
                  <a:latin typeface="Franklin Gothic Book" pitchFamily="34" charset="0"/>
                </a:rPr>
                <a:t>2007</a:t>
              </a:r>
              <a:endParaRPr lang="en-US" sz="1200" b="1" dirty="0">
                <a:latin typeface="Franklin Gothic Book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 bwMode="auto">
            <a:xfrm>
              <a:off x="1572341" y="5377897"/>
              <a:ext cx="657448" cy="2585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square" lIns="91407" tIns="45704" rIns="91407" bIns="45704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  <a:spcAft>
                  <a:spcPct val="25000"/>
                </a:spcAft>
                <a:buClr>
                  <a:schemeClr val="accent2"/>
                </a:buClr>
                <a:buSzPct val="60000"/>
                <a:tabLst>
                  <a:tab pos="742950" algn="l"/>
                </a:tabLst>
              </a:pPr>
              <a:r>
                <a:rPr lang="en-US" sz="1200" b="1" dirty="0" smtClean="0">
                  <a:latin typeface="Franklin Gothic Book" pitchFamily="34" charset="0"/>
                </a:rPr>
                <a:t>2008</a:t>
              </a:r>
              <a:endParaRPr lang="en-US" sz="1200" b="1" dirty="0">
                <a:latin typeface="Franklin Gothic Book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 bwMode="auto">
            <a:xfrm>
              <a:off x="2838217" y="5377897"/>
              <a:ext cx="657448" cy="2585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square" lIns="91407" tIns="45704" rIns="91407" bIns="45704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  <a:spcAft>
                  <a:spcPct val="25000"/>
                </a:spcAft>
                <a:buClr>
                  <a:schemeClr val="accent2"/>
                </a:buClr>
                <a:buSzPct val="60000"/>
                <a:tabLst>
                  <a:tab pos="742950" algn="l"/>
                </a:tabLst>
              </a:pPr>
              <a:r>
                <a:rPr lang="en-US" sz="1200" b="1" dirty="0" smtClean="0">
                  <a:latin typeface="Franklin Gothic Book" pitchFamily="34" charset="0"/>
                </a:rPr>
                <a:t>2009</a:t>
              </a:r>
              <a:endParaRPr lang="en-US" sz="1200" b="1" dirty="0">
                <a:latin typeface="Franklin Gothic Book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 bwMode="auto">
            <a:xfrm>
              <a:off x="4104093" y="5377897"/>
              <a:ext cx="657448" cy="2585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square" lIns="91407" tIns="45704" rIns="91407" bIns="45704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  <a:spcAft>
                  <a:spcPct val="25000"/>
                </a:spcAft>
                <a:buClr>
                  <a:schemeClr val="accent2"/>
                </a:buClr>
                <a:buSzPct val="60000"/>
                <a:tabLst>
                  <a:tab pos="742950" algn="l"/>
                </a:tabLst>
              </a:pPr>
              <a:r>
                <a:rPr lang="en-US" sz="1200" b="1" dirty="0" smtClean="0">
                  <a:latin typeface="Franklin Gothic Book" pitchFamily="34" charset="0"/>
                </a:rPr>
                <a:t>2010</a:t>
              </a:r>
              <a:endParaRPr lang="en-US" sz="1200" b="1" dirty="0">
                <a:latin typeface="Franklin Gothic Book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5369969" y="5377897"/>
              <a:ext cx="657448" cy="2585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square" lIns="91407" tIns="45704" rIns="91407" bIns="45704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  <a:spcAft>
                  <a:spcPct val="25000"/>
                </a:spcAft>
                <a:buClr>
                  <a:schemeClr val="accent2"/>
                </a:buClr>
                <a:buSzPct val="60000"/>
                <a:tabLst>
                  <a:tab pos="742950" algn="l"/>
                </a:tabLst>
              </a:pPr>
              <a:r>
                <a:rPr lang="en-US" sz="1200" b="1" dirty="0" smtClean="0">
                  <a:latin typeface="Franklin Gothic Book" pitchFamily="34" charset="0"/>
                </a:rPr>
                <a:t>2011</a:t>
              </a:r>
              <a:endParaRPr lang="en-US" sz="1200" b="1" dirty="0">
                <a:latin typeface="Franklin Gothic Book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 bwMode="auto">
            <a:xfrm>
              <a:off x="6635845" y="5377897"/>
              <a:ext cx="657448" cy="2585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square" lIns="91407" tIns="45704" rIns="91407" bIns="45704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  <a:spcAft>
                  <a:spcPct val="25000"/>
                </a:spcAft>
                <a:buClr>
                  <a:schemeClr val="accent2"/>
                </a:buClr>
                <a:buSzPct val="60000"/>
                <a:tabLst>
                  <a:tab pos="742950" algn="l"/>
                </a:tabLst>
              </a:pPr>
              <a:r>
                <a:rPr lang="en-US" sz="1200" b="1" dirty="0" smtClean="0">
                  <a:latin typeface="Franklin Gothic Book" pitchFamily="34" charset="0"/>
                </a:rPr>
                <a:t>2012</a:t>
              </a:r>
              <a:endParaRPr lang="en-US" sz="1200" b="1" dirty="0">
                <a:latin typeface="Franklin Gothic Book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7901721" y="5377897"/>
              <a:ext cx="657448" cy="2585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square" lIns="91407" tIns="45704" rIns="91407" bIns="45704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  <a:spcAft>
                  <a:spcPct val="25000"/>
                </a:spcAft>
                <a:buClr>
                  <a:schemeClr val="accent2"/>
                </a:buClr>
                <a:buSzPct val="60000"/>
                <a:tabLst>
                  <a:tab pos="742950" algn="l"/>
                </a:tabLst>
              </a:pPr>
              <a:r>
                <a:rPr lang="en-US" sz="1200" b="1" dirty="0" smtClean="0">
                  <a:latin typeface="Franklin Gothic Book" pitchFamily="34" charset="0"/>
                </a:rPr>
                <a:t>2013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868960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EA New-ColorPass">
  <a:themeElements>
    <a:clrScheme name="CREA New-ColorPass 12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1A3A1C"/>
      </a:accent1>
      <a:accent2>
        <a:srgbClr val="B39E53"/>
      </a:accent2>
      <a:accent3>
        <a:srgbClr val="FFFFFF"/>
      </a:accent3>
      <a:accent4>
        <a:srgbClr val="000000"/>
      </a:accent4>
      <a:accent5>
        <a:srgbClr val="ABAEAB"/>
      </a:accent5>
      <a:accent6>
        <a:srgbClr val="A28F4A"/>
      </a:accent6>
      <a:hlink>
        <a:srgbClr val="680011"/>
      </a:hlink>
      <a:folHlink>
        <a:srgbClr val="0B226D"/>
      </a:folHlink>
    </a:clrScheme>
    <a:fontScheme name="CREA New-ColorPass">
      <a:majorFont>
        <a:latin typeface="Futura Std Light"/>
        <a:ea typeface=""/>
        <a:cs typeface=""/>
      </a:majorFont>
      <a:minorFont>
        <a:latin typeface="Futura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lIns="91407" tIns="45704" rIns="91407" bIns="45704"/>
      <a:lstStyle>
        <a:defPPr marL="342900" indent="-342900" algn="l">
          <a:lnSpc>
            <a:spcPct val="90000"/>
          </a:lnSpc>
          <a:spcBef>
            <a:spcPct val="25000"/>
          </a:spcBef>
          <a:spcAft>
            <a:spcPct val="25000"/>
          </a:spcAft>
          <a:buClr>
            <a:schemeClr val="accent2"/>
          </a:buClr>
          <a:buSzPct val="60000"/>
          <a:buFont typeface="Wingdings" pitchFamily="2" charset="2"/>
          <a:buChar char="n"/>
          <a:tabLst>
            <a:tab pos="742950" algn="l"/>
          </a:tabLst>
          <a:defRPr sz="1600" dirty="0">
            <a:latin typeface="Myriad Pro" pitchFamily="34" charset="0"/>
          </a:defRPr>
        </a:defPPr>
      </a:lstStyle>
    </a:txDef>
  </a:objectDefaults>
  <a:extraClrSchemeLst>
    <a:extraClrScheme>
      <a:clrScheme name="CREA New-ColorPas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A New-ColorPas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EA New-ColorPas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A New-ColorPas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A New-ColorPas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A New-ColorPas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A New-ColorPas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A New-ColorPass 8">
        <a:dk1>
          <a:srgbClr val="000000"/>
        </a:dk1>
        <a:lt1>
          <a:srgbClr val="FFFFFF"/>
        </a:lt1>
        <a:dk2>
          <a:srgbClr val="000000"/>
        </a:dk2>
        <a:lt2>
          <a:srgbClr val="666633"/>
        </a:lt2>
        <a:accent1>
          <a:srgbClr val="00660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730073"/>
        </a:accent6>
        <a:hlink>
          <a:srgbClr val="0033CC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A New-ColorPass 9">
        <a:dk1>
          <a:srgbClr val="000000"/>
        </a:dk1>
        <a:lt1>
          <a:srgbClr val="FFFFFF"/>
        </a:lt1>
        <a:dk2>
          <a:srgbClr val="000000"/>
        </a:dk2>
        <a:lt2>
          <a:srgbClr val="666633"/>
        </a:lt2>
        <a:accent1>
          <a:srgbClr val="006600"/>
        </a:accent1>
        <a:accent2>
          <a:srgbClr val="9900FF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00E7"/>
        </a:accent6>
        <a:hlink>
          <a:srgbClr val="0033CC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A New-ColorPass 10">
        <a:dk1>
          <a:srgbClr val="000000"/>
        </a:dk1>
        <a:lt1>
          <a:srgbClr val="FFFFFF"/>
        </a:lt1>
        <a:dk2>
          <a:srgbClr val="000000"/>
        </a:dk2>
        <a:lt2>
          <a:srgbClr val="666633"/>
        </a:lt2>
        <a:accent1>
          <a:srgbClr val="0066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B98A00"/>
        </a:accent6>
        <a:hlink>
          <a:srgbClr val="99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A New-ColorPass 11">
        <a:dk1>
          <a:srgbClr val="000000"/>
        </a:dk1>
        <a:lt1>
          <a:srgbClr val="FFFFFF"/>
        </a:lt1>
        <a:dk2>
          <a:srgbClr val="000000"/>
        </a:dk2>
        <a:lt2>
          <a:srgbClr val="666633"/>
        </a:lt2>
        <a:accent1>
          <a:srgbClr val="0066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B98A00"/>
        </a:accent6>
        <a:hlink>
          <a:srgbClr val="0033CC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A New-ColorPass 1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1A3A1C"/>
        </a:accent1>
        <a:accent2>
          <a:srgbClr val="B39E53"/>
        </a:accent2>
        <a:accent3>
          <a:srgbClr val="FFFFFF"/>
        </a:accent3>
        <a:accent4>
          <a:srgbClr val="000000"/>
        </a:accent4>
        <a:accent5>
          <a:srgbClr val="ABAEAB"/>
        </a:accent5>
        <a:accent6>
          <a:srgbClr val="A28F4A"/>
        </a:accent6>
        <a:hlink>
          <a:srgbClr val="680011"/>
        </a:hlink>
        <a:folHlink>
          <a:srgbClr val="0B22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G:\Marketng\CREA New-ColorPass.pot</Template>
  <TotalTime>46926</TotalTime>
  <Words>353</Words>
  <Application>Microsoft Office PowerPoint</Application>
  <PresentationFormat>On-screen Show (4:3)</PresentationFormat>
  <Paragraphs>98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CREA New-ColorPass</vt:lpstr>
      <vt:lpstr>Slide 0</vt:lpstr>
      <vt:lpstr>Slide 1</vt:lpstr>
      <vt:lpstr>Slide 2</vt:lpstr>
      <vt:lpstr>Slide 3</vt:lpstr>
      <vt:lpstr>Slide 4</vt:lpstr>
      <vt:lpstr>Slide 5</vt:lpstr>
      <vt:lpstr>Slide 6</vt:lpstr>
      <vt:lpstr>Hartford Office Transactions History</vt:lpstr>
      <vt:lpstr>Stamford Office Transactions History</vt:lpstr>
    </vt:vector>
  </TitlesOfParts>
  <Company>Cornerstone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Cornerstone Real Estate Advisers</dc:title>
  <dc:creator>Dags Chen</dc:creator>
  <dc:description>Reviewed by Btm on 3/6/08</dc:description>
  <cp:lastModifiedBy> </cp:lastModifiedBy>
  <cp:revision>3641</cp:revision>
  <cp:lastPrinted>2013-05-08T20:13:37Z</cp:lastPrinted>
  <dcterms:created xsi:type="dcterms:W3CDTF">1999-07-23T13:54:22Z</dcterms:created>
  <dcterms:modified xsi:type="dcterms:W3CDTF">2013-05-10T19:06:55Z</dcterms:modified>
</cp:coreProperties>
</file>