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93" r:id="rId3"/>
    <p:sldId id="295" r:id="rId4"/>
    <p:sldId id="308" r:id="rId5"/>
    <p:sldId id="309" r:id="rId6"/>
    <p:sldId id="262" r:id="rId7"/>
    <p:sldId id="260" r:id="rId8"/>
    <p:sldId id="261" r:id="rId9"/>
    <p:sldId id="307" r:id="rId10"/>
    <p:sldId id="310" r:id="rId11"/>
    <p:sldId id="297" r:id="rId12"/>
    <p:sldId id="298" r:id="rId13"/>
    <p:sldId id="300" r:id="rId14"/>
    <p:sldId id="301" r:id="rId15"/>
    <p:sldId id="302" r:id="rId16"/>
    <p:sldId id="303" r:id="rId17"/>
    <p:sldId id="304" r:id="rId18"/>
    <p:sldId id="305" r:id="rId19"/>
    <p:sldId id="306" r:id="rId20"/>
    <p:sldId id="311" r:id="rId21"/>
    <p:sldId id="312" r:id="rId22"/>
    <p:sldId id="313" r:id="rId23"/>
    <p:sldId id="314" r:id="rId24"/>
    <p:sldId id="315" r:id="rId25"/>
    <p:sldId id="316" r:id="rId26"/>
    <p:sldId id="317" r:id="rId27"/>
    <p:sldId id="318" r:id="rId28"/>
    <p:sldId id="339" r:id="rId29"/>
    <p:sldId id="319" r:id="rId30"/>
    <p:sldId id="320" r:id="rId31"/>
    <p:sldId id="321" r:id="rId32"/>
    <p:sldId id="322" r:id="rId33"/>
    <p:sldId id="323" r:id="rId34"/>
    <p:sldId id="325" r:id="rId35"/>
    <p:sldId id="324" r:id="rId36"/>
    <p:sldId id="326" r:id="rId37"/>
    <p:sldId id="327" r:id="rId38"/>
    <p:sldId id="328" r:id="rId39"/>
    <p:sldId id="331" r:id="rId40"/>
    <p:sldId id="330" r:id="rId41"/>
    <p:sldId id="332" r:id="rId42"/>
    <p:sldId id="329" r:id="rId43"/>
    <p:sldId id="333" r:id="rId44"/>
    <p:sldId id="334" r:id="rId45"/>
    <p:sldId id="335" r:id="rId46"/>
    <p:sldId id="336" r:id="rId47"/>
    <p:sldId id="337" r:id="rId48"/>
    <p:sldId id="338"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9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9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9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1FBBB7-01E8-458F-B0C1-08EEB89D60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2F133CC-0949-4739-813C-3B3843F9B5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CC8E388-DFB6-4F53-B84D-6B812265051D}" type="slidenum">
              <a:rPr lang="en-US" smtClean="0"/>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EDFAD6D1-7BDA-4314-A7D5-3216B70BEF4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D08AE696-F7CC-44DD-ACDC-9895DBB2120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0DB0142C-08D5-4123-9E3F-D83F1C72B88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9C8C8C45-F62D-42F3-9E7B-7332329E5CF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ADD836F5-60BB-4520-94C5-C9556558944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BA943DE2-F7F9-40C0-9182-E63693ECA38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79524B2D-93FB-4660-B8C9-D96207526E1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332BDE63-F223-45E5-9280-7F9FFD275C1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F8B8CB11-64A9-4655-BCF0-A7906461FBA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D9C7981F-DC8A-4C49-AA66-132D26E37D78}"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E164F799-EA64-4B17-99F3-01EC5381543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0693CD21-05AE-4EFC-8E0D-589F25F1096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DEF4791-E5F7-4E74-8B77-21932AB4EFA3}" type="slidenum">
              <a:rPr lang="en-US" smtClean="0"/>
              <a:pPr/>
              <a:t>21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8228CC0-DCD0-4FFE-9059-7A6EE11A2299}" type="slidenum">
              <a:rPr lang="en-US" smtClean="0"/>
              <a:pPr/>
              <a:t>22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99AF423-92B9-4639-8378-274C222493BD}" type="slidenum">
              <a:rPr lang="en-US" smtClean="0"/>
              <a:pPr/>
              <a:t>23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D9A5800-1898-49DB-8367-B94F2A703172}" type="slidenum">
              <a:rPr lang="en-US" smtClean="0"/>
              <a:pPr/>
              <a:t>24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8840071-5C59-4E0F-BAEB-C55E06A6C577}" type="slidenum">
              <a:rPr lang="en-US" smtClean="0"/>
              <a:pPr/>
              <a:t>25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245503B-F8A7-4E8A-8F54-5A65A440E0DB}" type="slidenum">
              <a:rPr lang="en-US" smtClean="0"/>
              <a:pPr/>
              <a:t>26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07D7C4B-96EB-4713-8CEC-637AC63A1944}" type="slidenum">
              <a:rPr lang="en-US" smtClean="0"/>
              <a:pPr/>
              <a:t>27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CCB903B-FFAB-4EA8-8F60-3C3B8EF0A35C}" type="slidenum">
              <a:rPr lang="en-US" smtClean="0"/>
              <a:pPr/>
              <a:t>28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0D735541-F32A-4A32-AEB1-3B4909CABE10}"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D93D136C-06FB-48D9-AF28-9CCC700F6EB4}"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A5DB80E9-FF01-4140-A8E9-E601F78ED964}"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E8A376B7-1499-4256-A4F0-3C7C840D5D1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D4BF9D49-E401-474D-940B-0492CD415B8C}"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EF1FDE4A-479D-4FEF-8DEF-590D61A9BA3A}"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C51631B1-1E1A-434D-98FE-B4C9E91E5E62}"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165F3535-241C-43FD-8F8F-39795DE98F48}"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F39E50DE-C85D-4A84-B99C-2ABF954549DC}"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BA61C2B7-AD23-494D-A7DB-EBA2D894C6F6}"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758826C9-2189-4246-B2D3-B3E78EF565BA}"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DC001A1B-B2E2-4587-81AB-06BA1A69BF12}"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061DA984-40CD-4BE7-90F3-39D09B7355FC}"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255AEA43-8317-4FF3-9E97-8CD984232671}"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A044C183-2581-44CD-A651-D62B117E8BE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AFD85930-57FB-4853-ACF6-EFC2634CE5C1}"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7AD155CF-4E12-4B83-BE83-0C49ECBD5ACE}"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E2A0A56B-61AD-4CD0-BEF0-B4D6CAB8486E}"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623F7BDF-E2BD-4136-AFD5-996915A55286}"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AE9C9AA0-5585-461D-94D1-2AF25E5A4BF6}"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5058A95A-7728-402D-9850-80D5F2880F4E}"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D4A26842-2531-4DDB-90EF-45F5EC362120}" type="slidenum">
              <a:rPr lang="en-US" smtClean="0"/>
              <a:pPr/>
              <a:t>48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3148C985-F8E3-4492-9329-81DBD7AE826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8BDF23D2-B8AE-4728-A499-D55CA73AC31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97E913B8-D82D-4C98-B7CE-A467CD9595B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67947A31-6A63-4C6B-8CFE-6D7D02EBE56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929A1FE5-FB75-439F-A6F4-1621208ABF7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2A804-BECA-48D5-A1A9-224525B4D5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E7486-E873-4348-8A08-CC17394F67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6B151-FE66-44D3-A5A2-BFF097413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A9E4E-9B78-4556-A8B8-A07FB91F16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D8894-22DC-49F2-AE2E-F4089E1BE5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6912B-EAC3-4CBA-B45D-6982797AED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E6A50D-43C7-439C-937A-669086564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F1BB12-69F7-4E49-809E-EA8A6F13DF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E86940-2557-469F-A897-674DA2FE6A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D8652C-5221-4255-A2AD-2AF347E4F5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B7BC65-4BEA-4E14-9AD0-CA2E97E10B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91AAD66-674D-417C-B63A-2832A60BEB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oogle.com/imgres?imgurl=http://chnm.gmu.edu/courses/122/hill/thomas.jpg&amp;imgrefurl=http://chnm.gmu.edu/courses/122/hill/hill.htm&amp;usg=__SWp8UdejbjLEFHfZKO8fT4WPjac=&amp;h=350&amp;w=300&amp;sz=103&amp;hl=en&amp;start=1&amp;sig2=zqJmYhYa3aQidRV6GIypFA&amp;um=1&amp;itbs=1&amp;tbnid=fOADStMkqG4F4M:&amp;tbnh=120&amp;tbnw=103&amp;prev=/images?q=justice+thomas&amp;um=1&amp;hl=en&amp;sa=N&amp;rlz=1T4SUNA_enUS286US270&amp;tbs=isch:1&amp;ei=KlceTIGXC42SnAfkr720Cw" TargetMode="External"/><Relationship Id="rId5" Type="http://schemas.openxmlformats.org/officeDocument/2006/relationships/image" Target="../media/image15.jpeg"/><Relationship Id="rId4" Type="http://schemas.openxmlformats.org/officeDocument/2006/relationships/hyperlink" Target="http://www.google.com/imgres?imgurl=http://lawyersusadcdicta.files.wordpress.com/2008/03/roberts2.jpg&amp;imgrefurl=http://lawyersusadcdicta.wordpress.com/2008/03/06/cover-blown-off-chief-justices-school-visit/&amp;usg=__IOjSR3WvbuGZT9XfdJImMtGCAZg=&amp;h=382&amp;w=300&amp;sz=65&amp;hl=en&amp;start=2&amp;sig2=oaAX12iRtPY8jH9IdeDZeQ&amp;um=1&amp;itbs=1&amp;tbnid=cOfhLH_YPb7SrM:&amp;tbnh=123&amp;tbnw=97&amp;prev=/images?q=john+roberts&amp;um=1&amp;hl=en&amp;sa=N&amp;rlz=1T4SUNA_enUS286US270&amp;tbs=isch:1&amp;ei=BVceTK6xCImJnAe-6YHnA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imgres?imgurl=http://www.ait.org.tw/infousa/enus/government/branches/images/breyer.jpg&amp;imgrefurl=http://www.ait.org.tw/infousa/enus/government/branches/breyer.html&amp;usg=__5Ew3NJ9kND8ffCbDft1uWaB0piI=&amp;h=350&amp;w=300&amp;sz=90&amp;hl=en&amp;start=1&amp;sig2=PL9OloIDDrh54WmEyBQ3Ng&amp;um=1&amp;itbs=1&amp;tbnid=71CTvxMcIoJMcM:&amp;tbnh=120&amp;tbnw=103&amp;prev=/images?q=justice+breyer&amp;um=1&amp;hl=en&amp;sa=N&amp;rlz=1T4SUNA_enUS286US270&amp;tbs=isch:1&amp;ei=VVgeTLXHEJOhnQfyu_W0C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609600"/>
            <a:ext cx="8991600" cy="1470025"/>
          </a:xfrm>
        </p:spPr>
        <p:txBody>
          <a:bodyPr/>
          <a:lstStyle/>
          <a:p>
            <a:pPr eaLnBrk="1" hangingPunct="1"/>
            <a:r>
              <a:rPr lang="en-US" sz="5400" b="1" i="1" smtClean="0"/>
              <a:t>Land Use Law Update</a:t>
            </a:r>
          </a:p>
        </p:txBody>
      </p:sp>
      <p:sp>
        <p:nvSpPr>
          <p:cNvPr id="3075" name="Rectangle 3"/>
          <p:cNvSpPr>
            <a:spLocks noGrp="1" noChangeArrowheads="1"/>
          </p:cNvSpPr>
          <p:nvPr>
            <p:ph type="subTitle" idx="1"/>
          </p:nvPr>
        </p:nvSpPr>
        <p:spPr>
          <a:xfrm>
            <a:off x="457200" y="5791200"/>
            <a:ext cx="8382000" cy="1066800"/>
          </a:xfrm>
        </p:spPr>
        <p:txBody>
          <a:bodyPr/>
          <a:lstStyle/>
          <a:p>
            <a:pPr eaLnBrk="1" hangingPunct="1"/>
            <a:r>
              <a:rPr lang="en-US" sz="1600" b="1" smtClean="0"/>
              <a:t>Dwight Merriam</a:t>
            </a:r>
          </a:p>
          <a:p>
            <a:pPr eaLnBrk="1" hangingPunct="1"/>
            <a:r>
              <a:rPr lang="en-US" sz="1600" b="1" smtClean="0"/>
              <a:t>Robinson &amp; Cole LLP</a:t>
            </a:r>
          </a:p>
          <a:p>
            <a:pPr eaLnBrk="1" hangingPunct="1"/>
            <a:endParaRPr lang="en-US" sz="2400" smtClean="0"/>
          </a:p>
        </p:txBody>
      </p:sp>
      <p:pic>
        <p:nvPicPr>
          <p:cNvPr id="3076" name="Picture 8"/>
          <p:cNvPicPr>
            <a:picLocks noChangeAspect="1" noChangeArrowheads="1"/>
          </p:cNvPicPr>
          <p:nvPr/>
        </p:nvPicPr>
        <p:blipFill>
          <a:blip r:embed="rId3" cstate="print"/>
          <a:srcRect/>
          <a:stretch>
            <a:fillRect/>
          </a:stretch>
        </p:blipFill>
        <p:spPr bwMode="auto">
          <a:xfrm>
            <a:off x="1600200" y="1981200"/>
            <a:ext cx="6076950" cy="781050"/>
          </a:xfrm>
          <a:prstGeom prst="rect">
            <a:avLst/>
          </a:prstGeom>
          <a:noFill/>
          <a:ln w="9525">
            <a:noFill/>
            <a:miter lim="800000"/>
            <a:headEnd/>
            <a:tailEnd/>
          </a:ln>
        </p:spPr>
      </p:pic>
      <p:pic>
        <p:nvPicPr>
          <p:cNvPr id="3077" name="Picture 11"/>
          <p:cNvPicPr>
            <a:picLocks noChangeAspect="1" noChangeArrowheads="1"/>
          </p:cNvPicPr>
          <p:nvPr/>
        </p:nvPicPr>
        <p:blipFill>
          <a:blip r:embed="rId4" cstate="print"/>
          <a:srcRect/>
          <a:stretch>
            <a:fillRect/>
          </a:stretch>
        </p:blipFill>
        <p:spPr bwMode="auto">
          <a:xfrm>
            <a:off x="2133600" y="3048000"/>
            <a:ext cx="4800600" cy="1717675"/>
          </a:xfrm>
          <a:prstGeom prst="rect">
            <a:avLst/>
          </a:prstGeom>
          <a:noFill/>
          <a:ln w="9525">
            <a:noFill/>
            <a:miter lim="800000"/>
            <a:headEnd/>
            <a:tailEnd/>
          </a:ln>
        </p:spPr>
      </p:pic>
      <p:sp>
        <p:nvSpPr>
          <p:cNvPr id="3078" name="Rectangle 12"/>
          <p:cNvSpPr>
            <a:spLocks noChangeArrowheads="1"/>
          </p:cNvSpPr>
          <p:nvPr/>
        </p:nvSpPr>
        <p:spPr bwMode="auto">
          <a:xfrm>
            <a:off x="381000" y="5075238"/>
            <a:ext cx="8458200" cy="519112"/>
          </a:xfrm>
          <a:prstGeom prst="rect">
            <a:avLst/>
          </a:prstGeom>
          <a:noFill/>
          <a:ln w="9525">
            <a:noFill/>
            <a:miter lim="800000"/>
            <a:headEnd/>
            <a:tailEnd/>
          </a:ln>
        </p:spPr>
        <p:txBody>
          <a:bodyPr anchor="ctr">
            <a:spAutoFit/>
          </a:bodyPr>
          <a:lstStyle/>
          <a:p>
            <a:pPr algn="ctr"/>
            <a:r>
              <a:rPr lang="en-US" sz="2800" b="1"/>
              <a:t>20th Annual Commercial Real Estate Conference</a:t>
            </a:r>
            <a:r>
              <a:rPr lang="en-US"/>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eaLnBrk="1" hangingPunct="1"/>
            <a:r>
              <a:rPr lang="en-US" sz="4000" smtClean="0"/>
              <a:t>Here’s what I said last year, even before the oral argument…</a:t>
            </a:r>
          </a:p>
        </p:txBody>
      </p:sp>
      <p:sp>
        <p:nvSpPr>
          <p:cNvPr id="12291"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A guess at the outcome.</a:t>
            </a:r>
          </a:p>
        </p:txBody>
      </p:sp>
      <p:sp>
        <p:nvSpPr>
          <p:cNvPr id="13315" name="Rectangle 6"/>
          <p:cNvSpPr>
            <a:spLocks noGrp="1" noChangeArrowheads="1"/>
          </p:cNvSpPr>
          <p:nvPr>
            <p:ph type="body" sz="half" idx="1"/>
          </p:nvPr>
        </p:nvSpPr>
        <p:spPr/>
        <p:txBody>
          <a:bodyPr/>
          <a:lstStyle/>
          <a:p>
            <a:pPr eaLnBrk="1" hangingPunct="1">
              <a:lnSpc>
                <a:spcPct val="90000"/>
              </a:lnSpc>
            </a:pPr>
            <a:endParaRPr lang="en-US" smtClean="0"/>
          </a:p>
        </p:txBody>
      </p:sp>
      <p:sp>
        <p:nvSpPr>
          <p:cNvPr id="13316" name="Rectangle 7"/>
          <p:cNvSpPr>
            <a:spLocks noGrp="1" noChangeArrowheads="1"/>
          </p:cNvSpPr>
          <p:nvPr>
            <p:ph type="body" sz="half" idx="2"/>
          </p:nvPr>
        </p:nvSpPr>
        <p:spPr/>
        <p:txBody>
          <a:bodyPr/>
          <a:lstStyle/>
          <a:p>
            <a:pPr eaLnBrk="1" hangingPunct="1">
              <a:lnSpc>
                <a:spcPct val="90000"/>
              </a:lnSpc>
            </a:pPr>
            <a:r>
              <a:rPr lang="en-US" smtClean="0"/>
              <a:t>Justice Sotomayor goes with the government.</a:t>
            </a:r>
          </a:p>
          <a:p>
            <a:pPr eaLnBrk="1" hangingPunct="1">
              <a:lnSpc>
                <a:spcPct val="90000"/>
              </a:lnSpc>
            </a:pPr>
            <a:r>
              <a:rPr lang="en-US" smtClean="0"/>
              <a:t>Florida upheld.</a:t>
            </a:r>
          </a:p>
          <a:p>
            <a:pPr eaLnBrk="1" hangingPunct="1">
              <a:lnSpc>
                <a:spcPct val="90000"/>
              </a:lnSpc>
            </a:pPr>
            <a:r>
              <a:rPr lang="en-US" smtClean="0"/>
              <a:t>Statute can establish a background principle.</a:t>
            </a:r>
          </a:p>
          <a:p>
            <a:pPr eaLnBrk="1" hangingPunct="1">
              <a:lnSpc>
                <a:spcPct val="90000"/>
              </a:lnSpc>
            </a:pPr>
            <a:r>
              <a:rPr lang="en-US" smtClean="0"/>
              <a:t>No taking or a taking that is not compensable.</a:t>
            </a:r>
          </a:p>
        </p:txBody>
      </p:sp>
      <p:pic>
        <p:nvPicPr>
          <p:cNvPr id="13317" name="Picture 5" descr="crystal_ball"/>
          <p:cNvPicPr>
            <a:picLocks noChangeAspect="1" noChangeArrowheads="1"/>
          </p:cNvPicPr>
          <p:nvPr/>
        </p:nvPicPr>
        <p:blipFill>
          <a:blip r:embed="rId3" cstate="print"/>
          <a:srcRect/>
          <a:stretch>
            <a:fillRect/>
          </a:stretch>
        </p:blipFill>
        <p:spPr bwMode="auto">
          <a:xfrm>
            <a:off x="446088" y="1676400"/>
            <a:ext cx="3417887"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smtClean="0"/>
              <a:t>The decision</a:t>
            </a:r>
          </a:p>
        </p:txBody>
      </p:sp>
      <p:sp>
        <p:nvSpPr>
          <p:cNvPr id="14339" name="Rectangle 3"/>
          <p:cNvSpPr>
            <a:spLocks noGrp="1" noChangeArrowheads="1"/>
          </p:cNvSpPr>
          <p:nvPr>
            <p:ph type="body" idx="1"/>
          </p:nvPr>
        </p:nvSpPr>
        <p:spPr/>
        <p:txBody>
          <a:bodyPr/>
          <a:lstStyle/>
          <a:p>
            <a:pPr eaLnBrk="1" hangingPunct="1"/>
            <a:r>
              <a:rPr lang="en-US" smtClean="0"/>
              <a:t>No taking</a:t>
            </a:r>
          </a:p>
        </p:txBody>
      </p:sp>
      <p:pic>
        <p:nvPicPr>
          <p:cNvPr id="14340" name="Picture 4" descr="scalia"/>
          <p:cNvPicPr>
            <a:picLocks noChangeAspect="1" noChangeArrowheads="1"/>
          </p:cNvPicPr>
          <p:nvPr/>
        </p:nvPicPr>
        <p:blipFill>
          <a:blip r:embed="rId3" cstate="print"/>
          <a:srcRect/>
          <a:stretch>
            <a:fillRect/>
          </a:stretch>
        </p:blipFill>
        <p:spPr bwMode="auto">
          <a:xfrm>
            <a:off x="4267200" y="152400"/>
            <a:ext cx="3810000" cy="2638425"/>
          </a:xfrm>
          <a:prstGeom prst="rect">
            <a:avLst/>
          </a:prstGeom>
          <a:noFill/>
          <a:ln w="9525">
            <a:noFill/>
            <a:miter lim="800000"/>
            <a:headEnd/>
            <a:tailEnd/>
          </a:ln>
        </p:spPr>
      </p:pic>
      <p:sp>
        <p:nvSpPr>
          <p:cNvPr id="14341" name="Rectangle 5"/>
          <p:cNvSpPr>
            <a:spLocks noChangeArrowheads="1"/>
          </p:cNvSpPr>
          <p:nvPr/>
        </p:nvSpPr>
        <p:spPr bwMode="auto">
          <a:xfrm>
            <a:off x="685800" y="2922588"/>
            <a:ext cx="7696200" cy="3508375"/>
          </a:xfrm>
          <a:prstGeom prst="rect">
            <a:avLst/>
          </a:prstGeom>
          <a:noFill/>
          <a:ln w="9525">
            <a:noFill/>
            <a:miter lim="800000"/>
            <a:headEnd/>
            <a:tailEnd/>
          </a:ln>
        </p:spPr>
        <p:txBody>
          <a:bodyPr anchor="ctr">
            <a:spAutoFit/>
          </a:bodyPr>
          <a:lstStyle/>
          <a:p>
            <a:r>
              <a:rPr lang="en-US" sz="2800" b="1"/>
              <a:t>There is no taking unless petitioner can show that, before the Florida Supreme Court’s decision, littoral-property owners had rights to future accretions and contact with the water superior to the State’s right to fill in its submerged land. Though some may think the question close, in our view the showing cannot be made.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The 4-4 split</a:t>
            </a:r>
          </a:p>
        </p:txBody>
      </p:sp>
      <p:sp>
        <p:nvSpPr>
          <p:cNvPr id="15363" name="Rectangle 3"/>
          <p:cNvSpPr>
            <a:spLocks noGrp="1" noChangeArrowheads="1"/>
          </p:cNvSpPr>
          <p:nvPr>
            <p:ph type="body" idx="1"/>
          </p:nvPr>
        </p:nvSpPr>
        <p:spPr/>
        <p:txBody>
          <a:bodyPr/>
          <a:lstStyle/>
          <a:p>
            <a:pPr eaLnBrk="1" hangingPunct="1"/>
            <a:r>
              <a:rPr lang="en-US" smtClean="0"/>
              <a:t>Judicial takings</a:t>
            </a:r>
          </a:p>
          <a:p>
            <a:pPr lvl="1" eaLnBrk="1" hangingPunct="1"/>
            <a:r>
              <a:rPr lang="en-US" smtClean="0"/>
              <a:t>Scalia, Roberts, Thomas and Alito</a:t>
            </a:r>
          </a:p>
        </p:txBody>
      </p:sp>
      <p:pic>
        <p:nvPicPr>
          <p:cNvPr id="15364" name="Picture 4" descr="scalia"/>
          <p:cNvPicPr>
            <a:picLocks noChangeAspect="1" noChangeArrowheads="1"/>
          </p:cNvPicPr>
          <p:nvPr/>
        </p:nvPicPr>
        <p:blipFill>
          <a:blip r:embed="rId3" cstate="print"/>
          <a:srcRect/>
          <a:stretch>
            <a:fillRect/>
          </a:stretch>
        </p:blipFill>
        <p:spPr bwMode="auto">
          <a:xfrm>
            <a:off x="990600" y="3124200"/>
            <a:ext cx="1958975" cy="2286000"/>
          </a:xfrm>
          <a:prstGeom prst="rect">
            <a:avLst/>
          </a:prstGeom>
          <a:noFill/>
          <a:ln w="9525">
            <a:noFill/>
            <a:miter lim="800000"/>
            <a:headEnd/>
            <a:tailEnd/>
          </a:ln>
        </p:spPr>
      </p:pic>
      <p:pic>
        <p:nvPicPr>
          <p:cNvPr id="15365" name="Picture 5" descr="roberts2">
            <a:hlinkClick r:id="rId4"/>
          </p:cNvPr>
          <p:cNvPicPr>
            <a:picLocks noChangeAspect="1" noChangeArrowheads="1"/>
          </p:cNvPicPr>
          <p:nvPr/>
        </p:nvPicPr>
        <p:blipFill>
          <a:blip r:embed="rId5" cstate="print"/>
          <a:srcRect/>
          <a:stretch>
            <a:fillRect/>
          </a:stretch>
        </p:blipFill>
        <p:spPr bwMode="auto">
          <a:xfrm>
            <a:off x="2819400" y="4191000"/>
            <a:ext cx="1922463" cy="2438400"/>
          </a:xfrm>
          <a:prstGeom prst="rect">
            <a:avLst/>
          </a:prstGeom>
          <a:noFill/>
          <a:ln w="9525">
            <a:noFill/>
            <a:miter lim="800000"/>
            <a:headEnd/>
            <a:tailEnd/>
          </a:ln>
        </p:spPr>
      </p:pic>
      <p:pic>
        <p:nvPicPr>
          <p:cNvPr id="15366" name="Picture 6" descr="thomas">
            <a:hlinkClick r:id="rId6"/>
          </p:cNvPr>
          <p:cNvPicPr>
            <a:picLocks noChangeAspect="1" noChangeArrowheads="1"/>
          </p:cNvPicPr>
          <p:nvPr/>
        </p:nvPicPr>
        <p:blipFill>
          <a:blip r:embed="rId7" cstate="print"/>
          <a:srcRect/>
          <a:stretch>
            <a:fillRect/>
          </a:stretch>
        </p:blipFill>
        <p:spPr bwMode="auto">
          <a:xfrm>
            <a:off x="4572000" y="2971800"/>
            <a:ext cx="1831975" cy="2133600"/>
          </a:xfrm>
          <a:prstGeom prst="rect">
            <a:avLst/>
          </a:prstGeom>
          <a:noFill/>
          <a:ln w="9525">
            <a:noFill/>
            <a:miter lim="800000"/>
            <a:headEnd/>
            <a:tailEnd/>
          </a:ln>
        </p:spPr>
      </p:pic>
      <p:pic>
        <p:nvPicPr>
          <p:cNvPr id="15367" name="Picture 7" descr="alito"/>
          <p:cNvPicPr>
            <a:picLocks noChangeAspect="1" noChangeArrowheads="1"/>
          </p:cNvPicPr>
          <p:nvPr/>
        </p:nvPicPr>
        <p:blipFill>
          <a:blip r:embed="rId8" cstate="print"/>
          <a:srcRect/>
          <a:stretch>
            <a:fillRect/>
          </a:stretch>
        </p:blipFill>
        <p:spPr bwMode="auto">
          <a:xfrm>
            <a:off x="6400800" y="4038600"/>
            <a:ext cx="177006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Kennedy-Sotomayor</a:t>
            </a:r>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children-on-see-saw-1"/>
          <p:cNvPicPr>
            <a:picLocks noChangeAspect="1" noChangeArrowheads="1"/>
          </p:cNvPicPr>
          <p:nvPr/>
        </p:nvPicPr>
        <p:blipFill>
          <a:blip r:embed="rId3" cstate="print"/>
          <a:srcRect/>
          <a:stretch>
            <a:fillRect/>
          </a:stretch>
        </p:blipFill>
        <p:spPr bwMode="auto">
          <a:xfrm>
            <a:off x="5334000" y="1676400"/>
            <a:ext cx="3352800" cy="3186113"/>
          </a:xfrm>
          <a:prstGeom prst="rect">
            <a:avLst/>
          </a:prstGeom>
          <a:noFill/>
          <a:ln w="9525">
            <a:noFill/>
            <a:miter lim="800000"/>
            <a:headEnd/>
            <a:tailEnd/>
          </a:ln>
        </p:spPr>
      </p:pic>
      <p:pic>
        <p:nvPicPr>
          <p:cNvPr id="16389" name="Picture 5" descr="kennedy"/>
          <p:cNvPicPr>
            <a:picLocks noChangeAspect="1" noChangeArrowheads="1"/>
          </p:cNvPicPr>
          <p:nvPr/>
        </p:nvPicPr>
        <p:blipFill>
          <a:blip r:embed="rId4" cstate="print"/>
          <a:srcRect/>
          <a:stretch>
            <a:fillRect/>
          </a:stretch>
        </p:blipFill>
        <p:spPr bwMode="auto">
          <a:xfrm>
            <a:off x="228600" y="1447800"/>
            <a:ext cx="2444750" cy="3154363"/>
          </a:xfrm>
          <a:prstGeom prst="rect">
            <a:avLst/>
          </a:prstGeom>
          <a:noFill/>
          <a:ln w="9525">
            <a:noFill/>
            <a:miter lim="800000"/>
            <a:headEnd/>
            <a:tailEnd/>
          </a:ln>
        </p:spPr>
      </p:pic>
      <p:pic>
        <p:nvPicPr>
          <p:cNvPr id="16390" name="Picture 6" descr="sonia_sotomayor"/>
          <p:cNvPicPr>
            <a:picLocks noChangeAspect="1" noChangeArrowheads="1"/>
          </p:cNvPicPr>
          <p:nvPr/>
        </p:nvPicPr>
        <p:blipFill>
          <a:blip r:embed="rId5" cstate="print"/>
          <a:srcRect/>
          <a:stretch>
            <a:fillRect/>
          </a:stretch>
        </p:blipFill>
        <p:spPr bwMode="auto">
          <a:xfrm>
            <a:off x="2514600" y="3276600"/>
            <a:ext cx="2590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Breyer-Ginsburg</a:t>
            </a:r>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breyer">
            <a:hlinkClick r:id="rId3"/>
          </p:cNvPr>
          <p:cNvPicPr>
            <a:picLocks noChangeAspect="1" noChangeArrowheads="1"/>
          </p:cNvPicPr>
          <p:nvPr/>
        </p:nvPicPr>
        <p:blipFill>
          <a:blip r:embed="rId4" cstate="print"/>
          <a:srcRect/>
          <a:stretch>
            <a:fillRect/>
          </a:stretch>
        </p:blipFill>
        <p:spPr bwMode="auto">
          <a:xfrm>
            <a:off x="1371600" y="1600200"/>
            <a:ext cx="2813050" cy="3276600"/>
          </a:xfrm>
          <a:prstGeom prst="rect">
            <a:avLst/>
          </a:prstGeom>
          <a:noFill/>
          <a:ln w="9525">
            <a:noFill/>
            <a:miter lim="800000"/>
            <a:headEnd/>
            <a:tailEnd/>
          </a:ln>
        </p:spPr>
      </p:pic>
      <p:pic>
        <p:nvPicPr>
          <p:cNvPr id="17413" name="Picture 5" descr="Justice%20Ginsburg"/>
          <p:cNvPicPr>
            <a:picLocks noChangeAspect="1" noChangeArrowheads="1"/>
          </p:cNvPicPr>
          <p:nvPr/>
        </p:nvPicPr>
        <p:blipFill>
          <a:blip r:embed="rId5" cstate="print"/>
          <a:srcRect/>
          <a:stretch>
            <a:fillRect/>
          </a:stretch>
        </p:blipFill>
        <p:spPr bwMode="auto">
          <a:xfrm>
            <a:off x="4038600" y="2819400"/>
            <a:ext cx="2744788"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r>
              <a:rPr lang="en-US" smtClean="0"/>
              <a:t>Says Scalia:</a:t>
            </a:r>
          </a:p>
        </p:txBody>
      </p:sp>
      <p:sp>
        <p:nvSpPr>
          <p:cNvPr id="18435" name="Rectangle 3"/>
          <p:cNvSpPr>
            <a:spLocks noChangeArrowheads="1"/>
          </p:cNvSpPr>
          <p:nvPr/>
        </p:nvSpPr>
        <p:spPr bwMode="auto">
          <a:xfrm>
            <a:off x="1143000" y="1676400"/>
            <a:ext cx="7010400" cy="457200"/>
          </a:xfrm>
          <a:prstGeom prst="rect">
            <a:avLst/>
          </a:prstGeom>
          <a:noFill/>
          <a:ln w="9525">
            <a:noFill/>
            <a:miter lim="800000"/>
            <a:headEnd/>
            <a:tailEnd/>
          </a:ln>
        </p:spPr>
        <p:txBody>
          <a:bodyPr>
            <a:spAutoFit/>
          </a:bodyPr>
          <a:lstStyle/>
          <a:p>
            <a:pPr lvl="4"/>
            <a:endParaRPr lang="en-US" sz="2400" b="1"/>
          </a:p>
        </p:txBody>
      </p:sp>
      <p:sp>
        <p:nvSpPr>
          <p:cNvPr id="18436" name="Rectangle 4"/>
          <p:cNvSpPr>
            <a:spLocks noChangeArrowheads="1"/>
          </p:cNvSpPr>
          <p:nvPr/>
        </p:nvSpPr>
        <p:spPr bwMode="auto">
          <a:xfrm>
            <a:off x="838200" y="1025525"/>
            <a:ext cx="7924800" cy="5643563"/>
          </a:xfrm>
          <a:prstGeom prst="rect">
            <a:avLst/>
          </a:prstGeom>
          <a:noFill/>
          <a:ln w="9525">
            <a:noFill/>
            <a:miter lim="800000"/>
            <a:headEnd/>
            <a:tailEnd/>
          </a:ln>
        </p:spPr>
        <p:txBody>
          <a:bodyPr anchor="ctr">
            <a:spAutoFit/>
          </a:bodyPr>
          <a:lstStyle/>
          <a:p>
            <a:r>
              <a:rPr lang="en-US" sz="2800" b="1"/>
              <a:t>One cannot know whether a takings claim is invalid without knowing what standard it has failed to meet. Which means that JUSTICE BREYER must either (a) grapple with the artificial question of what would constitute a judicial taking if there were such a thing as a judicial taking </a:t>
            </a:r>
            <a:r>
              <a:rPr lang="en-US" sz="2800" b="1">
                <a:solidFill>
                  <a:srgbClr val="FF0066"/>
                </a:solidFill>
              </a:rPr>
              <a:t>(reminiscent of the perplexing question how much wood would a woodchuck chuck if a woodchuck could chuck wood?),</a:t>
            </a:r>
            <a:r>
              <a:rPr lang="en-US" sz="2800" b="1"/>
              <a:t> or (b) answer in the negative what he considers to be the “unnecessary” constitutional question whether there is such a thing as a judicial taking.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ickLondon_WoodchuckPhysics"/>
          <p:cNvPicPr>
            <a:picLocks noChangeAspect="1" noChangeArrowheads="1"/>
          </p:cNvPicPr>
          <p:nvPr/>
        </p:nvPicPr>
        <p:blipFill>
          <a:blip r:embed="rId3" cstate="print"/>
          <a:srcRect/>
          <a:stretch>
            <a:fillRect/>
          </a:stretch>
        </p:blipFill>
        <p:spPr bwMode="auto">
          <a:xfrm>
            <a:off x="762000" y="161925"/>
            <a:ext cx="7467600" cy="669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Stevens?</a:t>
            </a:r>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stevenssmile"/>
          <p:cNvPicPr>
            <a:picLocks noChangeAspect="1" noChangeArrowheads="1"/>
          </p:cNvPicPr>
          <p:nvPr/>
        </p:nvPicPr>
        <p:blipFill>
          <a:blip r:embed="rId3" cstate="print"/>
          <a:srcRect/>
          <a:stretch>
            <a:fillRect/>
          </a:stretch>
        </p:blipFill>
        <p:spPr bwMode="auto">
          <a:xfrm>
            <a:off x="2743200" y="1524000"/>
            <a:ext cx="4086225"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Kagan?</a:t>
            </a:r>
          </a:p>
        </p:txBody>
      </p:sp>
      <p:pic>
        <p:nvPicPr>
          <p:cNvPr id="1028" name="Picture 3" descr="alg_biden-kagan-obama"/>
          <p:cNvPicPr>
            <a:picLocks noChangeAspect="1" noChangeArrowheads="1"/>
          </p:cNvPicPr>
          <p:nvPr/>
        </p:nvPicPr>
        <p:blipFill>
          <a:blip r:embed="rId4" cstate="print"/>
          <a:srcRect/>
          <a:stretch>
            <a:fillRect/>
          </a:stretch>
        </p:blipFill>
        <p:spPr bwMode="auto">
          <a:xfrm>
            <a:off x="1600200" y="1600200"/>
            <a:ext cx="6324600" cy="4486275"/>
          </a:xfrm>
          <a:prstGeom prst="rect">
            <a:avLst/>
          </a:prstGeom>
          <a:noFill/>
          <a:ln w="9525">
            <a:noFill/>
            <a:miter lim="800000"/>
            <a:headEnd/>
            <a:tailEnd/>
          </a:ln>
        </p:spPr>
      </p:pic>
      <p:graphicFrame>
        <p:nvGraphicFramePr>
          <p:cNvPr id="1026" name="Object 4"/>
          <p:cNvGraphicFramePr>
            <a:graphicFrameLocks noChangeAspect="1"/>
          </p:cNvGraphicFramePr>
          <p:nvPr>
            <p:ph idx="1"/>
          </p:nvPr>
        </p:nvGraphicFramePr>
        <p:xfrm>
          <a:off x="2876550" y="3619500"/>
          <a:ext cx="3390900" cy="485775"/>
        </p:xfrm>
        <a:graphic>
          <a:graphicData uri="http://schemas.openxmlformats.org/presentationml/2006/ole">
            <p:oleObj spid="_x0000_s1026" name="Package" r:id="rId5" imgW="3390840" imgH="485640" progId="Package">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74638"/>
            <a:ext cx="8991600" cy="2468562"/>
          </a:xfrm>
        </p:spPr>
        <p:txBody>
          <a:bodyPr/>
          <a:lstStyle/>
          <a:p>
            <a:pPr eaLnBrk="1" hangingPunct="1"/>
            <a:r>
              <a:rPr lang="en-US" b="1" i="1" smtClean="0"/>
              <a:t>Stop the Beach Renourishment</a:t>
            </a:r>
            <a:r>
              <a:rPr lang="en-US" smtClean="0"/>
              <a:t/>
            </a:r>
            <a:br>
              <a:rPr lang="en-US" smtClean="0"/>
            </a:br>
            <a:r>
              <a:rPr lang="en-US" sz="3600" smtClean="0"/>
              <a:t>The big case in the U.S. Supreme Court</a:t>
            </a:r>
            <a:r>
              <a:rPr lang="en-US" smtClean="0"/>
              <a:t> </a:t>
            </a:r>
          </a:p>
        </p:txBody>
      </p:sp>
      <p:pic>
        <p:nvPicPr>
          <p:cNvPr id="4099" name="Picture 6" descr="scotus(4)"/>
          <p:cNvPicPr>
            <a:picLocks noChangeAspect="1" noChangeArrowheads="1"/>
          </p:cNvPicPr>
          <p:nvPr/>
        </p:nvPicPr>
        <p:blipFill>
          <a:blip r:embed="rId3" cstate="print"/>
          <a:srcRect/>
          <a:stretch>
            <a:fillRect/>
          </a:stretch>
        </p:blipFill>
        <p:spPr bwMode="auto">
          <a:xfrm>
            <a:off x="2667000" y="2514600"/>
            <a:ext cx="4038600" cy="402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eaLnBrk="1" hangingPunct="1"/>
            <a:r>
              <a:rPr lang="en-US" smtClean="0"/>
              <a:t>2009 Zoning and Planning Law Report Awards</a:t>
            </a:r>
          </a:p>
        </p:txBody>
      </p:sp>
      <p:sp>
        <p:nvSpPr>
          <p:cNvPr id="21507"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123-for-webCRAPSTONEmap"/>
          <p:cNvPicPr>
            <a:picLocks noChangeAspect="1" noChangeArrowheads="1"/>
          </p:cNvPicPr>
          <p:nvPr/>
        </p:nvPicPr>
        <p:blipFill>
          <a:blip r:embed="rId3" cstate="print"/>
          <a:srcRect/>
          <a:stretch>
            <a:fillRect/>
          </a:stretch>
        </p:blipFill>
        <p:spPr bwMode="auto">
          <a:xfrm>
            <a:off x="3276600" y="1447800"/>
            <a:ext cx="2867025" cy="5133975"/>
          </a:xfrm>
          <a:prstGeom prst="rect">
            <a:avLst/>
          </a:prstGeom>
          <a:noFill/>
          <a:ln w="9525">
            <a:noFill/>
            <a:miter lim="800000"/>
            <a:headEnd/>
            <a:tailEnd/>
          </a:ln>
        </p:spPr>
      </p:pic>
      <p:sp>
        <p:nvSpPr>
          <p:cNvPr id="22531" name="Rectangle 3"/>
          <p:cNvSpPr>
            <a:spLocks noGrp="1" noChangeArrowheads="1"/>
          </p:cNvSpPr>
          <p:nvPr>
            <p:ph type="title"/>
          </p:nvPr>
        </p:nvSpPr>
        <p:spPr/>
        <p:txBody>
          <a:bodyPr/>
          <a:lstStyle/>
          <a:p>
            <a:pPr eaLnBrk="1" hangingPunct="1"/>
            <a:r>
              <a:rPr lang="en-US" altLang="ja-JP" sz="4000" b="1" smtClean="0">
                <a:ea typeface="ＭＳ Ｐゴシック" charset="-128"/>
              </a:rPr>
              <a:t>Don't-Laugh-We-Live-There Award</a:t>
            </a:r>
            <a:r>
              <a:rPr lang="en-US" altLang="ja-JP" sz="4000" smtClean="0">
                <a:ea typeface="ＭＳ Ｐゴシック" charset="-128"/>
              </a:rPr>
              <a:t> </a:t>
            </a:r>
            <a:endParaRPr lang="en-US" sz="4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3crapstone2_650"/>
          <p:cNvPicPr>
            <a:picLocks noChangeAspect="1" noChangeArrowheads="1"/>
          </p:cNvPicPr>
          <p:nvPr/>
        </p:nvPicPr>
        <p:blipFill>
          <a:blip r:embed="rId3" cstate="print"/>
          <a:srcRect/>
          <a:stretch>
            <a:fillRect/>
          </a:stretch>
        </p:blipFill>
        <p:spPr bwMode="auto">
          <a:xfrm>
            <a:off x="304800" y="731838"/>
            <a:ext cx="8305800" cy="554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3crapstone_600"/>
          <p:cNvPicPr>
            <a:picLocks noChangeAspect="1" noChangeArrowheads="1"/>
          </p:cNvPicPr>
          <p:nvPr/>
        </p:nvPicPr>
        <p:blipFill>
          <a:blip r:embed="rId3" cstate="print"/>
          <a:srcRect/>
          <a:stretch>
            <a:fillRect/>
          </a:stretch>
        </p:blipFill>
        <p:spPr bwMode="auto">
          <a:xfrm>
            <a:off x="304800" y="1074738"/>
            <a:ext cx="8534400"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3crapstone3_650"/>
          <p:cNvPicPr>
            <a:picLocks noChangeAspect="1" noChangeArrowheads="1"/>
          </p:cNvPicPr>
          <p:nvPr/>
        </p:nvPicPr>
        <p:blipFill>
          <a:blip r:embed="rId3" cstate="print"/>
          <a:srcRect/>
          <a:stretch>
            <a:fillRect/>
          </a:stretch>
        </p:blipFill>
        <p:spPr bwMode="auto">
          <a:xfrm>
            <a:off x="304800" y="681038"/>
            <a:ext cx="8382000" cy="559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1371600" y="1219200"/>
            <a:ext cx="6891338" cy="5243513"/>
          </a:xfrm>
          <a:prstGeom prst="rect">
            <a:avLst/>
          </a:prstGeom>
          <a:noFill/>
          <a:ln w="9525">
            <a:noFill/>
            <a:miter lim="800000"/>
            <a:headEnd/>
            <a:tailEnd/>
          </a:ln>
        </p:spPr>
      </p:pic>
      <p:sp>
        <p:nvSpPr>
          <p:cNvPr id="26627" name="Rectangle 3"/>
          <p:cNvSpPr>
            <a:spLocks noGrp="1" noChangeArrowheads="1"/>
          </p:cNvSpPr>
          <p:nvPr>
            <p:ph type="title"/>
          </p:nvPr>
        </p:nvSpPr>
        <p:spPr/>
        <p:txBody>
          <a:bodyPr/>
          <a:lstStyle/>
          <a:p>
            <a:pPr eaLnBrk="1" hangingPunct="1"/>
            <a:r>
              <a:rPr lang="en-US" sz="4000" b="1" smtClean="0"/>
              <a:t>Holdouts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828800" y="990600"/>
            <a:ext cx="5638800" cy="524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2667000" y="762000"/>
            <a:ext cx="368617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1295400" y="1447800"/>
            <a:ext cx="6457950" cy="5070475"/>
          </a:xfrm>
          <a:prstGeom prst="rect">
            <a:avLst/>
          </a:prstGeom>
          <a:noFill/>
          <a:ln w="9525">
            <a:noFill/>
            <a:miter lim="800000"/>
            <a:headEnd/>
            <a:tailEnd/>
          </a:ln>
        </p:spPr>
      </p:pic>
      <p:sp>
        <p:nvSpPr>
          <p:cNvPr id="29699" name="Rectangle 3"/>
          <p:cNvSpPr>
            <a:spLocks noGrp="1" noChangeArrowheads="1"/>
          </p:cNvSpPr>
          <p:nvPr>
            <p:ph type="title"/>
          </p:nvPr>
        </p:nvSpPr>
        <p:spPr/>
        <p:txBody>
          <a:bodyPr/>
          <a:lstStyle/>
          <a:p>
            <a:pPr eaLnBrk="1" hangingPunct="1"/>
            <a:r>
              <a:rPr lang="en-US" sz="4000" b="1" smtClean="0"/>
              <a:t>Tax dodge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p:txBody>
          <a:bodyPr/>
          <a:lstStyle/>
          <a:p>
            <a:pPr eaLnBrk="1" hangingPunct="1"/>
            <a:r>
              <a:rPr lang="en-US" smtClean="0"/>
              <a:t>The Connecticut Cases</a:t>
            </a:r>
          </a:p>
        </p:txBody>
      </p:sp>
      <p:sp>
        <p:nvSpPr>
          <p:cNvPr id="30723"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762000"/>
            <a:ext cx="8229600" cy="1143000"/>
          </a:xfrm>
        </p:spPr>
        <p:txBody>
          <a:bodyPr/>
          <a:lstStyle/>
          <a:p>
            <a:pPr eaLnBrk="1" hangingPunct="1"/>
            <a:r>
              <a:rPr lang="en-US" smtClean="0"/>
              <a:t>In a nutshell</a:t>
            </a:r>
          </a:p>
        </p:txBody>
      </p:sp>
      <p:sp>
        <p:nvSpPr>
          <p:cNvPr id="5123" name="Rectangle 3"/>
          <p:cNvSpPr>
            <a:spLocks noGrp="1" noChangeArrowheads="1"/>
          </p:cNvSpPr>
          <p:nvPr>
            <p:ph type="body" idx="1"/>
          </p:nvPr>
        </p:nvSpPr>
        <p:spPr>
          <a:xfrm>
            <a:off x="381000" y="3017838"/>
            <a:ext cx="8229600" cy="3840162"/>
          </a:xfrm>
        </p:spPr>
        <p:txBody>
          <a:bodyPr/>
          <a:lstStyle/>
          <a:p>
            <a:pPr eaLnBrk="1" hangingPunct="1"/>
            <a:r>
              <a:rPr lang="en-US" smtClean="0"/>
              <a:t>Can the government set a fixed line forever separating public lands from private lands?</a:t>
            </a:r>
          </a:p>
        </p:txBody>
      </p:sp>
      <p:pic>
        <p:nvPicPr>
          <p:cNvPr id="5124" name="Picture 5" descr="nutshell"/>
          <p:cNvPicPr>
            <a:picLocks noChangeAspect="1" noChangeArrowheads="1"/>
          </p:cNvPicPr>
          <p:nvPr/>
        </p:nvPicPr>
        <p:blipFill>
          <a:blip r:embed="rId3" cstate="print"/>
          <a:srcRect/>
          <a:stretch>
            <a:fillRect/>
          </a:stretch>
        </p:blipFill>
        <p:spPr bwMode="auto">
          <a:xfrm>
            <a:off x="6553200" y="609600"/>
            <a:ext cx="2438400" cy="1943100"/>
          </a:xfrm>
          <a:prstGeom prst="rect">
            <a:avLst/>
          </a:prstGeom>
          <a:noFill/>
          <a:ln w="9525">
            <a:noFill/>
            <a:miter lim="800000"/>
            <a:headEnd/>
            <a:tailEnd/>
          </a:ln>
        </p:spPr>
      </p:pic>
      <p:pic>
        <p:nvPicPr>
          <p:cNvPr id="5125" name="Picture 7" descr="sand_drawing"/>
          <p:cNvPicPr>
            <a:picLocks noChangeAspect="1" noChangeArrowheads="1"/>
          </p:cNvPicPr>
          <p:nvPr/>
        </p:nvPicPr>
        <p:blipFill>
          <a:blip r:embed="rId4" cstate="print"/>
          <a:srcRect/>
          <a:stretch>
            <a:fillRect/>
          </a:stretch>
        </p:blipFill>
        <p:spPr bwMode="auto">
          <a:xfrm>
            <a:off x="3810000" y="4191000"/>
            <a:ext cx="3581400" cy="244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i="1" smtClean="0"/>
              <a:t>Red 11 v. Fairfield</a:t>
            </a:r>
          </a:p>
        </p:txBody>
      </p:sp>
      <p:pic>
        <p:nvPicPr>
          <p:cNvPr id="31747" name="Picture 3"/>
          <p:cNvPicPr>
            <a:picLocks noGrp="1" noChangeAspect="1" noChangeArrowheads="1"/>
          </p:cNvPicPr>
          <p:nvPr>
            <p:ph type="body" idx="1"/>
          </p:nvPr>
        </p:nvPicPr>
        <p:blipFill>
          <a:blip r:embed="rId3" cstate="print"/>
          <a:srcRect/>
          <a:stretch>
            <a:fillRect/>
          </a:stretch>
        </p:blipFill>
        <p:spPr>
          <a:xfrm>
            <a:off x="0" y="1905000"/>
            <a:ext cx="9144000" cy="4038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cstate="print"/>
          <a:srcRect/>
          <a:stretch>
            <a:fillRect/>
          </a:stretch>
        </p:blipFill>
        <p:spPr bwMode="auto">
          <a:xfrm>
            <a:off x="304800" y="609600"/>
            <a:ext cx="8382000"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ctrTitle"/>
          </p:nvPr>
        </p:nvSpPr>
        <p:spPr>
          <a:xfrm>
            <a:off x="457200" y="533400"/>
            <a:ext cx="7772400" cy="1470025"/>
          </a:xfrm>
        </p:spPr>
        <p:txBody>
          <a:bodyPr/>
          <a:lstStyle/>
          <a:p>
            <a:pPr eaLnBrk="1" hangingPunct="1"/>
            <a:r>
              <a:rPr lang="en-US" b="1" smtClean="0"/>
              <a:t>Lesson Learned</a:t>
            </a:r>
            <a:r>
              <a:rPr lang="en-US" smtClean="0"/>
              <a:t> </a:t>
            </a:r>
          </a:p>
        </p:txBody>
      </p:sp>
      <p:sp>
        <p:nvSpPr>
          <p:cNvPr id="33795" name="Rectangle 5"/>
          <p:cNvSpPr>
            <a:spLocks noGrp="1" noChangeArrowheads="1"/>
          </p:cNvSpPr>
          <p:nvPr>
            <p:ph type="subTitle" idx="1"/>
          </p:nvPr>
        </p:nvSpPr>
        <p:spPr>
          <a:xfrm>
            <a:off x="1295400" y="2209800"/>
            <a:ext cx="6400800" cy="1752600"/>
          </a:xfrm>
        </p:spPr>
        <p:txBody>
          <a:bodyPr/>
          <a:lstStyle/>
          <a:p>
            <a:pPr eaLnBrk="1" hangingPunct="1">
              <a:lnSpc>
                <a:spcPct val="80000"/>
              </a:lnSpc>
            </a:pPr>
            <a:r>
              <a:rPr lang="en-US" sz="4400" smtClean="0"/>
              <a:t>Be careful in using the agricultural exemption from wetlands regulation</a:t>
            </a:r>
            <a:r>
              <a:rPr lang="en-US" sz="2400" smtClean="0"/>
              <a:t>.</a:t>
            </a:r>
          </a:p>
        </p:txBody>
      </p:sp>
      <p:pic>
        <p:nvPicPr>
          <p:cNvPr id="33796" name="Picture 7" descr="ANd9GcSEqs53l-L_m3ni_eVQeAX_VMgmtwLOkp6jofXR7QrBls-WPQU&amp;t=1&amp;usg=__AfGyRD5G_4MqfK15syKQ9NHKUTE="/>
          <p:cNvPicPr>
            <a:picLocks noChangeAspect="1" noChangeArrowheads="1"/>
          </p:cNvPicPr>
          <p:nvPr/>
        </p:nvPicPr>
        <p:blipFill>
          <a:blip r:embed="rId3" cstate="print"/>
          <a:srcRect/>
          <a:stretch>
            <a:fillRect/>
          </a:stretch>
        </p:blipFill>
        <p:spPr bwMode="auto">
          <a:xfrm>
            <a:off x="4114800" y="4133850"/>
            <a:ext cx="336232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i="1" smtClean="0"/>
              <a:t>New England Estates </a:t>
            </a:r>
            <a:br>
              <a:rPr lang="en-US" b="1" i="1" smtClean="0"/>
            </a:br>
            <a:r>
              <a:rPr lang="en-US" b="1" i="1" smtClean="0"/>
              <a:t>v. Branford</a:t>
            </a:r>
          </a:p>
        </p:txBody>
      </p:sp>
      <p:pic>
        <p:nvPicPr>
          <p:cNvPr id="34819" name="Picture 5"/>
          <p:cNvPicPr>
            <a:picLocks noChangeAspect="1" noChangeArrowheads="1"/>
          </p:cNvPicPr>
          <p:nvPr/>
        </p:nvPicPr>
        <p:blipFill>
          <a:blip r:embed="rId3" cstate="print"/>
          <a:srcRect/>
          <a:stretch>
            <a:fillRect/>
          </a:stretch>
        </p:blipFill>
        <p:spPr bwMode="auto">
          <a:xfrm>
            <a:off x="533400" y="1828800"/>
            <a:ext cx="8153400" cy="473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457200" y="457200"/>
            <a:ext cx="7772400" cy="1470025"/>
          </a:xfrm>
        </p:spPr>
        <p:txBody>
          <a:bodyPr/>
          <a:lstStyle/>
          <a:p>
            <a:pPr eaLnBrk="1" hangingPunct="1"/>
            <a:r>
              <a:rPr lang="en-US" b="1" smtClean="0"/>
              <a:t>Lesson Learned</a:t>
            </a:r>
            <a:r>
              <a:rPr lang="en-US" smtClean="0"/>
              <a:t> </a:t>
            </a:r>
          </a:p>
        </p:txBody>
      </p:sp>
      <p:sp>
        <p:nvSpPr>
          <p:cNvPr id="35843" name="Rectangle 3"/>
          <p:cNvSpPr>
            <a:spLocks noGrp="1" noChangeArrowheads="1"/>
          </p:cNvSpPr>
          <p:nvPr>
            <p:ph type="subTitle" idx="1"/>
          </p:nvPr>
        </p:nvSpPr>
        <p:spPr>
          <a:xfrm>
            <a:off x="1295400" y="1981200"/>
            <a:ext cx="6400800" cy="1752600"/>
          </a:xfrm>
        </p:spPr>
        <p:txBody>
          <a:bodyPr/>
          <a:lstStyle/>
          <a:p>
            <a:pPr eaLnBrk="1" hangingPunct="1">
              <a:lnSpc>
                <a:spcPct val="80000"/>
              </a:lnSpc>
            </a:pPr>
            <a:r>
              <a:rPr lang="en-US" sz="4400" smtClean="0"/>
              <a:t>Use documentation to insure creation of constitutionally-protected property rights.</a:t>
            </a:r>
            <a:endParaRPr lang="en-US" sz="2400" smtClean="0"/>
          </a:p>
        </p:txBody>
      </p:sp>
      <p:pic>
        <p:nvPicPr>
          <p:cNvPr id="35844" name="Picture 6" descr="QuillPenInkwell"/>
          <p:cNvPicPr>
            <a:picLocks noChangeAspect="1" noChangeArrowheads="1"/>
          </p:cNvPicPr>
          <p:nvPr/>
        </p:nvPicPr>
        <p:blipFill>
          <a:blip r:embed="rId3" cstate="print"/>
          <a:srcRect/>
          <a:stretch>
            <a:fillRect/>
          </a:stretch>
        </p:blipFill>
        <p:spPr bwMode="auto">
          <a:xfrm>
            <a:off x="609600" y="4495800"/>
            <a:ext cx="2590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b="1" i="1" smtClean="0"/>
              <a:t>Hespeler v. Ledyard</a:t>
            </a:r>
          </a:p>
        </p:txBody>
      </p:sp>
      <p:pic>
        <p:nvPicPr>
          <p:cNvPr id="36867" name="Picture 5"/>
          <p:cNvPicPr>
            <a:picLocks noGrp="1" noChangeAspect="1" noChangeArrowheads="1"/>
          </p:cNvPicPr>
          <p:nvPr>
            <p:ph type="body" idx="1"/>
          </p:nvPr>
        </p:nvPicPr>
        <p:blipFill>
          <a:blip r:embed="rId3" cstate="print"/>
          <a:srcRect/>
          <a:stretch>
            <a:fillRect/>
          </a:stretch>
        </p:blipFill>
        <p:spPr>
          <a:xfrm>
            <a:off x="381000" y="2743200"/>
            <a:ext cx="8229600" cy="2057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We have Terrritorial Governor's shooting with Schofield's ..."/>
          <p:cNvPicPr>
            <a:picLocks noChangeAspect="1" noChangeArrowheads="1"/>
          </p:cNvPicPr>
          <p:nvPr/>
        </p:nvPicPr>
        <p:blipFill>
          <a:blip r:embed="rId3" cstate="print"/>
          <a:srcRect/>
          <a:stretch>
            <a:fillRect/>
          </a:stretch>
        </p:blipFill>
        <p:spPr bwMode="auto">
          <a:xfrm>
            <a:off x="685800" y="381000"/>
            <a:ext cx="8077200"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 and after."/>
          <p:cNvPicPr>
            <a:picLocks noChangeAspect="1" noChangeArrowheads="1"/>
          </p:cNvPicPr>
          <p:nvPr/>
        </p:nvPicPr>
        <p:blipFill>
          <a:blip r:embed="rId3" cstate="print"/>
          <a:srcRect/>
          <a:stretch>
            <a:fillRect/>
          </a:stretch>
        </p:blipFill>
        <p:spPr bwMode="auto">
          <a:xfrm>
            <a:off x="533400" y="342900"/>
            <a:ext cx="815340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Doc Silverfinger shooting rifle in January 2007."/>
          <p:cNvPicPr>
            <a:picLocks noChangeAspect="1" noChangeArrowheads="1"/>
          </p:cNvPicPr>
          <p:nvPr/>
        </p:nvPicPr>
        <p:blipFill>
          <a:blip r:embed="rId3" cstate="print"/>
          <a:srcRect/>
          <a:stretch>
            <a:fillRect/>
          </a:stretch>
        </p:blipFill>
        <p:spPr bwMode="auto">
          <a:xfrm>
            <a:off x="381000" y="285750"/>
            <a:ext cx="83820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762000" y="304800"/>
            <a:ext cx="7772400" cy="1470025"/>
          </a:xfrm>
        </p:spPr>
        <p:txBody>
          <a:bodyPr/>
          <a:lstStyle/>
          <a:p>
            <a:pPr eaLnBrk="1" hangingPunct="1"/>
            <a:r>
              <a:rPr lang="en-US" b="1" smtClean="0"/>
              <a:t>Lesson Learned</a:t>
            </a:r>
            <a:r>
              <a:rPr lang="en-US" smtClean="0"/>
              <a:t> </a:t>
            </a:r>
          </a:p>
        </p:txBody>
      </p:sp>
      <p:sp>
        <p:nvSpPr>
          <p:cNvPr id="40963" name="Rectangle 3"/>
          <p:cNvSpPr>
            <a:spLocks noGrp="1" noChangeArrowheads="1"/>
          </p:cNvSpPr>
          <p:nvPr>
            <p:ph type="subTitle" idx="1"/>
          </p:nvPr>
        </p:nvSpPr>
        <p:spPr>
          <a:xfrm>
            <a:off x="1143000" y="2590800"/>
            <a:ext cx="6400800" cy="1752600"/>
          </a:xfrm>
        </p:spPr>
        <p:txBody>
          <a:bodyPr/>
          <a:lstStyle/>
          <a:p>
            <a:pPr eaLnBrk="1" hangingPunct="1">
              <a:lnSpc>
                <a:spcPct val="80000"/>
              </a:lnSpc>
            </a:pPr>
            <a:r>
              <a:rPr lang="en-US" sz="4400" smtClean="0"/>
              <a:t>No “state-created danger” and no liability for the town – so think “due diligence” and “public and private nuisance”</a:t>
            </a:r>
            <a:endParaRPr lang="en-US" sz="2400" smtClean="0"/>
          </a:p>
        </p:txBody>
      </p:sp>
      <p:pic>
        <p:nvPicPr>
          <p:cNvPr id="40964" name="Picture 6" descr="ANd9GcRuOfzNJZT4I3K-dWHZwiUc-k55TbghHAnT7OkWzhmx2i6NQmw&amp;t=1&amp;usg=__BKIexErhpjwYReQp5ZAA9VrxgYQ="/>
          <p:cNvPicPr>
            <a:picLocks noChangeAspect="1" noChangeArrowheads="1"/>
          </p:cNvPicPr>
          <p:nvPr/>
        </p:nvPicPr>
        <p:blipFill>
          <a:blip r:embed="rId3" cstate="print"/>
          <a:srcRect/>
          <a:stretch>
            <a:fillRect/>
          </a:stretch>
        </p:blipFill>
        <p:spPr bwMode="auto">
          <a:xfrm>
            <a:off x="6096000" y="228600"/>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A takings case.</a:t>
            </a:r>
          </a:p>
        </p:txBody>
      </p:sp>
      <p:sp>
        <p:nvSpPr>
          <p:cNvPr id="6147" name="Rectangle 3"/>
          <p:cNvSpPr>
            <a:spLocks noGrp="1" noChangeArrowheads="1"/>
          </p:cNvSpPr>
          <p:nvPr>
            <p:ph type="body" idx="1"/>
          </p:nvPr>
        </p:nvSpPr>
        <p:spPr/>
        <p:txBody>
          <a:bodyPr/>
          <a:lstStyle/>
          <a:p>
            <a:pPr eaLnBrk="1" hangingPunct="1">
              <a:buFontTx/>
              <a:buNone/>
            </a:pPr>
            <a:r>
              <a:rPr lang="en-US" smtClean="0"/>
              <a:t>	You know the typical </a:t>
            </a:r>
            <a:r>
              <a:rPr lang="en-US" u="sng" smtClean="0"/>
              <a:t>regulatory</a:t>
            </a:r>
            <a:r>
              <a:rPr lang="en-US" smtClean="0"/>
              <a:t> takings case…</a:t>
            </a:r>
          </a:p>
        </p:txBody>
      </p:sp>
      <p:pic>
        <p:nvPicPr>
          <p:cNvPr id="6148" name="Picture 4"/>
          <p:cNvPicPr>
            <a:picLocks noChangeAspect="1" noChangeArrowheads="1"/>
          </p:cNvPicPr>
          <p:nvPr/>
        </p:nvPicPr>
        <p:blipFill>
          <a:blip r:embed="rId3" cstate="print"/>
          <a:srcRect/>
          <a:stretch>
            <a:fillRect/>
          </a:stretch>
        </p:blipFill>
        <p:spPr bwMode="auto">
          <a:xfrm>
            <a:off x="2362200" y="2879725"/>
            <a:ext cx="5334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i="1" smtClean="0"/>
              <a:t>Buttermilk Farms v. Plymouth</a:t>
            </a:r>
          </a:p>
        </p:txBody>
      </p:sp>
      <p:pic>
        <p:nvPicPr>
          <p:cNvPr id="41987" name="Picture 3"/>
          <p:cNvPicPr>
            <a:picLocks noGrp="1" noChangeAspect="1" noChangeArrowheads="1"/>
          </p:cNvPicPr>
          <p:nvPr>
            <p:ph type="body" idx="1"/>
          </p:nvPr>
        </p:nvPicPr>
        <p:blipFill>
          <a:blip r:embed="rId3" cstate="print"/>
          <a:srcRect/>
          <a:stretch>
            <a:fillRect/>
          </a:stretch>
        </p:blipFill>
        <p:spPr>
          <a:xfrm>
            <a:off x="3352800" y="1371600"/>
            <a:ext cx="1970088" cy="5029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828800" y="533400"/>
            <a:ext cx="7772400" cy="1470025"/>
          </a:xfrm>
        </p:spPr>
        <p:txBody>
          <a:bodyPr/>
          <a:lstStyle/>
          <a:p>
            <a:pPr eaLnBrk="1" hangingPunct="1"/>
            <a:r>
              <a:rPr lang="en-US" b="1" smtClean="0"/>
              <a:t>Lesson Learned</a:t>
            </a:r>
            <a:r>
              <a:rPr lang="en-US" smtClean="0"/>
              <a:t> </a:t>
            </a:r>
          </a:p>
        </p:txBody>
      </p:sp>
      <p:sp>
        <p:nvSpPr>
          <p:cNvPr id="43011" name="Rectangle 3"/>
          <p:cNvSpPr>
            <a:spLocks noGrp="1" noChangeArrowheads="1"/>
          </p:cNvSpPr>
          <p:nvPr>
            <p:ph type="subTitle" idx="1"/>
          </p:nvPr>
        </p:nvSpPr>
        <p:spPr>
          <a:xfrm>
            <a:off x="1371600" y="3276600"/>
            <a:ext cx="6400800" cy="1752600"/>
          </a:xfrm>
        </p:spPr>
        <p:txBody>
          <a:bodyPr/>
          <a:lstStyle/>
          <a:p>
            <a:pPr eaLnBrk="1" hangingPunct="1">
              <a:lnSpc>
                <a:spcPct val="80000"/>
              </a:lnSpc>
            </a:pPr>
            <a:r>
              <a:rPr lang="en-US" sz="4400" smtClean="0"/>
              <a:t>Off-site improvements for subdivisions cannot be required….but town can build them and charge you.</a:t>
            </a:r>
            <a:endParaRPr lang="en-US" sz="2400" smtClean="0"/>
          </a:p>
        </p:txBody>
      </p:sp>
      <p:pic>
        <p:nvPicPr>
          <p:cNvPr id="43012" name="Picture 6" descr="sidewalk2"/>
          <p:cNvPicPr>
            <a:picLocks noChangeAspect="1" noChangeArrowheads="1"/>
          </p:cNvPicPr>
          <p:nvPr/>
        </p:nvPicPr>
        <p:blipFill>
          <a:blip r:embed="rId3" cstate="print"/>
          <a:srcRect/>
          <a:stretch>
            <a:fillRect/>
          </a:stretch>
        </p:blipFill>
        <p:spPr bwMode="auto">
          <a:xfrm>
            <a:off x="533400" y="457200"/>
            <a:ext cx="2819400" cy="257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b="1" i="1" smtClean="0"/>
              <a:t>Abel v. PZC New Canaan</a:t>
            </a:r>
          </a:p>
        </p:txBody>
      </p:sp>
      <p:pic>
        <p:nvPicPr>
          <p:cNvPr id="44035" name="Picture 6" descr=" Grace Farms: Home of Grace Community Church administrative offices"/>
          <p:cNvPicPr>
            <a:picLocks noChangeAspect="1" noChangeArrowheads="1"/>
          </p:cNvPicPr>
          <p:nvPr/>
        </p:nvPicPr>
        <p:blipFill>
          <a:blip r:embed="rId3" cstate="print"/>
          <a:srcRect/>
          <a:stretch>
            <a:fillRect/>
          </a:stretch>
        </p:blipFill>
        <p:spPr bwMode="auto">
          <a:xfrm>
            <a:off x="1143000" y="1676400"/>
            <a:ext cx="7086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grace_farms_fall"/>
          <p:cNvPicPr>
            <a:picLocks noChangeAspect="1" noChangeArrowheads="1"/>
          </p:cNvPicPr>
          <p:nvPr/>
        </p:nvPicPr>
        <p:blipFill>
          <a:blip r:embed="rId3" cstate="print"/>
          <a:srcRect/>
          <a:stretch>
            <a:fillRect/>
          </a:stretch>
        </p:blipFill>
        <p:spPr bwMode="auto">
          <a:xfrm>
            <a:off x="228600" y="1628775"/>
            <a:ext cx="86868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cstate="print"/>
          <a:srcRect/>
          <a:stretch>
            <a:fillRect/>
          </a:stretch>
        </p:blipFill>
        <p:spPr bwMode="auto">
          <a:xfrm>
            <a:off x="533400" y="119063"/>
            <a:ext cx="8077200" cy="661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cstate="print"/>
          <a:srcRect/>
          <a:stretch>
            <a:fillRect/>
          </a:stretch>
        </p:blipFill>
        <p:spPr bwMode="auto">
          <a:xfrm>
            <a:off x="228600" y="558800"/>
            <a:ext cx="8686800" cy="57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cstate="print"/>
          <a:srcRect/>
          <a:stretch>
            <a:fillRect/>
          </a:stretch>
        </p:blipFill>
        <p:spPr bwMode="auto">
          <a:xfrm>
            <a:off x="228600" y="411163"/>
            <a:ext cx="8686800" cy="603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609600"/>
            <a:ext cx="7772400" cy="1470025"/>
          </a:xfrm>
        </p:spPr>
        <p:txBody>
          <a:bodyPr/>
          <a:lstStyle/>
          <a:p>
            <a:pPr eaLnBrk="1" hangingPunct="1"/>
            <a:r>
              <a:rPr lang="en-US" b="1" smtClean="0"/>
              <a:t>Lesson Learned</a:t>
            </a:r>
            <a:r>
              <a:rPr lang="en-US" smtClean="0"/>
              <a:t> </a:t>
            </a:r>
          </a:p>
        </p:txBody>
      </p:sp>
      <p:sp>
        <p:nvSpPr>
          <p:cNvPr id="49155" name="Rectangle 3"/>
          <p:cNvSpPr>
            <a:spLocks noGrp="1" noChangeArrowheads="1"/>
          </p:cNvSpPr>
          <p:nvPr>
            <p:ph type="subTitle" idx="1"/>
          </p:nvPr>
        </p:nvSpPr>
        <p:spPr>
          <a:xfrm>
            <a:off x="1219200" y="2057400"/>
            <a:ext cx="6400800" cy="1752600"/>
          </a:xfrm>
        </p:spPr>
        <p:txBody>
          <a:bodyPr/>
          <a:lstStyle/>
          <a:p>
            <a:pPr eaLnBrk="1" hangingPunct="1">
              <a:lnSpc>
                <a:spcPct val="80000"/>
              </a:lnSpc>
            </a:pPr>
            <a:r>
              <a:rPr lang="en-US" sz="4400" smtClean="0"/>
              <a:t>An out-of-state owner may be an abutter and can appeal.</a:t>
            </a:r>
            <a:endParaRPr lang="en-US" sz="2400" smtClean="0"/>
          </a:p>
        </p:txBody>
      </p:sp>
      <p:pic>
        <p:nvPicPr>
          <p:cNvPr id="49156" name="Picture 6" descr="ek_1_pa5"/>
          <p:cNvPicPr>
            <a:picLocks noChangeAspect="1" noChangeArrowheads="1"/>
          </p:cNvPicPr>
          <p:nvPr/>
        </p:nvPicPr>
        <p:blipFill>
          <a:blip r:embed="rId3" cstate="print"/>
          <a:srcRect/>
          <a:stretch>
            <a:fillRect/>
          </a:stretch>
        </p:blipFill>
        <p:spPr bwMode="auto">
          <a:xfrm>
            <a:off x="2667000" y="3962400"/>
            <a:ext cx="3657600" cy="243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p:txBody>
          <a:bodyPr/>
          <a:lstStyle/>
          <a:p>
            <a:pPr eaLnBrk="1" hangingPunct="1"/>
            <a:r>
              <a:rPr lang="en-US" smtClean="0"/>
              <a:t>fini</a:t>
            </a:r>
          </a:p>
        </p:txBody>
      </p:sp>
      <p:sp>
        <p:nvSpPr>
          <p:cNvPr id="50179"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This is a different animal.</a:t>
            </a:r>
          </a:p>
        </p:txBody>
      </p:sp>
      <p:sp>
        <p:nvSpPr>
          <p:cNvPr id="7171" name="Rectangle 3"/>
          <p:cNvSpPr>
            <a:spLocks noGrp="1" noChangeArrowheads="1"/>
          </p:cNvSpPr>
          <p:nvPr>
            <p:ph type="body" idx="1"/>
          </p:nvPr>
        </p:nvSpPr>
        <p:spPr/>
        <p:txBody>
          <a:bodyPr/>
          <a:lstStyle/>
          <a:p>
            <a:pPr eaLnBrk="1" hangingPunct="1"/>
            <a:r>
              <a:rPr lang="en-US" smtClean="0"/>
              <a:t>It’s a </a:t>
            </a:r>
            <a:r>
              <a:rPr lang="en-US" u="sng" smtClean="0"/>
              <a:t>judicial</a:t>
            </a:r>
            <a:r>
              <a:rPr lang="en-US" smtClean="0"/>
              <a:t> taking…</a:t>
            </a:r>
          </a:p>
        </p:txBody>
      </p:sp>
      <p:pic>
        <p:nvPicPr>
          <p:cNvPr id="7172" name="Picture 4" descr="stealing-00"/>
          <p:cNvPicPr>
            <a:picLocks noChangeAspect="1" noChangeArrowheads="1"/>
          </p:cNvPicPr>
          <p:nvPr/>
        </p:nvPicPr>
        <p:blipFill>
          <a:blip r:embed="rId3" cstate="print"/>
          <a:srcRect/>
          <a:stretch>
            <a:fillRect/>
          </a:stretch>
        </p:blipFill>
        <p:spPr bwMode="auto">
          <a:xfrm>
            <a:off x="3429000" y="2438400"/>
            <a:ext cx="403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beach_nourishment_lg"/>
          <p:cNvPicPr>
            <a:picLocks noChangeAspect="1" noChangeArrowheads="1"/>
          </p:cNvPicPr>
          <p:nvPr/>
        </p:nvPicPr>
        <p:blipFill>
          <a:blip r:embed="rId3" cstate="print"/>
          <a:srcRect/>
          <a:stretch>
            <a:fillRect/>
          </a:stretch>
        </p:blipFill>
        <p:spPr bwMode="auto">
          <a:xfrm>
            <a:off x="304800" y="233363"/>
            <a:ext cx="8382000" cy="627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6_Restoration_In_Process_-_Eastern_Destin.jpg]"/>
          <p:cNvPicPr>
            <a:picLocks noChangeAspect="1" noChangeArrowheads="1"/>
          </p:cNvPicPr>
          <p:nvPr/>
        </p:nvPicPr>
        <p:blipFill>
          <a:blip r:embed="rId3" cstate="print"/>
          <a:srcRect/>
          <a:stretch>
            <a:fillRect/>
          </a:stretch>
        </p:blipFill>
        <p:spPr bwMode="auto">
          <a:xfrm>
            <a:off x="152400" y="546100"/>
            <a:ext cx="8686800" cy="566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Miami+Beach"/>
          <p:cNvPicPr>
            <a:picLocks noChangeAspect="1" noChangeArrowheads="1"/>
          </p:cNvPicPr>
          <p:nvPr/>
        </p:nvPicPr>
        <p:blipFill>
          <a:blip r:embed="rId3" cstate="print"/>
          <a:srcRect/>
          <a:stretch>
            <a:fillRect/>
          </a:stretch>
        </p:blipFill>
        <p:spPr bwMode="auto">
          <a:xfrm>
            <a:off x="2514600" y="228600"/>
            <a:ext cx="3575050" cy="6477000"/>
          </a:xfrm>
          <a:prstGeom prst="rect">
            <a:avLst/>
          </a:prstGeom>
          <a:noFill/>
          <a:ln w="9525">
            <a:noFill/>
            <a:miter lim="800000"/>
            <a:headEnd/>
            <a:tailEnd/>
          </a:ln>
        </p:spPr>
      </p:pic>
      <p:sp>
        <p:nvSpPr>
          <p:cNvPr id="10243" name="Rectangle 8"/>
          <p:cNvSpPr>
            <a:spLocks noChangeArrowheads="1"/>
          </p:cNvSpPr>
          <p:nvPr/>
        </p:nvSpPr>
        <p:spPr bwMode="auto">
          <a:xfrm>
            <a:off x="4572000" y="6019800"/>
            <a:ext cx="793750" cy="366713"/>
          </a:xfrm>
          <a:prstGeom prst="rect">
            <a:avLst/>
          </a:prstGeom>
          <a:noFill/>
          <a:ln w="9525">
            <a:noFill/>
            <a:miter lim="800000"/>
            <a:headEnd/>
            <a:tailEnd/>
          </a:ln>
        </p:spPr>
        <p:txBody>
          <a:bodyPr wrap="none">
            <a:spAutoFit/>
          </a:bodyPr>
          <a:lstStyle/>
          <a:p>
            <a:pPr>
              <a:spcBef>
                <a:spcPct val="20000"/>
              </a:spcBef>
            </a:pPr>
            <a:r>
              <a:rPr lang="en-US"/>
              <a:t>Miami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yp%20Bch%20Pro"/>
          <p:cNvPicPr>
            <a:picLocks noChangeAspect="1" noChangeArrowheads="1"/>
          </p:cNvPicPr>
          <p:nvPr/>
        </p:nvPicPr>
        <p:blipFill>
          <a:blip r:embed="rId3" cstate="print"/>
          <a:srcRect/>
          <a:stretch>
            <a:fillRect/>
          </a:stretch>
        </p:blipFill>
        <p:spPr bwMode="auto">
          <a:xfrm>
            <a:off x="0" y="77788"/>
            <a:ext cx="9144000" cy="670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455</Words>
  <Application>Microsoft Office PowerPoint</Application>
  <PresentationFormat>On-screen Show (4:3)</PresentationFormat>
  <Paragraphs>99</Paragraphs>
  <Slides>48</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Default Design</vt:lpstr>
      <vt:lpstr>Package</vt:lpstr>
      <vt:lpstr>Land Use Law Update</vt:lpstr>
      <vt:lpstr>Stop the Beach Renourishment The big case in the U.S. Supreme Court </vt:lpstr>
      <vt:lpstr>In a nutshell</vt:lpstr>
      <vt:lpstr>A takings case.</vt:lpstr>
      <vt:lpstr>This is a different animal.</vt:lpstr>
      <vt:lpstr>Slide 6</vt:lpstr>
      <vt:lpstr>Slide 7</vt:lpstr>
      <vt:lpstr>Slide 8</vt:lpstr>
      <vt:lpstr>Slide 9</vt:lpstr>
      <vt:lpstr>Here’s what I said last year, even before the oral argument…</vt:lpstr>
      <vt:lpstr>A guess at the outcome.</vt:lpstr>
      <vt:lpstr>The decision</vt:lpstr>
      <vt:lpstr>The 4-4 split</vt:lpstr>
      <vt:lpstr>Kennedy-Sotomayor</vt:lpstr>
      <vt:lpstr>Breyer-Ginsburg</vt:lpstr>
      <vt:lpstr>Says Scalia:</vt:lpstr>
      <vt:lpstr>Slide 17</vt:lpstr>
      <vt:lpstr>Stevens?</vt:lpstr>
      <vt:lpstr>Kagan?</vt:lpstr>
      <vt:lpstr>2009 Zoning and Planning Law Report Awards</vt:lpstr>
      <vt:lpstr>Don't-Laugh-We-Live-There Award </vt:lpstr>
      <vt:lpstr>Slide 22</vt:lpstr>
      <vt:lpstr>Slide 23</vt:lpstr>
      <vt:lpstr>Slide 24</vt:lpstr>
      <vt:lpstr>Holdouts</vt:lpstr>
      <vt:lpstr>Slide 26</vt:lpstr>
      <vt:lpstr>Slide 27</vt:lpstr>
      <vt:lpstr>Tax dodge</vt:lpstr>
      <vt:lpstr>The Connecticut Cases</vt:lpstr>
      <vt:lpstr>Red 11 v. Fairfield</vt:lpstr>
      <vt:lpstr>Slide 31</vt:lpstr>
      <vt:lpstr>Lesson Learned </vt:lpstr>
      <vt:lpstr>New England Estates  v. Branford</vt:lpstr>
      <vt:lpstr>Lesson Learned </vt:lpstr>
      <vt:lpstr>Hespeler v. Ledyard</vt:lpstr>
      <vt:lpstr>Slide 36</vt:lpstr>
      <vt:lpstr>Slide 37</vt:lpstr>
      <vt:lpstr>Slide 38</vt:lpstr>
      <vt:lpstr>Lesson Learned </vt:lpstr>
      <vt:lpstr>Buttermilk Farms v. Plymouth</vt:lpstr>
      <vt:lpstr>Lesson Learned </vt:lpstr>
      <vt:lpstr>Abel v. PZC New Canaan</vt:lpstr>
      <vt:lpstr>Slide 43</vt:lpstr>
      <vt:lpstr>Slide 44</vt:lpstr>
      <vt:lpstr>Slide 45</vt:lpstr>
      <vt:lpstr>Slide 46</vt:lpstr>
      <vt:lpstr>Lesson Learned </vt:lpstr>
      <vt:lpstr>fini</vt:lpstr>
    </vt:vector>
  </TitlesOfParts>
  <Company>Robinson &amp; Cole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Annual Property Rights Seminar:   Update of Eminent Domain and Regulatory Takings</dc:title>
  <dc:creator>Dwight Merriman</dc:creator>
  <cp:lastModifiedBy>Setup</cp:lastModifiedBy>
  <cp:revision>27</cp:revision>
  <dcterms:created xsi:type="dcterms:W3CDTF">2009-08-30T15:01:54Z</dcterms:created>
  <dcterms:modified xsi:type="dcterms:W3CDTF">2010-11-11T15:02:44Z</dcterms:modified>
</cp:coreProperties>
</file>