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81" r:id="rId2"/>
    <p:sldId id="282" r:id="rId3"/>
    <p:sldId id="285" r:id="rId4"/>
    <p:sldId id="305" r:id="rId5"/>
    <p:sldId id="287" r:id="rId6"/>
    <p:sldId id="296" r:id="rId7"/>
    <p:sldId id="297" r:id="rId8"/>
    <p:sldId id="288" r:id="rId9"/>
    <p:sldId id="289" r:id="rId10"/>
    <p:sldId id="290" r:id="rId11"/>
    <p:sldId id="283" r:id="rId12"/>
    <p:sldId id="292" r:id="rId13"/>
    <p:sldId id="291" r:id="rId14"/>
    <p:sldId id="293" r:id="rId15"/>
    <p:sldId id="298" r:id="rId16"/>
    <p:sldId id="306" r:id="rId17"/>
    <p:sldId id="304" r:id="rId18"/>
    <p:sldId id="284" r:id="rId19"/>
    <p:sldId id="286" r:id="rId20"/>
    <p:sldId id="295" r:id="rId21"/>
    <p:sldId id="294" r:id="rId22"/>
    <p:sldId id="299" r:id="rId23"/>
    <p:sldId id="300" r:id="rId24"/>
    <p:sldId id="301" r:id="rId25"/>
    <p:sldId id="303" r:id="rId26"/>
    <p:sldId id="30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4D32F8-6FFD-4B44-9714-CFE205ACD0C6}" type="datetimeFigureOut">
              <a:rPr lang="en-US" smtClean="0"/>
              <a:t>3/2/2012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0459AC-FB63-47FF-A11F-49AC2C92975C}" type="slidenum">
              <a:rPr lang="en-US" smtClean="0"/>
              <a:t>‹#›</a:t>
            </a:fld>
            <a:endParaRPr lang="en-US"/>
          </a:p>
        </p:txBody>
      </p:sp>
    </p:spTree>
    <p:extLst>
      <p:ext uri="{BB962C8B-B14F-4D97-AF65-F5344CB8AC3E}">
        <p14:creationId xmlns:p14="http://schemas.microsoft.com/office/powerpoint/2010/main" val="3481025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Work%20in%20Progress/Matt%20Seminerio/FDIC/Failed%20Banks/FDIC%20Bank%20DataV4.xlsx"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file:///\\ppr3\common\Work%20in%20Progress\Matt%20Seminerio\Research\Nonaccural\Nonaccural%20CRE.xlsx"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file:///\\ppr3\common\Work%20in%20Progress\Matt%20Seminerio\Clients\GE\Bank%20Data%202-12\FDIC%20CRE%20Totals.xlsx"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628450">
              <a:defRPr sz="1400">
                <a:solidFill>
                  <a:schemeClr val="tx1"/>
                </a:solidFill>
                <a:latin typeface="Arial" charset="0"/>
              </a:defRPr>
            </a:lvl1pPr>
            <a:lvl2pPr marL="742802" indent="-285692" defTabSz="1628450">
              <a:defRPr sz="1400">
                <a:solidFill>
                  <a:schemeClr val="tx1"/>
                </a:solidFill>
                <a:latin typeface="Arial" charset="0"/>
              </a:defRPr>
            </a:lvl2pPr>
            <a:lvl3pPr marL="1142772" indent="-228554" defTabSz="1628450">
              <a:defRPr sz="1400">
                <a:solidFill>
                  <a:schemeClr val="tx1"/>
                </a:solidFill>
                <a:latin typeface="Arial" charset="0"/>
              </a:defRPr>
            </a:lvl3pPr>
            <a:lvl4pPr marL="1599880" indent="-228554" defTabSz="1628450">
              <a:defRPr sz="1400">
                <a:solidFill>
                  <a:schemeClr val="tx1"/>
                </a:solidFill>
                <a:latin typeface="Arial" charset="0"/>
              </a:defRPr>
            </a:lvl4pPr>
            <a:lvl5pPr marL="2056990" indent="-228554" defTabSz="1628450">
              <a:defRPr sz="1400">
                <a:solidFill>
                  <a:schemeClr val="tx1"/>
                </a:solidFill>
                <a:latin typeface="Arial" charset="0"/>
              </a:defRPr>
            </a:lvl5pPr>
            <a:lvl6pPr marL="2514098" indent="-228554" defTabSz="1628450" eaLnBrk="0" fontAlgn="base" hangingPunct="0">
              <a:spcBef>
                <a:spcPct val="0"/>
              </a:spcBef>
              <a:spcAft>
                <a:spcPct val="0"/>
              </a:spcAft>
              <a:defRPr sz="1400">
                <a:solidFill>
                  <a:schemeClr val="tx1"/>
                </a:solidFill>
                <a:latin typeface="Arial" charset="0"/>
              </a:defRPr>
            </a:lvl6pPr>
            <a:lvl7pPr marL="2971206" indent="-228554" defTabSz="1628450" eaLnBrk="0" fontAlgn="base" hangingPunct="0">
              <a:spcBef>
                <a:spcPct val="0"/>
              </a:spcBef>
              <a:spcAft>
                <a:spcPct val="0"/>
              </a:spcAft>
              <a:defRPr sz="1400">
                <a:solidFill>
                  <a:schemeClr val="tx1"/>
                </a:solidFill>
                <a:latin typeface="Arial" charset="0"/>
              </a:defRPr>
            </a:lvl7pPr>
            <a:lvl8pPr marL="3428314" indent="-228554" defTabSz="1628450" eaLnBrk="0" fontAlgn="base" hangingPunct="0">
              <a:spcBef>
                <a:spcPct val="0"/>
              </a:spcBef>
              <a:spcAft>
                <a:spcPct val="0"/>
              </a:spcAft>
              <a:defRPr sz="1400">
                <a:solidFill>
                  <a:schemeClr val="tx1"/>
                </a:solidFill>
                <a:latin typeface="Arial" charset="0"/>
              </a:defRPr>
            </a:lvl8pPr>
            <a:lvl9pPr marL="3885423" indent="-228554" defTabSz="1628450" eaLnBrk="0" fontAlgn="base" hangingPunct="0">
              <a:spcBef>
                <a:spcPct val="0"/>
              </a:spcBef>
              <a:spcAft>
                <a:spcPct val="0"/>
              </a:spcAft>
              <a:defRPr sz="1400">
                <a:solidFill>
                  <a:schemeClr val="tx1"/>
                </a:solidFill>
                <a:latin typeface="Arial" charset="0"/>
              </a:defRPr>
            </a:lvl9pPr>
          </a:lstStyle>
          <a:p>
            <a:fld id="{50016177-2050-487A-9166-B2C4385C1156}" type="slidenum">
              <a:rPr lang="en-US" sz="2100">
                <a:latin typeface="Times New Roman" pitchFamily="18" charset="0"/>
              </a:rPr>
              <a:pPr/>
              <a:t>1</a:t>
            </a:fld>
            <a:endParaRPr lang="en-US" sz="2100">
              <a:latin typeface="Times New Roman" pitchFamily="18" charset="0"/>
            </a:endParaRPr>
          </a:p>
        </p:txBody>
      </p:sp>
      <p:sp>
        <p:nvSpPr>
          <p:cNvPr id="59395" name="Rectangle 2"/>
          <p:cNvSpPr>
            <a:spLocks noGrp="1" noRot="1" noChangeAspect="1" noChangeArrowheads="1" noTextEdit="1"/>
          </p:cNvSpPr>
          <p:nvPr>
            <p:ph type="sldImg"/>
          </p:nvPr>
        </p:nvSpPr>
        <p:spPr bwMode="auto">
          <a:xfrm>
            <a:off x="1174750" y="754063"/>
            <a:ext cx="4516438" cy="3387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a:p>
            <a:r>
              <a:rPr lang="en-US" u="sng" dirty="0" smtClean="0">
                <a:hlinkClick r:id="rId3" action="ppaction://hlinkfile"/>
              </a:rPr>
              <a:t>\\Ppr3\common\Work in Progress\Matt Seminerio\FDIC\Failed Banks\FDIC Bank DataV4.xlsx</a:t>
            </a:r>
            <a:endParaRPr lang="en-US" dirty="0" smtClean="0"/>
          </a:p>
          <a:p>
            <a:r>
              <a:rPr lang="en-US" dirty="0" err="1" smtClean="0"/>
              <a:t>LastUpdate</a:t>
            </a:r>
            <a:endParaRPr lang="en-US" dirty="0" smtClean="0"/>
          </a:p>
          <a:p>
            <a:r>
              <a:rPr lang="en-US" dirty="0" smtClean="0"/>
              <a:t>12/1/2011</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658790">
              <a:defRPr sz="1200">
                <a:solidFill>
                  <a:schemeClr val="tx1"/>
                </a:solidFill>
                <a:latin typeface="Arial" pitchFamily="34" charset="0"/>
              </a:defRPr>
            </a:lvl1pPr>
            <a:lvl2pPr marL="742883" indent="-285724" defTabSz="1658790">
              <a:defRPr sz="1200">
                <a:solidFill>
                  <a:schemeClr val="tx1"/>
                </a:solidFill>
                <a:latin typeface="Arial" pitchFamily="34" charset="0"/>
              </a:defRPr>
            </a:lvl2pPr>
            <a:lvl3pPr marL="1142898" indent="-228580" defTabSz="1658790">
              <a:defRPr sz="1200">
                <a:solidFill>
                  <a:schemeClr val="tx1"/>
                </a:solidFill>
                <a:latin typeface="Arial" pitchFamily="34" charset="0"/>
              </a:defRPr>
            </a:lvl3pPr>
            <a:lvl4pPr marL="1600057" indent="-228580" defTabSz="1658790">
              <a:defRPr sz="1200">
                <a:solidFill>
                  <a:schemeClr val="tx1"/>
                </a:solidFill>
                <a:latin typeface="Arial" pitchFamily="34" charset="0"/>
              </a:defRPr>
            </a:lvl4pPr>
            <a:lvl5pPr marL="2057217" indent="-228580" defTabSz="1658790">
              <a:defRPr sz="1200">
                <a:solidFill>
                  <a:schemeClr val="tx1"/>
                </a:solidFill>
                <a:latin typeface="Arial" pitchFamily="34" charset="0"/>
              </a:defRPr>
            </a:lvl5pPr>
            <a:lvl6pPr marL="2514376" indent="-228580" defTabSz="1658790" eaLnBrk="0" fontAlgn="base" hangingPunct="0">
              <a:spcBef>
                <a:spcPct val="0"/>
              </a:spcBef>
              <a:spcAft>
                <a:spcPct val="0"/>
              </a:spcAft>
              <a:defRPr sz="1200">
                <a:solidFill>
                  <a:schemeClr val="tx1"/>
                </a:solidFill>
                <a:latin typeface="Arial" pitchFamily="34" charset="0"/>
              </a:defRPr>
            </a:lvl6pPr>
            <a:lvl7pPr marL="2971535" indent="-228580" defTabSz="1658790" eaLnBrk="0" fontAlgn="base" hangingPunct="0">
              <a:spcBef>
                <a:spcPct val="0"/>
              </a:spcBef>
              <a:spcAft>
                <a:spcPct val="0"/>
              </a:spcAft>
              <a:defRPr sz="1200">
                <a:solidFill>
                  <a:schemeClr val="tx1"/>
                </a:solidFill>
                <a:latin typeface="Arial" pitchFamily="34" charset="0"/>
              </a:defRPr>
            </a:lvl7pPr>
            <a:lvl8pPr marL="3428695" indent="-228580" defTabSz="1658790" eaLnBrk="0" fontAlgn="base" hangingPunct="0">
              <a:spcBef>
                <a:spcPct val="0"/>
              </a:spcBef>
              <a:spcAft>
                <a:spcPct val="0"/>
              </a:spcAft>
              <a:defRPr sz="1200">
                <a:solidFill>
                  <a:schemeClr val="tx1"/>
                </a:solidFill>
                <a:latin typeface="Arial" pitchFamily="34" charset="0"/>
              </a:defRPr>
            </a:lvl8pPr>
            <a:lvl9pPr marL="3885854" indent="-228580" defTabSz="1658790" eaLnBrk="0" fontAlgn="base" hangingPunct="0">
              <a:spcBef>
                <a:spcPct val="0"/>
              </a:spcBef>
              <a:spcAft>
                <a:spcPct val="0"/>
              </a:spcAft>
              <a:defRPr sz="1200">
                <a:solidFill>
                  <a:schemeClr val="tx1"/>
                </a:solidFill>
                <a:latin typeface="Arial" pitchFamily="34" charset="0"/>
              </a:defRPr>
            </a:lvl9pPr>
          </a:lstStyle>
          <a:p>
            <a:fld id="{5C332791-758B-4DDF-B436-7D588D125248}" type="slidenum">
              <a:rPr lang="en-US" sz="2100">
                <a:latin typeface="Times New Roman" pitchFamily="18" charset="0"/>
              </a:rPr>
              <a:pPr/>
              <a:t>11</a:t>
            </a:fld>
            <a:endParaRPr lang="en-US" sz="2100">
              <a:latin typeface="Times New Roman" pitchFamily="18" charset="0"/>
            </a:endParaRPr>
          </a:p>
        </p:txBody>
      </p:sp>
      <p:sp>
        <p:nvSpPr>
          <p:cNvPr id="62467" name="Rectangle 2"/>
          <p:cNvSpPr>
            <a:spLocks noGrp="1" noRot="1" noChangeAspect="1" noChangeArrowheads="1" noTextEdit="1"/>
          </p:cNvSpPr>
          <p:nvPr>
            <p:ph type="sldImg"/>
          </p:nvPr>
        </p:nvSpPr>
        <p:spPr>
          <a:ln/>
        </p:spPr>
      </p:sp>
      <p:sp>
        <p:nvSpPr>
          <p:cNvPr id="62468" name="Text Box 3"/>
          <p:cNvSpPr txBox="1">
            <a:spLocks noChangeArrowheads="1"/>
          </p:cNvSpPr>
          <p:nvPr/>
        </p:nvSpPr>
        <p:spPr bwMode="auto">
          <a:xfrm>
            <a:off x="653479" y="840686"/>
            <a:ext cx="1332719" cy="45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122" tIns="44062" rIns="88122" bIns="44062">
            <a:spAutoFit/>
          </a:bodyP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defRPr>
            </a:lvl9pPr>
          </a:lstStyle>
          <a:p>
            <a:pPr>
              <a:spcBef>
                <a:spcPct val="50000"/>
              </a:spcBef>
            </a:pPr>
            <a:r>
              <a:rPr lang="en-US"/>
              <a:t>Chart Pasted 2-5-2007</a:t>
            </a:r>
          </a:p>
        </p:txBody>
      </p:sp>
      <p:sp>
        <p:nvSpPr>
          <p:cNvPr id="62469" name="Rectangle 4"/>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Rot="1" noChangeAspect="1" noChangeArrowheads="1" noTextEdit="1"/>
          </p:cNvSpPr>
          <p:nvPr>
            <p:ph type="sldImg"/>
          </p:nvPr>
        </p:nvSpPr>
        <p:spPr>
          <a:ln/>
        </p:spPr>
      </p:sp>
      <p:sp>
        <p:nvSpPr>
          <p:cNvPr id="336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a:p>
            <a:r>
              <a:rPr lang="en-US" smtClean="0"/>
              <a:t>P:\Work in Progress\Mark F\Research\Daily Updates\CMBS Modifications</a:t>
            </a:r>
          </a:p>
          <a:p>
            <a:r>
              <a:rPr lang="en-US" smtClean="0"/>
              <a:t>LastUpdate</a:t>
            </a:r>
          </a:p>
          <a:p>
            <a:r>
              <a:rPr lang="en-US" smtClean="0"/>
              <a:t>12/2/2011</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Rot="1" noChangeAspect="1" noChangeArrowheads="1" noTextEdit="1"/>
          </p:cNvSpPr>
          <p:nvPr>
            <p:ph type="sldImg"/>
          </p:nvPr>
        </p:nvSpPr>
        <p:spPr>
          <a:ln/>
        </p:spPr>
      </p:sp>
      <p:sp>
        <p:nvSpPr>
          <p:cNvPr id="330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P:\Big Book\Current Charts\Capmkts\CMBS.xls</a:t>
            </a:r>
          </a:p>
          <a:p>
            <a:r>
              <a:rPr lang="en-US" smtClean="0"/>
              <a:t>LastUpdate: 2/4/2012</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Rot="1" noChangeAspect="1" noChangeArrowheads="1" noTextEdit="1"/>
          </p:cNvSpPr>
          <p:nvPr>
            <p:ph type="sldImg"/>
          </p:nvPr>
        </p:nvSpPr>
        <p:spPr>
          <a:ln/>
        </p:spPr>
      </p:sp>
      <p:sp>
        <p:nvSpPr>
          <p:cNvPr id="332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P:\Big Book\Current Charts\Capmkts\CMBS.xls</a:t>
            </a:r>
          </a:p>
          <a:p>
            <a:r>
              <a:rPr lang="en-US" smtClean="0"/>
              <a:t>LastUpdate</a:t>
            </a:r>
          </a:p>
          <a:p>
            <a:r>
              <a:rPr lang="en-US" smtClean="0"/>
              <a:t>1/4/2010</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Rot="1" noChangeAspect="1" noChangeArrowheads="1" noTextEdit="1"/>
          </p:cNvSpPr>
          <p:nvPr>
            <p:ph type="sldImg"/>
          </p:nvPr>
        </p:nvSpPr>
        <p:spPr>
          <a:ln/>
        </p:spPr>
      </p:sp>
      <p:sp>
        <p:nvSpPr>
          <p:cNvPr id="323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a:p>
            <a:r>
              <a:rPr lang="en-US" u="sng" smtClean="0">
                <a:hlinkClick r:id="rId3" action="ppaction://hlinkfile"/>
              </a:rPr>
              <a:t>\\ppr3\common\Work in Progress\Matt Seminerio\Research\Nonaccural\Nonaccural CRE V2.xlsx</a:t>
            </a:r>
            <a:endParaRPr lang="en-US" smtClean="0"/>
          </a:p>
          <a:p>
            <a:r>
              <a:rPr lang="en-US" smtClean="0"/>
              <a:t>LastUpdate</a:t>
            </a:r>
          </a:p>
          <a:p>
            <a:r>
              <a:rPr lang="en-US" smtClean="0"/>
              <a:t>3/2/2012</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Rot="1" noChangeAspect="1" noChangeArrowheads="1" noTextEdit="1"/>
          </p:cNvSpPr>
          <p:nvPr>
            <p:ph type="sldImg"/>
          </p:nvPr>
        </p:nvSpPr>
        <p:spPr>
          <a:ln/>
        </p:spPr>
      </p:sp>
      <p:sp>
        <p:nvSpPr>
          <p:cNvPr id="295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a:p>
            <a:r>
              <a:rPr lang="en-US" u="sng" dirty="0" smtClean="0"/>
              <a:t>\\ppr3\common\Work in Progress\Matt Seminerio\Research\REO Sales</a:t>
            </a:r>
          </a:p>
          <a:p>
            <a:r>
              <a:rPr lang="en-US" dirty="0" err="1" smtClean="0"/>
              <a:t>LastUpdate</a:t>
            </a:r>
            <a:endParaRPr lang="en-US" dirty="0" smtClean="0"/>
          </a:p>
          <a:p>
            <a:r>
              <a:rPr lang="en-US" smtClean="0"/>
              <a:t>2/28/2012</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658790">
              <a:defRPr sz="1200">
                <a:solidFill>
                  <a:schemeClr val="tx1"/>
                </a:solidFill>
                <a:latin typeface="Arial" pitchFamily="34" charset="0"/>
              </a:defRPr>
            </a:lvl1pPr>
            <a:lvl2pPr marL="742883" indent="-285724" defTabSz="1658790">
              <a:defRPr sz="1200">
                <a:solidFill>
                  <a:schemeClr val="tx1"/>
                </a:solidFill>
                <a:latin typeface="Arial" pitchFamily="34" charset="0"/>
              </a:defRPr>
            </a:lvl2pPr>
            <a:lvl3pPr marL="1142898" indent="-228580" defTabSz="1658790">
              <a:defRPr sz="1200">
                <a:solidFill>
                  <a:schemeClr val="tx1"/>
                </a:solidFill>
                <a:latin typeface="Arial" pitchFamily="34" charset="0"/>
              </a:defRPr>
            </a:lvl3pPr>
            <a:lvl4pPr marL="1600057" indent="-228580" defTabSz="1658790">
              <a:defRPr sz="1200">
                <a:solidFill>
                  <a:schemeClr val="tx1"/>
                </a:solidFill>
                <a:latin typeface="Arial" pitchFamily="34" charset="0"/>
              </a:defRPr>
            </a:lvl4pPr>
            <a:lvl5pPr marL="2057217" indent="-228580" defTabSz="1658790">
              <a:defRPr sz="1200">
                <a:solidFill>
                  <a:schemeClr val="tx1"/>
                </a:solidFill>
                <a:latin typeface="Arial" pitchFamily="34" charset="0"/>
              </a:defRPr>
            </a:lvl5pPr>
            <a:lvl6pPr marL="2514376" indent="-228580" defTabSz="1658790" eaLnBrk="0" fontAlgn="base" hangingPunct="0">
              <a:spcBef>
                <a:spcPct val="0"/>
              </a:spcBef>
              <a:spcAft>
                <a:spcPct val="0"/>
              </a:spcAft>
              <a:defRPr sz="1200">
                <a:solidFill>
                  <a:schemeClr val="tx1"/>
                </a:solidFill>
                <a:latin typeface="Arial" pitchFamily="34" charset="0"/>
              </a:defRPr>
            </a:lvl6pPr>
            <a:lvl7pPr marL="2971535" indent="-228580" defTabSz="1658790" eaLnBrk="0" fontAlgn="base" hangingPunct="0">
              <a:spcBef>
                <a:spcPct val="0"/>
              </a:spcBef>
              <a:spcAft>
                <a:spcPct val="0"/>
              </a:spcAft>
              <a:defRPr sz="1200">
                <a:solidFill>
                  <a:schemeClr val="tx1"/>
                </a:solidFill>
                <a:latin typeface="Arial" pitchFamily="34" charset="0"/>
              </a:defRPr>
            </a:lvl7pPr>
            <a:lvl8pPr marL="3428695" indent="-228580" defTabSz="1658790" eaLnBrk="0" fontAlgn="base" hangingPunct="0">
              <a:spcBef>
                <a:spcPct val="0"/>
              </a:spcBef>
              <a:spcAft>
                <a:spcPct val="0"/>
              </a:spcAft>
              <a:defRPr sz="1200">
                <a:solidFill>
                  <a:schemeClr val="tx1"/>
                </a:solidFill>
                <a:latin typeface="Arial" pitchFamily="34" charset="0"/>
              </a:defRPr>
            </a:lvl8pPr>
            <a:lvl9pPr marL="3885854" indent="-228580" defTabSz="1658790" eaLnBrk="0" fontAlgn="base" hangingPunct="0">
              <a:spcBef>
                <a:spcPct val="0"/>
              </a:spcBef>
              <a:spcAft>
                <a:spcPct val="0"/>
              </a:spcAft>
              <a:defRPr sz="1200">
                <a:solidFill>
                  <a:schemeClr val="tx1"/>
                </a:solidFill>
                <a:latin typeface="Arial" pitchFamily="34" charset="0"/>
              </a:defRPr>
            </a:lvl9pPr>
          </a:lstStyle>
          <a:p>
            <a:fld id="{5C332791-758B-4DDF-B436-7D588D125248}" type="slidenum">
              <a:rPr lang="en-US" sz="2100">
                <a:latin typeface="Times New Roman" pitchFamily="18" charset="0"/>
              </a:rPr>
              <a:pPr/>
              <a:t>18</a:t>
            </a:fld>
            <a:endParaRPr lang="en-US" sz="2100">
              <a:latin typeface="Times New Roman" pitchFamily="18" charset="0"/>
            </a:endParaRPr>
          </a:p>
        </p:txBody>
      </p:sp>
      <p:sp>
        <p:nvSpPr>
          <p:cNvPr id="62467" name="Rectangle 2"/>
          <p:cNvSpPr>
            <a:spLocks noGrp="1" noRot="1" noChangeAspect="1" noChangeArrowheads="1" noTextEdit="1"/>
          </p:cNvSpPr>
          <p:nvPr>
            <p:ph type="sldImg"/>
          </p:nvPr>
        </p:nvSpPr>
        <p:spPr>
          <a:ln/>
        </p:spPr>
      </p:sp>
      <p:sp>
        <p:nvSpPr>
          <p:cNvPr id="62468" name="Text Box 3"/>
          <p:cNvSpPr txBox="1">
            <a:spLocks noChangeArrowheads="1"/>
          </p:cNvSpPr>
          <p:nvPr/>
        </p:nvSpPr>
        <p:spPr bwMode="auto">
          <a:xfrm>
            <a:off x="653479" y="840686"/>
            <a:ext cx="1332719" cy="45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122" tIns="44062" rIns="88122" bIns="44062">
            <a:spAutoFit/>
          </a:bodyP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defRPr>
            </a:lvl9pPr>
          </a:lstStyle>
          <a:p>
            <a:pPr>
              <a:spcBef>
                <a:spcPct val="50000"/>
              </a:spcBef>
            </a:pPr>
            <a:r>
              <a:rPr lang="en-US"/>
              <a:t>Chart Pasted 2-5-2007</a:t>
            </a:r>
          </a:p>
        </p:txBody>
      </p:sp>
      <p:sp>
        <p:nvSpPr>
          <p:cNvPr id="62469" name="Rectangle 4"/>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lide Image Placeholder 1"/>
          <p:cNvSpPr>
            <a:spLocks noGrp="1" noRot="1" noChangeAspect="1" noTextEdit="1"/>
          </p:cNvSpPr>
          <p:nvPr>
            <p:ph type="sldImg"/>
          </p:nvPr>
        </p:nvSpPr>
        <p:spPr>
          <a:ln/>
        </p:spPr>
      </p:sp>
      <p:sp>
        <p:nvSpPr>
          <p:cNvPr id="310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P:\Work in Progress\Matt Seminerio\Daily Updates\Small Business Lending</a:t>
            </a:r>
          </a:p>
          <a:p>
            <a:r>
              <a:rPr lang="en-US" dirty="0" err="1" smtClean="0"/>
              <a:t>LastUpdate</a:t>
            </a:r>
            <a:endParaRPr lang="en-US" dirty="0" smtClean="0"/>
          </a:p>
          <a:p>
            <a:r>
              <a:rPr lang="en-US" dirty="0" smtClean="0"/>
              <a:t>11/15/2011</a:t>
            </a:r>
          </a:p>
          <a:p>
            <a:endParaRPr lang="en-US" dirty="0" smtClean="0"/>
          </a:p>
        </p:txBody>
      </p:sp>
      <p:sp>
        <p:nvSpPr>
          <p:cNvPr id="4" name="Slide Number Placeholder 3"/>
          <p:cNvSpPr>
            <a:spLocks noGrp="1"/>
          </p:cNvSpPr>
          <p:nvPr>
            <p:ph type="sldNum" sz="quarter" idx="5"/>
          </p:nvPr>
        </p:nvSpPr>
        <p:spPr/>
        <p:txBody>
          <a:bodyPr/>
          <a:lstStyle/>
          <a:p>
            <a:pPr>
              <a:defRPr/>
            </a:pPr>
            <a:fld id="{B59C2667-24BD-428F-B9AC-2A242D44CC73}"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658790">
              <a:defRPr sz="1200">
                <a:solidFill>
                  <a:schemeClr val="tx1"/>
                </a:solidFill>
                <a:latin typeface="Arial" pitchFamily="34" charset="0"/>
              </a:defRPr>
            </a:lvl1pPr>
            <a:lvl2pPr marL="742883" indent="-285724" defTabSz="1658790">
              <a:defRPr sz="1200">
                <a:solidFill>
                  <a:schemeClr val="tx1"/>
                </a:solidFill>
                <a:latin typeface="Arial" pitchFamily="34" charset="0"/>
              </a:defRPr>
            </a:lvl2pPr>
            <a:lvl3pPr marL="1142898" indent="-228580" defTabSz="1658790">
              <a:defRPr sz="1200">
                <a:solidFill>
                  <a:schemeClr val="tx1"/>
                </a:solidFill>
                <a:latin typeface="Arial" pitchFamily="34" charset="0"/>
              </a:defRPr>
            </a:lvl3pPr>
            <a:lvl4pPr marL="1600057" indent="-228580" defTabSz="1658790">
              <a:defRPr sz="1200">
                <a:solidFill>
                  <a:schemeClr val="tx1"/>
                </a:solidFill>
                <a:latin typeface="Arial" pitchFamily="34" charset="0"/>
              </a:defRPr>
            </a:lvl4pPr>
            <a:lvl5pPr marL="2057217" indent="-228580" defTabSz="1658790">
              <a:defRPr sz="1200">
                <a:solidFill>
                  <a:schemeClr val="tx1"/>
                </a:solidFill>
                <a:latin typeface="Arial" pitchFamily="34" charset="0"/>
              </a:defRPr>
            </a:lvl5pPr>
            <a:lvl6pPr marL="2514376" indent="-228580" defTabSz="1658790" eaLnBrk="0" fontAlgn="base" hangingPunct="0">
              <a:spcBef>
                <a:spcPct val="0"/>
              </a:spcBef>
              <a:spcAft>
                <a:spcPct val="0"/>
              </a:spcAft>
              <a:defRPr sz="1200">
                <a:solidFill>
                  <a:schemeClr val="tx1"/>
                </a:solidFill>
                <a:latin typeface="Arial" pitchFamily="34" charset="0"/>
              </a:defRPr>
            </a:lvl6pPr>
            <a:lvl7pPr marL="2971535" indent="-228580" defTabSz="1658790" eaLnBrk="0" fontAlgn="base" hangingPunct="0">
              <a:spcBef>
                <a:spcPct val="0"/>
              </a:spcBef>
              <a:spcAft>
                <a:spcPct val="0"/>
              </a:spcAft>
              <a:defRPr sz="1200">
                <a:solidFill>
                  <a:schemeClr val="tx1"/>
                </a:solidFill>
                <a:latin typeface="Arial" pitchFamily="34" charset="0"/>
              </a:defRPr>
            </a:lvl7pPr>
            <a:lvl8pPr marL="3428695" indent="-228580" defTabSz="1658790" eaLnBrk="0" fontAlgn="base" hangingPunct="0">
              <a:spcBef>
                <a:spcPct val="0"/>
              </a:spcBef>
              <a:spcAft>
                <a:spcPct val="0"/>
              </a:spcAft>
              <a:defRPr sz="1200">
                <a:solidFill>
                  <a:schemeClr val="tx1"/>
                </a:solidFill>
                <a:latin typeface="Arial" pitchFamily="34" charset="0"/>
              </a:defRPr>
            </a:lvl8pPr>
            <a:lvl9pPr marL="3885854" indent="-228580" defTabSz="1658790" eaLnBrk="0" fontAlgn="base" hangingPunct="0">
              <a:spcBef>
                <a:spcPct val="0"/>
              </a:spcBef>
              <a:spcAft>
                <a:spcPct val="0"/>
              </a:spcAft>
              <a:defRPr sz="1200">
                <a:solidFill>
                  <a:schemeClr val="tx1"/>
                </a:solidFill>
                <a:latin typeface="Arial" pitchFamily="34" charset="0"/>
              </a:defRPr>
            </a:lvl9pPr>
          </a:lstStyle>
          <a:p>
            <a:fld id="{5C332791-758B-4DDF-B436-7D588D125248}" type="slidenum">
              <a:rPr lang="en-US" sz="2100">
                <a:latin typeface="Times New Roman" pitchFamily="18" charset="0"/>
              </a:rPr>
              <a:pPr/>
              <a:t>2</a:t>
            </a:fld>
            <a:endParaRPr lang="en-US" sz="2100">
              <a:latin typeface="Times New Roman" pitchFamily="18" charset="0"/>
            </a:endParaRPr>
          </a:p>
        </p:txBody>
      </p:sp>
      <p:sp>
        <p:nvSpPr>
          <p:cNvPr id="62467" name="Rectangle 2"/>
          <p:cNvSpPr>
            <a:spLocks noGrp="1" noRot="1" noChangeAspect="1" noChangeArrowheads="1" noTextEdit="1"/>
          </p:cNvSpPr>
          <p:nvPr>
            <p:ph type="sldImg"/>
          </p:nvPr>
        </p:nvSpPr>
        <p:spPr>
          <a:ln/>
        </p:spPr>
      </p:sp>
      <p:sp>
        <p:nvSpPr>
          <p:cNvPr id="62468" name="Text Box 3"/>
          <p:cNvSpPr txBox="1">
            <a:spLocks noChangeArrowheads="1"/>
          </p:cNvSpPr>
          <p:nvPr/>
        </p:nvSpPr>
        <p:spPr bwMode="auto">
          <a:xfrm>
            <a:off x="653479" y="840686"/>
            <a:ext cx="1332719" cy="45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122" tIns="44062" rIns="88122" bIns="44062">
            <a:spAutoFit/>
          </a:bodyP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defRPr>
            </a:lvl9pPr>
          </a:lstStyle>
          <a:p>
            <a:pPr>
              <a:spcBef>
                <a:spcPct val="50000"/>
              </a:spcBef>
            </a:pPr>
            <a:r>
              <a:rPr lang="en-US"/>
              <a:t>Chart Pasted 2-5-2007</a:t>
            </a:r>
          </a:p>
        </p:txBody>
      </p:sp>
      <p:sp>
        <p:nvSpPr>
          <p:cNvPr id="62469" name="Rectangle 4"/>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Rot="1" noChangeAspect="1" noChangeArrowheads="1" noTextEdit="1"/>
          </p:cNvSpPr>
          <p:nvPr>
            <p:ph type="sldImg"/>
          </p:nvPr>
        </p:nvSpPr>
        <p:spPr>
          <a:ln/>
        </p:spPr>
      </p:sp>
      <p:sp>
        <p:nvSpPr>
          <p:cNvPr id="276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As of 11Q4</a:t>
            </a:r>
          </a:p>
          <a:p>
            <a:endParaRPr lang="en-US" smtClean="0"/>
          </a:p>
          <a:p>
            <a:r>
              <a:rPr lang="en-US" smtClean="0"/>
              <a:t>P:\Big Book\Current Charts\Capmkts\FDIC.xls</a:t>
            </a:r>
          </a:p>
          <a:p>
            <a:r>
              <a:rPr lang="en-US" smtClean="0"/>
              <a:t>LastUpdate</a:t>
            </a:r>
          </a:p>
          <a:p>
            <a:r>
              <a:rPr lang="en-US" smtClean="0"/>
              <a:t>2/4/2012</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u="sng" smtClean="0">
                <a:hlinkClick r:id="rId3" action="ppaction://hlinkfile"/>
              </a:rPr>
              <a:t>\\ppr3\common\Work in Progress\Matt Seminerio\Clients\GE\Bank Data 2-12\FDIC CRE Totals.xlsx</a:t>
            </a:r>
            <a:endParaRPr lang="en-US" smtClean="0"/>
          </a:p>
          <a:p>
            <a:r>
              <a:rPr lang="en-US" smtClean="0"/>
              <a:t>LastUpdate</a:t>
            </a:r>
          </a:p>
          <a:p>
            <a:r>
              <a:rPr lang="en-US" smtClean="0"/>
              <a:t>2/28/2012</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Slide Image Placeholder 1"/>
          <p:cNvSpPr>
            <a:spLocks noGrp="1" noRot="1" noChangeAspect="1" noTextEdit="1"/>
          </p:cNvSpPr>
          <p:nvPr>
            <p:ph type="sldImg"/>
          </p:nvPr>
        </p:nvSpPr>
        <p:spPr>
          <a:ln/>
        </p:spPr>
      </p:sp>
      <p:sp>
        <p:nvSpPr>
          <p:cNvPr id="3563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August 29, 2011 Daily Update</a:t>
            </a:r>
          </a:p>
          <a:p>
            <a:endParaRPr lang="en-US" smtClean="0"/>
          </a:p>
          <a:p>
            <a:r>
              <a:rPr lang="en-US" smtClean="0"/>
              <a:t>P:\Work in Progress\Matt Seminerio\Research\CMBS\CMBS Debt Yield\Origination Query V5 - Update.xlsx</a:t>
            </a:r>
          </a:p>
          <a:p>
            <a:endParaRPr lang="en-US" smtClean="0"/>
          </a:p>
          <a:p>
            <a:r>
              <a:rPr lang="en-US" smtClean="0"/>
              <a:t>Last Update:</a:t>
            </a:r>
          </a:p>
          <a:p>
            <a:r>
              <a:rPr lang="en-US" smtClean="0"/>
              <a:t>1/18/2012</a:t>
            </a:r>
          </a:p>
        </p:txBody>
      </p:sp>
      <p:sp>
        <p:nvSpPr>
          <p:cNvPr id="4" name="Slide Number Placeholder 3"/>
          <p:cNvSpPr>
            <a:spLocks noGrp="1"/>
          </p:cNvSpPr>
          <p:nvPr>
            <p:ph type="sldNum" sz="quarter" idx="5"/>
          </p:nvPr>
        </p:nvSpPr>
        <p:spPr/>
        <p:txBody>
          <a:bodyPr/>
          <a:lstStyle/>
          <a:p>
            <a:pPr>
              <a:defRPr/>
            </a:pPr>
            <a:fld id="{0183344A-7B04-4361-B1DA-6584F96FBD8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Rot="1" noChangeAspect="1" noChangeArrowheads="1" noTextEdit="1"/>
          </p:cNvSpPr>
          <p:nvPr>
            <p:ph type="sldImg"/>
          </p:nvPr>
        </p:nvSpPr>
        <p:spPr>
          <a:ln/>
        </p:spPr>
      </p:sp>
      <p:sp>
        <p:nvSpPr>
          <p:cNvPr id="283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P:\Work in Progress\Mark F\Research\Daily Updates\Life Insurers\Refi vs New Lending\Top Six Spread Chart.xlsx</a:t>
            </a:r>
          </a:p>
          <a:p>
            <a:r>
              <a:rPr lang="en-US" smtClean="0"/>
              <a:t>LastUpdate</a:t>
            </a:r>
          </a:p>
          <a:p>
            <a:r>
              <a:rPr lang="en-US" smtClean="0"/>
              <a:t>2/28/2012</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Rot="1" noChangeAspect="1" noChangeArrowheads="1" noTextEdit="1"/>
          </p:cNvSpPr>
          <p:nvPr>
            <p:ph type="sldImg"/>
          </p:nvPr>
        </p:nvSpPr>
        <p:spPr>
          <a:ln/>
        </p:spPr>
      </p:sp>
      <p:sp>
        <p:nvSpPr>
          <p:cNvPr id="282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P:\Work in Progress\Mark F\Research\Daily Updates\Life Insurers\Refi vs New Lending</a:t>
            </a:r>
          </a:p>
          <a:p>
            <a:r>
              <a:rPr lang="en-US" smtClean="0"/>
              <a:t>LastUpdate</a:t>
            </a:r>
          </a:p>
          <a:p>
            <a:r>
              <a:rPr lang="en-US" smtClean="0"/>
              <a:t>2/28/2012</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Rot="1" noChangeAspect="1" noChangeArrowheads="1" noTextEdit="1"/>
          </p:cNvSpPr>
          <p:nvPr>
            <p:ph type="sldImg"/>
          </p:nvPr>
        </p:nvSpPr>
        <p:spPr>
          <a:xfrm>
            <a:off x="1143000" y="685800"/>
            <a:ext cx="4572000" cy="3429000"/>
          </a:xfrm>
          <a:ln/>
        </p:spPr>
      </p:sp>
      <p:sp>
        <p:nvSpPr>
          <p:cNvPr id="281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Rot="1" noChangeAspect="1" noChangeArrowheads="1" noTextEdit="1"/>
          </p:cNvSpPr>
          <p:nvPr>
            <p:ph type="sldImg"/>
          </p:nvPr>
        </p:nvSpPr>
        <p:spPr>
          <a:ln/>
        </p:spPr>
      </p:sp>
      <p:sp>
        <p:nvSpPr>
          <p:cNvPr id="288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a:p>
            <a:r>
              <a:rPr lang="en-US" smtClean="0"/>
              <a:t>\\ppr3.boston.ppr.info\Common\Big Book\Current Charts\Admin\CapMarkets Excel 2010.xlsm</a:t>
            </a:r>
          </a:p>
          <a:p>
            <a:r>
              <a:rPr lang="en-US" smtClean="0"/>
              <a:t>LastUpdate</a:t>
            </a:r>
          </a:p>
          <a:p>
            <a:r>
              <a:rPr lang="en-US" smtClean="0"/>
              <a:t>8/28/2011</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658938" eaLnBrk="0" hangingPunct="0">
              <a:defRPr sz="1200">
                <a:solidFill>
                  <a:schemeClr val="tx1"/>
                </a:solidFill>
                <a:latin typeface="Arial" charset="0"/>
              </a:defRPr>
            </a:lvl1pPr>
            <a:lvl2pPr marL="742950" indent="-285750" defTabSz="1658938" eaLnBrk="0" hangingPunct="0">
              <a:defRPr sz="1200">
                <a:solidFill>
                  <a:schemeClr val="tx1"/>
                </a:solidFill>
                <a:latin typeface="Arial" charset="0"/>
              </a:defRPr>
            </a:lvl2pPr>
            <a:lvl3pPr marL="1143000" indent="-228600" defTabSz="1658938" eaLnBrk="0" hangingPunct="0">
              <a:defRPr sz="1200">
                <a:solidFill>
                  <a:schemeClr val="tx1"/>
                </a:solidFill>
                <a:latin typeface="Arial" charset="0"/>
              </a:defRPr>
            </a:lvl3pPr>
            <a:lvl4pPr marL="1600200" indent="-228600" defTabSz="1658938" eaLnBrk="0" hangingPunct="0">
              <a:defRPr sz="1200">
                <a:solidFill>
                  <a:schemeClr val="tx1"/>
                </a:solidFill>
                <a:latin typeface="Arial" charset="0"/>
              </a:defRPr>
            </a:lvl4pPr>
            <a:lvl5pPr marL="2057400" indent="-228600" defTabSz="1658938" eaLnBrk="0" hangingPunct="0">
              <a:defRPr sz="1200">
                <a:solidFill>
                  <a:schemeClr val="tx1"/>
                </a:solidFill>
                <a:latin typeface="Arial" charset="0"/>
              </a:defRPr>
            </a:lvl5pPr>
            <a:lvl6pPr marL="2514600" indent="-228600" defTabSz="1658938" eaLnBrk="0" fontAlgn="base" hangingPunct="0">
              <a:spcBef>
                <a:spcPct val="0"/>
              </a:spcBef>
              <a:spcAft>
                <a:spcPct val="0"/>
              </a:spcAft>
              <a:defRPr sz="1200">
                <a:solidFill>
                  <a:schemeClr val="tx1"/>
                </a:solidFill>
                <a:latin typeface="Arial" charset="0"/>
              </a:defRPr>
            </a:lvl6pPr>
            <a:lvl7pPr marL="2971800" indent="-228600" defTabSz="1658938" eaLnBrk="0" fontAlgn="base" hangingPunct="0">
              <a:spcBef>
                <a:spcPct val="0"/>
              </a:spcBef>
              <a:spcAft>
                <a:spcPct val="0"/>
              </a:spcAft>
              <a:defRPr sz="1200">
                <a:solidFill>
                  <a:schemeClr val="tx1"/>
                </a:solidFill>
                <a:latin typeface="Arial" charset="0"/>
              </a:defRPr>
            </a:lvl7pPr>
            <a:lvl8pPr marL="3429000" indent="-228600" defTabSz="1658938" eaLnBrk="0" fontAlgn="base" hangingPunct="0">
              <a:spcBef>
                <a:spcPct val="0"/>
              </a:spcBef>
              <a:spcAft>
                <a:spcPct val="0"/>
              </a:spcAft>
              <a:defRPr sz="1200">
                <a:solidFill>
                  <a:schemeClr val="tx1"/>
                </a:solidFill>
                <a:latin typeface="Arial" charset="0"/>
              </a:defRPr>
            </a:lvl8pPr>
            <a:lvl9pPr marL="3886200" indent="-228600" defTabSz="1658938" eaLnBrk="0" fontAlgn="base" hangingPunct="0">
              <a:spcBef>
                <a:spcPct val="0"/>
              </a:spcBef>
              <a:spcAft>
                <a:spcPct val="0"/>
              </a:spcAft>
              <a:defRPr sz="1200">
                <a:solidFill>
                  <a:schemeClr val="tx1"/>
                </a:solidFill>
                <a:latin typeface="Arial" charset="0"/>
              </a:defRPr>
            </a:lvl9pPr>
          </a:lstStyle>
          <a:p>
            <a:pPr>
              <a:defRPr/>
            </a:pPr>
            <a:fld id="{2E2D5DFB-85E6-44F5-8E9E-B96FBF8F3133}" type="slidenum">
              <a:rPr lang="en-US" sz="2100" smtClean="0">
                <a:latin typeface="Times New Roman" pitchFamily="18" charset="0"/>
              </a:rPr>
              <a:pPr>
                <a:defRPr/>
              </a:pPr>
              <a:t>3</a:t>
            </a:fld>
            <a:endParaRPr lang="en-US" sz="2100" smtClean="0">
              <a:latin typeface="Times New Roman" pitchFamily="18" charset="0"/>
            </a:endParaRPr>
          </a:p>
        </p:txBody>
      </p:sp>
      <p:sp>
        <p:nvSpPr>
          <p:cNvPr id="303107" name="Rectangle 2"/>
          <p:cNvSpPr>
            <a:spLocks noGrp="1" noRot="1" noChangeAspect="1" noChangeArrowheads="1" noTextEdit="1"/>
          </p:cNvSpPr>
          <p:nvPr>
            <p:ph type="sldImg"/>
          </p:nvPr>
        </p:nvSpPr>
        <p:spPr>
          <a:xfrm>
            <a:off x="1179513" y="754063"/>
            <a:ext cx="4514850" cy="3387725"/>
          </a:xfrm>
          <a:solidFill>
            <a:srgbClr val="FFFFFF"/>
          </a:solidFill>
          <a:ln/>
        </p:spPr>
      </p:sp>
      <p:sp>
        <p:nvSpPr>
          <p:cNvPr id="303108" name="Rectangle 3"/>
          <p:cNvSpPr>
            <a:spLocks noGrp="1" noChangeArrowheads="1"/>
          </p:cNvSpPr>
          <p:nvPr>
            <p:ph type="body" idx="1"/>
          </p:nvPr>
        </p:nvSpPr>
        <p:spPr>
          <a:xfrm>
            <a:off x="894726" y="4348370"/>
            <a:ext cx="5067378" cy="4083326"/>
          </a:xfrm>
          <a:solidFill>
            <a:srgbClr val="FFFFFF"/>
          </a:solidFill>
          <a:ln>
            <a:solidFill>
              <a:srgbClr val="000000"/>
            </a:solidFill>
          </a:ln>
        </p:spPr>
        <p:txBody>
          <a:bodyPr/>
          <a:lstStyle/>
          <a:p>
            <a:r>
              <a:rPr lang="en-US" smtClean="0"/>
              <a:t>September 24</a:t>
            </a:r>
            <a:r>
              <a:rPr lang="en-US" baseline="30000" smtClean="0"/>
              <a:t>th</a:t>
            </a:r>
            <a:r>
              <a:rPr lang="en-US" smtClean="0"/>
              <a:t>, 2010 Daily Update.</a:t>
            </a:r>
          </a:p>
          <a:p>
            <a:endParaRPr lang="en-US" smtClean="0"/>
          </a:p>
          <a:p>
            <a:r>
              <a:rPr lang="en-US" smtClean="0"/>
              <a:t>\\ppr3\common\Big Book\Current Charts\Capmkts\FDIC.xls</a:t>
            </a:r>
          </a:p>
          <a:p>
            <a:r>
              <a:rPr lang="en-US" smtClean="0"/>
              <a:t>LastUpdate</a:t>
            </a:r>
          </a:p>
          <a:p>
            <a:r>
              <a:rPr lang="en-US" smtClean="0"/>
              <a:t>2/29/2012</a:t>
            </a:r>
          </a:p>
          <a:p>
            <a:endParaRPr lang="en-US" smtClean="0"/>
          </a:p>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658938" eaLnBrk="0" hangingPunct="0">
              <a:defRPr sz="1200">
                <a:solidFill>
                  <a:schemeClr val="tx1"/>
                </a:solidFill>
                <a:latin typeface="Arial" charset="0"/>
              </a:defRPr>
            </a:lvl1pPr>
            <a:lvl2pPr marL="742950" indent="-285750" defTabSz="1658938" eaLnBrk="0" hangingPunct="0">
              <a:defRPr sz="1200">
                <a:solidFill>
                  <a:schemeClr val="tx1"/>
                </a:solidFill>
                <a:latin typeface="Arial" charset="0"/>
              </a:defRPr>
            </a:lvl2pPr>
            <a:lvl3pPr marL="1143000" indent="-228600" defTabSz="1658938" eaLnBrk="0" hangingPunct="0">
              <a:defRPr sz="1200">
                <a:solidFill>
                  <a:schemeClr val="tx1"/>
                </a:solidFill>
                <a:latin typeface="Arial" charset="0"/>
              </a:defRPr>
            </a:lvl3pPr>
            <a:lvl4pPr marL="1600200" indent="-228600" defTabSz="1658938" eaLnBrk="0" hangingPunct="0">
              <a:defRPr sz="1200">
                <a:solidFill>
                  <a:schemeClr val="tx1"/>
                </a:solidFill>
                <a:latin typeface="Arial" charset="0"/>
              </a:defRPr>
            </a:lvl4pPr>
            <a:lvl5pPr marL="2057400" indent="-228600" defTabSz="1658938" eaLnBrk="0" hangingPunct="0">
              <a:defRPr sz="1200">
                <a:solidFill>
                  <a:schemeClr val="tx1"/>
                </a:solidFill>
                <a:latin typeface="Arial" charset="0"/>
              </a:defRPr>
            </a:lvl5pPr>
            <a:lvl6pPr marL="2514600" indent="-228600" defTabSz="1658938" eaLnBrk="0" fontAlgn="base" hangingPunct="0">
              <a:spcBef>
                <a:spcPct val="0"/>
              </a:spcBef>
              <a:spcAft>
                <a:spcPct val="0"/>
              </a:spcAft>
              <a:defRPr sz="1200">
                <a:solidFill>
                  <a:schemeClr val="tx1"/>
                </a:solidFill>
                <a:latin typeface="Arial" charset="0"/>
              </a:defRPr>
            </a:lvl6pPr>
            <a:lvl7pPr marL="2971800" indent="-228600" defTabSz="1658938" eaLnBrk="0" fontAlgn="base" hangingPunct="0">
              <a:spcBef>
                <a:spcPct val="0"/>
              </a:spcBef>
              <a:spcAft>
                <a:spcPct val="0"/>
              </a:spcAft>
              <a:defRPr sz="1200">
                <a:solidFill>
                  <a:schemeClr val="tx1"/>
                </a:solidFill>
                <a:latin typeface="Arial" charset="0"/>
              </a:defRPr>
            </a:lvl7pPr>
            <a:lvl8pPr marL="3429000" indent="-228600" defTabSz="1658938" eaLnBrk="0" fontAlgn="base" hangingPunct="0">
              <a:spcBef>
                <a:spcPct val="0"/>
              </a:spcBef>
              <a:spcAft>
                <a:spcPct val="0"/>
              </a:spcAft>
              <a:defRPr sz="1200">
                <a:solidFill>
                  <a:schemeClr val="tx1"/>
                </a:solidFill>
                <a:latin typeface="Arial" charset="0"/>
              </a:defRPr>
            </a:lvl8pPr>
            <a:lvl9pPr marL="3886200" indent="-228600" defTabSz="1658938" eaLnBrk="0" fontAlgn="base" hangingPunct="0">
              <a:spcBef>
                <a:spcPct val="0"/>
              </a:spcBef>
              <a:spcAft>
                <a:spcPct val="0"/>
              </a:spcAft>
              <a:defRPr sz="1200">
                <a:solidFill>
                  <a:schemeClr val="tx1"/>
                </a:solidFill>
                <a:latin typeface="Arial" charset="0"/>
              </a:defRPr>
            </a:lvl9pPr>
          </a:lstStyle>
          <a:p>
            <a:pPr>
              <a:defRPr/>
            </a:pPr>
            <a:fld id="{2E2D5DFB-85E6-44F5-8E9E-B96FBF8F3133}" type="slidenum">
              <a:rPr lang="en-US" sz="2100" smtClean="0">
                <a:latin typeface="Times New Roman" pitchFamily="18" charset="0"/>
              </a:rPr>
              <a:pPr>
                <a:defRPr/>
              </a:pPr>
              <a:t>4</a:t>
            </a:fld>
            <a:endParaRPr lang="en-US" sz="2100" smtClean="0">
              <a:latin typeface="Times New Roman" pitchFamily="18" charset="0"/>
            </a:endParaRPr>
          </a:p>
        </p:txBody>
      </p:sp>
      <p:sp>
        <p:nvSpPr>
          <p:cNvPr id="303107" name="Rectangle 2"/>
          <p:cNvSpPr>
            <a:spLocks noGrp="1" noRot="1" noChangeAspect="1" noChangeArrowheads="1" noTextEdit="1"/>
          </p:cNvSpPr>
          <p:nvPr>
            <p:ph type="sldImg"/>
          </p:nvPr>
        </p:nvSpPr>
        <p:spPr>
          <a:xfrm>
            <a:off x="1179513" y="754063"/>
            <a:ext cx="4514850" cy="3387725"/>
          </a:xfrm>
          <a:solidFill>
            <a:srgbClr val="FFFFFF"/>
          </a:solidFill>
          <a:ln/>
        </p:spPr>
      </p:sp>
      <p:sp>
        <p:nvSpPr>
          <p:cNvPr id="303108" name="Rectangle 3"/>
          <p:cNvSpPr>
            <a:spLocks noGrp="1" noChangeArrowheads="1"/>
          </p:cNvSpPr>
          <p:nvPr>
            <p:ph type="body" idx="1"/>
          </p:nvPr>
        </p:nvSpPr>
        <p:spPr>
          <a:xfrm>
            <a:off x="894726" y="4348370"/>
            <a:ext cx="5067378" cy="4083326"/>
          </a:xfrm>
          <a:solidFill>
            <a:srgbClr val="FFFFFF"/>
          </a:solidFill>
          <a:ln>
            <a:solidFill>
              <a:srgbClr val="000000"/>
            </a:solidFill>
          </a:ln>
        </p:spPr>
        <p:txBody>
          <a:bodyPr/>
          <a:lstStyle/>
          <a:p>
            <a:r>
              <a:rPr lang="en-US" smtClean="0"/>
              <a:t>September 24</a:t>
            </a:r>
            <a:r>
              <a:rPr lang="en-US" baseline="30000" smtClean="0"/>
              <a:t>th</a:t>
            </a:r>
            <a:r>
              <a:rPr lang="en-US" smtClean="0"/>
              <a:t>, 2010 Daily Update.</a:t>
            </a:r>
          </a:p>
          <a:p>
            <a:endParaRPr lang="en-US" smtClean="0"/>
          </a:p>
          <a:p>
            <a:r>
              <a:rPr lang="en-US" smtClean="0"/>
              <a:t>\\ppr3\common\Big Book\Current Charts\Capmkts\FDIC.xls</a:t>
            </a:r>
          </a:p>
          <a:p>
            <a:r>
              <a:rPr lang="en-US" smtClean="0"/>
              <a:t>LastUpdate</a:t>
            </a:r>
          </a:p>
          <a:p>
            <a:r>
              <a:rPr lang="en-US" smtClean="0"/>
              <a:t>2/29/2012</a:t>
            </a:r>
          </a:p>
          <a:p>
            <a:endParaRPr lang="en-US" smtClean="0"/>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Rot="1" noChangeAspect="1" noChangeArrowheads="1" noTextEdit="1"/>
          </p:cNvSpPr>
          <p:nvPr>
            <p:ph type="sldImg"/>
          </p:nvPr>
        </p:nvSpPr>
        <p:spPr>
          <a:ln/>
        </p:spPr>
      </p:sp>
      <p:sp>
        <p:nvSpPr>
          <p:cNvPr id="275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P:\Big Book\Current Charts\Capmkts\Capital Flows.xls</a:t>
            </a:r>
          </a:p>
          <a:p>
            <a:r>
              <a:rPr lang="en-US" smtClean="0"/>
              <a:t>LastUpdate</a:t>
            </a:r>
          </a:p>
          <a:p>
            <a:r>
              <a:rPr lang="en-US" smtClean="0"/>
              <a:t>12/12/2011</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658938" eaLnBrk="0" hangingPunct="0">
              <a:defRPr sz="1200">
                <a:solidFill>
                  <a:schemeClr val="tx1"/>
                </a:solidFill>
                <a:latin typeface="Arial" charset="0"/>
              </a:defRPr>
            </a:lvl1pPr>
            <a:lvl2pPr marL="742950" indent="-285750" defTabSz="1658938" eaLnBrk="0" hangingPunct="0">
              <a:defRPr sz="1200">
                <a:solidFill>
                  <a:schemeClr val="tx1"/>
                </a:solidFill>
                <a:latin typeface="Arial" charset="0"/>
              </a:defRPr>
            </a:lvl2pPr>
            <a:lvl3pPr marL="1143000" indent="-228600" defTabSz="1658938" eaLnBrk="0" hangingPunct="0">
              <a:defRPr sz="1200">
                <a:solidFill>
                  <a:schemeClr val="tx1"/>
                </a:solidFill>
                <a:latin typeface="Arial" charset="0"/>
              </a:defRPr>
            </a:lvl3pPr>
            <a:lvl4pPr marL="1600200" indent="-228600" defTabSz="1658938" eaLnBrk="0" hangingPunct="0">
              <a:defRPr sz="1200">
                <a:solidFill>
                  <a:schemeClr val="tx1"/>
                </a:solidFill>
                <a:latin typeface="Arial" charset="0"/>
              </a:defRPr>
            </a:lvl4pPr>
            <a:lvl5pPr marL="2057400" indent="-228600" defTabSz="1658938" eaLnBrk="0" hangingPunct="0">
              <a:defRPr sz="1200">
                <a:solidFill>
                  <a:schemeClr val="tx1"/>
                </a:solidFill>
                <a:latin typeface="Arial" charset="0"/>
              </a:defRPr>
            </a:lvl5pPr>
            <a:lvl6pPr marL="2514600" indent="-228600" defTabSz="1658938" eaLnBrk="0" fontAlgn="base" hangingPunct="0">
              <a:spcBef>
                <a:spcPct val="0"/>
              </a:spcBef>
              <a:spcAft>
                <a:spcPct val="0"/>
              </a:spcAft>
              <a:defRPr sz="1200">
                <a:solidFill>
                  <a:schemeClr val="tx1"/>
                </a:solidFill>
                <a:latin typeface="Arial" charset="0"/>
              </a:defRPr>
            </a:lvl6pPr>
            <a:lvl7pPr marL="2971800" indent="-228600" defTabSz="1658938" eaLnBrk="0" fontAlgn="base" hangingPunct="0">
              <a:spcBef>
                <a:spcPct val="0"/>
              </a:spcBef>
              <a:spcAft>
                <a:spcPct val="0"/>
              </a:spcAft>
              <a:defRPr sz="1200">
                <a:solidFill>
                  <a:schemeClr val="tx1"/>
                </a:solidFill>
                <a:latin typeface="Arial" charset="0"/>
              </a:defRPr>
            </a:lvl7pPr>
            <a:lvl8pPr marL="3429000" indent="-228600" defTabSz="1658938" eaLnBrk="0" fontAlgn="base" hangingPunct="0">
              <a:spcBef>
                <a:spcPct val="0"/>
              </a:spcBef>
              <a:spcAft>
                <a:spcPct val="0"/>
              </a:spcAft>
              <a:defRPr sz="1200">
                <a:solidFill>
                  <a:schemeClr val="tx1"/>
                </a:solidFill>
                <a:latin typeface="Arial" charset="0"/>
              </a:defRPr>
            </a:lvl8pPr>
            <a:lvl9pPr marL="3886200" indent="-228600" defTabSz="1658938" eaLnBrk="0" fontAlgn="base" hangingPunct="0">
              <a:spcBef>
                <a:spcPct val="0"/>
              </a:spcBef>
              <a:spcAft>
                <a:spcPct val="0"/>
              </a:spcAft>
              <a:defRPr sz="1200">
                <a:solidFill>
                  <a:schemeClr val="tx1"/>
                </a:solidFill>
                <a:latin typeface="Arial" charset="0"/>
              </a:defRPr>
            </a:lvl9pPr>
          </a:lstStyle>
          <a:p>
            <a:pPr>
              <a:defRPr/>
            </a:pPr>
            <a:fld id="{89B66FFA-82A5-4302-A581-86E1056156DD}" type="slidenum">
              <a:rPr lang="en-US" sz="2100" smtClean="0">
                <a:latin typeface="Times New Roman" pitchFamily="18" charset="0"/>
              </a:rPr>
              <a:pPr>
                <a:defRPr/>
              </a:pPr>
              <a:t>6</a:t>
            </a:fld>
            <a:endParaRPr lang="en-US" sz="2100" smtClean="0">
              <a:latin typeface="Times New Roman" pitchFamily="18" charset="0"/>
            </a:endParaRPr>
          </a:p>
        </p:txBody>
      </p:sp>
      <p:sp>
        <p:nvSpPr>
          <p:cNvPr id="277507" name="Rectangle 2"/>
          <p:cNvSpPr>
            <a:spLocks noGrp="1" noRot="1" noChangeAspect="1" noChangeArrowheads="1" noTextEdit="1"/>
          </p:cNvSpPr>
          <p:nvPr>
            <p:ph type="sldImg"/>
          </p:nvPr>
        </p:nvSpPr>
        <p:spPr>
          <a:ln/>
        </p:spPr>
      </p:sp>
      <p:sp>
        <p:nvSpPr>
          <p:cNvPr id="277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a:p>
            <a:r>
              <a:rPr lang="en-US" smtClean="0"/>
              <a:t>P:\Big Book\Current Charts\CapMkts\Capital Flows.xls</a:t>
            </a:r>
          </a:p>
          <a:p>
            <a:r>
              <a:rPr lang="en-US" smtClean="0"/>
              <a:t>LastUpdate</a:t>
            </a:r>
          </a:p>
          <a:p>
            <a:r>
              <a:rPr lang="en-US" smtClean="0"/>
              <a:t>11/20/2011</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7"/>
          <p:cNvSpPr txBox="1">
            <a:spLocks noGrp="1" noChangeArrowheads="1"/>
          </p:cNvSpPr>
          <p:nvPr/>
        </p:nvSpPr>
        <p:spPr bwMode="auto">
          <a:xfrm>
            <a:off x="3883390" y="8626337"/>
            <a:ext cx="2962900" cy="507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1394" tIns="0" rIns="31394" bIns="0" anchor="b"/>
          <a:lstStyle>
            <a:lvl1pPr defTabSz="1658938" eaLnBrk="0" hangingPunct="0">
              <a:defRPr sz="1200">
                <a:solidFill>
                  <a:schemeClr val="tx1"/>
                </a:solidFill>
                <a:latin typeface="Arial" pitchFamily="34" charset="0"/>
                <a:cs typeface="Arial" pitchFamily="34" charset="0"/>
              </a:defRPr>
            </a:lvl1pPr>
            <a:lvl2pPr marL="742950" indent="-285750" defTabSz="1658938" eaLnBrk="0" hangingPunct="0">
              <a:defRPr sz="1200">
                <a:solidFill>
                  <a:schemeClr val="tx1"/>
                </a:solidFill>
                <a:latin typeface="Arial" pitchFamily="34" charset="0"/>
                <a:cs typeface="Arial" pitchFamily="34" charset="0"/>
              </a:defRPr>
            </a:lvl2pPr>
            <a:lvl3pPr marL="1143000" indent="-228600" defTabSz="1658938" eaLnBrk="0" hangingPunct="0">
              <a:defRPr sz="1200">
                <a:solidFill>
                  <a:schemeClr val="tx1"/>
                </a:solidFill>
                <a:latin typeface="Arial" pitchFamily="34" charset="0"/>
                <a:cs typeface="Arial" pitchFamily="34" charset="0"/>
              </a:defRPr>
            </a:lvl3pPr>
            <a:lvl4pPr marL="1600200" indent="-228600" defTabSz="1658938" eaLnBrk="0" hangingPunct="0">
              <a:defRPr sz="1200">
                <a:solidFill>
                  <a:schemeClr val="tx1"/>
                </a:solidFill>
                <a:latin typeface="Arial" pitchFamily="34" charset="0"/>
                <a:cs typeface="Arial" pitchFamily="34" charset="0"/>
              </a:defRPr>
            </a:lvl4pPr>
            <a:lvl5pPr marL="2057400" indent="-228600" defTabSz="1658938" eaLnBrk="0" hangingPunct="0">
              <a:defRPr sz="1200">
                <a:solidFill>
                  <a:schemeClr val="tx1"/>
                </a:solidFill>
                <a:latin typeface="Arial" pitchFamily="34" charset="0"/>
                <a:cs typeface="Arial" pitchFamily="34" charset="0"/>
              </a:defRPr>
            </a:lvl5pPr>
            <a:lvl6pPr marL="2514600" indent="-228600" defTabSz="1658938"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defTabSz="1658938"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defTabSz="1658938"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defTabSz="1658938" eaLnBrk="0" fontAlgn="base" hangingPunct="0">
              <a:spcBef>
                <a:spcPct val="0"/>
              </a:spcBef>
              <a:spcAft>
                <a:spcPct val="0"/>
              </a:spcAft>
              <a:defRPr sz="1200">
                <a:solidFill>
                  <a:schemeClr val="tx1"/>
                </a:solidFill>
                <a:latin typeface="Arial" pitchFamily="34" charset="0"/>
                <a:cs typeface="Arial" pitchFamily="34" charset="0"/>
              </a:defRPr>
            </a:lvl9pPr>
          </a:lstStyle>
          <a:p>
            <a:pPr algn="r"/>
            <a:fld id="{FDB11D29-A4E9-4E98-BBEA-868815678C93}" type="slidenum">
              <a:rPr lang="en-US" sz="2100" i="1">
                <a:latin typeface="Times New Roman" pitchFamily="18" charset="0"/>
              </a:rPr>
              <a:pPr algn="r"/>
              <a:t>7</a:t>
            </a:fld>
            <a:endParaRPr lang="en-US" sz="2100" i="1">
              <a:latin typeface="Times New Roman" pitchFamily="18" charset="0"/>
            </a:endParaRPr>
          </a:p>
        </p:txBody>
      </p:sp>
      <p:sp>
        <p:nvSpPr>
          <p:cNvPr id="278531" name="Rectangle 2"/>
          <p:cNvSpPr>
            <a:spLocks noGrp="1" noRot="1" noChangeAspect="1" noChangeArrowheads="1" noTextEdit="1"/>
          </p:cNvSpPr>
          <p:nvPr>
            <p:ph type="sldImg"/>
          </p:nvPr>
        </p:nvSpPr>
        <p:spPr>
          <a:ln/>
        </p:spPr>
      </p:sp>
      <p:sp>
        <p:nvSpPr>
          <p:cNvPr id="278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a:p>
            <a:r>
              <a:rPr lang="en-US" smtClean="0"/>
              <a:t>P:\Big Book\Current Charts\CapMkts\Capital Flows.xls</a:t>
            </a:r>
          </a:p>
          <a:p>
            <a:r>
              <a:rPr lang="en-US" smtClean="0"/>
              <a:t>LastUpdate</a:t>
            </a:r>
          </a:p>
          <a:p>
            <a:r>
              <a:rPr lang="en-US" smtClean="0"/>
              <a:t>11/20/2011</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Rot="1" noChangeAspect="1" noChangeArrowheads="1" noTextEdit="1"/>
          </p:cNvSpPr>
          <p:nvPr>
            <p:ph type="sldImg"/>
          </p:nvPr>
        </p:nvSpPr>
        <p:spPr>
          <a:ln/>
        </p:spPr>
      </p:sp>
      <p:sp>
        <p:nvSpPr>
          <p:cNvPr id="291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a:p>
            <a:r>
              <a:rPr lang="en-US" smtClean="0"/>
              <a:t>P:\Big Book\Current Charts\Capmkts\FDIC Part II.xls</a:t>
            </a:r>
          </a:p>
          <a:p>
            <a:r>
              <a:rPr lang="en-US" smtClean="0"/>
              <a:t>LastUpdate</a:t>
            </a:r>
          </a:p>
          <a:p>
            <a:r>
              <a:rPr lang="en-US" smtClean="0"/>
              <a:t>2/29/2012</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a:p>
            <a:r>
              <a:rPr lang="en-US" smtClean="0"/>
              <a:t>P:\Big Book\Current Charts\Capmkts\FDIC.xls</a:t>
            </a:r>
          </a:p>
          <a:p>
            <a:r>
              <a:rPr lang="en-US" smtClean="0"/>
              <a:t>LastUpdate</a:t>
            </a:r>
          </a:p>
          <a:p>
            <a:r>
              <a:rPr lang="en-US" smtClean="0"/>
              <a:t>2/29/2012</a:t>
            </a:r>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7E21E0-6C59-4CB5-9B20-A612E8859DE6}" type="datetimeFigureOut">
              <a:rPr lang="en-US" smtClean="0"/>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E2EE4-64F6-485F-B612-7D934EFAD77F}" type="slidenum">
              <a:rPr lang="en-US" smtClean="0"/>
              <a:t>‹#›</a:t>
            </a:fld>
            <a:endParaRPr lang="en-US"/>
          </a:p>
        </p:txBody>
      </p:sp>
    </p:spTree>
    <p:extLst>
      <p:ext uri="{BB962C8B-B14F-4D97-AF65-F5344CB8AC3E}">
        <p14:creationId xmlns:p14="http://schemas.microsoft.com/office/powerpoint/2010/main" val="231200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E21E0-6C59-4CB5-9B20-A612E8859DE6}" type="datetimeFigureOut">
              <a:rPr lang="en-US" smtClean="0"/>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E2EE4-64F6-485F-B612-7D934EFAD77F}" type="slidenum">
              <a:rPr lang="en-US" smtClean="0"/>
              <a:t>‹#›</a:t>
            </a:fld>
            <a:endParaRPr lang="en-US"/>
          </a:p>
        </p:txBody>
      </p:sp>
    </p:spTree>
    <p:extLst>
      <p:ext uri="{BB962C8B-B14F-4D97-AF65-F5344CB8AC3E}">
        <p14:creationId xmlns:p14="http://schemas.microsoft.com/office/powerpoint/2010/main" val="1623148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E21E0-6C59-4CB5-9B20-A612E8859DE6}" type="datetimeFigureOut">
              <a:rPr lang="en-US" smtClean="0"/>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E2EE4-64F6-485F-B612-7D934EFAD77F}" type="slidenum">
              <a:rPr lang="en-US" smtClean="0"/>
              <a:t>‹#›</a:t>
            </a:fld>
            <a:endParaRPr lang="en-US"/>
          </a:p>
        </p:txBody>
      </p:sp>
    </p:spTree>
    <p:extLst>
      <p:ext uri="{BB962C8B-B14F-4D97-AF65-F5344CB8AC3E}">
        <p14:creationId xmlns:p14="http://schemas.microsoft.com/office/powerpoint/2010/main" val="3500600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E21E0-6C59-4CB5-9B20-A612E8859DE6}" type="datetimeFigureOut">
              <a:rPr lang="en-US" smtClean="0"/>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E2EE4-64F6-485F-B612-7D934EFAD77F}" type="slidenum">
              <a:rPr lang="en-US" smtClean="0"/>
              <a:t>‹#›</a:t>
            </a:fld>
            <a:endParaRPr lang="en-US"/>
          </a:p>
        </p:txBody>
      </p:sp>
    </p:spTree>
    <p:extLst>
      <p:ext uri="{BB962C8B-B14F-4D97-AF65-F5344CB8AC3E}">
        <p14:creationId xmlns:p14="http://schemas.microsoft.com/office/powerpoint/2010/main" val="3062822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7E21E0-6C59-4CB5-9B20-A612E8859DE6}" type="datetimeFigureOut">
              <a:rPr lang="en-US" smtClean="0"/>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E2EE4-64F6-485F-B612-7D934EFAD77F}" type="slidenum">
              <a:rPr lang="en-US" smtClean="0"/>
              <a:t>‹#›</a:t>
            </a:fld>
            <a:endParaRPr lang="en-US"/>
          </a:p>
        </p:txBody>
      </p:sp>
    </p:spTree>
    <p:extLst>
      <p:ext uri="{BB962C8B-B14F-4D97-AF65-F5344CB8AC3E}">
        <p14:creationId xmlns:p14="http://schemas.microsoft.com/office/powerpoint/2010/main" val="3965539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7E21E0-6C59-4CB5-9B20-A612E8859DE6}" type="datetimeFigureOut">
              <a:rPr lang="en-US" smtClean="0"/>
              <a:t>3/2/2012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E2EE4-64F6-485F-B612-7D934EFAD77F}" type="slidenum">
              <a:rPr lang="en-US" smtClean="0"/>
              <a:t>‹#›</a:t>
            </a:fld>
            <a:endParaRPr lang="en-US"/>
          </a:p>
        </p:txBody>
      </p:sp>
    </p:spTree>
    <p:extLst>
      <p:ext uri="{BB962C8B-B14F-4D97-AF65-F5344CB8AC3E}">
        <p14:creationId xmlns:p14="http://schemas.microsoft.com/office/powerpoint/2010/main" val="349599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7E21E0-6C59-4CB5-9B20-A612E8859DE6}" type="datetimeFigureOut">
              <a:rPr lang="en-US" smtClean="0"/>
              <a:t>3/2/2012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FE2EE4-64F6-485F-B612-7D934EFAD77F}" type="slidenum">
              <a:rPr lang="en-US" smtClean="0"/>
              <a:t>‹#›</a:t>
            </a:fld>
            <a:endParaRPr lang="en-US"/>
          </a:p>
        </p:txBody>
      </p:sp>
    </p:spTree>
    <p:extLst>
      <p:ext uri="{BB962C8B-B14F-4D97-AF65-F5344CB8AC3E}">
        <p14:creationId xmlns:p14="http://schemas.microsoft.com/office/powerpoint/2010/main" val="1907080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7E21E0-6C59-4CB5-9B20-A612E8859DE6}" type="datetimeFigureOut">
              <a:rPr lang="en-US" smtClean="0"/>
              <a:t>3/2/2012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FE2EE4-64F6-485F-B612-7D934EFAD77F}" type="slidenum">
              <a:rPr lang="en-US" smtClean="0"/>
              <a:t>‹#›</a:t>
            </a:fld>
            <a:endParaRPr lang="en-US"/>
          </a:p>
        </p:txBody>
      </p:sp>
    </p:spTree>
    <p:extLst>
      <p:ext uri="{BB962C8B-B14F-4D97-AF65-F5344CB8AC3E}">
        <p14:creationId xmlns:p14="http://schemas.microsoft.com/office/powerpoint/2010/main" val="547350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E21E0-6C59-4CB5-9B20-A612E8859DE6}" type="datetimeFigureOut">
              <a:rPr lang="en-US" smtClean="0"/>
              <a:t>3/2/2012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FE2EE4-64F6-485F-B612-7D934EFAD77F}" type="slidenum">
              <a:rPr lang="en-US" smtClean="0"/>
              <a:t>‹#›</a:t>
            </a:fld>
            <a:endParaRPr lang="en-US"/>
          </a:p>
        </p:txBody>
      </p:sp>
    </p:spTree>
    <p:extLst>
      <p:ext uri="{BB962C8B-B14F-4D97-AF65-F5344CB8AC3E}">
        <p14:creationId xmlns:p14="http://schemas.microsoft.com/office/powerpoint/2010/main" val="167910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7E21E0-6C59-4CB5-9B20-A612E8859DE6}" type="datetimeFigureOut">
              <a:rPr lang="en-US" smtClean="0"/>
              <a:t>3/2/2012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E2EE4-64F6-485F-B612-7D934EFAD77F}" type="slidenum">
              <a:rPr lang="en-US" smtClean="0"/>
              <a:t>‹#›</a:t>
            </a:fld>
            <a:endParaRPr lang="en-US"/>
          </a:p>
        </p:txBody>
      </p:sp>
    </p:spTree>
    <p:extLst>
      <p:ext uri="{BB962C8B-B14F-4D97-AF65-F5344CB8AC3E}">
        <p14:creationId xmlns:p14="http://schemas.microsoft.com/office/powerpoint/2010/main" val="2969601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7E21E0-6C59-4CB5-9B20-A612E8859DE6}" type="datetimeFigureOut">
              <a:rPr lang="en-US" smtClean="0"/>
              <a:t>3/2/2012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E2EE4-64F6-485F-B612-7D934EFAD77F}" type="slidenum">
              <a:rPr lang="en-US" smtClean="0"/>
              <a:t>‹#›</a:t>
            </a:fld>
            <a:endParaRPr lang="en-US"/>
          </a:p>
        </p:txBody>
      </p:sp>
    </p:spTree>
    <p:extLst>
      <p:ext uri="{BB962C8B-B14F-4D97-AF65-F5344CB8AC3E}">
        <p14:creationId xmlns:p14="http://schemas.microsoft.com/office/powerpoint/2010/main" val="2619740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7E21E0-6C59-4CB5-9B20-A612E8859DE6}" type="datetimeFigureOut">
              <a:rPr lang="en-US" smtClean="0"/>
              <a:t>3/2/2012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FE2EE4-64F6-485F-B612-7D934EFAD77F}" type="slidenum">
              <a:rPr lang="en-US" smtClean="0"/>
              <a:t>‹#›</a:t>
            </a:fld>
            <a:endParaRPr lang="en-US"/>
          </a:p>
        </p:txBody>
      </p:sp>
    </p:spTree>
    <p:extLst>
      <p:ext uri="{BB962C8B-B14F-4D97-AF65-F5344CB8AC3E}">
        <p14:creationId xmlns:p14="http://schemas.microsoft.com/office/powerpoint/2010/main" val="2546791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7"/>
          <p:cNvSpPr>
            <a:spLocks noChangeArrowheads="1"/>
          </p:cNvSpPr>
          <p:nvPr/>
        </p:nvSpPr>
        <p:spPr bwMode="auto">
          <a:xfrm>
            <a:off x="2955636" y="6056779"/>
            <a:ext cx="6028171" cy="69896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nchor="ctr"/>
          <a:lstStyle/>
          <a:p>
            <a:endParaRPr lang="en-US"/>
          </a:p>
        </p:txBody>
      </p:sp>
      <p:sp>
        <p:nvSpPr>
          <p:cNvPr id="2052" name="Line 39"/>
          <p:cNvSpPr>
            <a:spLocks noChangeShapeType="1"/>
          </p:cNvSpPr>
          <p:nvPr/>
        </p:nvSpPr>
        <p:spPr bwMode="auto">
          <a:xfrm>
            <a:off x="2571750" y="4203607"/>
            <a:ext cx="0" cy="889466"/>
          </a:xfrm>
          <a:prstGeom prst="line">
            <a:avLst/>
          </a:prstGeom>
          <a:noFill/>
          <a:ln w="15875">
            <a:solidFill>
              <a:srgbClr val="C0C0C0"/>
            </a:solidFill>
            <a:round/>
            <a:headEnd/>
            <a:tailEnd/>
          </a:ln>
          <a:extLst>
            <a:ext uri="{909E8E84-426E-40DD-AFC4-6F175D3DCCD1}">
              <a14:hiddenFill xmlns:a14="http://schemas.microsoft.com/office/drawing/2010/main">
                <a:noFill/>
              </a14:hiddenFill>
            </a:ext>
          </a:extLst>
        </p:spPr>
        <p:txBody>
          <a:bodyPr wrap="none" lIns="82058" tIns="41029" rIns="82058" bIns="41029" anchor="ctr"/>
          <a:lstStyle/>
          <a:p>
            <a:endParaRPr lang="en-US"/>
          </a:p>
        </p:txBody>
      </p:sp>
      <p:sp>
        <p:nvSpPr>
          <p:cNvPr id="2053" name="Text Box 42"/>
          <p:cNvSpPr txBox="1">
            <a:spLocks noChangeArrowheads="1"/>
          </p:cNvSpPr>
          <p:nvPr/>
        </p:nvSpPr>
        <p:spPr bwMode="auto">
          <a:xfrm>
            <a:off x="3117273" y="6269691"/>
            <a:ext cx="2488045" cy="289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nchor="ctr"/>
          <a:lstStyle>
            <a:lvl1pPr>
              <a:defRPr sz="1400">
                <a:solidFill>
                  <a:schemeClr val="tx1"/>
                </a:solidFill>
                <a:latin typeface="Arial" charset="0"/>
              </a:defRPr>
            </a:lvl1pPr>
            <a:lvl2pPr marL="742950" indent="-285750">
              <a:defRPr sz="1400">
                <a:solidFill>
                  <a:schemeClr val="tx1"/>
                </a:solidFill>
                <a:latin typeface="Arial" charset="0"/>
              </a:defRPr>
            </a:lvl2pPr>
            <a:lvl3pPr marL="1143000" indent="-228600">
              <a:defRPr sz="1400">
                <a:solidFill>
                  <a:schemeClr val="tx1"/>
                </a:solidFill>
                <a:latin typeface="Arial" charset="0"/>
              </a:defRPr>
            </a:lvl3pPr>
            <a:lvl4pPr marL="1600200" indent="-228600">
              <a:defRPr sz="14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lnSpc>
                <a:spcPct val="130000"/>
              </a:lnSpc>
              <a:spcBef>
                <a:spcPct val="50000"/>
              </a:spcBef>
            </a:pPr>
            <a:r>
              <a:rPr lang="en-US" sz="1000">
                <a:solidFill>
                  <a:srgbClr val="E13B31"/>
                </a:solidFill>
              </a:rPr>
              <a:t>PROPERTY AND PORTFOLIO RESEARCH </a:t>
            </a:r>
          </a:p>
        </p:txBody>
      </p:sp>
      <p:sp>
        <p:nvSpPr>
          <p:cNvPr id="2054" name="Text Box 43"/>
          <p:cNvSpPr txBox="1">
            <a:spLocks noChangeArrowheads="1"/>
          </p:cNvSpPr>
          <p:nvPr/>
        </p:nvSpPr>
        <p:spPr bwMode="auto">
          <a:xfrm>
            <a:off x="5922819" y="6269691"/>
            <a:ext cx="1244023" cy="289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nchor="ctr"/>
          <a:lstStyle>
            <a:lvl1pPr>
              <a:defRPr sz="1400">
                <a:solidFill>
                  <a:schemeClr val="tx1"/>
                </a:solidFill>
                <a:latin typeface="Arial" charset="0"/>
              </a:defRPr>
            </a:lvl1pPr>
            <a:lvl2pPr marL="742950" indent="-285750">
              <a:defRPr sz="1400">
                <a:solidFill>
                  <a:schemeClr val="tx1"/>
                </a:solidFill>
                <a:latin typeface="Arial" charset="0"/>
              </a:defRPr>
            </a:lvl2pPr>
            <a:lvl3pPr marL="1143000" indent="-228600">
              <a:defRPr sz="1400">
                <a:solidFill>
                  <a:schemeClr val="tx1"/>
                </a:solidFill>
                <a:latin typeface="Arial" charset="0"/>
              </a:defRPr>
            </a:lvl3pPr>
            <a:lvl4pPr marL="1600200" indent="-228600">
              <a:defRPr sz="14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lnSpc>
                <a:spcPct val="130000"/>
              </a:lnSpc>
              <a:spcBef>
                <a:spcPct val="50000"/>
              </a:spcBef>
            </a:pPr>
            <a:r>
              <a:rPr lang="en-US" sz="1000">
                <a:solidFill>
                  <a:schemeClr val="bg2"/>
                </a:solidFill>
              </a:rPr>
              <a:t>NORTH AMERICA</a:t>
            </a:r>
          </a:p>
        </p:txBody>
      </p:sp>
      <p:sp>
        <p:nvSpPr>
          <p:cNvPr id="2055" name="Text Box 44"/>
          <p:cNvSpPr txBox="1">
            <a:spLocks noChangeArrowheads="1"/>
          </p:cNvSpPr>
          <p:nvPr/>
        </p:nvSpPr>
        <p:spPr bwMode="auto">
          <a:xfrm>
            <a:off x="7210137" y="6269691"/>
            <a:ext cx="800966" cy="289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nchor="ctr"/>
          <a:lstStyle>
            <a:lvl1pPr>
              <a:defRPr sz="1400">
                <a:solidFill>
                  <a:schemeClr val="tx1"/>
                </a:solidFill>
                <a:latin typeface="Arial" charset="0"/>
              </a:defRPr>
            </a:lvl1pPr>
            <a:lvl2pPr marL="742950" indent="-285750">
              <a:defRPr sz="1400">
                <a:solidFill>
                  <a:schemeClr val="tx1"/>
                </a:solidFill>
                <a:latin typeface="Arial" charset="0"/>
              </a:defRPr>
            </a:lvl2pPr>
            <a:lvl3pPr marL="1143000" indent="-228600">
              <a:defRPr sz="1400">
                <a:solidFill>
                  <a:schemeClr val="tx1"/>
                </a:solidFill>
                <a:latin typeface="Arial" charset="0"/>
              </a:defRPr>
            </a:lvl3pPr>
            <a:lvl4pPr marL="1600200" indent="-228600">
              <a:defRPr sz="14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lnSpc>
                <a:spcPct val="130000"/>
              </a:lnSpc>
              <a:spcBef>
                <a:spcPct val="50000"/>
              </a:spcBef>
            </a:pPr>
            <a:r>
              <a:rPr lang="en-US" sz="1000">
                <a:solidFill>
                  <a:schemeClr val="bg2"/>
                </a:solidFill>
              </a:rPr>
              <a:t>EUROPE</a:t>
            </a:r>
          </a:p>
        </p:txBody>
      </p:sp>
      <p:sp>
        <p:nvSpPr>
          <p:cNvPr id="2056" name="Text Box 45"/>
          <p:cNvSpPr txBox="1">
            <a:spLocks noChangeArrowheads="1"/>
          </p:cNvSpPr>
          <p:nvPr/>
        </p:nvSpPr>
        <p:spPr bwMode="auto">
          <a:xfrm>
            <a:off x="7936058" y="6269691"/>
            <a:ext cx="800965" cy="289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nchor="ctr"/>
          <a:lstStyle>
            <a:lvl1pPr>
              <a:defRPr sz="1400">
                <a:solidFill>
                  <a:schemeClr val="tx1"/>
                </a:solidFill>
                <a:latin typeface="Arial" charset="0"/>
              </a:defRPr>
            </a:lvl1pPr>
            <a:lvl2pPr marL="742950" indent="-285750">
              <a:defRPr sz="1400">
                <a:solidFill>
                  <a:schemeClr val="tx1"/>
                </a:solidFill>
                <a:latin typeface="Arial" charset="0"/>
              </a:defRPr>
            </a:lvl2pPr>
            <a:lvl3pPr marL="1143000" indent="-228600">
              <a:defRPr sz="1400">
                <a:solidFill>
                  <a:schemeClr val="tx1"/>
                </a:solidFill>
                <a:latin typeface="Arial" charset="0"/>
              </a:defRPr>
            </a:lvl3pPr>
            <a:lvl4pPr marL="1600200" indent="-228600">
              <a:defRPr sz="14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lnSpc>
                <a:spcPct val="130000"/>
              </a:lnSpc>
              <a:spcBef>
                <a:spcPct val="50000"/>
              </a:spcBef>
            </a:pPr>
            <a:r>
              <a:rPr lang="en-US" sz="1000">
                <a:solidFill>
                  <a:schemeClr val="bg2"/>
                </a:solidFill>
              </a:rPr>
              <a:t>ASIA-PACIFIC</a:t>
            </a:r>
          </a:p>
        </p:txBody>
      </p:sp>
      <p:pic>
        <p:nvPicPr>
          <p:cNvPr id="2057" name="Picture 50" descr="P:\Work in Progress\Marcos\Branding\BBmaster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4477" y="4186798"/>
            <a:ext cx="1415762" cy="890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 name="Line 61"/>
          <p:cNvSpPr>
            <a:spLocks noChangeShapeType="1"/>
          </p:cNvSpPr>
          <p:nvPr/>
        </p:nvSpPr>
        <p:spPr bwMode="auto">
          <a:xfrm>
            <a:off x="5257800" y="4272621"/>
            <a:ext cx="0" cy="889466"/>
          </a:xfrm>
          <a:prstGeom prst="line">
            <a:avLst/>
          </a:prstGeom>
          <a:noFill/>
          <a:ln w="15875">
            <a:solidFill>
              <a:srgbClr val="C0C0C0"/>
            </a:solidFill>
            <a:round/>
            <a:headEnd/>
            <a:tailEnd/>
          </a:ln>
          <a:extLst>
            <a:ext uri="{909E8E84-426E-40DD-AFC4-6F175D3DCCD1}">
              <a14:hiddenFill xmlns:a14="http://schemas.microsoft.com/office/drawing/2010/main">
                <a:noFill/>
              </a14:hiddenFill>
            </a:ext>
          </a:extLst>
        </p:spPr>
        <p:txBody>
          <a:bodyPr wrap="none" lIns="82058" tIns="41029" rIns="82058" bIns="41029" anchor="ctr"/>
          <a:lstStyle/>
          <a:p>
            <a:endParaRPr lang="en-US"/>
          </a:p>
        </p:txBody>
      </p:sp>
      <p:sp>
        <p:nvSpPr>
          <p:cNvPr id="2059" name="Line 62"/>
          <p:cNvSpPr>
            <a:spLocks noChangeShapeType="1"/>
          </p:cNvSpPr>
          <p:nvPr/>
        </p:nvSpPr>
        <p:spPr bwMode="auto">
          <a:xfrm>
            <a:off x="7443932" y="4195203"/>
            <a:ext cx="0" cy="889466"/>
          </a:xfrm>
          <a:prstGeom prst="line">
            <a:avLst/>
          </a:prstGeom>
          <a:noFill/>
          <a:ln w="15875">
            <a:solidFill>
              <a:srgbClr val="C0C0C0"/>
            </a:solidFill>
            <a:round/>
            <a:headEnd/>
            <a:tailEnd/>
          </a:ln>
          <a:extLst>
            <a:ext uri="{909E8E84-426E-40DD-AFC4-6F175D3DCCD1}">
              <a14:hiddenFill xmlns:a14="http://schemas.microsoft.com/office/drawing/2010/main">
                <a:noFill/>
              </a14:hiddenFill>
            </a:ext>
          </a:extLst>
        </p:spPr>
        <p:txBody>
          <a:bodyPr wrap="none" lIns="82058" tIns="41029" rIns="82058" bIns="41029" anchor="ctr"/>
          <a:lstStyle/>
          <a:p>
            <a:endParaRPr lang="en-US"/>
          </a:p>
        </p:txBody>
      </p:sp>
      <p:sp>
        <p:nvSpPr>
          <p:cNvPr id="2060" name="Text Box 66"/>
          <p:cNvSpPr txBox="1">
            <a:spLocks noChangeArrowheads="1"/>
          </p:cNvSpPr>
          <p:nvPr/>
        </p:nvSpPr>
        <p:spPr bwMode="auto">
          <a:xfrm>
            <a:off x="7456921" y="4203607"/>
            <a:ext cx="1280102" cy="51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a:defRPr sz="1400">
                <a:solidFill>
                  <a:schemeClr val="tx1"/>
                </a:solidFill>
                <a:latin typeface="Arial" charset="0"/>
              </a:defRPr>
            </a:lvl1pPr>
            <a:lvl2pPr marL="742950" indent="-285750">
              <a:defRPr sz="1400">
                <a:solidFill>
                  <a:schemeClr val="tx1"/>
                </a:solidFill>
                <a:latin typeface="Arial" charset="0"/>
              </a:defRPr>
            </a:lvl2pPr>
            <a:lvl3pPr marL="1143000" indent="-228600">
              <a:defRPr sz="1400">
                <a:solidFill>
                  <a:schemeClr val="tx1"/>
                </a:solidFill>
                <a:latin typeface="Arial" charset="0"/>
              </a:defRPr>
            </a:lvl3pPr>
            <a:lvl4pPr marL="1600200" indent="-228600">
              <a:defRPr sz="14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b="1" dirty="0" smtClean="0">
                <a:solidFill>
                  <a:srgbClr val="E13B31"/>
                </a:solidFill>
              </a:rPr>
              <a:t>March 6, 2012</a:t>
            </a:r>
            <a:endParaRPr lang="en-US" b="1" dirty="0">
              <a:solidFill>
                <a:srgbClr val="E13B31"/>
              </a:solidFill>
            </a:endParaRPr>
          </a:p>
        </p:txBody>
      </p:sp>
      <p:sp>
        <p:nvSpPr>
          <p:cNvPr id="2061" name="Text Box 67"/>
          <p:cNvSpPr txBox="1">
            <a:spLocks noChangeArrowheads="1"/>
          </p:cNvSpPr>
          <p:nvPr/>
        </p:nvSpPr>
        <p:spPr bwMode="auto">
          <a:xfrm>
            <a:off x="2571750" y="4203607"/>
            <a:ext cx="2589645" cy="729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a:defRPr sz="1400">
                <a:solidFill>
                  <a:schemeClr val="tx1"/>
                </a:solidFill>
                <a:latin typeface="Arial" charset="0"/>
              </a:defRPr>
            </a:lvl1pPr>
            <a:lvl2pPr marL="742950" indent="-285750">
              <a:defRPr sz="1400">
                <a:solidFill>
                  <a:schemeClr val="tx1"/>
                </a:solidFill>
                <a:latin typeface="Arial" charset="0"/>
              </a:defRPr>
            </a:lvl2pPr>
            <a:lvl3pPr marL="1143000" indent="-228600">
              <a:defRPr sz="1400">
                <a:solidFill>
                  <a:schemeClr val="tx1"/>
                </a:solidFill>
                <a:latin typeface="Arial" charset="0"/>
              </a:defRPr>
            </a:lvl3pPr>
            <a:lvl4pPr marL="1600200" indent="-228600">
              <a:defRPr sz="14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b="1" dirty="0" smtClean="0">
                <a:solidFill>
                  <a:srgbClr val="E13B31"/>
                </a:solidFill>
              </a:rPr>
              <a:t>The Current CRE Lending Environment – 2012 </a:t>
            </a:r>
            <a:r>
              <a:rPr lang="en-US" b="1" dirty="0" smtClean="0">
                <a:solidFill>
                  <a:srgbClr val="E13B31"/>
                </a:solidFill>
              </a:rPr>
              <a:t>UConn </a:t>
            </a:r>
            <a:r>
              <a:rPr lang="en-US" b="1" dirty="0" smtClean="0">
                <a:solidFill>
                  <a:srgbClr val="E13B31"/>
                </a:solidFill>
              </a:rPr>
              <a:t>CRE Conference</a:t>
            </a:r>
            <a:endParaRPr lang="en-US" b="1" dirty="0">
              <a:solidFill>
                <a:srgbClr val="E13B31"/>
              </a:solidFill>
            </a:endParaRPr>
          </a:p>
        </p:txBody>
      </p:sp>
      <p:sp>
        <p:nvSpPr>
          <p:cNvPr id="2062" name="Text Box 66"/>
          <p:cNvSpPr txBox="1">
            <a:spLocks noChangeArrowheads="1"/>
          </p:cNvSpPr>
          <p:nvPr/>
        </p:nvSpPr>
        <p:spPr bwMode="auto">
          <a:xfrm>
            <a:off x="5257800" y="4203607"/>
            <a:ext cx="2186131" cy="298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a:defRPr sz="1400">
                <a:solidFill>
                  <a:schemeClr val="tx1"/>
                </a:solidFill>
                <a:latin typeface="Arial" charset="0"/>
              </a:defRPr>
            </a:lvl1pPr>
            <a:lvl2pPr marL="742950" indent="-285750">
              <a:defRPr sz="1400">
                <a:solidFill>
                  <a:schemeClr val="tx1"/>
                </a:solidFill>
                <a:latin typeface="Arial" charset="0"/>
              </a:defRPr>
            </a:lvl2pPr>
            <a:lvl3pPr marL="1143000" indent="-228600">
              <a:defRPr sz="1400">
                <a:solidFill>
                  <a:schemeClr val="tx1"/>
                </a:solidFill>
                <a:latin typeface="Arial" charset="0"/>
              </a:defRPr>
            </a:lvl3pPr>
            <a:lvl4pPr marL="1600200" indent="-228600">
              <a:defRPr sz="14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r>
              <a:rPr lang="en-US" b="1" dirty="0" smtClean="0">
                <a:solidFill>
                  <a:srgbClr val="E13B31"/>
                </a:solidFill>
              </a:rPr>
              <a:t>Mark Fitzgerald</a:t>
            </a:r>
            <a:endParaRPr lang="en-US" b="1" dirty="0">
              <a:solidFill>
                <a:srgbClr val="E13B31"/>
              </a:solidFill>
            </a:endParaRPr>
          </a:p>
        </p:txBody>
      </p:sp>
      <p:sp>
        <p:nvSpPr>
          <p:cNvPr id="3" name="Text Box 2"/>
          <p:cNvSpPr txBox="1">
            <a:spLocks noChangeArrowheads="1"/>
          </p:cNvSpPr>
          <p:nvPr/>
        </p:nvSpPr>
        <p:spPr bwMode="auto">
          <a:xfrm>
            <a:off x="5893954" y="2170441"/>
            <a:ext cx="2545773" cy="1584232"/>
          </a:xfrm>
          <a:prstGeom prst="rect">
            <a:avLst/>
          </a:prstGeom>
          <a:solidFill>
            <a:srgbClr val="7F7F7F"/>
          </a:solidFill>
          <a:ln w="9525">
            <a:solidFill>
              <a:srgbClr val="FFFFFF"/>
            </a:solidFill>
            <a:miter lim="800000"/>
            <a:headEnd/>
            <a:tailEnd/>
          </a:ln>
        </p:spPr>
        <p:txBody>
          <a:bodyPr vert="horz" wrap="square" lIns="82058" tIns="41029" rIns="82058" bIns="41029" numCol="1" anchor="t" anchorCtr="0" compatLnSpc="1">
            <a:prstTxWarp prst="textNoShape">
              <a:avLst/>
            </a:prstTxWarp>
          </a:bodyPr>
          <a:lstStyle/>
          <a:p>
            <a:pPr algn="just" defTabSz="820583" fontAlgn="base">
              <a:spcBef>
                <a:spcPct val="0"/>
              </a:spcBef>
              <a:spcAft>
                <a:spcPts val="897"/>
              </a:spcAft>
            </a:pPr>
            <a:r>
              <a:rPr lang="en-US" sz="1100" b="1" dirty="0">
                <a:solidFill>
                  <a:srgbClr val="FFFFFF"/>
                </a:solidFill>
                <a:latin typeface="Garamond" pitchFamily="18" charset="0"/>
                <a:cs typeface="Arial" pitchFamily="34" charset="0"/>
              </a:rPr>
              <a:t>CONFIDENTIAL</a:t>
            </a:r>
          </a:p>
          <a:p>
            <a:pPr algn="just" defTabSz="820583" fontAlgn="base">
              <a:spcBef>
                <a:spcPct val="0"/>
              </a:spcBef>
              <a:spcAft>
                <a:spcPts val="897"/>
              </a:spcAft>
            </a:pPr>
            <a:r>
              <a:rPr lang="en-US" sz="900" dirty="0">
                <a:solidFill>
                  <a:srgbClr val="FFFFFF"/>
                </a:solidFill>
                <a:latin typeface="Arial" pitchFamily="34" charset="0"/>
                <a:cs typeface="Arial" pitchFamily="34" charset="0"/>
              </a:rPr>
              <a:t>This document contains proprietary, strictly confidential information and is subject to the non-disclosure agreement between the client and Property and Portfolio Research. This document, or any of its parts, may not be copied, distributed or cited in any manner without Property and Portfolio Research’s written permission.</a:t>
            </a:r>
          </a:p>
          <a:p>
            <a:pPr defTabSz="820583" fontAlgn="base">
              <a:spcBef>
                <a:spcPct val="0"/>
              </a:spcBef>
              <a:spcAft>
                <a:spcPct val="0"/>
              </a:spcAft>
            </a:pPr>
            <a:endParaRPr lang="en-US" sz="1600" dirty="0">
              <a:latin typeface="Arial" pitchFamily="34" charset="0"/>
              <a:cs typeface="Arial" pitchFamily="34" charset="0"/>
            </a:endParaRPr>
          </a:p>
        </p:txBody>
      </p:sp>
      <p:sp>
        <p:nvSpPr>
          <p:cNvPr id="5" name="Text Box 4"/>
          <p:cNvSpPr txBox="1">
            <a:spLocks noChangeArrowheads="1"/>
          </p:cNvSpPr>
          <p:nvPr/>
        </p:nvSpPr>
        <p:spPr bwMode="auto">
          <a:xfrm>
            <a:off x="2467840" y="2168341"/>
            <a:ext cx="1039091" cy="1584232"/>
          </a:xfrm>
          <a:prstGeom prst="rect">
            <a:avLst/>
          </a:prstGeom>
          <a:solidFill>
            <a:schemeClr val="bg1">
              <a:lumMod val="85000"/>
            </a:schemeClr>
          </a:solidFill>
          <a:ln w="9525">
            <a:noFill/>
            <a:miter lim="800000"/>
            <a:headEnd/>
            <a:tailEnd/>
          </a:ln>
        </p:spPr>
        <p:txBody>
          <a:bodyPr vert="horz" wrap="square" lIns="82058" tIns="41029" rIns="82058" bIns="41029" numCol="1" anchor="ctr" anchorCtr="0" compatLnSpc="1">
            <a:prstTxWarp prst="textNoShape">
              <a:avLst/>
            </a:prstTxWarp>
          </a:bodyPr>
          <a:lstStyle/>
          <a:p>
            <a:endParaRPr lang="en-US" sz="1600" b="1" dirty="0"/>
          </a:p>
        </p:txBody>
      </p:sp>
      <p:sp>
        <p:nvSpPr>
          <p:cNvPr id="19" name="Text Box 4"/>
          <p:cNvSpPr txBox="1">
            <a:spLocks noChangeArrowheads="1"/>
          </p:cNvSpPr>
          <p:nvPr/>
        </p:nvSpPr>
        <p:spPr bwMode="auto">
          <a:xfrm>
            <a:off x="3506931" y="2170440"/>
            <a:ext cx="2387023" cy="1584232"/>
          </a:xfrm>
          <a:prstGeom prst="rect">
            <a:avLst/>
          </a:prstGeom>
          <a:solidFill>
            <a:schemeClr val="bg1">
              <a:lumMod val="75000"/>
            </a:schemeClr>
          </a:solidFill>
          <a:ln w="9525">
            <a:noFill/>
            <a:miter lim="800000"/>
            <a:headEnd/>
            <a:tailEnd/>
          </a:ln>
        </p:spPr>
        <p:txBody>
          <a:bodyPr vert="horz" wrap="square" lIns="82058" tIns="41029" rIns="82058" bIns="41029" numCol="1" anchor="t" anchorCtr="0" compatLnSpc="1">
            <a:prstTxWarp prst="textNoShape">
              <a:avLst/>
            </a:prstTxWarp>
          </a:bodyPr>
          <a:lstStyle/>
          <a:p>
            <a:pPr defTabSz="820583" fontAlgn="base">
              <a:spcBef>
                <a:spcPct val="0"/>
              </a:spcBef>
              <a:spcAft>
                <a:spcPct val="0"/>
              </a:spcAft>
            </a:pPr>
            <a:endParaRPr lang="en-US" sz="160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452346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618"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804370"/>
            <a:ext cx="8226136" cy="5269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6258" name="Rectangle 51"/>
          <p:cNvSpPr>
            <a:spLocks noGrp="1" noChangeArrowheads="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100">
                <a:solidFill>
                  <a:schemeClr val="tx1"/>
                </a:solidFill>
                <a:latin typeface="Arial" charset="0"/>
              </a:defRPr>
            </a:lvl1pPr>
            <a:lvl2pPr marL="666723" indent="-256432" eaLnBrk="0" hangingPunct="0">
              <a:defRPr sz="1100">
                <a:solidFill>
                  <a:schemeClr val="tx1"/>
                </a:solidFill>
                <a:latin typeface="Arial" charset="0"/>
              </a:defRPr>
            </a:lvl2pPr>
            <a:lvl3pPr marL="1025728" indent="-205146" eaLnBrk="0" hangingPunct="0">
              <a:defRPr sz="1100">
                <a:solidFill>
                  <a:schemeClr val="tx1"/>
                </a:solidFill>
                <a:latin typeface="Arial" charset="0"/>
              </a:defRPr>
            </a:lvl3pPr>
            <a:lvl4pPr marL="1436019" indent="-205146" eaLnBrk="0" hangingPunct="0">
              <a:defRPr sz="1100">
                <a:solidFill>
                  <a:schemeClr val="tx1"/>
                </a:solidFill>
                <a:latin typeface="Arial" charset="0"/>
              </a:defRPr>
            </a:lvl4pPr>
            <a:lvl5pPr marL="1846311" indent="-205146" eaLnBrk="0" hangingPunct="0">
              <a:defRPr sz="1100">
                <a:solidFill>
                  <a:schemeClr val="tx1"/>
                </a:solidFill>
                <a:latin typeface="Arial" charset="0"/>
              </a:defRPr>
            </a:lvl5pPr>
            <a:lvl6pPr marL="2256602" indent="-205146" eaLnBrk="0" fontAlgn="base" hangingPunct="0">
              <a:spcBef>
                <a:spcPct val="0"/>
              </a:spcBef>
              <a:spcAft>
                <a:spcPct val="0"/>
              </a:spcAft>
              <a:defRPr sz="1100">
                <a:solidFill>
                  <a:schemeClr val="tx1"/>
                </a:solidFill>
                <a:latin typeface="Arial" charset="0"/>
              </a:defRPr>
            </a:lvl6pPr>
            <a:lvl7pPr marL="2666893" indent="-205146" eaLnBrk="0" fontAlgn="base" hangingPunct="0">
              <a:spcBef>
                <a:spcPct val="0"/>
              </a:spcBef>
              <a:spcAft>
                <a:spcPct val="0"/>
              </a:spcAft>
              <a:defRPr sz="1100">
                <a:solidFill>
                  <a:schemeClr val="tx1"/>
                </a:solidFill>
                <a:latin typeface="Arial" charset="0"/>
              </a:defRPr>
            </a:lvl7pPr>
            <a:lvl8pPr marL="3077185" indent="-205146" eaLnBrk="0" fontAlgn="base" hangingPunct="0">
              <a:spcBef>
                <a:spcPct val="0"/>
              </a:spcBef>
              <a:spcAft>
                <a:spcPct val="0"/>
              </a:spcAft>
              <a:defRPr sz="1100">
                <a:solidFill>
                  <a:schemeClr val="tx1"/>
                </a:solidFill>
                <a:latin typeface="Arial" charset="0"/>
              </a:defRPr>
            </a:lvl8pPr>
            <a:lvl9pPr marL="3487476" indent="-205146" eaLnBrk="0" fontAlgn="base" hangingPunct="0">
              <a:spcBef>
                <a:spcPct val="0"/>
              </a:spcBef>
              <a:spcAft>
                <a:spcPct val="0"/>
              </a:spcAft>
              <a:defRPr sz="1100">
                <a:solidFill>
                  <a:schemeClr val="tx1"/>
                </a:solidFill>
                <a:latin typeface="Arial" charset="0"/>
              </a:defRPr>
            </a:lvl9pPr>
          </a:lstStyle>
          <a:p>
            <a:pPr>
              <a:defRPr/>
            </a:pPr>
            <a:r>
              <a:rPr lang="en-US" sz="800"/>
              <a:t>page </a:t>
            </a:r>
            <a:fld id="{F021DFD9-FD69-46B9-8250-87CF75576D22}" type="slidenum">
              <a:rPr lang="en-US" sz="800"/>
              <a:pPr>
                <a:defRPr/>
              </a:pPr>
              <a:t>10</a:t>
            </a:fld>
            <a:endParaRPr lang="en-US" sz="800"/>
          </a:p>
        </p:txBody>
      </p:sp>
      <p:sp>
        <p:nvSpPr>
          <p:cNvPr id="111620" name="Text Box 4"/>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111621" name="Text Box 1089"/>
          <p:cNvSpPr txBox="1">
            <a:spLocks noChangeArrowheads="1"/>
          </p:cNvSpPr>
          <p:nvPr/>
        </p:nvSpPr>
        <p:spPr bwMode="auto">
          <a:xfrm>
            <a:off x="738909" y="205909"/>
            <a:ext cx="7180588" cy="359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13B31"/>
                </a:solidFill>
              </a:rPr>
              <a:t>BANK FAILURES ARE BEING DRIVEN BY THE CRE PORTFOLIO</a:t>
            </a:r>
          </a:p>
        </p:txBody>
      </p:sp>
      <p:sp>
        <p:nvSpPr>
          <p:cNvPr id="111622" name="Rectangle 125"/>
          <p:cNvSpPr>
            <a:spLocks noChangeArrowheads="1"/>
          </p:cNvSpPr>
          <p:nvPr/>
        </p:nvSpPr>
        <p:spPr bwMode="auto">
          <a:xfrm>
            <a:off x="816841" y="519673"/>
            <a:ext cx="574933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71C1C"/>
                </a:solidFill>
              </a:rPr>
              <a:t>COMMERCIAL REAL ESTATE AS A PERCENT OF TOTAL ASSETS FOR FAILED BANKS</a:t>
            </a:r>
          </a:p>
        </p:txBody>
      </p:sp>
      <p:sp>
        <p:nvSpPr>
          <p:cNvPr id="111623" name="Rectangle 1030"/>
          <p:cNvSpPr>
            <a:spLocks noChangeArrowheads="1"/>
          </p:cNvSpPr>
          <p:nvPr/>
        </p:nvSpPr>
        <p:spPr bwMode="auto">
          <a:xfrm>
            <a:off x="1001568" y="5969934"/>
            <a:ext cx="1080231" cy="229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92" tIns="45197" rIns="90392" bIns="45197">
            <a:spAutoFit/>
          </a:bodyPr>
          <a:lstStyle/>
          <a:p>
            <a:pPr defTabSz="904636" eaLnBrk="0" hangingPunct="0"/>
            <a:r>
              <a:rPr lang="en-US" sz="900"/>
              <a:t>Sources:  PPR; FDIC</a:t>
            </a:r>
          </a:p>
        </p:txBody>
      </p:sp>
      <p:sp>
        <p:nvSpPr>
          <p:cNvPr id="111624" name="Rectangle 1030"/>
          <p:cNvSpPr>
            <a:spLocks noChangeArrowheads="1"/>
          </p:cNvSpPr>
          <p:nvPr/>
        </p:nvSpPr>
        <p:spPr bwMode="auto">
          <a:xfrm>
            <a:off x="7568046" y="6014757"/>
            <a:ext cx="67396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636" eaLnBrk="0" hangingPunct="0"/>
            <a:r>
              <a:rPr lang="en-US" sz="900"/>
              <a:t>As of 11Q4</a:t>
            </a:r>
          </a:p>
        </p:txBody>
      </p:sp>
    </p:spTree>
    <p:extLst>
      <p:ext uri="{BB962C8B-B14F-4D97-AF65-F5344CB8AC3E}">
        <p14:creationId xmlns:p14="http://schemas.microsoft.com/office/powerpoint/2010/main" val="2093042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4636">
              <a:defRPr sz="1100">
                <a:solidFill>
                  <a:schemeClr val="tx1"/>
                </a:solidFill>
                <a:latin typeface="Arial" pitchFamily="34" charset="0"/>
              </a:defRPr>
            </a:lvl1pPr>
            <a:lvl2pPr marL="666723" indent="-256432" defTabSz="904636">
              <a:defRPr sz="1100">
                <a:solidFill>
                  <a:schemeClr val="tx1"/>
                </a:solidFill>
                <a:latin typeface="Arial" pitchFamily="34" charset="0"/>
              </a:defRPr>
            </a:lvl2pPr>
            <a:lvl3pPr marL="1025728" indent="-205146" defTabSz="904636">
              <a:defRPr sz="1100">
                <a:solidFill>
                  <a:schemeClr val="tx1"/>
                </a:solidFill>
                <a:latin typeface="Arial" pitchFamily="34" charset="0"/>
              </a:defRPr>
            </a:lvl3pPr>
            <a:lvl4pPr marL="1436019" indent="-205146" defTabSz="904636">
              <a:defRPr sz="1100">
                <a:solidFill>
                  <a:schemeClr val="tx1"/>
                </a:solidFill>
                <a:latin typeface="Arial" pitchFamily="34" charset="0"/>
              </a:defRPr>
            </a:lvl4pPr>
            <a:lvl5pPr marL="1846311" indent="-205146" defTabSz="904636">
              <a:defRPr sz="1100">
                <a:solidFill>
                  <a:schemeClr val="tx1"/>
                </a:solidFill>
                <a:latin typeface="Arial" pitchFamily="34" charset="0"/>
              </a:defRPr>
            </a:lvl5pPr>
            <a:lvl6pPr marL="2256602" indent="-205146" defTabSz="904636" eaLnBrk="0" fontAlgn="base" hangingPunct="0">
              <a:spcBef>
                <a:spcPct val="0"/>
              </a:spcBef>
              <a:spcAft>
                <a:spcPct val="0"/>
              </a:spcAft>
              <a:defRPr sz="1100">
                <a:solidFill>
                  <a:schemeClr val="tx1"/>
                </a:solidFill>
                <a:latin typeface="Arial" pitchFamily="34" charset="0"/>
              </a:defRPr>
            </a:lvl6pPr>
            <a:lvl7pPr marL="2666893" indent="-205146" defTabSz="904636" eaLnBrk="0" fontAlgn="base" hangingPunct="0">
              <a:spcBef>
                <a:spcPct val="0"/>
              </a:spcBef>
              <a:spcAft>
                <a:spcPct val="0"/>
              </a:spcAft>
              <a:defRPr sz="1100">
                <a:solidFill>
                  <a:schemeClr val="tx1"/>
                </a:solidFill>
                <a:latin typeface="Arial" pitchFamily="34" charset="0"/>
              </a:defRPr>
            </a:lvl7pPr>
            <a:lvl8pPr marL="3077185" indent="-205146" defTabSz="904636" eaLnBrk="0" fontAlgn="base" hangingPunct="0">
              <a:spcBef>
                <a:spcPct val="0"/>
              </a:spcBef>
              <a:spcAft>
                <a:spcPct val="0"/>
              </a:spcAft>
              <a:defRPr sz="1100">
                <a:solidFill>
                  <a:schemeClr val="tx1"/>
                </a:solidFill>
                <a:latin typeface="Arial" pitchFamily="34" charset="0"/>
              </a:defRPr>
            </a:lvl8pPr>
            <a:lvl9pPr marL="3487476" indent="-205146" defTabSz="904636" eaLnBrk="0" fontAlgn="base" hangingPunct="0">
              <a:spcBef>
                <a:spcPct val="0"/>
              </a:spcBef>
              <a:spcAft>
                <a:spcPct val="0"/>
              </a:spcAft>
              <a:defRPr sz="1100">
                <a:solidFill>
                  <a:schemeClr val="tx1"/>
                </a:solidFill>
                <a:latin typeface="Arial" pitchFamily="34" charset="0"/>
              </a:defRPr>
            </a:lvl9pPr>
          </a:lstStyle>
          <a:p>
            <a:r>
              <a:rPr lang="en-US" sz="800"/>
              <a:t>page </a:t>
            </a:r>
            <a:fld id="{73C872AC-FB6D-41DB-8377-3723404B5E99}" type="slidenum">
              <a:rPr lang="en-US" sz="800"/>
              <a:pPr/>
              <a:t>11</a:t>
            </a:fld>
            <a:endParaRPr lang="en-US" sz="800"/>
          </a:p>
        </p:txBody>
      </p:sp>
      <p:sp>
        <p:nvSpPr>
          <p:cNvPr id="3075" name="Text Box 2"/>
          <p:cNvSpPr txBox="1">
            <a:spLocks noChangeArrowheads="1"/>
          </p:cNvSpPr>
          <p:nvPr/>
        </p:nvSpPr>
        <p:spPr bwMode="auto">
          <a:xfrm>
            <a:off x="1293091" y="3339353"/>
            <a:ext cx="2069523" cy="421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defRPr>
            </a:lvl9pPr>
          </a:lstStyle>
          <a:p>
            <a:pPr>
              <a:spcBef>
                <a:spcPct val="50000"/>
              </a:spcBef>
            </a:pPr>
            <a:r>
              <a:rPr lang="en-US" sz="2200" dirty="0">
                <a:solidFill>
                  <a:srgbClr val="E13B31"/>
                </a:solidFill>
              </a:rPr>
              <a:t>chapter </a:t>
            </a:r>
            <a:r>
              <a:rPr lang="en-US" sz="2200" dirty="0" smtClean="0">
                <a:solidFill>
                  <a:srgbClr val="E13B31"/>
                </a:solidFill>
              </a:rPr>
              <a:t>2</a:t>
            </a:r>
            <a:endParaRPr lang="en-US" sz="2200" dirty="0">
              <a:solidFill>
                <a:srgbClr val="E13B31"/>
              </a:solidFill>
            </a:endParaRPr>
          </a:p>
        </p:txBody>
      </p:sp>
      <p:sp>
        <p:nvSpPr>
          <p:cNvPr id="3076" name="Text Box 3"/>
          <p:cNvSpPr txBox="1">
            <a:spLocks noChangeArrowheads="1"/>
          </p:cNvSpPr>
          <p:nvPr/>
        </p:nvSpPr>
        <p:spPr bwMode="auto">
          <a:xfrm>
            <a:off x="3293341" y="3339353"/>
            <a:ext cx="5048250" cy="69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defRPr>
            </a:lvl9pPr>
          </a:lstStyle>
          <a:p>
            <a:pPr>
              <a:spcBef>
                <a:spcPct val="50000"/>
              </a:spcBef>
            </a:pPr>
            <a:r>
              <a:rPr lang="en-US" sz="2000" dirty="0" smtClean="0"/>
              <a:t>Lender Modification &amp; Disposition of Nonperforming Assets</a:t>
            </a:r>
            <a:endParaRPr lang="en-US" sz="2000" dirty="0"/>
          </a:p>
        </p:txBody>
      </p:sp>
      <p:sp>
        <p:nvSpPr>
          <p:cNvPr id="3077" name="Line 4"/>
          <p:cNvSpPr>
            <a:spLocks noChangeShapeType="1"/>
          </p:cNvSpPr>
          <p:nvPr/>
        </p:nvSpPr>
        <p:spPr bwMode="auto">
          <a:xfrm>
            <a:off x="3212523" y="3423397"/>
            <a:ext cx="0" cy="763401"/>
          </a:xfrm>
          <a:prstGeom prst="line">
            <a:avLst/>
          </a:prstGeom>
          <a:noFill/>
          <a:ln w="15875">
            <a:solidFill>
              <a:srgbClr val="C0C0C0"/>
            </a:solidFill>
            <a:round/>
            <a:headEnd/>
            <a:tailEnd/>
          </a:ln>
          <a:extLst>
            <a:ext uri="{909E8E84-426E-40DD-AFC4-6F175D3DCCD1}">
              <a14:hiddenFill xmlns:a14="http://schemas.microsoft.com/office/drawing/2010/main">
                <a:noFill/>
              </a14:hiddenFill>
            </a:ext>
          </a:extLst>
        </p:spPr>
        <p:txBody>
          <a:bodyPr wrap="none" lIns="82058" tIns="41029" rIns="82058" bIns="41029" anchor="ctr"/>
          <a:lstStyle/>
          <a:p>
            <a:endParaRPr lang="en-US"/>
          </a:p>
        </p:txBody>
      </p:sp>
      <p:sp>
        <p:nvSpPr>
          <p:cNvPr id="3078" name="Line 5"/>
          <p:cNvSpPr>
            <a:spLocks noChangeShapeType="1"/>
          </p:cNvSpPr>
          <p:nvPr/>
        </p:nvSpPr>
        <p:spPr bwMode="auto">
          <a:xfrm>
            <a:off x="1249795" y="3423397"/>
            <a:ext cx="0" cy="763401"/>
          </a:xfrm>
          <a:prstGeom prst="line">
            <a:avLst/>
          </a:prstGeom>
          <a:noFill/>
          <a:ln w="15875">
            <a:solidFill>
              <a:srgbClr val="C0C0C0"/>
            </a:solidFill>
            <a:round/>
            <a:headEnd/>
            <a:tailEnd/>
          </a:ln>
          <a:extLst>
            <a:ext uri="{909E8E84-426E-40DD-AFC4-6F175D3DCCD1}">
              <a14:hiddenFill xmlns:a14="http://schemas.microsoft.com/office/drawing/2010/main">
                <a:noFill/>
              </a14:hiddenFill>
            </a:ext>
          </a:extLst>
        </p:spPr>
        <p:txBody>
          <a:bodyPr wrap="none" lIns="82058" tIns="41029" rIns="82058" bIns="41029" anchor="ctr"/>
          <a:lstStyle/>
          <a:p>
            <a:endParaRPr lang="en-US"/>
          </a:p>
        </p:txBody>
      </p:sp>
    </p:spTree>
    <p:extLst>
      <p:ext uri="{BB962C8B-B14F-4D97-AF65-F5344CB8AC3E}">
        <p14:creationId xmlns:p14="http://schemas.microsoft.com/office/powerpoint/2010/main" val="2092990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51"/>
          <p:cNvSpPr txBox="1">
            <a:spLocks noGrp="1" noChangeArrowheads="1"/>
          </p:cNvSpPr>
          <p:nvPr/>
        </p:nvSpPr>
        <p:spPr bwMode="auto">
          <a:xfrm>
            <a:off x="8304069" y="6154831"/>
            <a:ext cx="839932" cy="53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015" tIns="45508" rIns="91015" bIns="45508" anchor="ct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eaLnBrk="1" hangingPunct="1"/>
            <a:r>
              <a:rPr lang="en-US" sz="800"/>
              <a:t>page </a:t>
            </a:r>
            <a:fld id="{FB6FC591-C4ED-4BC0-A229-716C7589D04F}" type="slidenum">
              <a:rPr lang="en-US" sz="800"/>
              <a:pPr eaLnBrk="1" hangingPunct="1"/>
              <a:t>12</a:t>
            </a:fld>
            <a:endParaRPr lang="en-US" sz="800"/>
          </a:p>
        </p:txBody>
      </p:sp>
      <p:sp>
        <p:nvSpPr>
          <p:cNvPr id="144387" name="Text Box 4"/>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eaLnBrk="1" hangingPunct="1"/>
            <a:endParaRPr lang="en-US"/>
          </a:p>
        </p:txBody>
      </p:sp>
      <p:sp>
        <p:nvSpPr>
          <p:cNvPr id="144388" name="Text Box 1027"/>
          <p:cNvSpPr txBox="1">
            <a:spLocks noChangeArrowheads="1"/>
          </p:cNvSpPr>
          <p:nvPr/>
        </p:nvSpPr>
        <p:spPr bwMode="auto">
          <a:xfrm>
            <a:off x="715818" y="207309"/>
            <a:ext cx="5987998" cy="35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48" tIns="41025" rIns="82048" bIns="41025">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eaLnBrk="1" hangingPunct="1"/>
            <a:r>
              <a:rPr lang="en-US" sz="1800" b="1">
                <a:solidFill>
                  <a:srgbClr val="EE3224"/>
                </a:solidFill>
              </a:rPr>
              <a:t>“TRUE” MODIFICATIONS CONTINUE TO RAMP UP….</a:t>
            </a:r>
          </a:p>
        </p:txBody>
      </p:sp>
      <p:sp>
        <p:nvSpPr>
          <p:cNvPr id="144389" name="Rectangle 125"/>
          <p:cNvSpPr>
            <a:spLocks noChangeArrowheads="1"/>
          </p:cNvSpPr>
          <p:nvPr/>
        </p:nvSpPr>
        <p:spPr bwMode="auto">
          <a:xfrm>
            <a:off x="799523" y="515471"/>
            <a:ext cx="351333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EE3224"/>
                </a:solidFill>
              </a:rPr>
              <a:t>SPECIAL SERVICER MODIFICATIONS BY QUARTER</a:t>
            </a:r>
          </a:p>
        </p:txBody>
      </p:sp>
      <p:pic>
        <p:nvPicPr>
          <p:cNvPr id="144390"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4182" y="858651"/>
            <a:ext cx="7787409" cy="5296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4391" name="Rectangle 1029"/>
          <p:cNvSpPr>
            <a:spLocks noChangeArrowheads="1"/>
          </p:cNvSpPr>
          <p:nvPr/>
        </p:nvSpPr>
        <p:spPr bwMode="auto">
          <a:xfrm>
            <a:off x="901989" y="6056779"/>
            <a:ext cx="1632238" cy="229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03" tIns="45202" rIns="90403" bIns="45202">
            <a:spAutoFit/>
          </a:bodyPr>
          <a:lstStyle/>
          <a:p>
            <a:pPr defTabSz="904636" eaLnBrk="0" hangingPunct="0"/>
            <a:r>
              <a:rPr lang="en-US" sz="900"/>
              <a:t>Sources: PPR; Trepp</a:t>
            </a:r>
          </a:p>
        </p:txBody>
      </p:sp>
      <p:sp>
        <p:nvSpPr>
          <p:cNvPr id="144392" name="Rectangle 1030"/>
          <p:cNvSpPr>
            <a:spLocks noChangeArrowheads="1"/>
          </p:cNvSpPr>
          <p:nvPr/>
        </p:nvSpPr>
        <p:spPr bwMode="auto">
          <a:xfrm>
            <a:off x="7667626" y="6101603"/>
            <a:ext cx="67396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636" eaLnBrk="0" hangingPunct="0"/>
            <a:r>
              <a:rPr lang="en-US" sz="900"/>
              <a:t>As of 11Q4</a:t>
            </a:r>
          </a:p>
        </p:txBody>
      </p:sp>
    </p:spTree>
    <p:extLst>
      <p:ext uri="{BB962C8B-B14F-4D97-AF65-F5344CB8AC3E}">
        <p14:creationId xmlns:p14="http://schemas.microsoft.com/office/powerpoint/2010/main" val="3322421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51"/>
          <p:cNvSpPr txBox="1">
            <a:spLocks noGrp="1" noChangeArrowheads="1"/>
          </p:cNvSpPr>
          <p:nvPr/>
        </p:nvSpPr>
        <p:spPr bwMode="auto">
          <a:xfrm>
            <a:off x="8304069" y="6154831"/>
            <a:ext cx="839932" cy="53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015" tIns="45508" rIns="91015" bIns="45508" anchor="ct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800"/>
              <a:t>page </a:t>
            </a:r>
            <a:fld id="{DB82A59C-9ECC-451C-9972-A66B06715477}" type="slidenum">
              <a:rPr lang="en-US" sz="800"/>
              <a:pPr/>
              <a:t>13</a:t>
            </a:fld>
            <a:endParaRPr lang="en-US" sz="800"/>
          </a:p>
        </p:txBody>
      </p:sp>
      <p:sp>
        <p:nvSpPr>
          <p:cNvPr id="138243" name="Text Box 4"/>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138244" name="Text Box 3"/>
          <p:cNvSpPr txBox="1">
            <a:spLocks noChangeArrowheads="1"/>
          </p:cNvSpPr>
          <p:nvPr/>
        </p:nvSpPr>
        <p:spPr bwMode="auto">
          <a:xfrm>
            <a:off x="715842" y="257735"/>
            <a:ext cx="5291096" cy="359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dirty="0">
                <a:solidFill>
                  <a:srgbClr val="EE3224"/>
                </a:solidFill>
              </a:rPr>
              <a:t>CMBS LIQUIDATION ACTIVITY IS INCREASING</a:t>
            </a:r>
          </a:p>
        </p:txBody>
      </p:sp>
      <p:sp>
        <p:nvSpPr>
          <p:cNvPr id="138245" name="Rectangle 125"/>
          <p:cNvSpPr>
            <a:spLocks noChangeArrowheads="1"/>
          </p:cNvSpPr>
          <p:nvPr/>
        </p:nvSpPr>
        <p:spPr bwMode="auto">
          <a:xfrm>
            <a:off x="783649" y="553291"/>
            <a:ext cx="522328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E3224"/>
                </a:solidFill>
              </a:rPr>
              <a:t>LIQUIDATION ACTIVITY &amp; LOSS SEVERITY ON CMBS LOANS, BY QUARTER</a:t>
            </a:r>
          </a:p>
        </p:txBody>
      </p:sp>
      <p:pic>
        <p:nvPicPr>
          <p:cNvPr id="13824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512" y="801392"/>
            <a:ext cx="7848888" cy="5296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8247" name="Rectangle 1029"/>
          <p:cNvSpPr>
            <a:spLocks noChangeArrowheads="1"/>
          </p:cNvSpPr>
          <p:nvPr/>
        </p:nvSpPr>
        <p:spPr bwMode="auto">
          <a:xfrm>
            <a:off x="1021773" y="6038571"/>
            <a:ext cx="1632239" cy="229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03" tIns="45202" rIns="90403" bIns="45202">
            <a:spAutoFit/>
          </a:bodyPr>
          <a:lstStyle/>
          <a:p>
            <a:pPr defTabSz="904636" eaLnBrk="0" hangingPunct="0"/>
            <a:r>
              <a:rPr lang="en-US" sz="900"/>
              <a:t>Sources: PPR; Trepp</a:t>
            </a:r>
          </a:p>
        </p:txBody>
      </p:sp>
      <p:sp>
        <p:nvSpPr>
          <p:cNvPr id="138248" name="Rectangle 1030"/>
          <p:cNvSpPr>
            <a:spLocks noChangeArrowheads="1"/>
          </p:cNvSpPr>
          <p:nvPr/>
        </p:nvSpPr>
        <p:spPr bwMode="auto">
          <a:xfrm>
            <a:off x="7316932" y="6083394"/>
            <a:ext cx="67396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636" eaLnBrk="0" hangingPunct="0"/>
            <a:r>
              <a:rPr lang="en-US" sz="900"/>
              <a:t>As of 11Q4</a:t>
            </a:r>
          </a:p>
        </p:txBody>
      </p:sp>
    </p:spTree>
    <p:extLst>
      <p:ext uri="{BB962C8B-B14F-4D97-AF65-F5344CB8AC3E}">
        <p14:creationId xmlns:p14="http://schemas.microsoft.com/office/powerpoint/2010/main" val="2420946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51"/>
          <p:cNvSpPr txBox="1">
            <a:spLocks noGrp="1" noChangeArrowheads="1"/>
          </p:cNvSpPr>
          <p:nvPr/>
        </p:nvSpPr>
        <p:spPr bwMode="auto">
          <a:xfrm>
            <a:off x="8304069" y="6154831"/>
            <a:ext cx="839932" cy="53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015" tIns="45508" rIns="91015" bIns="45508" anchor="ct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800"/>
              <a:t>page </a:t>
            </a:r>
            <a:fld id="{552A5899-4774-40B4-8A50-DE66566F0E6A}" type="slidenum">
              <a:rPr lang="en-US" sz="800"/>
              <a:pPr/>
              <a:t>14</a:t>
            </a:fld>
            <a:endParaRPr lang="en-US" sz="800"/>
          </a:p>
        </p:txBody>
      </p:sp>
      <p:sp>
        <p:nvSpPr>
          <p:cNvPr id="140291" name="Text Box 4"/>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140292" name="Text Box 3"/>
          <p:cNvSpPr txBox="1">
            <a:spLocks noChangeArrowheads="1"/>
          </p:cNvSpPr>
          <p:nvPr/>
        </p:nvSpPr>
        <p:spPr bwMode="auto">
          <a:xfrm>
            <a:off x="766331" y="285750"/>
            <a:ext cx="8304068" cy="636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E3224"/>
                </a:solidFill>
              </a:rPr>
              <a:t>BIFURCATION IN LIQUIDATION: LARGE COASTAL METROS GETTING BETTER EXECUTION</a:t>
            </a:r>
          </a:p>
        </p:txBody>
      </p:sp>
      <p:sp>
        <p:nvSpPr>
          <p:cNvPr id="140293" name="Rectangle 125"/>
          <p:cNvSpPr>
            <a:spLocks noChangeArrowheads="1"/>
          </p:cNvSpPr>
          <p:nvPr/>
        </p:nvSpPr>
        <p:spPr bwMode="auto">
          <a:xfrm>
            <a:off x="824058" y="872658"/>
            <a:ext cx="59938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E3224"/>
                </a:solidFill>
              </a:rPr>
              <a:t>CMBS LOSS SEVERITY AT LIQUIDATION, BY METRO, ON 2009 &amp; 2010 LIQUIDATIONS</a:t>
            </a:r>
          </a:p>
        </p:txBody>
      </p:sp>
      <p:pic>
        <p:nvPicPr>
          <p:cNvPr id="140294"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5546" y="1089772"/>
            <a:ext cx="8478694" cy="497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0295" name="Rectangle 1029"/>
          <p:cNvSpPr>
            <a:spLocks noChangeArrowheads="1"/>
          </p:cNvSpPr>
          <p:nvPr/>
        </p:nvSpPr>
        <p:spPr bwMode="auto">
          <a:xfrm>
            <a:off x="1031876" y="5989544"/>
            <a:ext cx="1632238" cy="229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03" tIns="45202" rIns="90403" bIns="45202">
            <a:spAutoFit/>
          </a:bodyPr>
          <a:lstStyle/>
          <a:p>
            <a:pPr defTabSz="904636" eaLnBrk="0" hangingPunct="0"/>
            <a:r>
              <a:rPr lang="en-US" sz="900"/>
              <a:t>Sources: PPR; Trepp</a:t>
            </a:r>
          </a:p>
        </p:txBody>
      </p:sp>
    </p:spTree>
    <p:extLst>
      <p:ext uri="{BB962C8B-B14F-4D97-AF65-F5344CB8AC3E}">
        <p14:creationId xmlns:p14="http://schemas.microsoft.com/office/powerpoint/2010/main" val="3670826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 Box 4"/>
          <p:cNvSpPr txBox="1">
            <a:spLocks noChangeArrowheads="1"/>
          </p:cNvSpPr>
          <p:nvPr/>
        </p:nvSpPr>
        <p:spPr bwMode="auto">
          <a:xfrm>
            <a:off x="1226705" y="616324"/>
            <a:ext cx="165745" cy="267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39" tIns="41020" rIns="82039" bIns="41020">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131075" name="Text Box 3"/>
          <p:cNvSpPr txBox="1">
            <a:spLocks noChangeArrowheads="1"/>
          </p:cNvSpPr>
          <p:nvPr/>
        </p:nvSpPr>
        <p:spPr bwMode="auto">
          <a:xfrm>
            <a:off x="741795" y="225519"/>
            <a:ext cx="7412182" cy="35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39" tIns="41020" rIns="82039" bIns="41020">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E3224"/>
                </a:solidFill>
              </a:rPr>
              <a:t>2012 CMBS MATURING LOANS WILL CONTINUE TO STRUGGLE</a:t>
            </a:r>
          </a:p>
        </p:txBody>
      </p:sp>
      <p:sp>
        <p:nvSpPr>
          <p:cNvPr id="131076" name="Rectangle 125"/>
          <p:cNvSpPr>
            <a:spLocks noChangeArrowheads="1"/>
          </p:cNvSpPr>
          <p:nvPr/>
        </p:nvSpPr>
        <p:spPr bwMode="auto">
          <a:xfrm>
            <a:off x="829831" y="504265"/>
            <a:ext cx="78465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400">
                <a:solidFill>
                  <a:srgbClr val="E71C1C"/>
                </a:solidFill>
              </a:rPr>
              <a:t>PERCENT OF LOANS ABLE TO SECURE TAKE-OUT PROCEEDS UNDER VARIOUS ECONOMIC SCENARIOS</a:t>
            </a:r>
          </a:p>
        </p:txBody>
      </p:sp>
      <p:sp>
        <p:nvSpPr>
          <p:cNvPr id="131077" name="Rectangle 6"/>
          <p:cNvSpPr>
            <a:spLocks noChangeArrowheads="1"/>
          </p:cNvSpPr>
          <p:nvPr/>
        </p:nvSpPr>
        <p:spPr bwMode="auto">
          <a:xfrm>
            <a:off x="702830" y="6059581"/>
            <a:ext cx="88806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01786" eaLnBrk="0" hangingPunct="0"/>
            <a:r>
              <a:rPr lang="en-US" sz="900"/>
              <a:t>Source: PPR, Trepp</a:t>
            </a:r>
          </a:p>
        </p:txBody>
      </p:sp>
      <p:pic>
        <p:nvPicPr>
          <p:cNvPr id="13107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830" y="883831"/>
            <a:ext cx="7953375" cy="5136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1079" name="Rectangle 6"/>
          <p:cNvSpPr>
            <a:spLocks noChangeArrowheads="1"/>
          </p:cNvSpPr>
          <p:nvPr/>
        </p:nvSpPr>
        <p:spPr bwMode="auto">
          <a:xfrm>
            <a:off x="702830" y="6198255"/>
            <a:ext cx="368209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01786" eaLnBrk="0" hangingPunct="0"/>
            <a:r>
              <a:rPr lang="en-US" sz="900"/>
              <a:t>Note: Underwriting standards at refinance vary based upon economic outlook.</a:t>
            </a:r>
          </a:p>
        </p:txBody>
      </p:sp>
      <p:sp>
        <p:nvSpPr>
          <p:cNvPr id="131080" name="Rectangle 6"/>
          <p:cNvSpPr>
            <a:spLocks noChangeArrowheads="1"/>
          </p:cNvSpPr>
          <p:nvPr/>
        </p:nvSpPr>
        <p:spPr bwMode="auto">
          <a:xfrm>
            <a:off x="7508875" y="6128218"/>
            <a:ext cx="8111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01786" eaLnBrk="0" hangingPunct="0"/>
            <a:r>
              <a:rPr lang="en-US" sz="900"/>
              <a:t>As of 12/31/2011</a:t>
            </a:r>
          </a:p>
        </p:txBody>
      </p:sp>
      <p:sp>
        <p:nvSpPr>
          <p:cNvPr id="131081" name="Rectangle 51"/>
          <p:cNvSpPr txBox="1">
            <a:spLocks noGrp="1" noChangeArrowheads="1"/>
          </p:cNvSpPr>
          <p:nvPr/>
        </p:nvSpPr>
        <p:spPr bwMode="auto">
          <a:xfrm>
            <a:off x="8304069" y="6154831"/>
            <a:ext cx="839932" cy="53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015" tIns="45508" rIns="91015" bIns="45508" anchor="ct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800"/>
              <a:t>page </a:t>
            </a:r>
            <a:fld id="{DEDE2B1F-6F51-46C5-8B51-4D721540D330}" type="slidenum">
              <a:rPr lang="en-US" sz="800"/>
              <a:pPr/>
              <a:t>15</a:t>
            </a:fld>
            <a:endParaRPr lang="en-US" sz="800"/>
          </a:p>
        </p:txBody>
      </p:sp>
    </p:spTree>
    <p:extLst>
      <p:ext uri="{BB962C8B-B14F-4D97-AF65-F5344CB8AC3E}">
        <p14:creationId xmlns:p14="http://schemas.microsoft.com/office/powerpoint/2010/main" val="3948074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51"/>
          <p:cNvSpPr txBox="1">
            <a:spLocks noGrp="1" noChangeArrowheads="1"/>
          </p:cNvSpPr>
          <p:nvPr/>
        </p:nvSpPr>
        <p:spPr bwMode="auto">
          <a:xfrm>
            <a:off x="8304069" y="6154831"/>
            <a:ext cx="839932" cy="53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015" tIns="45508" rIns="91015" bIns="45508" anchor="ct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800"/>
              <a:t>page </a:t>
            </a:r>
            <a:fld id="{0DD48888-9B85-4CE8-839A-7D9C497B50D7}" type="slidenum">
              <a:rPr lang="en-US" sz="800"/>
              <a:pPr/>
              <a:t>16</a:t>
            </a:fld>
            <a:endParaRPr lang="en-US" sz="800"/>
          </a:p>
        </p:txBody>
      </p:sp>
      <p:sp>
        <p:nvSpPr>
          <p:cNvPr id="102403" name="Text Box 4"/>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102404" name="Text Box 378"/>
          <p:cNvSpPr txBox="1">
            <a:spLocks noChangeArrowheads="1"/>
          </p:cNvSpPr>
          <p:nvPr/>
        </p:nvSpPr>
        <p:spPr bwMode="auto">
          <a:xfrm>
            <a:off x="744682" y="239526"/>
            <a:ext cx="7338836" cy="359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E3224"/>
                </a:solidFill>
              </a:rPr>
              <a:t>BANKS BEGINNING TO MOVE LEGACY LOANS OFF THE BOOKS</a:t>
            </a:r>
          </a:p>
        </p:txBody>
      </p:sp>
      <p:sp>
        <p:nvSpPr>
          <p:cNvPr id="102405" name="Rectangle 125"/>
          <p:cNvSpPr>
            <a:spLocks noChangeArrowheads="1"/>
          </p:cNvSpPr>
          <p:nvPr/>
        </p:nvSpPr>
        <p:spPr bwMode="auto">
          <a:xfrm>
            <a:off x="839932" y="532280"/>
            <a:ext cx="38629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E3224"/>
                </a:solidFill>
              </a:rPr>
              <a:t>BANKS’ NON-PERFORMING LOAN SALES BY QUARTER</a:t>
            </a:r>
          </a:p>
        </p:txBody>
      </p:sp>
      <p:pic>
        <p:nvPicPr>
          <p:cNvPr id="102406"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978" y="897872"/>
            <a:ext cx="8598477" cy="5294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69564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51"/>
          <p:cNvSpPr txBox="1">
            <a:spLocks noGrp="1" noChangeArrowheads="1"/>
          </p:cNvSpPr>
          <p:nvPr/>
        </p:nvSpPr>
        <p:spPr bwMode="auto">
          <a:xfrm>
            <a:off x="8304069" y="6154831"/>
            <a:ext cx="839932" cy="53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015" tIns="45508" rIns="91015" bIns="45508" anchor="ct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800"/>
              <a:t>page </a:t>
            </a:r>
            <a:fld id="{1C7890C6-2736-4058-832B-53C0B9790F0A}" type="slidenum">
              <a:rPr lang="en-US" sz="800"/>
              <a:pPr/>
              <a:t>17</a:t>
            </a:fld>
            <a:endParaRPr lang="en-US" sz="800"/>
          </a:p>
        </p:txBody>
      </p:sp>
      <p:sp>
        <p:nvSpPr>
          <p:cNvPr id="103427" name="Text Box 4"/>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103428" name="Text Box 398"/>
          <p:cNvSpPr txBox="1">
            <a:spLocks noChangeArrowheads="1"/>
          </p:cNvSpPr>
          <p:nvPr/>
        </p:nvSpPr>
        <p:spPr bwMode="auto">
          <a:xfrm>
            <a:off x="764887" y="5997949"/>
            <a:ext cx="1877415" cy="230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4" rIns="91429" bIns="45714">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900" dirty="0"/>
              <a:t>Source: PPR, CoStar Group, Inc.</a:t>
            </a:r>
          </a:p>
        </p:txBody>
      </p:sp>
      <p:sp>
        <p:nvSpPr>
          <p:cNvPr id="103429" name="Text Box 378"/>
          <p:cNvSpPr txBox="1">
            <a:spLocks noChangeArrowheads="1"/>
          </p:cNvSpPr>
          <p:nvPr/>
        </p:nvSpPr>
        <p:spPr bwMode="auto">
          <a:xfrm>
            <a:off x="731693" y="155482"/>
            <a:ext cx="5581817" cy="359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E3224"/>
                </a:solidFill>
              </a:rPr>
              <a:t>WHAT DISTRESSED OPPORTUNITY LOOKS LIKE</a:t>
            </a:r>
          </a:p>
        </p:txBody>
      </p:sp>
      <p:sp>
        <p:nvSpPr>
          <p:cNvPr id="103430" name="Rectangle 125"/>
          <p:cNvSpPr>
            <a:spLocks noChangeArrowheads="1"/>
          </p:cNvSpPr>
          <p:nvPr/>
        </p:nvSpPr>
        <p:spPr bwMode="auto">
          <a:xfrm>
            <a:off x="839932" y="438430"/>
            <a:ext cx="275043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71C1C"/>
                </a:solidFill>
              </a:rPr>
              <a:t>BANKS’ CRE OREO SALES BY QUARTER</a:t>
            </a:r>
          </a:p>
        </p:txBody>
      </p:sp>
      <p:sp>
        <p:nvSpPr>
          <p:cNvPr id="103432" name="Rectangle 1030"/>
          <p:cNvSpPr>
            <a:spLocks noChangeArrowheads="1"/>
          </p:cNvSpPr>
          <p:nvPr/>
        </p:nvSpPr>
        <p:spPr bwMode="auto">
          <a:xfrm>
            <a:off x="7527637" y="6044173"/>
            <a:ext cx="67396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636" eaLnBrk="0" hangingPunct="0"/>
            <a:r>
              <a:rPr lang="en-US" sz="900" dirty="0"/>
              <a:t>As of </a:t>
            </a:r>
            <a:r>
              <a:rPr lang="en-US" sz="900" dirty="0" smtClean="0"/>
              <a:t>11Q4</a:t>
            </a:r>
            <a:endParaRPr lang="en-US" sz="900" dirty="0"/>
          </a:p>
        </p:txBody>
      </p:sp>
      <p:pic>
        <p:nvPicPr>
          <p:cNvPr id="103433"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297" y="737487"/>
            <a:ext cx="7990018" cy="5260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0412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4636">
              <a:defRPr sz="1100">
                <a:solidFill>
                  <a:schemeClr val="tx1"/>
                </a:solidFill>
                <a:latin typeface="Arial" pitchFamily="34" charset="0"/>
              </a:defRPr>
            </a:lvl1pPr>
            <a:lvl2pPr marL="666723" indent="-256432" defTabSz="904636">
              <a:defRPr sz="1100">
                <a:solidFill>
                  <a:schemeClr val="tx1"/>
                </a:solidFill>
                <a:latin typeface="Arial" pitchFamily="34" charset="0"/>
              </a:defRPr>
            </a:lvl2pPr>
            <a:lvl3pPr marL="1025728" indent="-205146" defTabSz="904636">
              <a:defRPr sz="1100">
                <a:solidFill>
                  <a:schemeClr val="tx1"/>
                </a:solidFill>
                <a:latin typeface="Arial" pitchFamily="34" charset="0"/>
              </a:defRPr>
            </a:lvl3pPr>
            <a:lvl4pPr marL="1436019" indent="-205146" defTabSz="904636">
              <a:defRPr sz="1100">
                <a:solidFill>
                  <a:schemeClr val="tx1"/>
                </a:solidFill>
                <a:latin typeface="Arial" pitchFamily="34" charset="0"/>
              </a:defRPr>
            </a:lvl4pPr>
            <a:lvl5pPr marL="1846311" indent="-205146" defTabSz="904636">
              <a:defRPr sz="1100">
                <a:solidFill>
                  <a:schemeClr val="tx1"/>
                </a:solidFill>
                <a:latin typeface="Arial" pitchFamily="34" charset="0"/>
              </a:defRPr>
            </a:lvl5pPr>
            <a:lvl6pPr marL="2256602" indent="-205146" defTabSz="904636" eaLnBrk="0" fontAlgn="base" hangingPunct="0">
              <a:spcBef>
                <a:spcPct val="0"/>
              </a:spcBef>
              <a:spcAft>
                <a:spcPct val="0"/>
              </a:spcAft>
              <a:defRPr sz="1100">
                <a:solidFill>
                  <a:schemeClr val="tx1"/>
                </a:solidFill>
                <a:latin typeface="Arial" pitchFamily="34" charset="0"/>
              </a:defRPr>
            </a:lvl6pPr>
            <a:lvl7pPr marL="2666893" indent="-205146" defTabSz="904636" eaLnBrk="0" fontAlgn="base" hangingPunct="0">
              <a:spcBef>
                <a:spcPct val="0"/>
              </a:spcBef>
              <a:spcAft>
                <a:spcPct val="0"/>
              </a:spcAft>
              <a:defRPr sz="1100">
                <a:solidFill>
                  <a:schemeClr val="tx1"/>
                </a:solidFill>
                <a:latin typeface="Arial" pitchFamily="34" charset="0"/>
              </a:defRPr>
            </a:lvl7pPr>
            <a:lvl8pPr marL="3077185" indent="-205146" defTabSz="904636" eaLnBrk="0" fontAlgn="base" hangingPunct="0">
              <a:spcBef>
                <a:spcPct val="0"/>
              </a:spcBef>
              <a:spcAft>
                <a:spcPct val="0"/>
              </a:spcAft>
              <a:defRPr sz="1100">
                <a:solidFill>
                  <a:schemeClr val="tx1"/>
                </a:solidFill>
                <a:latin typeface="Arial" pitchFamily="34" charset="0"/>
              </a:defRPr>
            </a:lvl8pPr>
            <a:lvl9pPr marL="3487476" indent="-205146" defTabSz="904636" eaLnBrk="0" fontAlgn="base" hangingPunct="0">
              <a:spcBef>
                <a:spcPct val="0"/>
              </a:spcBef>
              <a:spcAft>
                <a:spcPct val="0"/>
              </a:spcAft>
              <a:defRPr sz="1100">
                <a:solidFill>
                  <a:schemeClr val="tx1"/>
                </a:solidFill>
                <a:latin typeface="Arial" pitchFamily="34" charset="0"/>
              </a:defRPr>
            </a:lvl9pPr>
          </a:lstStyle>
          <a:p>
            <a:r>
              <a:rPr lang="en-US" sz="800"/>
              <a:t>page </a:t>
            </a:r>
            <a:fld id="{73C872AC-FB6D-41DB-8377-3723404B5E99}" type="slidenum">
              <a:rPr lang="en-US" sz="800"/>
              <a:pPr/>
              <a:t>18</a:t>
            </a:fld>
            <a:endParaRPr lang="en-US" sz="800"/>
          </a:p>
        </p:txBody>
      </p:sp>
      <p:sp>
        <p:nvSpPr>
          <p:cNvPr id="3075" name="Text Box 2"/>
          <p:cNvSpPr txBox="1">
            <a:spLocks noChangeArrowheads="1"/>
          </p:cNvSpPr>
          <p:nvPr/>
        </p:nvSpPr>
        <p:spPr bwMode="auto">
          <a:xfrm>
            <a:off x="1293091" y="3339353"/>
            <a:ext cx="2069523" cy="421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defRPr>
            </a:lvl9pPr>
          </a:lstStyle>
          <a:p>
            <a:pPr>
              <a:spcBef>
                <a:spcPct val="50000"/>
              </a:spcBef>
            </a:pPr>
            <a:r>
              <a:rPr lang="en-US" sz="2200" dirty="0">
                <a:solidFill>
                  <a:srgbClr val="E13B31"/>
                </a:solidFill>
              </a:rPr>
              <a:t>chapter 3</a:t>
            </a:r>
          </a:p>
        </p:txBody>
      </p:sp>
      <p:sp>
        <p:nvSpPr>
          <p:cNvPr id="3076" name="Text Box 3"/>
          <p:cNvSpPr txBox="1">
            <a:spLocks noChangeArrowheads="1"/>
          </p:cNvSpPr>
          <p:nvPr/>
        </p:nvSpPr>
        <p:spPr bwMode="auto">
          <a:xfrm>
            <a:off x="3293341" y="3339353"/>
            <a:ext cx="5048250" cy="39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defRPr>
            </a:lvl9pPr>
          </a:lstStyle>
          <a:p>
            <a:pPr>
              <a:spcBef>
                <a:spcPct val="50000"/>
              </a:spcBef>
            </a:pPr>
            <a:r>
              <a:rPr lang="en-US" sz="2000" dirty="0" smtClean="0"/>
              <a:t>Relative Value in Today’s Environment</a:t>
            </a:r>
            <a:endParaRPr lang="en-US" sz="2000" dirty="0"/>
          </a:p>
        </p:txBody>
      </p:sp>
      <p:sp>
        <p:nvSpPr>
          <p:cNvPr id="3077" name="Line 4"/>
          <p:cNvSpPr>
            <a:spLocks noChangeShapeType="1"/>
          </p:cNvSpPr>
          <p:nvPr/>
        </p:nvSpPr>
        <p:spPr bwMode="auto">
          <a:xfrm>
            <a:off x="3212523" y="3423397"/>
            <a:ext cx="0" cy="763401"/>
          </a:xfrm>
          <a:prstGeom prst="line">
            <a:avLst/>
          </a:prstGeom>
          <a:noFill/>
          <a:ln w="15875">
            <a:solidFill>
              <a:srgbClr val="C0C0C0"/>
            </a:solidFill>
            <a:round/>
            <a:headEnd/>
            <a:tailEnd/>
          </a:ln>
          <a:extLst>
            <a:ext uri="{909E8E84-426E-40DD-AFC4-6F175D3DCCD1}">
              <a14:hiddenFill xmlns:a14="http://schemas.microsoft.com/office/drawing/2010/main">
                <a:noFill/>
              </a14:hiddenFill>
            </a:ext>
          </a:extLst>
        </p:spPr>
        <p:txBody>
          <a:bodyPr wrap="none" lIns="82058" tIns="41029" rIns="82058" bIns="41029" anchor="ctr"/>
          <a:lstStyle/>
          <a:p>
            <a:endParaRPr lang="en-US"/>
          </a:p>
        </p:txBody>
      </p:sp>
      <p:sp>
        <p:nvSpPr>
          <p:cNvPr id="3078" name="Line 5"/>
          <p:cNvSpPr>
            <a:spLocks noChangeShapeType="1"/>
          </p:cNvSpPr>
          <p:nvPr/>
        </p:nvSpPr>
        <p:spPr bwMode="auto">
          <a:xfrm>
            <a:off x="1249795" y="3423397"/>
            <a:ext cx="0" cy="763401"/>
          </a:xfrm>
          <a:prstGeom prst="line">
            <a:avLst/>
          </a:prstGeom>
          <a:noFill/>
          <a:ln w="15875">
            <a:solidFill>
              <a:srgbClr val="C0C0C0"/>
            </a:solidFill>
            <a:round/>
            <a:headEnd/>
            <a:tailEnd/>
          </a:ln>
          <a:extLst>
            <a:ext uri="{909E8E84-426E-40DD-AFC4-6F175D3DCCD1}">
              <a14:hiddenFill xmlns:a14="http://schemas.microsoft.com/office/drawing/2010/main">
                <a:noFill/>
              </a14:hiddenFill>
            </a:ext>
          </a:extLst>
        </p:spPr>
        <p:txBody>
          <a:bodyPr wrap="none" lIns="82058" tIns="41029" rIns="82058" bIns="41029" anchor="ctr"/>
          <a:lstStyle/>
          <a:p>
            <a:endParaRPr lang="en-US"/>
          </a:p>
        </p:txBody>
      </p:sp>
    </p:spTree>
    <p:extLst>
      <p:ext uri="{BB962C8B-B14F-4D97-AF65-F5344CB8AC3E}">
        <p14:creationId xmlns:p14="http://schemas.microsoft.com/office/powerpoint/2010/main" val="24443468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8"/>
          <p:cNvSpPr>
            <a:spLocks noChangeArrowheads="1"/>
          </p:cNvSpPr>
          <p:nvPr/>
        </p:nvSpPr>
        <p:spPr bwMode="auto">
          <a:xfrm>
            <a:off x="1144444" y="1102379"/>
            <a:ext cx="6644409" cy="4255434"/>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lstStyle/>
          <a:p>
            <a:endParaRPr lang="en-US">
              <a:latin typeface="Arail"/>
            </a:endParaRPr>
          </a:p>
        </p:txBody>
      </p:sp>
      <p:sp>
        <p:nvSpPr>
          <p:cNvPr id="117763" name="Freeform 9"/>
          <p:cNvSpPr>
            <a:spLocks noEditPoints="1"/>
          </p:cNvSpPr>
          <p:nvPr/>
        </p:nvSpPr>
        <p:spPr bwMode="auto">
          <a:xfrm>
            <a:off x="1144444" y="1092574"/>
            <a:ext cx="6644409" cy="4275044"/>
          </a:xfrm>
          <a:custGeom>
            <a:avLst/>
            <a:gdLst>
              <a:gd name="T0" fmla="*/ 0 w 4185"/>
              <a:gd name="T1" fmla="*/ 2147483647 h 2693"/>
              <a:gd name="T2" fmla="*/ 2147483647 w 4185"/>
              <a:gd name="T3" fmla="*/ 2147483647 h 2693"/>
              <a:gd name="T4" fmla="*/ 2147483647 w 4185"/>
              <a:gd name="T5" fmla="*/ 2147483647 h 2693"/>
              <a:gd name="T6" fmla="*/ 0 w 4185"/>
              <a:gd name="T7" fmla="*/ 2147483647 h 2693"/>
              <a:gd name="T8" fmla="*/ 0 w 4185"/>
              <a:gd name="T9" fmla="*/ 2147483647 h 2693"/>
              <a:gd name="T10" fmla="*/ 0 w 4185"/>
              <a:gd name="T11" fmla="*/ 2147483647 h 2693"/>
              <a:gd name="T12" fmla="*/ 2147483647 w 4185"/>
              <a:gd name="T13" fmla="*/ 2147483647 h 2693"/>
              <a:gd name="T14" fmla="*/ 2147483647 w 4185"/>
              <a:gd name="T15" fmla="*/ 2147483647 h 2693"/>
              <a:gd name="T16" fmla="*/ 0 w 4185"/>
              <a:gd name="T17" fmla="*/ 2147483647 h 2693"/>
              <a:gd name="T18" fmla="*/ 0 w 4185"/>
              <a:gd name="T19" fmla="*/ 2147483647 h 2693"/>
              <a:gd name="T20" fmla="*/ 0 w 4185"/>
              <a:gd name="T21" fmla="*/ 2147483647 h 2693"/>
              <a:gd name="T22" fmla="*/ 2147483647 w 4185"/>
              <a:gd name="T23" fmla="*/ 2147483647 h 2693"/>
              <a:gd name="T24" fmla="*/ 2147483647 w 4185"/>
              <a:gd name="T25" fmla="*/ 2147483647 h 2693"/>
              <a:gd name="T26" fmla="*/ 0 w 4185"/>
              <a:gd name="T27" fmla="*/ 2147483647 h 2693"/>
              <a:gd name="T28" fmla="*/ 0 w 4185"/>
              <a:gd name="T29" fmla="*/ 2147483647 h 2693"/>
              <a:gd name="T30" fmla="*/ 0 w 4185"/>
              <a:gd name="T31" fmla="*/ 2147483647 h 2693"/>
              <a:gd name="T32" fmla="*/ 2147483647 w 4185"/>
              <a:gd name="T33" fmla="*/ 2147483647 h 2693"/>
              <a:gd name="T34" fmla="*/ 2147483647 w 4185"/>
              <a:gd name="T35" fmla="*/ 2147483647 h 2693"/>
              <a:gd name="T36" fmla="*/ 0 w 4185"/>
              <a:gd name="T37" fmla="*/ 2147483647 h 2693"/>
              <a:gd name="T38" fmla="*/ 0 w 4185"/>
              <a:gd name="T39" fmla="*/ 2147483647 h 2693"/>
              <a:gd name="T40" fmla="*/ 0 w 4185"/>
              <a:gd name="T41" fmla="*/ 2147483647 h 2693"/>
              <a:gd name="T42" fmla="*/ 2147483647 w 4185"/>
              <a:gd name="T43" fmla="*/ 2147483647 h 2693"/>
              <a:gd name="T44" fmla="*/ 2147483647 w 4185"/>
              <a:gd name="T45" fmla="*/ 2147483647 h 2693"/>
              <a:gd name="T46" fmla="*/ 0 w 4185"/>
              <a:gd name="T47" fmla="*/ 2147483647 h 2693"/>
              <a:gd name="T48" fmla="*/ 0 w 4185"/>
              <a:gd name="T49" fmla="*/ 2147483647 h 2693"/>
              <a:gd name="T50" fmla="*/ 0 w 4185"/>
              <a:gd name="T51" fmla="*/ 0 h 2693"/>
              <a:gd name="T52" fmla="*/ 2147483647 w 4185"/>
              <a:gd name="T53" fmla="*/ 0 h 2693"/>
              <a:gd name="T54" fmla="*/ 2147483647 w 4185"/>
              <a:gd name="T55" fmla="*/ 2147483647 h 2693"/>
              <a:gd name="T56" fmla="*/ 0 w 4185"/>
              <a:gd name="T57" fmla="*/ 2147483647 h 2693"/>
              <a:gd name="T58" fmla="*/ 0 w 4185"/>
              <a:gd name="T59" fmla="*/ 0 h 269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185" h="2693">
                <a:moveTo>
                  <a:pt x="0" y="2681"/>
                </a:moveTo>
                <a:lnTo>
                  <a:pt x="4185" y="2681"/>
                </a:lnTo>
                <a:lnTo>
                  <a:pt x="4185" y="2693"/>
                </a:lnTo>
                <a:lnTo>
                  <a:pt x="0" y="2693"/>
                </a:lnTo>
                <a:lnTo>
                  <a:pt x="0" y="2681"/>
                </a:lnTo>
                <a:close/>
                <a:moveTo>
                  <a:pt x="0" y="2235"/>
                </a:moveTo>
                <a:lnTo>
                  <a:pt x="4185" y="2235"/>
                </a:lnTo>
                <a:lnTo>
                  <a:pt x="4185" y="2247"/>
                </a:lnTo>
                <a:lnTo>
                  <a:pt x="0" y="2247"/>
                </a:lnTo>
                <a:lnTo>
                  <a:pt x="0" y="2235"/>
                </a:lnTo>
                <a:close/>
                <a:moveTo>
                  <a:pt x="0" y="1342"/>
                </a:moveTo>
                <a:lnTo>
                  <a:pt x="4185" y="1342"/>
                </a:lnTo>
                <a:lnTo>
                  <a:pt x="4185" y="1353"/>
                </a:lnTo>
                <a:lnTo>
                  <a:pt x="0" y="1353"/>
                </a:lnTo>
                <a:lnTo>
                  <a:pt x="0" y="1342"/>
                </a:lnTo>
                <a:close/>
                <a:moveTo>
                  <a:pt x="0" y="894"/>
                </a:moveTo>
                <a:lnTo>
                  <a:pt x="4185" y="894"/>
                </a:lnTo>
                <a:lnTo>
                  <a:pt x="4185" y="905"/>
                </a:lnTo>
                <a:lnTo>
                  <a:pt x="0" y="905"/>
                </a:lnTo>
                <a:lnTo>
                  <a:pt x="0" y="894"/>
                </a:lnTo>
                <a:close/>
                <a:moveTo>
                  <a:pt x="0" y="448"/>
                </a:moveTo>
                <a:lnTo>
                  <a:pt x="4185" y="448"/>
                </a:lnTo>
                <a:lnTo>
                  <a:pt x="4185" y="459"/>
                </a:lnTo>
                <a:lnTo>
                  <a:pt x="0" y="459"/>
                </a:lnTo>
                <a:lnTo>
                  <a:pt x="0" y="448"/>
                </a:lnTo>
                <a:close/>
                <a:moveTo>
                  <a:pt x="0" y="0"/>
                </a:moveTo>
                <a:lnTo>
                  <a:pt x="4185" y="0"/>
                </a:lnTo>
                <a:lnTo>
                  <a:pt x="4185" y="11"/>
                </a:lnTo>
                <a:lnTo>
                  <a:pt x="0" y="11"/>
                </a:lnTo>
                <a:lnTo>
                  <a:pt x="0" y="0"/>
                </a:lnTo>
                <a:close/>
              </a:path>
            </a:pathLst>
          </a:custGeom>
          <a:solidFill>
            <a:srgbClr val="FFFFFF"/>
          </a:solidFill>
          <a:ln w="1" cap="flat">
            <a:solidFill>
              <a:srgbClr val="FFFFFF"/>
            </a:solidFill>
            <a:prstDash val="solid"/>
            <a:bevel/>
            <a:headEnd/>
            <a:tailEnd/>
          </a:ln>
        </p:spPr>
        <p:txBody>
          <a:bodyPr lIns="91429" tIns="45714" rIns="91429" bIns="45714"/>
          <a:lstStyle/>
          <a:p>
            <a:endParaRPr lang="en-US"/>
          </a:p>
        </p:txBody>
      </p:sp>
      <p:sp>
        <p:nvSpPr>
          <p:cNvPr id="117764" name="Freeform 10"/>
          <p:cNvSpPr>
            <a:spLocks noEditPoints="1"/>
          </p:cNvSpPr>
          <p:nvPr/>
        </p:nvSpPr>
        <p:spPr bwMode="auto">
          <a:xfrm>
            <a:off x="2805546" y="1102379"/>
            <a:ext cx="4984750" cy="4255434"/>
          </a:xfrm>
          <a:custGeom>
            <a:avLst/>
            <a:gdLst>
              <a:gd name="T0" fmla="*/ 2147483647 w 3140"/>
              <a:gd name="T1" fmla="*/ 0 h 2681"/>
              <a:gd name="T2" fmla="*/ 2147483647 w 3140"/>
              <a:gd name="T3" fmla="*/ 2147483647 h 2681"/>
              <a:gd name="T4" fmla="*/ 0 w 3140"/>
              <a:gd name="T5" fmla="*/ 2147483647 h 2681"/>
              <a:gd name="T6" fmla="*/ 0 w 3140"/>
              <a:gd name="T7" fmla="*/ 0 h 2681"/>
              <a:gd name="T8" fmla="*/ 2147483647 w 3140"/>
              <a:gd name="T9" fmla="*/ 0 h 2681"/>
              <a:gd name="T10" fmla="*/ 2147483647 w 3140"/>
              <a:gd name="T11" fmla="*/ 0 h 2681"/>
              <a:gd name="T12" fmla="*/ 2147483647 w 3140"/>
              <a:gd name="T13" fmla="*/ 2147483647 h 2681"/>
              <a:gd name="T14" fmla="*/ 2147483647 w 3140"/>
              <a:gd name="T15" fmla="*/ 2147483647 h 2681"/>
              <a:gd name="T16" fmla="*/ 2147483647 w 3140"/>
              <a:gd name="T17" fmla="*/ 0 h 2681"/>
              <a:gd name="T18" fmla="*/ 2147483647 w 3140"/>
              <a:gd name="T19" fmla="*/ 0 h 2681"/>
              <a:gd name="T20" fmla="*/ 2147483647 w 3140"/>
              <a:gd name="T21" fmla="*/ 0 h 2681"/>
              <a:gd name="T22" fmla="*/ 2147483647 w 3140"/>
              <a:gd name="T23" fmla="*/ 2147483647 h 2681"/>
              <a:gd name="T24" fmla="*/ 2147483647 w 3140"/>
              <a:gd name="T25" fmla="*/ 2147483647 h 2681"/>
              <a:gd name="T26" fmla="*/ 2147483647 w 3140"/>
              <a:gd name="T27" fmla="*/ 0 h 2681"/>
              <a:gd name="T28" fmla="*/ 2147483647 w 3140"/>
              <a:gd name="T29" fmla="*/ 0 h 2681"/>
              <a:gd name="T30" fmla="*/ 2147483647 w 3140"/>
              <a:gd name="T31" fmla="*/ 0 h 2681"/>
              <a:gd name="T32" fmla="*/ 2147483647 w 3140"/>
              <a:gd name="T33" fmla="*/ 2147483647 h 2681"/>
              <a:gd name="T34" fmla="*/ 2147483647 w 3140"/>
              <a:gd name="T35" fmla="*/ 2147483647 h 2681"/>
              <a:gd name="T36" fmla="*/ 2147483647 w 3140"/>
              <a:gd name="T37" fmla="*/ 0 h 2681"/>
              <a:gd name="T38" fmla="*/ 2147483647 w 3140"/>
              <a:gd name="T39" fmla="*/ 0 h 268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40" h="2681">
                <a:moveTo>
                  <a:pt x="3" y="0"/>
                </a:moveTo>
                <a:lnTo>
                  <a:pt x="3" y="2681"/>
                </a:lnTo>
                <a:lnTo>
                  <a:pt x="0" y="2681"/>
                </a:lnTo>
                <a:lnTo>
                  <a:pt x="0" y="0"/>
                </a:lnTo>
                <a:lnTo>
                  <a:pt x="3" y="0"/>
                </a:lnTo>
                <a:close/>
                <a:moveTo>
                  <a:pt x="1048" y="0"/>
                </a:moveTo>
                <a:lnTo>
                  <a:pt x="1048" y="2681"/>
                </a:lnTo>
                <a:lnTo>
                  <a:pt x="1046" y="2681"/>
                </a:lnTo>
                <a:lnTo>
                  <a:pt x="1046" y="0"/>
                </a:lnTo>
                <a:lnTo>
                  <a:pt x="1048" y="0"/>
                </a:lnTo>
                <a:close/>
                <a:moveTo>
                  <a:pt x="2094" y="0"/>
                </a:moveTo>
                <a:lnTo>
                  <a:pt x="2094" y="2681"/>
                </a:lnTo>
                <a:lnTo>
                  <a:pt x="2092" y="2681"/>
                </a:lnTo>
                <a:lnTo>
                  <a:pt x="2092" y="0"/>
                </a:lnTo>
                <a:lnTo>
                  <a:pt x="2094" y="0"/>
                </a:lnTo>
                <a:close/>
                <a:moveTo>
                  <a:pt x="3140" y="0"/>
                </a:moveTo>
                <a:lnTo>
                  <a:pt x="3140" y="2681"/>
                </a:lnTo>
                <a:lnTo>
                  <a:pt x="3137" y="2681"/>
                </a:lnTo>
                <a:lnTo>
                  <a:pt x="3137" y="0"/>
                </a:lnTo>
                <a:lnTo>
                  <a:pt x="3140" y="0"/>
                </a:lnTo>
                <a:close/>
              </a:path>
            </a:pathLst>
          </a:custGeom>
          <a:solidFill>
            <a:srgbClr val="FFFFFF"/>
          </a:solidFill>
          <a:ln w="1" cap="flat">
            <a:solidFill>
              <a:srgbClr val="FFFFFF"/>
            </a:solidFill>
            <a:prstDash val="solid"/>
            <a:bevel/>
            <a:headEnd/>
            <a:tailEnd/>
          </a:ln>
        </p:spPr>
        <p:txBody>
          <a:bodyPr lIns="91429" tIns="45714" rIns="91429" bIns="45714"/>
          <a:lstStyle/>
          <a:p>
            <a:endParaRPr lang="en-US"/>
          </a:p>
        </p:txBody>
      </p:sp>
      <p:sp>
        <p:nvSpPr>
          <p:cNvPr id="117765" name="Freeform 11"/>
          <p:cNvSpPr>
            <a:spLocks noEditPoints="1"/>
          </p:cNvSpPr>
          <p:nvPr/>
        </p:nvSpPr>
        <p:spPr bwMode="auto">
          <a:xfrm>
            <a:off x="1502353" y="1591236"/>
            <a:ext cx="5455227" cy="2759449"/>
          </a:xfrm>
          <a:custGeom>
            <a:avLst/>
            <a:gdLst>
              <a:gd name="T0" fmla="*/ 0 w 3437"/>
              <a:gd name="T1" fmla="*/ 2147483647 h 1739"/>
              <a:gd name="T2" fmla="*/ 2147483647 w 3437"/>
              <a:gd name="T3" fmla="*/ 2147483647 h 1739"/>
              <a:gd name="T4" fmla="*/ 2147483647 w 3437"/>
              <a:gd name="T5" fmla="*/ 2147483647 h 1739"/>
              <a:gd name="T6" fmla="*/ 0 w 3437"/>
              <a:gd name="T7" fmla="*/ 2147483647 h 1739"/>
              <a:gd name="T8" fmla="*/ 0 w 3437"/>
              <a:gd name="T9" fmla="*/ 2147483647 h 1739"/>
              <a:gd name="T10" fmla="*/ 2147483647 w 3437"/>
              <a:gd name="T11" fmla="*/ 2147483647 h 1739"/>
              <a:gd name="T12" fmla="*/ 2147483647 w 3437"/>
              <a:gd name="T13" fmla="*/ 2147483647 h 1739"/>
              <a:gd name="T14" fmla="*/ 2147483647 w 3437"/>
              <a:gd name="T15" fmla="*/ 2147483647 h 1739"/>
              <a:gd name="T16" fmla="*/ 2147483647 w 3437"/>
              <a:gd name="T17" fmla="*/ 2147483647 h 1739"/>
              <a:gd name="T18" fmla="*/ 2147483647 w 3437"/>
              <a:gd name="T19" fmla="*/ 2147483647 h 1739"/>
              <a:gd name="T20" fmla="*/ 2147483647 w 3437"/>
              <a:gd name="T21" fmla="*/ 2147483647 h 1739"/>
              <a:gd name="T22" fmla="*/ 2147483647 w 3437"/>
              <a:gd name="T23" fmla="*/ 2147483647 h 1739"/>
              <a:gd name="T24" fmla="*/ 2147483647 w 3437"/>
              <a:gd name="T25" fmla="*/ 2147483647 h 1739"/>
              <a:gd name="T26" fmla="*/ 2147483647 w 3437"/>
              <a:gd name="T27" fmla="*/ 2147483647 h 1739"/>
              <a:gd name="T28" fmla="*/ 2147483647 w 3437"/>
              <a:gd name="T29" fmla="*/ 2147483647 h 1739"/>
              <a:gd name="T30" fmla="*/ 2147483647 w 3437"/>
              <a:gd name="T31" fmla="*/ 0 h 1739"/>
              <a:gd name="T32" fmla="*/ 2147483647 w 3437"/>
              <a:gd name="T33" fmla="*/ 0 h 1739"/>
              <a:gd name="T34" fmla="*/ 2147483647 w 3437"/>
              <a:gd name="T35" fmla="*/ 2147483647 h 1739"/>
              <a:gd name="T36" fmla="*/ 2147483647 w 3437"/>
              <a:gd name="T37" fmla="*/ 2147483647 h 1739"/>
              <a:gd name="T38" fmla="*/ 2147483647 w 3437"/>
              <a:gd name="T39" fmla="*/ 0 h 17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437" h="1739">
                <a:moveTo>
                  <a:pt x="0" y="1479"/>
                </a:moveTo>
                <a:lnTo>
                  <a:pt x="299" y="1479"/>
                </a:lnTo>
                <a:lnTo>
                  <a:pt x="299" y="1739"/>
                </a:lnTo>
                <a:lnTo>
                  <a:pt x="0" y="1739"/>
                </a:lnTo>
                <a:lnTo>
                  <a:pt x="0" y="1479"/>
                </a:lnTo>
                <a:close/>
                <a:moveTo>
                  <a:pt x="1045" y="1072"/>
                </a:moveTo>
                <a:lnTo>
                  <a:pt x="1345" y="1072"/>
                </a:lnTo>
                <a:lnTo>
                  <a:pt x="1345" y="1479"/>
                </a:lnTo>
                <a:lnTo>
                  <a:pt x="1045" y="1479"/>
                </a:lnTo>
                <a:lnTo>
                  <a:pt x="1045" y="1072"/>
                </a:lnTo>
                <a:close/>
                <a:moveTo>
                  <a:pt x="2092" y="460"/>
                </a:moveTo>
                <a:lnTo>
                  <a:pt x="2390" y="460"/>
                </a:lnTo>
                <a:lnTo>
                  <a:pt x="2390" y="1479"/>
                </a:lnTo>
                <a:lnTo>
                  <a:pt x="2092" y="1479"/>
                </a:lnTo>
                <a:lnTo>
                  <a:pt x="2092" y="460"/>
                </a:lnTo>
                <a:close/>
                <a:moveTo>
                  <a:pt x="3138" y="0"/>
                </a:moveTo>
                <a:lnTo>
                  <a:pt x="3437" y="0"/>
                </a:lnTo>
                <a:lnTo>
                  <a:pt x="3437" y="1479"/>
                </a:lnTo>
                <a:lnTo>
                  <a:pt x="3138" y="1479"/>
                </a:lnTo>
                <a:lnTo>
                  <a:pt x="3138" y="0"/>
                </a:lnTo>
                <a:close/>
              </a:path>
            </a:pathLst>
          </a:custGeom>
          <a:solidFill>
            <a:srgbClr val="0066CC"/>
          </a:solidFill>
          <a:ln>
            <a:noFill/>
          </a:ln>
          <a:extLst>
            <a:ext uri="{91240B29-F687-4F45-9708-019B960494DF}">
              <a14:hiddenLine xmlns:a14="http://schemas.microsoft.com/office/drawing/2010/main" w="9525">
                <a:solidFill>
                  <a:srgbClr val="000000"/>
                </a:solidFill>
                <a:round/>
                <a:headEnd/>
                <a:tailEnd/>
              </a14:hiddenLine>
            </a:ext>
          </a:extLst>
        </p:spPr>
        <p:txBody>
          <a:bodyPr lIns="91429" tIns="45714" rIns="91429" bIns="45714"/>
          <a:lstStyle/>
          <a:p>
            <a:endParaRPr lang="en-US"/>
          </a:p>
        </p:txBody>
      </p:sp>
      <p:sp>
        <p:nvSpPr>
          <p:cNvPr id="117766" name="Freeform 12"/>
          <p:cNvSpPr>
            <a:spLocks noEditPoints="1"/>
          </p:cNvSpPr>
          <p:nvPr/>
        </p:nvSpPr>
        <p:spPr bwMode="auto">
          <a:xfrm>
            <a:off x="1977159" y="3545262"/>
            <a:ext cx="5453785" cy="1480577"/>
          </a:xfrm>
          <a:custGeom>
            <a:avLst/>
            <a:gdLst>
              <a:gd name="T0" fmla="*/ 0 w 3436"/>
              <a:gd name="T1" fmla="*/ 2147483647 h 933"/>
              <a:gd name="T2" fmla="*/ 2147483647 w 3436"/>
              <a:gd name="T3" fmla="*/ 2147483647 h 933"/>
              <a:gd name="T4" fmla="*/ 2147483647 w 3436"/>
              <a:gd name="T5" fmla="*/ 2147483647 h 933"/>
              <a:gd name="T6" fmla="*/ 0 w 3436"/>
              <a:gd name="T7" fmla="*/ 2147483647 h 933"/>
              <a:gd name="T8" fmla="*/ 0 w 3436"/>
              <a:gd name="T9" fmla="*/ 2147483647 h 933"/>
              <a:gd name="T10" fmla="*/ 2147483647 w 3436"/>
              <a:gd name="T11" fmla="*/ 2147483647 h 933"/>
              <a:gd name="T12" fmla="*/ 2147483647 w 3436"/>
              <a:gd name="T13" fmla="*/ 2147483647 h 933"/>
              <a:gd name="T14" fmla="*/ 2147483647 w 3436"/>
              <a:gd name="T15" fmla="*/ 2147483647 h 933"/>
              <a:gd name="T16" fmla="*/ 2147483647 w 3436"/>
              <a:gd name="T17" fmla="*/ 2147483647 h 933"/>
              <a:gd name="T18" fmla="*/ 2147483647 w 3436"/>
              <a:gd name="T19" fmla="*/ 2147483647 h 933"/>
              <a:gd name="T20" fmla="*/ 2147483647 w 3436"/>
              <a:gd name="T21" fmla="*/ 2147483647 h 933"/>
              <a:gd name="T22" fmla="*/ 2147483647 w 3436"/>
              <a:gd name="T23" fmla="*/ 2147483647 h 933"/>
              <a:gd name="T24" fmla="*/ 2147483647 w 3436"/>
              <a:gd name="T25" fmla="*/ 2147483647 h 933"/>
              <a:gd name="T26" fmla="*/ 2147483647 w 3436"/>
              <a:gd name="T27" fmla="*/ 2147483647 h 933"/>
              <a:gd name="T28" fmla="*/ 2147483647 w 3436"/>
              <a:gd name="T29" fmla="*/ 2147483647 h 933"/>
              <a:gd name="T30" fmla="*/ 2147483647 w 3436"/>
              <a:gd name="T31" fmla="*/ 0 h 933"/>
              <a:gd name="T32" fmla="*/ 2147483647 w 3436"/>
              <a:gd name="T33" fmla="*/ 0 h 933"/>
              <a:gd name="T34" fmla="*/ 2147483647 w 3436"/>
              <a:gd name="T35" fmla="*/ 2147483647 h 933"/>
              <a:gd name="T36" fmla="*/ 2147483647 w 3436"/>
              <a:gd name="T37" fmla="*/ 2147483647 h 933"/>
              <a:gd name="T38" fmla="*/ 2147483647 w 3436"/>
              <a:gd name="T39" fmla="*/ 0 h 93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436" h="933">
                <a:moveTo>
                  <a:pt x="0" y="248"/>
                </a:moveTo>
                <a:lnTo>
                  <a:pt x="299" y="248"/>
                </a:lnTo>
                <a:lnTo>
                  <a:pt x="299" y="933"/>
                </a:lnTo>
                <a:lnTo>
                  <a:pt x="0" y="933"/>
                </a:lnTo>
                <a:lnTo>
                  <a:pt x="0" y="248"/>
                </a:lnTo>
                <a:close/>
                <a:moveTo>
                  <a:pt x="1046" y="248"/>
                </a:moveTo>
                <a:lnTo>
                  <a:pt x="1345" y="248"/>
                </a:lnTo>
                <a:lnTo>
                  <a:pt x="1345" y="648"/>
                </a:lnTo>
                <a:lnTo>
                  <a:pt x="1046" y="648"/>
                </a:lnTo>
                <a:lnTo>
                  <a:pt x="1046" y="248"/>
                </a:lnTo>
                <a:close/>
                <a:moveTo>
                  <a:pt x="2091" y="248"/>
                </a:moveTo>
                <a:lnTo>
                  <a:pt x="2390" y="248"/>
                </a:lnTo>
                <a:lnTo>
                  <a:pt x="2390" y="492"/>
                </a:lnTo>
                <a:lnTo>
                  <a:pt x="2091" y="492"/>
                </a:lnTo>
                <a:lnTo>
                  <a:pt x="2091" y="248"/>
                </a:lnTo>
                <a:close/>
                <a:moveTo>
                  <a:pt x="3138" y="0"/>
                </a:moveTo>
                <a:lnTo>
                  <a:pt x="3436" y="0"/>
                </a:lnTo>
                <a:lnTo>
                  <a:pt x="3436" y="248"/>
                </a:lnTo>
                <a:lnTo>
                  <a:pt x="3138" y="248"/>
                </a:lnTo>
                <a:lnTo>
                  <a:pt x="3138" y="0"/>
                </a:lnTo>
                <a:close/>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lIns="91429" tIns="45714" rIns="91429" bIns="45714"/>
          <a:lstStyle/>
          <a:p>
            <a:endParaRPr lang="en-US"/>
          </a:p>
        </p:txBody>
      </p:sp>
      <p:sp>
        <p:nvSpPr>
          <p:cNvPr id="117767" name="Rectangle 15"/>
          <p:cNvSpPr>
            <a:spLocks noChangeArrowheads="1"/>
          </p:cNvSpPr>
          <p:nvPr/>
        </p:nvSpPr>
        <p:spPr bwMode="auto">
          <a:xfrm>
            <a:off x="1144444" y="3931865"/>
            <a:ext cx="6644409" cy="14007"/>
          </a:xfrm>
          <a:prstGeom prst="rect">
            <a:avLst/>
          </a:prstGeom>
          <a:solidFill>
            <a:srgbClr val="999999"/>
          </a:solidFill>
          <a:ln w="1">
            <a:solidFill>
              <a:srgbClr val="999999"/>
            </a:solidFill>
            <a:bevel/>
            <a:headEnd/>
            <a:tailEnd/>
          </a:ln>
        </p:spPr>
        <p:txBody>
          <a:bodyPr lIns="91429" tIns="45714" rIns="91429" bIns="45714"/>
          <a:lstStyle/>
          <a:p>
            <a:endParaRPr lang="en-US">
              <a:latin typeface="Arail"/>
            </a:endParaRPr>
          </a:p>
        </p:txBody>
      </p:sp>
      <p:sp>
        <p:nvSpPr>
          <p:cNvPr id="117768" name="Freeform 16"/>
          <p:cNvSpPr>
            <a:spLocks noEditPoints="1"/>
          </p:cNvSpPr>
          <p:nvPr/>
        </p:nvSpPr>
        <p:spPr bwMode="auto">
          <a:xfrm>
            <a:off x="1140114" y="3938868"/>
            <a:ext cx="6653068" cy="71438"/>
          </a:xfrm>
          <a:custGeom>
            <a:avLst/>
            <a:gdLst>
              <a:gd name="T0" fmla="*/ 2147483647 w 4191"/>
              <a:gd name="T1" fmla="*/ 0 h 45"/>
              <a:gd name="T2" fmla="*/ 2147483647 w 4191"/>
              <a:gd name="T3" fmla="*/ 2147483647 h 45"/>
              <a:gd name="T4" fmla="*/ 0 w 4191"/>
              <a:gd name="T5" fmla="*/ 2147483647 h 45"/>
              <a:gd name="T6" fmla="*/ 0 w 4191"/>
              <a:gd name="T7" fmla="*/ 0 h 45"/>
              <a:gd name="T8" fmla="*/ 2147483647 w 4191"/>
              <a:gd name="T9" fmla="*/ 0 h 45"/>
              <a:gd name="T10" fmla="*/ 2147483647 w 4191"/>
              <a:gd name="T11" fmla="*/ 0 h 45"/>
              <a:gd name="T12" fmla="*/ 2147483647 w 4191"/>
              <a:gd name="T13" fmla="*/ 2147483647 h 45"/>
              <a:gd name="T14" fmla="*/ 2147483647 w 4191"/>
              <a:gd name="T15" fmla="*/ 2147483647 h 45"/>
              <a:gd name="T16" fmla="*/ 2147483647 w 4191"/>
              <a:gd name="T17" fmla="*/ 0 h 45"/>
              <a:gd name="T18" fmla="*/ 2147483647 w 4191"/>
              <a:gd name="T19" fmla="*/ 0 h 45"/>
              <a:gd name="T20" fmla="*/ 2147483647 w 4191"/>
              <a:gd name="T21" fmla="*/ 0 h 45"/>
              <a:gd name="T22" fmla="*/ 2147483647 w 4191"/>
              <a:gd name="T23" fmla="*/ 2147483647 h 45"/>
              <a:gd name="T24" fmla="*/ 2147483647 w 4191"/>
              <a:gd name="T25" fmla="*/ 2147483647 h 45"/>
              <a:gd name="T26" fmla="*/ 2147483647 w 4191"/>
              <a:gd name="T27" fmla="*/ 0 h 45"/>
              <a:gd name="T28" fmla="*/ 2147483647 w 4191"/>
              <a:gd name="T29" fmla="*/ 0 h 45"/>
              <a:gd name="T30" fmla="*/ 2147483647 w 4191"/>
              <a:gd name="T31" fmla="*/ 0 h 45"/>
              <a:gd name="T32" fmla="*/ 2147483647 w 4191"/>
              <a:gd name="T33" fmla="*/ 2147483647 h 45"/>
              <a:gd name="T34" fmla="*/ 2147483647 w 4191"/>
              <a:gd name="T35" fmla="*/ 2147483647 h 45"/>
              <a:gd name="T36" fmla="*/ 2147483647 w 4191"/>
              <a:gd name="T37" fmla="*/ 0 h 45"/>
              <a:gd name="T38" fmla="*/ 2147483647 w 4191"/>
              <a:gd name="T39" fmla="*/ 0 h 45"/>
              <a:gd name="T40" fmla="*/ 2147483647 w 4191"/>
              <a:gd name="T41" fmla="*/ 0 h 45"/>
              <a:gd name="T42" fmla="*/ 2147483647 w 4191"/>
              <a:gd name="T43" fmla="*/ 2147483647 h 45"/>
              <a:gd name="T44" fmla="*/ 2147483647 w 4191"/>
              <a:gd name="T45" fmla="*/ 2147483647 h 45"/>
              <a:gd name="T46" fmla="*/ 2147483647 w 4191"/>
              <a:gd name="T47" fmla="*/ 0 h 45"/>
              <a:gd name="T48" fmla="*/ 2147483647 w 4191"/>
              <a:gd name="T49" fmla="*/ 0 h 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191" h="45">
                <a:moveTo>
                  <a:pt x="7" y="0"/>
                </a:moveTo>
                <a:lnTo>
                  <a:pt x="7" y="45"/>
                </a:lnTo>
                <a:lnTo>
                  <a:pt x="0" y="45"/>
                </a:lnTo>
                <a:lnTo>
                  <a:pt x="0" y="0"/>
                </a:lnTo>
                <a:lnTo>
                  <a:pt x="7" y="0"/>
                </a:lnTo>
                <a:close/>
                <a:moveTo>
                  <a:pt x="1054" y="0"/>
                </a:moveTo>
                <a:lnTo>
                  <a:pt x="1054" y="45"/>
                </a:lnTo>
                <a:lnTo>
                  <a:pt x="1047" y="45"/>
                </a:lnTo>
                <a:lnTo>
                  <a:pt x="1047" y="0"/>
                </a:lnTo>
                <a:lnTo>
                  <a:pt x="1054" y="0"/>
                </a:lnTo>
                <a:close/>
                <a:moveTo>
                  <a:pt x="2100" y="0"/>
                </a:moveTo>
                <a:lnTo>
                  <a:pt x="2100" y="45"/>
                </a:lnTo>
                <a:lnTo>
                  <a:pt x="2092" y="45"/>
                </a:lnTo>
                <a:lnTo>
                  <a:pt x="2092" y="0"/>
                </a:lnTo>
                <a:lnTo>
                  <a:pt x="2100" y="0"/>
                </a:lnTo>
                <a:close/>
                <a:moveTo>
                  <a:pt x="3146" y="0"/>
                </a:moveTo>
                <a:lnTo>
                  <a:pt x="3146" y="45"/>
                </a:lnTo>
                <a:lnTo>
                  <a:pt x="3138" y="45"/>
                </a:lnTo>
                <a:lnTo>
                  <a:pt x="3138" y="0"/>
                </a:lnTo>
                <a:lnTo>
                  <a:pt x="3146" y="0"/>
                </a:lnTo>
                <a:close/>
                <a:moveTo>
                  <a:pt x="4191" y="0"/>
                </a:moveTo>
                <a:lnTo>
                  <a:pt x="4191" y="45"/>
                </a:lnTo>
                <a:lnTo>
                  <a:pt x="4184" y="45"/>
                </a:lnTo>
                <a:lnTo>
                  <a:pt x="4184" y="0"/>
                </a:lnTo>
                <a:lnTo>
                  <a:pt x="4191" y="0"/>
                </a:lnTo>
                <a:close/>
              </a:path>
            </a:pathLst>
          </a:custGeom>
          <a:solidFill>
            <a:srgbClr val="999999"/>
          </a:solidFill>
          <a:ln w="1" cap="flat">
            <a:solidFill>
              <a:srgbClr val="999999"/>
            </a:solidFill>
            <a:prstDash val="solid"/>
            <a:bevel/>
            <a:headEnd/>
            <a:tailEnd/>
          </a:ln>
        </p:spPr>
        <p:txBody>
          <a:bodyPr lIns="91429" tIns="45714" rIns="91429" bIns="45714"/>
          <a:lstStyle/>
          <a:p>
            <a:endParaRPr lang="en-US"/>
          </a:p>
        </p:txBody>
      </p:sp>
      <p:sp>
        <p:nvSpPr>
          <p:cNvPr id="117769" name="Rectangle 17"/>
          <p:cNvSpPr>
            <a:spLocks noChangeArrowheads="1"/>
          </p:cNvSpPr>
          <p:nvPr/>
        </p:nvSpPr>
        <p:spPr bwMode="auto">
          <a:xfrm>
            <a:off x="472607" y="5273769"/>
            <a:ext cx="6155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a:r>
              <a:rPr lang="en-US">
                <a:solidFill>
                  <a:srgbClr val="FF0000"/>
                </a:solidFill>
                <a:latin typeface="Arail"/>
              </a:rPr>
              <a:t>(40%)</a:t>
            </a:r>
            <a:endParaRPr lang="en-US">
              <a:latin typeface="Arail"/>
            </a:endParaRPr>
          </a:p>
        </p:txBody>
      </p:sp>
      <p:sp>
        <p:nvSpPr>
          <p:cNvPr id="117770" name="Rectangle 18"/>
          <p:cNvSpPr>
            <a:spLocks noChangeArrowheads="1"/>
          </p:cNvSpPr>
          <p:nvPr/>
        </p:nvSpPr>
        <p:spPr bwMode="auto">
          <a:xfrm>
            <a:off x="472607" y="4563596"/>
            <a:ext cx="6155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a:r>
              <a:rPr lang="en-US">
                <a:solidFill>
                  <a:srgbClr val="FF0000"/>
                </a:solidFill>
                <a:latin typeface="Arail"/>
              </a:rPr>
              <a:t>(20%)</a:t>
            </a:r>
            <a:endParaRPr lang="en-US">
              <a:latin typeface="Arail"/>
            </a:endParaRPr>
          </a:p>
        </p:txBody>
      </p:sp>
      <p:sp>
        <p:nvSpPr>
          <p:cNvPr id="117771" name="Rectangle 19"/>
          <p:cNvSpPr>
            <a:spLocks noChangeArrowheads="1"/>
          </p:cNvSpPr>
          <p:nvPr/>
        </p:nvSpPr>
        <p:spPr bwMode="auto">
          <a:xfrm>
            <a:off x="764837" y="3854824"/>
            <a:ext cx="3334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a:r>
              <a:rPr lang="en-US">
                <a:solidFill>
                  <a:srgbClr val="000000"/>
                </a:solidFill>
                <a:latin typeface="Arail"/>
              </a:rPr>
              <a:t>0%</a:t>
            </a:r>
            <a:endParaRPr lang="en-US">
              <a:latin typeface="Arail"/>
            </a:endParaRPr>
          </a:p>
        </p:txBody>
      </p:sp>
      <p:sp>
        <p:nvSpPr>
          <p:cNvPr id="117772" name="Rectangle 20"/>
          <p:cNvSpPr>
            <a:spLocks noChangeArrowheads="1"/>
          </p:cNvSpPr>
          <p:nvPr/>
        </p:nvSpPr>
        <p:spPr bwMode="auto">
          <a:xfrm>
            <a:off x="630824" y="3144651"/>
            <a:ext cx="4616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a:r>
              <a:rPr lang="en-US">
                <a:solidFill>
                  <a:srgbClr val="000000"/>
                </a:solidFill>
                <a:latin typeface="Arail"/>
              </a:rPr>
              <a:t>20%</a:t>
            </a:r>
            <a:endParaRPr lang="en-US">
              <a:latin typeface="Arail"/>
            </a:endParaRPr>
          </a:p>
        </p:txBody>
      </p:sp>
      <p:sp>
        <p:nvSpPr>
          <p:cNvPr id="117773" name="Rectangle 21"/>
          <p:cNvSpPr>
            <a:spLocks noChangeArrowheads="1"/>
          </p:cNvSpPr>
          <p:nvPr/>
        </p:nvSpPr>
        <p:spPr bwMode="auto">
          <a:xfrm>
            <a:off x="630824" y="2435879"/>
            <a:ext cx="4616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a:r>
              <a:rPr lang="en-US">
                <a:solidFill>
                  <a:srgbClr val="000000"/>
                </a:solidFill>
                <a:latin typeface="Arail"/>
              </a:rPr>
              <a:t>40%</a:t>
            </a:r>
            <a:endParaRPr lang="en-US">
              <a:latin typeface="Arail"/>
            </a:endParaRPr>
          </a:p>
        </p:txBody>
      </p:sp>
      <p:sp>
        <p:nvSpPr>
          <p:cNvPr id="117774" name="Rectangle 22"/>
          <p:cNvSpPr>
            <a:spLocks noChangeArrowheads="1"/>
          </p:cNvSpPr>
          <p:nvPr/>
        </p:nvSpPr>
        <p:spPr bwMode="auto">
          <a:xfrm>
            <a:off x="630824" y="1725706"/>
            <a:ext cx="4616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a:r>
              <a:rPr lang="en-US">
                <a:solidFill>
                  <a:srgbClr val="000000"/>
                </a:solidFill>
                <a:latin typeface="Arail"/>
              </a:rPr>
              <a:t>60%</a:t>
            </a:r>
            <a:endParaRPr lang="en-US">
              <a:latin typeface="Arail"/>
            </a:endParaRPr>
          </a:p>
        </p:txBody>
      </p:sp>
      <p:sp>
        <p:nvSpPr>
          <p:cNvPr id="117775" name="Rectangle 23"/>
          <p:cNvSpPr>
            <a:spLocks noChangeArrowheads="1"/>
          </p:cNvSpPr>
          <p:nvPr/>
        </p:nvSpPr>
        <p:spPr bwMode="auto">
          <a:xfrm>
            <a:off x="630824" y="1015534"/>
            <a:ext cx="4616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a:r>
              <a:rPr lang="en-US">
                <a:solidFill>
                  <a:srgbClr val="000000"/>
                </a:solidFill>
                <a:latin typeface="Arail"/>
              </a:rPr>
              <a:t>80%</a:t>
            </a:r>
            <a:endParaRPr lang="en-US">
              <a:latin typeface="Arail"/>
            </a:endParaRPr>
          </a:p>
        </p:txBody>
      </p:sp>
      <p:sp>
        <p:nvSpPr>
          <p:cNvPr id="117776" name="Rectangle 24"/>
          <p:cNvSpPr>
            <a:spLocks noChangeArrowheads="1"/>
          </p:cNvSpPr>
          <p:nvPr/>
        </p:nvSpPr>
        <p:spPr bwMode="auto">
          <a:xfrm>
            <a:off x="1627910" y="5500688"/>
            <a:ext cx="8015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latin typeface="Arail"/>
              </a:rPr>
              <a:t>&lt;$100K</a:t>
            </a:r>
            <a:endParaRPr lang="en-US">
              <a:latin typeface="Arail"/>
            </a:endParaRPr>
          </a:p>
        </p:txBody>
      </p:sp>
      <p:sp>
        <p:nvSpPr>
          <p:cNvPr id="117777" name="Rectangle 25"/>
          <p:cNvSpPr>
            <a:spLocks noChangeArrowheads="1"/>
          </p:cNvSpPr>
          <p:nvPr/>
        </p:nvSpPr>
        <p:spPr bwMode="auto">
          <a:xfrm>
            <a:off x="3089853" y="5500688"/>
            <a:ext cx="12567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latin typeface="Arail"/>
              </a:rPr>
              <a:t>$100-$250K</a:t>
            </a:r>
            <a:endParaRPr lang="en-US">
              <a:latin typeface="Arail"/>
            </a:endParaRPr>
          </a:p>
        </p:txBody>
      </p:sp>
      <p:sp>
        <p:nvSpPr>
          <p:cNvPr id="117778" name="Rectangle 26"/>
          <p:cNvSpPr>
            <a:spLocks noChangeArrowheads="1"/>
          </p:cNvSpPr>
          <p:nvPr/>
        </p:nvSpPr>
        <p:spPr bwMode="auto">
          <a:xfrm>
            <a:off x="4694671" y="5500688"/>
            <a:ext cx="11926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latin typeface="Arail"/>
              </a:rPr>
              <a:t>$250K-$1M</a:t>
            </a:r>
            <a:endParaRPr lang="en-US">
              <a:latin typeface="Arail"/>
            </a:endParaRPr>
          </a:p>
        </p:txBody>
      </p:sp>
      <p:sp>
        <p:nvSpPr>
          <p:cNvPr id="117779" name="Rectangle 27"/>
          <p:cNvSpPr>
            <a:spLocks noChangeArrowheads="1"/>
          </p:cNvSpPr>
          <p:nvPr/>
        </p:nvSpPr>
        <p:spPr bwMode="auto">
          <a:xfrm>
            <a:off x="6619876" y="5500688"/>
            <a:ext cx="5834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latin typeface="Arail"/>
              </a:rPr>
              <a:t>&gt;$1M</a:t>
            </a:r>
            <a:endParaRPr lang="en-US">
              <a:latin typeface="Arail"/>
            </a:endParaRPr>
          </a:p>
        </p:txBody>
      </p:sp>
      <p:sp>
        <p:nvSpPr>
          <p:cNvPr id="117780" name="Rectangle 28"/>
          <p:cNvSpPr>
            <a:spLocks noChangeArrowheads="1"/>
          </p:cNvSpPr>
          <p:nvPr/>
        </p:nvSpPr>
        <p:spPr bwMode="auto">
          <a:xfrm>
            <a:off x="1143000" y="5873283"/>
            <a:ext cx="99580" cy="112059"/>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lstStyle/>
          <a:p>
            <a:endParaRPr lang="en-US">
              <a:latin typeface="Arail"/>
            </a:endParaRPr>
          </a:p>
        </p:txBody>
      </p:sp>
      <p:sp>
        <p:nvSpPr>
          <p:cNvPr id="117781" name="Rectangle 29"/>
          <p:cNvSpPr>
            <a:spLocks noChangeArrowheads="1"/>
          </p:cNvSpPr>
          <p:nvPr/>
        </p:nvSpPr>
        <p:spPr bwMode="auto">
          <a:xfrm>
            <a:off x="1287318" y="5846669"/>
            <a:ext cx="11028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latin typeface="Arail"/>
              </a:rPr>
              <a:t>2003-2008</a:t>
            </a:r>
            <a:endParaRPr lang="en-US">
              <a:latin typeface="Arail"/>
            </a:endParaRPr>
          </a:p>
        </p:txBody>
      </p:sp>
      <p:sp>
        <p:nvSpPr>
          <p:cNvPr id="117782" name="Rectangle 30"/>
          <p:cNvSpPr>
            <a:spLocks noChangeArrowheads="1"/>
          </p:cNvSpPr>
          <p:nvPr/>
        </p:nvSpPr>
        <p:spPr bwMode="auto">
          <a:xfrm>
            <a:off x="2462069" y="5873283"/>
            <a:ext cx="102466" cy="112059"/>
          </a:xfrm>
          <a:prstGeom prst="rect">
            <a:avLst/>
          </a:prstGeom>
          <a:solidFill>
            <a:srgbClr val="9999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lstStyle/>
          <a:p>
            <a:endParaRPr lang="en-US">
              <a:latin typeface="Arail"/>
            </a:endParaRPr>
          </a:p>
        </p:txBody>
      </p:sp>
      <p:sp>
        <p:nvSpPr>
          <p:cNvPr id="117783" name="Rectangle 31"/>
          <p:cNvSpPr>
            <a:spLocks noChangeArrowheads="1"/>
          </p:cNvSpPr>
          <p:nvPr/>
        </p:nvSpPr>
        <p:spPr bwMode="auto">
          <a:xfrm>
            <a:off x="2607830" y="5846669"/>
            <a:ext cx="10857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latin typeface="Arail"/>
              </a:rPr>
              <a:t>2008-2011</a:t>
            </a:r>
            <a:endParaRPr lang="en-US">
              <a:latin typeface="Arail"/>
            </a:endParaRPr>
          </a:p>
        </p:txBody>
      </p:sp>
      <p:sp>
        <p:nvSpPr>
          <p:cNvPr id="117784" name="Text Box 1027"/>
          <p:cNvSpPr txBox="1">
            <a:spLocks noChangeArrowheads="1"/>
          </p:cNvSpPr>
          <p:nvPr/>
        </p:nvSpPr>
        <p:spPr bwMode="auto">
          <a:xfrm>
            <a:off x="787977" y="173691"/>
            <a:ext cx="7184691" cy="359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13B31"/>
                </a:solidFill>
              </a:rPr>
              <a:t>LENDING ON SMALLER CRE ASSETS REMAINS CONSTRICTED</a:t>
            </a:r>
          </a:p>
        </p:txBody>
      </p:sp>
      <p:sp>
        <p:nvSpPr>
          <p:cNvPr id="117785" name="Rectangle 125"/>
          <p:cNvSpPr>
            <a:spLocks noChangeArrowheads="1"/>
          </p:cNvSpPr>
          <p:nvPr/>
        </p:nvSpPr>
        <p:spPr bwMode="auto">
          <a:xfrm>
            <a:off x="886114" y="477651"/>
            <a:ext cx="474867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71C1C"/>
                </a:solidFill>
              </a:rPr>
              <a:t>CHANGE IN TOTAL BANK CRE LOANS OUTSTANDING BY LOAN SIZE</a:t>
            </a:r>
          </a:p>
        </p:txBody>
      </p:sp>
      <p:sp>
        <p:nvSpPr>
          <p:cNvPr id="117786" name="Rectangle 1030"/>
          <p:cNvSpPr>
            <a:spLocks noChangeArrowheads="1"/>
          </p:cNvSpPr>
          <p:nvPr/>
        </p:nvSpPr>
        <p:spPr bwMode="auto">
          <a:xfrm>
            <a:off x="1001568" y="6066585"/>
            <a:ext cx="1080231" cy="229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92" tIns="45197" rIns="90392" bIns="45197">
            <a:spAutoFit/>
          </a:bodyPr>
          <a:lstStyle/>
          <a:p>
            <a:pPr defTabSz="904636" eaLnBrk="0" hangingPunct="0"/>
            <a:r>
              <a:rPr lang="en-US" sz="900"/>
              <a:t>Sources:  PPR; FDIC</a:t>
            </a:r>
          </a:p>
        </p:txBody>
      </p:sp>
      <p:sp>
        <p:nvSpPr>
          <p:cNvPr id="117787" name="Rectangle 1030"/>
          <p:cNvSpPr>
            <a:spLocks noChangeArrowheads="1"/>
          </p:cNvSpPr>
          <p:nvPr/>
        </p:nvSpPr>
        <p:spPr bwMode="auto">
          <a:xfrm>
            <a:off x="7296728" y="6101603"/>
            <a:ext cx="67396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636" eaLnBrk="0" hangingPunct="0"/>
            <a:r>
              <a:rPr lang="en-US" sz="900" dirty="0"/>
              <a:t>As of </a:t>
            </a:r>
            <a:r>
              <a:rPr lang="en-US" sz="900" dirty="0" smtClean="0"/>
              <a:t>11Q3</a:t>
            </a:r>
            <a:endParaRPr lang="en-US" sz="900" dirty="0"/>
          </a:p>
        </p:txBody>
      </p:sp>
      <p:sp>
        <p:nvSpPr>
          <p:cNvPr id="117788" name="Rectangle 51"/>
          <p:cNvSpPr txBox="1">
            <a:spLocks noGrp="1" noChangeArrowheads="1"/>
          </p:cNvSpPr>
          <p:nvPr/>
        </p:nvSpPr>
        <p:spPr bwMode="auto">
          <a:xfrm>
            <a:off x="8304069" y="6154831"/>
            <a:ext cx="839932" cy="53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015" tIns="45508" rIns="91015" bIns="45508" anchor="ct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800"/>
              <a:t>page </a:t>
            </a:r>
            <a:fld id="{2AF40BBD-EE73-4AF9-AF8D-A8573DB342E3}" type="slidenum">
              <a:rPr lang="en-US" sz="800"/>
              <a:pPr/>
              <a:t>19</a:t>
            </a:fld>
            <a:endParaRPr lang="en-US" sz="800"/>
          </a:p>
        </p:txBody>
      </p:sp>
    </p:spTree>
    <p:extLst>
      <p:ext uri="{BB962C8B-B14F-4D97-AF65-F5344CB8AC3E}">
        <p14:creationId xmlns:p14="http://schemas.microsoft.com/office/powerpoint/2010/main" val="2746806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4636">
              <a:defRPr sz="1100">
                <a:solidFill>
                  <a:schemeClr val="tx1"/>
                </a:solidFill>
                <a:latin typeface="Arial" pitchFamily="34" charset="0"/>
              </a:defRPr>
            </a:lvl1pPr>
            <a:lvl2pPr marL="666723" indent="-256432" defTabSz="904636">
              <a:defRPr sz="1100">
                <a:solidFill>
                  <a:schemeClr val="tx1"/>
                </a:solidFill>
                <a:latin typeface="Arial" pitchFamily="34" charset="0"/>
              </a:defRPr>
            </a:lvl2pPr>
            <a:lvl3pPr marL="1025728" indent="-205146" defTabSz="904636">
              <a:defRPr sz="1100">
                <a:solidFill>
                  <a:schemeClr val="tx1"/>
                </a:solidFill>
                <a:latin typeface="Arial" pitchFamily="34" charset="0"/>
              </a:defRPr>
            </a:lvl3pPr>
            <a:lvl4pPr marL="1436019" indent="-205146" defTabSz="904636">
              <a:defRPr sz="1100">
                <a:solidFill>
                  <a:schemeClr val="tx1"/>
                </a:solidFill>
                <a:latin typeface="Arial" pitchFamily="34" charset="0"/>
              </a:defRPr>
            </a:lvl4pPr>
            <a:lvl5pPr marL="1846311" indent="-205146" defTabSz="904636">
              <a:defRPr sz="1100">
                <a:solidFill>
                  <a:schemeClr val="tx1"/>
                </a:solidFill>
                <a:latin typeface="Arial" pitchFamily="34" charset="0"/>
              </a:defRPr>
            </a:lvl5pPr>
            <a:lvl6pPr marL="2256602" indent="-205146" defTabSz="904636" eaLnBrk="0" fontAlgn="base" hangingPunct="0">
              <a:spcBef>
                <a:spcPct val="0"/>
              </a:spcBef>
              <a:spcAft>
                <a:spcPct val="0"/>
              </a:spcAft>
              <a:defRPr sz="1100">
                <a:solidFill>
                  <a:schemeClr val="tx1"/>
                </a:solidFill>
                <a:latin typeface="Arial" pitchFamily="34" charset="0"/>
              </a:defRPr>
            </a:lvl6pPr>
            <a:lvl7pPr marL="2666893" indent="-205146" defTabSz="904636" eaLnBrk="0" fontAlgn="base" hangingPunct="0">
              <a:spcBef>
                <a:spcPct val="0"/>
              </a:spcBef>
              <a:spcAft>
                <a:spcPct val="0"/>
              </a:spcAft>
              <a:defRPr sz="1100">
                <a:solidFill>
                  <a:schemeClr val="tx1"/>
                </a:solidFill>
                <a:latin typeface="Arial" pitchFamily="34" charset="0"/>
              </a:defRPr>
            </a:lvl7pPr>
            <a:lvl8pPr marL="3077185" indent="-205146" defTabSz="904636" eaLnBrk="0" fontAlgn="base" hangingPunct="0">
              <a:spcBef>
                <a:spcPct val="0"/>
              </a:spcBef>
              <a:spcAft>
                <a:spcPct val="0"/>
              </a:spcAft>
              <a:defRPr sz="1100">
                <a:solidFill>
                  <a:schemeClr val="tx1"/>
                </a:solidFill>
                <a:latin typeface="Arial" pitchFamily="34" charset="0"/>
              </a:defRPr>
            </a:lvl8pPr>
            <a:lvl9pPr marL="3487476" indent="-205146" defTabSz="904636" eaLnBrk="0" fontAlgn="base" hangingPunct="0">
              <a:spcBef>
                <a:spcPct val="0"/>
              </a:spcBef>
              <a:spcAft>
                <a:spcPct val="0"/>
              </a:spcAft>
              <a:defRPr sz="1100">
                <a:solidFill>
                  <a:schemeClr val="tx1"/>
                </a:solidFill>
                <a:latin typeface="Arial" pitchFamily="34" charset="0"/>
              </a:defRPr>
            </a:lvl9pPr>
          </a:lstStyle>
          <a:p>
            <a:r>
              <a:rPr lang="en-US" sz="800"/>
              <a:t>page </a:t>
            </a:r>
            <a:fld id="{73C872AC-FB6D-41DB-8377-3723404B5E99}" type="slidenum">
              <a:rPr lang="en-US" sz="800"/>
              <a:pPr/>
              <a:t>2</a:t>
            </a:fld>
            <a:endParaRPr lang="en-US" sz="800"/>
          </a:p>
        </p:txBody>
      </p:sp>
      <p:sp>
        <p:nvSpPr>
          <p:cNvPr id="3075" name="Text Box 2"/>
          <p:cNvSpPr txBox="1">
            <a:spLocks noChangeArrowheads="1"/>
          </p:cNvSpPr>
          <p:nvPr/>
        </p:nvSpPr>
        <p:spPr bwMode="auto">
          <a:xfrm>
            <a:off x="1293091" y="3339353"/>
            <a:ext cx="2069523" cy="421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defRPr>
            </a:lvl9pPr>
          </a:lstStyle>
          <a:p>
            <a:pPr>
              <a:spcBef>
                <a:spcPct val="50000"/>
              </a:spcBef>
            </a:pPr>
            <a:r>
              <a:rPr lang="en-US" sz="2200">
                <a:solidFill>
                  <a:srgbClr val="E13B31"/>
                </a:solidFill>
              </a:rPr>
              <a:t>chapter 1</a:t>
            </a:r>
          </a:p>
        </p:txBody>
      </p:sp>
      <p:sp>
        <p:nvSpPr>
          <p:cNvPr id="3076" name="Text Box 3"/>
          <p:cNvSpPr txBox="1">
            <a:spLocks noChangeArrowheads="1"/>
          </p:cNvSpPr>
          <p:nvPr/>
        </p:nvSpPr>
        <p:spPr bwMode="auto">
          <a:xfrm>
            <a:off x="3293341" y="3339353"/>
            <a:ext cx="5048250" cy="39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defRPr>
            </a:lvl9pPr>
          </a:lstStyle>
          <a:p>
            <a:pPr>
              <a:spcBef>
                <a:spcPct val="50000"/>
              </a:spcBef>
            </a:pPr>
            <a:r>
              <a:rPr lang="en-US" sz="2000" dirty="0" smtClean="0"/>
              <a:t>Excess Leverage</a:t>
            </a:r>
            <a:endParaRPr lang="en-US" sz="2000" dirty="0"/>
          </a:p>
        </p:txBody>
      </p:sp>
      <p:sp>
        <p:nvSpPr>
          <p:cNvPr id="3077" name="Line 4"/>
          <p:cNvSpPr>
            <a:spLocks noChangeShapeType="1"/>
          </p:cNvSpPr>
          <p:nvPr/>
        </p:nvSpPr>
        <p:spPr bwMode="auto">
          <a:xfrm>
            <a:off x="3212523" y="3423397"/>
            <a:ext cx="0" cy="763401"/>
          </a:xfrm>
          <a:prstGeom prst="line">
            <a:avLst/>
          </a:prstGeom>
          <a:noFill/>
          <a:ln w="15875">
            <a:solidFill>
              <a:srgbClr val="C0C0C0"/>
            </a:solidFill>
            <a:round/>
            <a:headEnd/>
            <a:tailEnd/>
          </a:ln>
          <a:extLst>
            <a:ext uri="{909E8E84-426E-40DD-AFC4-6F175D3DCCD1}">
              <a14:hiddenFill xmlns:a14="http://schemas.microsoft.com/office/drawing/2010/main">
                <a:noFill/>
              </a14:hiddenFill>
            </a:ext>
          </a:extLst>
        </p:spPr>
        <p:txBody>
          <a:bodyPr wrap="none" lIns="82058" tIns="41029" rIns="82058" bIns="41029" anchor="ctr"/>
          <a:lstStyle/>
          <a:p>
            <a:endParaRPr lang="en-US"/>
          </a:p>
        </p:txBody>
      </p:sp>
      <p:sp>
        <p:nvSpPr>
          <p:cNvPr id="3078" name="Line 5"/>
          <p:cNvSpPr>
            <a:spLocks noChangeShapeType="1"/>
          </p:cNvSpPr>
          <p:nvPr/>
        </p:nvSpPr>
        <p:spPr bwMode="auto">
          <a:xfrm>
            <a:off x="1249795" y="3423397"/>
            <a:ext cx="0" cy="763401"/>
          </a:xfrm>
          <a:prstGeom prst="line">
            <a:avLst/>
          </a:prstGeom>
          <a:noFill/>
          <a:ln w="15875">
            <a:solidFill>
              <a:srgbClr val="C0C0C0"/>
            </a:solidFill>
            <a:round/>
            <a:headEnd/>
            <a:tailEnd/>
          </a:ln>
          <a:extLst>
            <a:ext uri="{909E8E84-426E-40DD-AFC4-6F175D3DCCD1}">
              <a14:hiddenFill xmlns:a14="http://schemas.microsoft.com/office/drawing/2010/main">
                <a:noFill/>
              </a14:hiddenFill>
            </a:ext>
          </a:extLst>
        </p:spPr>
        <p:txBody>
          <a:bodyPr wrap="none" lIns="82058" tIns="41029" rIns="82058" bIns="41029" anchor="ctr"/>
          <a:lstStyle/>
          <a:p>
            <a:endParaRPr lang="en-US"/>
          </a:p>
        </p:txBody>
      </p:sp>
    </p:spTree>
    <p:extLst>
      <p:ext uri="{BB962C8B-B14F-4D97-AF65-F5344CB8AC3E}">
        <p14:creationId xmlns:p14="http://schemas.microsoft.com/office/powerpoint/2010/main" val="283333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1"/>
          <p:cNvSpPr>
            <a:spLocks noGrp="1" noChangeArrowheads="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100">
                <a:solidFill>
                  <a:schemeClr val="tx1"/>
                </a:solidFill>
                <a:latin typeface="Arial" charset="0"/>
              </a:defRPr>
            </a:lvl1pPr>
            <a:lvl2pPr marL="666723" indent="-256432">
              <a:defRPr sz="1100">
                <a:solidFill>
                  <a:schemeClr val="tx1"/>
                </a:solidFill>
                <a:latin typeface="Arial" charset="0"/>
              </a:defRPr>
            </a:lvl2pPr>
            <a:lvl3pPr marL="1025728" indent="-205146">
              <a:defRPr sz="1100">
                <a:solidFill>
                  <a:schemeClr val="tx1"/>
                </a:solidFill>
                <a:latin typeface="Arial" charset="0"/>
              </a:defRPr>
            </a:lvl3pPr>
            <a:lvl4pPr marL="1436019" indent="-205146">
              <a:defRPr sz="1100">
                <a:solidFill>
                  <a:schemeClr val="tx1"/>
                </a:solidFill>
                <a:latin typeface="Arial" charset="0"/>
              </a:defRPr>
            </a:lvl4pPr>
            <a:lvl5pPr marL="1846311" indent="-205146">
              <a:defRPr sz="1100">
                <a:solidFill>
                  <a:schemeClr val="tx1"/>
                </a:solidFill>
                <a:latin typeface="Arial" charset="0"/>
              </a:defRPr>
            </a:lvl5pPr>
            <a:lvl6pPr marL="2256602" indent="-205146" eaLnBrk="0" fontAlgn="base" hangingPunct="0">
              <a:spcBef>
                <a:spcPct val="0"/>
              </a:spcBef>
              <a:spcAft>
                <a:spcPct val="0"/>
              </a:spcAft>
              <a:defRPr sz="1100">
                <a:solidFill>
                  <a:schemeClr val="tx1"/>
                </a:solidFill>
                <a:latin typeface="Arial" charset="0"/>
              </a:defRPr>
            </a:lvl6pPr>
            <a:lvl7pPr marL="2666893" indent="-205146" eaLnBrk="0" fontAlgn="base" hangingPunct="0">
              <a:spcBef>
                <a:spcPct val="0"/>
              </a:spcBef>
              <a:spcAft>
                <a:spcPct val="0"/>
              </a:spcAft>
              <a:defRPr sz="1100">
                <a:solidFill>
                  <a:schemeClr val="tx1"/>
                </a:solidFill>
                <a:latin typeface="Arial" charset="0"/>
              </a:defRPr>
            </a:lvl7pPr>
            <a:lvl8pPr marL="3077185" indent="-205146" eaLnBrk="0" fontAlgn="base" hangingPunct="0">
              <a:spcBef>
                <a:spcPct val="0"/>
              </a:spcBef>
              <a:spcAft>
                <a:spcPct val="0"/>
              </a:spcAft>
              <a:defRPr sz="1100">
                <a:solidFill>
                  <a:schemeClr val="tx1"/>
                </a:solidFill>
                <a:latin typeface="Arial" charset="0"/>
              </a:defRPr>
            </a:lvl8pPr>
            <a:lvl9pPr marL="3487476" indent="-205146" eaLnBrk="0" fontAlgn="base" hangingPunct="0">
              <a:spcBef>
                <a:spcPct val="0"/>
              </a:spcBef>
              <a:spcAft>
                <a:spcPct val="0"/>
              </a:spcAft>
              <a:defRPr sz="1100">
                <a:solidFill>
                  <a:schemeClr val="tx1"/>
                </a:solidFill>
                <a:latin typeface="Arial" charset="0"/>
              </a:defRPr>
            </a:lvl9pPr>
          </a:lstStyle>
          <a:p>
            <a:pPr>
              <a:defRPr/>
            </a:pPr>
            <a:r>
              <a:rPr lang="en-US" sz="800"/>
              <a:t>page </a:t>
            </a:r>
            <a:fld id="{5E8C4EB5-95B2-40C6-933A-045584CD1732}" type="slidenum">
              <a:rPr lang="en-US" sz="800"/>
              <a:pPr>
                <a:defRPr/>
              </a:pPr>
              <a:t>20</a:t>
            </a:fld>
            <a:endParaRPr lang="en-US" sz="800"/>
          </a:p>
        </p:txBody>
      </p:sp>
      <p:sp>
        <p:nvSpPr>
          <p:cNvPr id="83971" name="Text Box 4"/>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eaLnBrk="1" hangingPunct="1"/>
            <a:endParaRPr lang="en-US"/>
          </a:p>
        </p:txBody>
      </p:sp>
      <p:sp>
        <p:nvSpPr>
          <p:cNvPr id="83972" name="Text Box 1027"/>
          <p:cNvSpPr txBox="1">
            <a:spLocks noChangeArrowheads="1"/>
          </p:cNvSpPr>
          <p:nvPr/>
        </p:nvSpPr>
        <p:spPr bwMode="auto">
          <a:xfrm>
            <a:off x="769216" y="285750"/>
            <a:ext cx="5124320" cy="359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eaLnBrk="1" hangingPunct="1"/>
            <a:r>
              <a:rPr lang="en-US" sz="1800" b="1">
                <a:solidFill>
                  <a:srgbClr val="EE3224"/>
                </a:solidFill>
              </a:rPr>
              <a:t>CRE LENDERS HAVE TURNED THE CORNER</a:t>
            </a:r>
          </a:p>
        </p:txBody>
      </p:sp>
      <p:sp>
        <p:nvSpPr>
          <p:cNvPr id="83973" name="Rectangle 125"/>
          <p:cNvSpPr>
            <a:spLocks noChangeArrowheads="1"/>
          </p:cNvSpPr>
          <p:nvPr/>
        </p:nvSpPr>
        <p:spPr bwMode="auto">
          <a:xfrm>
            <a:off x="854364" y="581305"/>
            <a:ext cx="320780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EE3224"/>
                </a:solidFill>
              </a:rPr>
              <a:t>CRE LENDING INDEX BY SOURCE OF CAPITAL</a:t>
            </a:r>
          </a:p>
        </p:txBody>
      </p:sp>
      <p:sp>
        <p:nvSpPr>
          <p:cNvPr id="83974" name="Rectangle 1030"/>
          <p:cNvSpPr>
            <a:spLocks noChangeArrowheads="1"/>
          </p:cNvSpPr>
          <p:nvPr/>
        </p:nvSpPr>
        <p:spPr bwMode="auto">
          <a:xfrm>
            <a:off x="920750" y="6107189"/>
            <a:ext cx="4006273" cy="22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nchor="ctr">
            <a:spAutoFit/>
          </a:bodyPr>
          <a:lstStyle/>
          <a:p>
            <a:r>
              <a:rPr lang="en-US" sz="900"/>
              <a:t>Sources: ACLI; Moody’s Analytics; Commercial Mortgage Alert; MBA; PPR</a:t>
            </a:r>
          </a:p>
        </p:txBody>
      </p:sp>
      <p:pic>
        <p:nvPicPr>
          <p:cNvPr id="8397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271" y="858651"/>
            <a:ext cx="7777306" cy="5206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3976" name="Rectangle 1030"/>
          <p:cNvSpPr>
            <a:spLocks noChangeArrowheads="1"/>
          </p:cNvSpPr>
          <p:nvPr/>
        </p:nvSpPr>
        <p:spPr bwMode="auto">
          <a:xfrm>
            <a:off x="7614228" y="6150630"/>
            <a:ext cx="67396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636" eaLnBrk="0" hangingPunct="0"/>
            <a:r>
              <a:rPr lang="en-US" sz="900"/>
              <a:t>As of 11Q4</a:t>
            </a:r>
          </a:p>
        </p:txBody>
      </p:sp>
    </p:spTree>
    <p:extLst>
      <p:ext uri="{BB962C8B-B14F-4D97-AF65-F5344CB8AC3E}">
        <p14:creationId xmlns:p14="http://schemas.microsoft.com/office/powerpoint/2010/main" val="1133641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51"/>
          <p:cNvSpPr>
            <a:spLocks noGrp="1" noChangeArrowheads="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100">
                <a:solidFill>
                  <a:schemeClr val="tx1"/>
                </a:solidFill>
                <a:latin typeface="Arial" charset="0"/>
              </a:defRPr>
            </a:lvl1pPr>
            <a:lvl2pPr marL="666645" indent="-256402" eaLnBrk="0" hangingPunct="0">
              <a:defRPr sz="1100">
                <a:solidFill>
                  <a:schemeClr val="tx1"/>
                </a:solidFill>
                <a:latin typeface="Arial" charset="0"/>
              </a:defRPr>
            </a:lvl2pPr>
            <a:lvl3pPr marL="1025608" indent="-205122" eaLnBrk="0" hangingPunct="0">
              <a:defRPr sz="1100">
                <a:solidFill>
                  <a:schemeClr val="tx1"/>
                </a:solidFill>
                <a:latin typeface="Arial" charset="0"/>
              </a:defRPr>
            </a:lvl3pPr>
            <a:lvl4pPr marL="1435851" indent="-205122" eaLnBrk="0" hangingPunct="0">
              <a:defRPr sz="1100">
                <a:solidFill>
                  <a:schemeClr val="tx1"/>
                </a:solidFill>
                <a:latin typeface="Arial" charset="0"/>
              </a:defRPr>
            </a:lvl4pPr>
            <a:lvl5pPr marL="1846095" indent="-205122" eaLnBrk="0" hangingPunct="0">
              <a:defRPr sz="1100">
                <a:solidFill>
                  <a:schemeClr val="tx1"/>
                </a:solidFill>
                <a:latin typeface="Arial" charset="0"/>
              </a:defRPr>
            </a:lvl5pPr>
            <a:lvl6pPr marL="2256338" indent="-205122" eaLnBrk="0" fontAlgn="base" hangingPunct="0">
              <a:spcBef>
                <a:spcPct val="0"/>
              </a:spcBef>
              <a:spcAft>
                <a:spcPct val="0"/>
              </a:spcAft>
              <a:defRPr sz="1100">
                <a:solidFill>
                  <a:schemeClr val="tx1"/>
                </a:solidFill>
                <a:latin typeface="Arial" charset="0"/>
              </a:defRPr>
            </a:lvl6pPr>
            <a:lvl7pPr marL="2666581" indent="-205122" eaLnBrk="0" fontAlgn="base" hangingPunct="0">
              <a:spcBef>
                <a:spcPct val="0"/>
              </a:spcBef>
              <a:spcAft>
                <a:spcPct val="0"/>
              </a:spcAft>
              <a:defRPr sz="1100">
                <a:solidFill>
                  <a:schemeClr val="tx1"/>
                </a:solidFill>
                <a:latin typeface="Arial" charset="0"/>
              </a:defRPr>
            </a:lvl7pPr>
            <a:lvl8pPr marL="3076826" indent="-205122" eaLnBrk="0" fontAlgn="base" hangingPunct="0">
              <a:spcBef>
                <a:spcPct val="0"/>
              </a:spcBef>
              <a:spcAft>
                <a:spcPct val="0"/>
              </a:spcAft>
              <a:defRPr sz="1100">
                <a:solidFill>
                  <a:schemeClr val="tx1"/>
                </a:solidFill>
                <a:latin typeface="Arial" charset="0"/>
              </a:defRPr>
            </a:lvl8pPr>
            <a:lvl9pPr marL="3487068" indent="-205122" eaLnBrk="0" fontAlgn="base" hangingPunct="0">
              <a:spcBef>
                <a:spcPct val="0"/>
              </a:spcBef>
              <a:spcAft>
                <a:spcPct val="0"/>
              </a:spcAft>
              <a:defRPr sz="1100">
                <a:solidFill>
                  <a:schemeClr val="tx1"/>
                </a:solidFill>
                <a:latin typeface="Arial" charset="0"/>
              </a:defRPr>
            </a:lvl9pPr>
          </a:lstStyle>
          <a:p>
            <a:pPr>
              <a:defRPr/>
            </a:pPr>
            <a:r>
              <a:rPr lang="en-US" sz="800"/>
              <a:t>page </a:t>
            </a:r>
            <a:fld id="{AFC78D50-54AD-494F-8912-99F3D1DE9CC1}" type="slidenum">
              <a:rPr lang="en-US" sz="800"/>
              <a:pPr>
                <a:defRPr/>
              </a:pPr>
              <a:t>21</a:t>
            </a:fld>
            <a:endParaRPr lang="en-US" sz="800"/>
          </a:p>
        </p:txBody>
      </p:sp>
      <p:sp>
        <p:nvSpPr>
          <p:cNvPr id="107523" name="Text Box 3"/>
          <p:cNvSpPr txBox="1">
            <a:spLocks noChangeArrowheads="1"/>
          </p:cNvSpPr>
          <p:nvPr/>
        </p:nvSpPr>
        <p:spPr bwMode="auto">
          <a:xfrm>
            <a:off x="730250" y="219916"/>
            <a:ext cx="4931875" cy="35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48" tIns="41025" rIns="82048" bIns="41025">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E3224"/>
                </a:solidFill>
              </a:rPr>
              <a:t>NORTHEAST BANKS ARE LENDING AGAIN</a:t>
            </a:r>
          </a:p>
        </p:txBody>
      </p:sp>
      <p:sp>
        <p:nvSpPr>
          <p:cNvPr id="107524" name="Rectangle 125"/>
          <p:cNvSpPr>
            <a:spLocks noChangeArrowheads="1"/>
          </p:cNvSpPr>
          <p:nvPr/>
        </p:nvSpPr>
        <p:spPr bwMode="auto">
          <a:xfrm>
            <a:off x="835603" y="532280"/>
            <a:ext cx="586295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E3224"/>
                </a:solidFill>
              </a:rPr>
              <a:t>2011 CHANGE IN CRE LOANS OUTSTANDING, BY STATE OF BANK HEADQUARTERS</a:t>
            </a:r>
          </a:p>
        </p:txBody>
      </p:sp>
      <p:sp>
        <p:nvSpPr>
          <p:cNvPr id="107525" name="Rectangle 194"/>
          <p:cNvSpPr>
            <a:spLocks noChangeArrowheads="1"/>
          </p:cNvSpPr>
          <p:nvPr/>
        </p:nvSpPr>
        <p:spPr bwMode="auto">
          <a:xfrm>
            <a:off x="904876" y="6126816"/>
            <a:ext cx="4429125" cy="369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9" rIns="91418" bIns="45709">
            <a:spAutoFit/>
          </a:bodyPr>
          <a:lstStyle/>
          <a:p>
            <a:pPr defTabSz="913183"/>
            <a:r>
              <a:rPr lang="en-US" sz="900">
                <a:cs typeface="Times New Roman" pitchFamily="18" charset="0"/>
              </a:rPr>
              <a:t>Sources: PPR; FDIC</a:t>
            </a:r>
          </a:p>
          <a:p>
            <a:pPr defTabSz="913183"/>
            <a:r>
              <a:rPr lang="en-US" sz="900">
                <a:cs typeface="Times New Roman" pitchFamily="18" charset="0"/>
              </a:rPr>
              <a:t>Note:  Banks with greater than $50 billion in assets excluded from analysis.</a:t>
            </a:r>
          </a:p>
        </p:txBody>
      </p:sp>
      <p:sp>
        <p:nvSpPr>
          <p:cNvPr id="107526" name="Rectangle 1030"/>
          <p:cNvSpPr>
            <a:spLocks noChangeArrowheads="1"/>
          </p:cNvSpPr>
          <p:nvPr/>
        </p:nvSpPr>
        <p:spPr bwMode="auto">
          <a:xfrm>
            <a:off x="7830705" y="6174442"/>
            <a:ext cx="673966" cy="1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3211" eaLnBrk="0" hangingPunct="0"/>
            <a:r>
              <a:rPr lang="en-US" sz="900"/>
              <a:t>As of 11Q4</a:t>
            </a:r>
          </a:p>
        </p:txBody>
      </p:sp>
      <p:pic>
        <p:nvPicPr>
          <p:cNvPr id="10752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3671" y="805423"/>
            <a:ext cx="8001000" cy="5317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2601395"/>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156"/>
          <p:cNvSpPr>
            <a:spLocks noChangeArrowheads="1"/>
          </p:cNvSpPr>
          <p:nvPr/>
        </p:nvSpPr>
        <p:spPr bwMode="auto">
          <a:xfrm>
            <a:off x="1069399" y="291353"/>
            <a:ext cx="6074352" cy="375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lstStyle/>
          <a:p>
            <a:endParaRPr lang="en-US"/>
          </a:p>
        </p:txBody>
      </p:sp>
      <p:sp>
        <p:nvSpPr>
          <p:cNvPr id="163843" name="Text Box 3"/>
          <p:cNvSpPr txBox="1">
            <a:spLocks noChangeArrowheads="1"/>
          </p:cNvSpPr>
          <p:nvPr/>
        </p:nvSpPr>
        <p:spPr bwMode="auto">
          <a:xfrm>
            <a:off x="774989" y="289953"/>
            <a:ext cx="4141210" cy="35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48" tIns="41025" rIns="82048" bIns="41025">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dirty="0">
                <a:solidFill>
                  <a:srgbClr val="EE3224"/>
                </a:solidFill>
              </a:rPr>
              <a:t>LENDERS PULLED BACK IN 2H2011</a:t>
            </a:r>
          </a:p>
        </p:txBody>
      </p:sp>
      <p:sp>
        <p:nvSpPr>
          <p:cNvPr id="163844" name="Rectangle 125"/>
          <p:cNvSpPr>
            <a:spLocks noChangeArrowheads="1"/>
          </p:cNvSpPr>
          <p:nvPr/>
        </p:nvSpPr>
        <p:spPr bwMode="auto">
          <a:xfrm>
            <a:off x="863023" y="577103"/>
            <a:ext cx="40027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E3224"/>
                </a:solidFill>
              </a:rPr>
              <a:t>DEBT YIELD BREAKOUT BY DEAL ISSUANCE TIMEFRAME</a:t>
            </a:r>
          </a:p>
        </p:txBody>
      </p:sp>
      <p:pic>
        <p:nvPicPr>
          <p:cNvPr id="163845"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5521" y="792547"/>
            <a:ext cx="8441171" cy="5287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3846" name="Rectangle 1029"/>
          <p:cNvSpPr>
            <a:spLocks noChangeArrowheads="1"/>
          </p:cNvSpPr>
          <p:nvPr/>
        </p:nvSpPr>
        <p:spPr bwMode="auto">
          <a:xfrm>
            <a:off x="1031876" y="6028765"/>
            <a:ext cx="1632238" cy="229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03" tIns="45202" rIns="90403" bIns="45202">
            <a:spAutoFit/>
          </a:bodyPr>
          <a:lstStyle/>
          <a:p>
            <a:pPr defTabSz="904636" eaLnBrk="0" hangingPunct="0"/>
            <a:r>
              <a:rPr lang="en-US" sz="900"/>
              <a:t>Sources: PPR; Trepp</a:t>
            </a:r>
          </a:p>
        </p:txBody>
      </p:sp>
      <p:sp>
        <p:nvSpPr>
          <p:cNvPr id="163847" name="Rectangle 1030"/>
          <p:cNvSpPr>
            <a:spLocks noChangeArrowheads="1"/>
          </p:cNvSpPr>
          <p:nvPr/>
        </p:nvSpPr>
        <p:spPr bwMode="auto">
          <a:xfrm>
            <a:off x="7798955" y="6073588"/>
            <a:ext cx="672523"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636" eaLnBrk="0" hangingPunct="0"/>
            <a:r>
              <a:rPr lang="en-US" sz="900"/>
              <a:t>As of 11Q4</a:t>
            </a:r>
          </a:p>
        </p:txBody>
      </p:sp>
      <p:sp>
        <p:nvSpPr>
          <p:cNvPr id="163848" name="Rectangle 51"/>
          <p:cNvSpPr txBox="1">
            <a:spLocks noGrp="1" noChangeArrowheads="1"/>
          </p:cNvSpPr>
          <p:nvPr/>
        </p:nvSpPr>
        <p:spPr bwMode="auto">
          <a:xfrm>
            <a:off x="8304069" y="6154831"/>
            <a:ext cx="839932" cy="53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015" tIns="45508" rIns="91015" bIns="45508" anchor="ct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800"/>
              <a:t>page </a:t>
            </a:r>
            <a:fld id="{6D6C9C73-B015-4ED0-BA57-532A5D7E8EA6}" type="slidenum">
              <a:rPr lang="en-US" sz="800"/>
              <a:pPr/>
              <a:t>22</a:t>
            </a:fld>
            <a:endParaRPr lang="en-US" sz="800"/>
          </a:p>
        </p:txBody>
      </p:sp>
    </p:spTree>
    <p:extLst>
      <p:ext uri="{BB962C8B-B14F-4D97-AF65-F5344CB8AC3E}">
        <p14:creationId xmlns:p14="http://schemas.microsoft.com/office/powerpoint/2010/main" val="3570874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51"/>
          <p:cNvSpPr>
            <a:spLocks noGrp="1" noChangeArrowheads="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100">
                <a:solidFill>
                  <a:schemeClr val="tx1"/>
                </a:solidFill>
                <a:latin typeface="Arial" charset="0"/>
              </a:defRPr>
            </a:lvl1pPr>
            <a:lvl2pPr marL="666723" indent="-256432" eaLnBrk="0" hangingPunct="0">
              <a:defRPr sz="1100">
                <a:solidFill>
                  <a:schemeClr val="tx1"/>
                </a:solidFill>
                <a:latin typeface="Arial" charset="0"/>
              </a:defRPr>
            </a:lvl2pPr>
            <a:lvl3pPr marL="1025728" indent="-205146" eaLnBrk="0" hangingPunct="0">
              <a:defRPr sz="1100">
                <a:solidFill>
                  <a:schemeClr val="tx1"/>
                </a:solidFill>
                <a:latin typeface="Arial" charset="0"/>
              </a:defRPr>
            </a:lvl3pPr>
            <a:lvl4pPr marL="1436019" indent="-205146" eaLnBrk="0" hangingPunct="0">
              <a:defRPr sz="1100">
                <a:solidFill>
                  <a:schemeClr val="tx1"/>
                </a:solidFill>
                <a:latin typeface="Arial" charset="0"/>
              </a:defRPr>
            </a:lvl4pPr>
            <a:lvl5pPr marL="1846311" indent="-205146" eaLnBrk="0" hangingPunct="0">
              <a:defRPr sz="1100">
                <a:solidFill>
                  <a:schemeClr val="tx1"/>
                </a:solidFill>
                <a:latin typeface="Arial" charset="0"/>
              </a:defRPr>
            </a:lvl5pPr>
            <a:lvl6pPr marL="2256602" indent="-205146" eaLnBrk="0" fontAlgn="base" hangingPunct="0">
              <a:spcBef>
                <a:spcPct val="0"/>
              </a:spcBef>
              <a:spcAft>
                <a:spcPct val="0"/>
              </a:spcAft>
              <a:defRPr sz="1100">
                <a:solidFill>
                  <a:schemeClr val="tx1"/>
                </a:solidFill>
                <a:latin typeface="Arial" charset="0"/>
              </a:defRPr>
            </a:lvl6pPr>
            <a:lvl7pPr marL="2666893" indent="-205146" eaLnBrk="0" fontAlgn="base" hangingPunct="0">
              <a:spcBef>
                <a:spcPct val="0"/>
              </a:spcBef>
              <a:spcAft>
                <a:spcPct val="0"/>
              </a:spcAft>
              <a:defRPr sz="1100">
                <a:solidFill>
                  <a:schemeClr val="tx1"/>
                </a:solidFill>
                <a:latin typeface="Arial" charset="0"/>
              </a:defRPr>
            </a:lvl7pPr>
            <a:lvl8pPr marL="3077185" indent="-205146" eaLnBrk="0" fontAlgn="base" hangingPunct="0">
              <a:spcBef>
                <a:spcPct val="0"/>
              </a:spcBef>
              <a:spcAft>
                <a:spcPct val="0"/>
              </a:spcAft>
              <a:defRPr sz="1100">
                <a:solidFill>
                  <a:schemeClr val="tx1"/>
                </a:solidFill>
                <a:latin typeface="Arial" charset="0"/>
              </a:defRPr>
            </a:lvl8pPr>
            <a:lvl9pPr marL="3487476" indent="-205146" eaLnBrk="0" fontAlgn="base" hangingPunct="0">
              <a:spcBef>
                <a:spcPct val="0"/>
              </a:spcBef>
              <a:spcAft>
                <a:spcPct val="0"/>
              </a:spcAft>
              <a:defRPr sz="1100">
                <a:solidFill>
                  <a:schemeClr val="tx1"/>
                </a:solidFill>
                <a:latin typeface="Arial" charset="0"/>
              </a:defRPr>
            </a:lvl9pPr>
          </a:lstStyle>
          <a:p>
            <a:pPr>
              <a:defRPr/>
            </a:pPr>
            <a:r>
              <a:rPr lang="en-US" sz="800"/>
              <a:t>page </a:t>
            </a:r>
            <a:fld id="{E6A0587B-8B4D-41AD-BCAF-97B1AD55E870}" type="slidenum">
              <a:rPr lang="en-US" sz="800"/>
              <a:pPr>
                <a:defRPr/>
              </a:pPr>
              <a:t>23</a:t>
            </a:fld>
            <a:endParaRPr lang="en-US" sz="800"/>
          </a:p>
        </p:txBody>
      </p:sp>
      <p:sp>
        <p:nvSpPr>
          <p:cNvPr id="91139" name="Text Box 4"/>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91140" name="Text Box 3"/>
          <p:cNvSpPr txBox="1">
            <a:spLocks noChangeArrowheads="1"/>
          </p:cNvSpPr>
          <p:nvPr/>
        </p:nvSpPr>
        <p:spPr bwMode="auto">
          <a:xfrm>
            <a:off x="598922" y="110659"/>
            <a:ext cx="7927397" cy="636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13B31"/>
                </a:solidFill>
              </a:rPr>
              <a:t>LENDING SPREAD DIFFERENTIALS BETWEEN LARGEST MARKETS AND REST OF U.S. REMAIN WIDE</a:t>
            </a:r>
          </a:p>
        </p:txBody>
      </p:sp>
      <p:sp>
        <p:nvSpPr>
          <p:cNvPr id="91141" name="Rectangle 125"/>
          <p:cNvSpPr>
            <a:spLocks noChangeArrowheads="1"/>
          </p:cNvSpPr>
          <p:nvPr/>
        </p:nvSpPr>
        <p:spPr bwMode="auto">
          <a:xfrm>
            <a:off x="695614" y="684960"/>
            <a:ext cx="625190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71C1C"/>
                </a:solidFill>
              </a:rPr>
              <a:t>LENDING SPREAD DIFFERENTIAL FOR LARGEST SIX U.S. MARKETS VERSUS REST OF U.S.</a:t>
            </a:r>
          </a:p>
        </p:txBody>
      </p:sp>
      <p:sp>
        <p:nvSpPr>
          <p:cNvPr id="91142" name="Rectangle 194"/>
          <p:cNvSpPr>
            <a:spLocks noChangeArrowheads="1"/>
          </p:cNvSpPr>
          <p:nvPr/>
        </p:nvSpPr>
        <p:spPr bwMode="auto">
          <a:xfrm>
            <a:off x="935182" y="6157633"/>
            <a:ext cx="2410114" cy="230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p>
            <a:pPr defTabSz="914608"/>
            <a:r>
              <a:rPr lang="en-US" sz="900">
                <a:cs typeface="Times New Roman" pitchFamily="18" charset="0"/>
              </a:rPr>
              <a:t>Sources: PPR; ACLI</a:t>
            </a:r>
          </a:p>
        </p:txBody>
      </p:sp>
      <p:sp>
        <p:nvSpPr>
          <p:cNvPr id="91143" name="Rectangle 1030"/>
          <p:cNvSpPr>
            <a:spLocks noChangeArrowheads="1"/>
          </p:cNvSpPr>
          <p:nvPr/>
        </p:nvSpPr>
        <p:spPr bwMode="auto">
          <a:xfrm>
            <a:off x="7861012" y="6203857"/>
            <a:ext cx="67396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636" eaLnBrk="0" hangingPunct="0"/>
            <a:r>
              <a:rPr lang="en-US" sz="900"/>
              <a:t>As of 11Q4</a:t>
            </a:r>
          </a:p>
        </p:txBody>
      </p:sp>
      <p:pic>
        <p:nvPicPr>
          <p:cNvPr id="91144"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7694" y="922175"/>
            <a:ext cx="8169852" cy="5112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163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51"/>
          <p:cNvSpPr>
            <a:spLocks noGrp="1" noChangeArrowheads="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100">
                <a:solidFill>
                  <a:schemeClr val="tx1"/>
                </a:solidFill>
                <a:latin typeface="Arial" charset="0"/>
              </a:defRPr>
            </a:lvl1pPr>
            <a:lvl2pPr marL="666723" indent="-256432" eaLnBrk="0" hangingPunct="0">
              <a:defRPr sz="1100">
                <a:solidFill>
                  <a:schemeClr val="tx1"/>
                </a:solidFill>
                <a:latin typeface="Arial" charset="0"/>
              </a:defRPr>
            </a:lvl2pPr>
            <a:lvl3pPr marL="1025728" indent="-205146" eaLnBrk="0" hangingPunct="0">
              <a:defRPr sz="1100">
                <a:solidFill>
                  <a:schemeClr val="tx1"/>
                </a:solidFill>
                <a:latin typeface="Arial" charset="0"/>
              </a:defRPr>
            </a:lvl3pPr>
            <a:lvl4pPr marL="1436019" indent="-205146" eaLnBrk="0" hangingPunct="0">
              <a:defRPr sz="1100">
                <a:solidFill>
                  <a:schemeClr val="tx1"/>
                </a:solidFill>
                <a:latin typeface="Arial" charset="0"/>
              </a:defRPr>
            </a:lvl4pPr>
            <a:lvl5pPr marL="1846311" indent="-205146" eaLnBrk="0" hangingPunct="0">
              <a:defRPr sz="1100">
                <a:solidFill>
                  <a:schemeClr val="tx1"/>
                </a:solidFill>
                <a:latin typeface="Arial" charset="0"/>
              </a:defRPr>
            </a:lvl5pPr>
            <a:lvl6pPr marL="2256602" indent="-205146" eaLnBrk="0" fontAlgn="base" hangingPunct="0">
              <a:spcBef>
                <a:spcPct val="0"/>
              </a:spcBef>
              <a:spcAft>
                <a:spcPct val="0"/>
              </a:spcAft>
              <a:defRPr sz="1100">
                <a:solidFill>
                  <a:schemeClr val="tx1"/>
                </a:solidFill>
                <a:latin typeface="Arial" charset="0"/>
              </a:defRPr>
            </a:lvl6pPr>
            <a:lvl7pPr marL="2666893" indent="-205146" eaLnBrk="0" fontAlgn="base" hangingPunct="0">
              <a:spcBef>
                <a:spcPct val="0"/>
              </a:spcBef>
              <a:spcAft>
                <a:spcPct val="0"/>
              </a:spcAft>
              <a:defRPr sz="1100">
                <a:solidFill>
                  <a:schemeClr val="tx1"/>
                </a:solidFill>
                <a:latin typeface="Arial" charset="0"/>
              </a:defRPr>
            </a:lvl7pPr>
            <a:lvl8pPr marL="3077185" indent="-205146" eaLnBrk="0" fontAlgn="base" hangingPunct="0">
              <a:spcBef>
                <a:spcPct val="0"/>
              </a:spcBef>
              <a:spcAft>
                <a:spcPct val="0"/>
              </a:spcAft>
              <a:defRPr sz="1100">
                <a:solidFill>
                  <a:schemeClr val="tx1"/>
                </a:solidFill>
                <a:latin typeface="Arial" charset="0"/>
              </a:defRPr>
            </a:lvl8pPr>
            <a:lvl9pPr marL="3487476" indent="-205146" eaLnBrk="0" fontAlgn="base" hangingPunct="0">
              <a:spcBef>
                <a:spcPct val="0"/>
              </a:spcBef>
              <a:spcAft>
                <a:spcPct val="0"/>
              </a:spcAft>
              <a:defRPr sz="1100">
                <a:solidFill>
                  <a:schemeClr val="tx1"/>
                </a:solidFill>
                <a:latin typeface="Arial" charset="0"/>
              </a:defRPr>
            </a:lvl9pPr>
          </a:lstStyle>
          <a:p>
            <a:pPr>
              <a:defRPr/>
            </a:pPr>
            <a:r>
              <a:rPr lang="en-US" sz="800"/>
              <a:t>page </a:t>
            </a:r>
            <a:fld id="{06A41C76-4D8F-4127-BC43-25B229B466DD}" type="slidenum">
              <a:rPr lang="en-US" sz="800"/>
              <a:pPr>
                <a:defRPr/>
              </a:pPr>
              <a:t>24</a:t>
            </a:fld>
            <a:endParaRPr lang="en-US" sz="800"/>
          </a:p>
        </p:txBody>
      </p:sp>
      <p:sp>
        <p:nvSpPr>
          <p:cNvPr id="90115" name="Text Box 4"/>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90116" name="Text Box 3"/>
          <p:cNvSpPr txBox="1">
            <a:spLocks noChangeArrowheads="1"/>
          </p:cNvSpPr>
          <p:nvPr/>
        </p:nvSpPr>
        <p:spPr bwMode="auto">
          <a:xfrm>
            <a:off x="767773" y="260537"/>
            <a:ext cx="8089035" cy="636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13B31"/>
                </a:solidFill>
              </a:rPr>
              <a:t>LENDERS </a:t>
            </a:r>
            <a:r>
              <a:rPr lang="en-US" sz="1800" b="1">
                <a:solidFill>
                  <a:srgbClr val="EE3224"/>
                </a:solidFill>
              </a:rPr>
              <a:t>CATERING</a:t>
            </a:r>
            <a:r>
              <a:rPr lang="en-US" sz="1800" b="1">
                <a:solidFill>
                  <a:srgbClr val="E13B31"/>
                </a:solidFill>
              </a:rPr>
              <a:t> TO SMALLER ASSETS CAN FIND ATTRACTIVE RETURNS</a:t>
            </a:r>
          </a:p>
        </p:txBody>
      </p:sp>
      <p:sp>
        <p:nvSpPr>
          <p:cNvPr id="90117" name="Rectangle 125"/>
          <p:cNvSpPr>
            <a:spLocks noChangeArrowheads="1"/>
          </p:cNvSpPr>
          <p:nvPr/>
        </p:nvSpPr>
        <p:spPr bwMode="auto">
          <a:xfrm>
            <a:off x="852921" y="825033"/>
            <a:ext cx="621465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E3224"/>
                </a:solidFill>
              </a:rPr>
              <a:t>COMPARED TO LOANS GREATER THAN $25 MILLION, LENDING SPREADS BY LOAN SIZE</a:t>
            </a:r>
          </a:p>
        </p:txBody>
      </p:sp>
      <p:sp>
        <p:nvSpPr>
          <p:cNvPr id="90118" name="Rectangle 194"/>
          <p:cNvSpPr>
            <a:spLocks noChangeArrowheads="1"/>
          </p:cNvSpPr>
          <p:nvPr/>
        </p:nvSpPr>
        <p:spPr bwMode="auto">
          <a:xfrm>
            <a:off x="884671" y="6140824"/>
            <a:ext cx="2410114" cy="230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p>
            <a:pPr defTabSz="914608"/>
            <a:r>
              <a:rPr lang="en-US" sz="900">
                <a:cs typeface="Times New Roman" pitchFamily="18" charset="0"/>
              </a:rPr>
              <a:t>Sources: PPR; ACLI</a:t>
            </a:r>
          </a:p>
        </p:txBody>
      </p:sp>
      <p:sp>
        <p:nvSpPr>
          <p:cNvPr id="90119" name="Rectangle 1030"/>
          <p:cNvSpPr>
            <a:spLocks noChangeArrowheads="1"/>
          </p:cNvSpPr>
          <p:nvPr/>
        </p:nvSpPr>
        <p:spPr bwMode="auto">
          <a:xfrm>
            <a:off x="7810501" y="6187049"/>
            <a:ext cx="67396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636" eaLnBrk="0" hangingPunct="0"/>
            <a:r>
              <a:rPr lang="en-US" sz="900"/>
              <a:t>As of 11Q4</a:t>
            </a:r>
          </a:p>
        </p:txBody>
      </p:sp>
      <p:pic>
        <p:nvPicPr>
          <p:cNvPr id="90120"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7080" y="1042148"/>
            <a:ext cx="8439727" cy="517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9614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Text Box 3"/>
          <p:cNvSpPr txBox="1">
            <a:spLocks noChangeArrowheads="1"/>
          </p:cNvSpPr>
          <p:nvPr/>
        </p:nvSpPr>
        <p:spPr bwMode="auto">
          <a:xfrm>
            <a:off x="1117298" y="114992"/>
            <a:ext cx="7126157" cy="63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48" tIns="41025" rIns="82048" bIns="41025">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dirty="0">
                <a:solidFill>
                  <a:srgbClr val="EE3224"/>
                </a:solidFill>
              </a:rPr>
              <a:t>LENDERS CAN GET PAID FOR INCREMENTAL RISK IN TERTIARY MARKETS</a:t>
            </a:r>
          </a:p>
        </p:txBody>
      </p:sp>
      <p:sp>
        <p:nvSpPr>
          <p:cNvPr id="92164" name="Rectangle 125"/>
          <p:cNvSpPr>
            <a:spLocks noChangeArrowheads="1"/>
          </p:cNvSpPr>
          <p:nvPr/>
        </p:nvSpPr>
        <p:spPr bwMode="auto">
          <a:xfrm>
            <a:off x="1246909" y="708492"/>
            <a:ext cx="6982114" cy="434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eaLnBrk="0" hangingPunct="0"/>
            <a:r>
              <a:rPr lang="en-US" sz="1400" dirty="0">
                <a:solidFill>
                  <a:srgbClr val="EE3224"/>
                </a:solidFill>
              </a:rPr>
              <a:t>ADDITIONAL SPREAD AND SPREAD PER UNIT OF YIELD DEGRADATION, COMPARED TO 65% LTV LOAN IN TIER I MARKET</a:t>
            </a:r>
          </a:p>
        </p:txBody>
      </p:sp>
      <p:sp>
        <p:nvSpPr>
          <p:cNvPr id="92166" name="Rectangle 194"/>
          <p:cNvSpPr>
            <a:spLocks noChangeArrowheads="1"/>
          </p:cNvSpPr>
          <p:nvPr/>
        </p:nvSpPr>
        <p:spPr bwMode="auto">
          <a:xfrm>
            <a:off x="1153104" y="6051177"/>
            <a:ext cx="5358533" cy="36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8" tIns="45709" rIns="91418" bIns="45709">
            <a:spAutoFit/>
          </a:bodyPr>
          <a:lstStyle/>
          <a:p>
            <a:pPr defTabSz="914501"/>
            <a:r>
              <a:rPr lang="en-US" sz="900" dirty="0">
                <a:cs typeface="Times New Roman" pitchFamily="18" charset="0"/>
              </a:rPr>
              <a:t>Sources: PPR; ACLI</a:t>
            </a:r>
          </a:p>
          <a:p>
            <a:pPr defTabSz="914501"/>
            <a:r>
              <a:rPr lang="en-US" sz="900" dirty="0">
                <a:cs typeface="Times New Roman" pitchFamily="18" charset="0"/>
              </a:rPr>
              <a:t>Note: This analysis  captures office loans and assumes 2012Q1 PPR cap rates for each asset.</a:t>
            </a:r>
          </a:p>
        </p:txBody>
      </p:sp>
      <p:sp>
        <p:nvSpPr>
          <p:cNvPr id="92167" name="Rectangle 1030"/>
          <p:cNvSpPr>
            <a:spLocks noChangeArrowheads="1"/>
          </p:cNvSpPr>
          <p:nvPr/>
        </p:nvSpPr>
        <p:spPr bwMode="auto">
          <a:xfrm>
            <a:off x="7620001" y="6118412"/>
            <a:ext cx="67396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530" eaLnBrk="0" hangingPunct="0"/>
            <a:r>
              <a:rPr lang="en-US" sz="900" dirty="0"/>
              <a:t>As of 11Q4</a:t>
            </a:r>
          </a:p>
        </p:txBody>
      </p:sp>
      <p:sp>
        <p:nvSpPr>
          <p:cNvPr id="8" name="Rectangle 51"/>
          <p:cNvSpPr txBox="1">
            <a:spLocks noGrp="1" noChangeArrowheads="1"/>
          </p:cNvSpPr>
          <p:nvPr/>
        </p:nvSpPr>
        <p:spPr bwMode="auto">
          <a:xfrm>
            <a:off x="8304069" y="6154832"/>
            <a:ext cx="839932" cy="53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004" tIns="45503" rIns="91004" bIns="45503" anchor="ct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800" dirty="0"/>
              <a:t>page </a:t>
            </a:r>
            <a:fld id="{829D2F38-2210-4534-9F84-19FEE7D33D5F}" type="slidenum">
              <a:rPr lang="en-US" sz="800"/>
              <a:pPr/>
              <a:t>25</a:t>
            </a:fld>
            <a:endParaRPr lang="en-US" sz="800" dirty="0"/>
          </a:p>
        </p:txBody>
      </p:sp>
      <p:sp>
        <p:nvSpPr>
          <p:cNvPr id="4" name="Rectangle 5"/>
          <p:cNvSpPr>
            <a:spLocks noChangeArrowheads="1"/>
          </p:cNvSpPr>
          <p:nvPr/>
        </p:nvSpPr>
        <p:spPr bwMode="auto">
          <a:xfrm>
            <a:off x="1249796" y="1486180"/>
            <a:ext cx="6972012" cy="3696541"/>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5" name="Freeform 6"/>
          <p:cNvSpPr>
            <a:spLocks noEditPoints="1"/>
          </p:cNvSpPr>
          <p:nvPr/>
        </p:nvSpPr>
        <p:spPr bwMode="auto">
          <a:xfrm>
            <a:off x="1249796" y="1476376"/>
            <a:ext cx="6972012" cy="3347757"/>
          </a:xfrm>
          <a:custGeom>
            <a:avLst/>
            <a:gdLst>
              <a:gd name="T0" fmla="*/ 0 w 4831"/>
              <a:gd name="T1" fmla="*/ 2375 h 2390"/>
              <a:gd name="T2" fmla="*/ 4831 w 4831"/>
              <a:gd name="T3" fmla="*/ 2375 h 2390"/>
              <a:gd name="T4" fmla="*/ 4831 w 4831"/>
              <a:gd name="T5" fmla="*/ 2390 h 2390"/>
              <a:gd name="T6" fmla="*/ 0 w 4831"/>
              <a:gd name="T7" fmla="*/ 2390 h 2390"/>
              <a:gd name="T8" fmla="*/ 0 w 4831"/>
              <a:gd name="T9" fmla="*/ 2375 h 2390"/>
              <a:gd name="T10" fmla="*/ 0 w 4831"/>
              <a:gd name="T11" fmla="*/ 2111 h 2390"/>
              <a:gd name="T12" fmla="*/ 4831 w 4831"/>
              <a:gd name="T13" fmla="*/ 2111 h 2390"/>
              <a:gd name="T14" fmla="*/ 4831 w 4831"/>
              <a:gd name="T15" fmla="*/ 2125 h 2390"/>
              <a:gd name="T16" fmla="*/ 0 w 4831"/>
              <a:gd name="T17" fmla="*/ 2125 h 2390"/>
              <a:gd name="T18" fmla="*/ 0 w 4831"/>
              <a:gd name="T19" fmla="*/ 2111 h 2390"/>
              <a:gd name="T20" fmla="*/ 0 w 4831"/>
              <a:gd name="T21" fmla="*/ 1847 h 2390"/>
              <a:gd name="T22" fmla="*/ 4831 w 4831"/>
              <a:gd name="T23" fmla="*/ 1847 h 2390"/>
              <a:gd name="T24" fmla="*/ 4831 w 4831"/>
              <a:gd name="T25" fmla="*/ 1861 h 2390"/>
              <a:gd name="T26" fmla="*/ 0 w 4831"/>
              <a:gd name="T27" fmla="*/ 1861 h 2390"/>
              <a:gd name="T28" fmla="*/ 0 w 4831"/>
              <a:gd name="T29" fmla="*/ 1847 h 2390"/>
              <a:gd name="T30" fmla="*/ 0 w 4831"/>
              <a:gd name="T31" fmla="*/ 1583 h 2390"/>
              <a:gd name="T32" fmla="*/ 4831 w 4831"/>
              <a:gd name="T33" fmla="*/ 1583 h 2390"/>
              <a:gd name="T34" fmla="*/ 4831 w 4831"/>
              <a:gd name="T35" fmla="*/ 1597 h 2390"/>
              <a:gd name="T36" fmla="*/ 0 w 4831"/>
              <a:gd name="T37" fmla="*/ 1597 h 2390"/>
              <a:gd name="T38" fmla="*/ 0 w 4831"/>
              <a:gd name="T39" fmla="*/ 1583 h 2390"/>
              <a:gd name="T40" fmla="*/ 0 w 4831"/>
              <a:gd name="T41" fmla="*/ 1318 h 2390"/>
              <a:gd name="T42" fmla="*/ 4831 w 4831"/>
              <a:gd name="T43" fmla="*/ 1318 h 2390"/>
              <a:gd name="T44" fmla="*/ 4831 w 4831"/>
              <a:gd name="T45" fmla="*/ 1333 h 2390"/>
              <a:gd name="T46" fmla="*/ 0 w 4831"/>
              <a:gd name="T47" fmla="*/ 1333 h 2390"/>
              <a:gd name="T48" fmla="*/ 0 w 4831"/>
              <a:gd name="T49" fmla="*/ 1318 h 2390"/>
              <a:gd name="T50" fmla="*/ 0 w 4831"/>
              <a:gd name="T51" fmla="*/ 1056 h 2390"/>
              <a:gd name="T52" fmla="*/ 4831 w 4831"/>
              <a:gd name="T53" fmla="*/ 1056 h 2390"/>
              <a:gd name="T54" fmla="*/ 4831 w 4831"/>
              <a:gd name="T55" fmla="*/ 1071 h 2390"/>
              <a:gd name="T56" fmla="*/ 0 w 4831"/>
              <a:gd name="T57" fmla="*/ 1071 h 2390"/>
              <a:gd name="T58" fmla="*/ 0 w 4831"/>
              <a:gd name="T59" fmla="*/ 1056 h 2390"/>
              <a:gd name="T60" fmla="*/ 0 w 4831"/>
              <a:gd name="T61" fmla="*/ 792 h 2390"/>
              <a:gd name="T62" fmla="*/ 4831 w 4831"/>
              <a:gd name="T63" fmla="*/ 792 h 2390"/>
              <a:gd name="T64" fmla="*/ 4831 w 4831"/>
              <a:gd name="T65" fmla="*/ 807 h 2390"/>
              <a:gd name="T66" fmla="*/ 0 w 4831"/>
              <a:gd name="T67" fmla="*/ 807 h 2390"/>
              <a:gd name="T68" fmla="*/ 0 w 4831"/>
              <a:gd name="T69" fmla="*/ 792 h 2390"/>
              <a:gd name="T70" fmla="*/ 0 w 4831"/>
              <a:gd name="T71" fmla="*/ 528 h 2390"/>
              <a:gd name="T72" fmla="*/ 4831 w 4831"/>
              <a:gd name="T73" fmla="*/ 528 h 2390"/>
              <a:gd name="T74" fmla="*/ 4831 w 4831"/>
              <a:gd name="T75" fmla="*/ 542 h 2390"/>
              <a:gd name="T76" fmla="*/ 0 w 4831"/>
              <a:gd name="T77" fmla="*/ 542 h 2390"/>
              <a:gd name="T78" fmla="*/ 0 w 4831"/>
              <a:gd name="T79" fmla="*/ 528 h 2390"/>
              <a:gd name="T80" fmla="*/ 0 w 4831"/>
              <a:gd name="T81" fmla="*/ 264 h 2390"/>
              <a:gd name="T82" fmla="*/ 4831 w 4831"/>
              <a:gd name="T83" fmla="*/ 264 h 2390"/>
              <a:gd name="T84" fmla="*/ 4831 w 4831"/>
              <a:gd name="T85" fmla="*/ 278 h 2390"/>
              <a:gd name="T86" fmla="*/ 0 w 4831"/>
              <a:gd name="T87" fmla="*/ 278 h 2390"/>
              <a:gd name="T88" fmla="*/ 0 w 4831"/>
              <a:gd name="T89" fmla="*/ 264 h 2390"/>
              <a:gd name="T90" fmla="*/ 0 w 4831"/>
              <a:gd name="T91" fmla="*/ 0 h 2390"/>
              <a:gd name="T92" fmla="*/ 4831 w 4831"/>
              <a:gd name="T93" fmla="*/ 0 h 2390"/>
              <a:gd name="T94" fmla="*/ 4831 w 4831"/>
              <a:gd name="T95" fmla="*/ 14 h 2390"/>
              <a:gd name="T96" fmla="*/ 0 w 4831"/>
              <a:gd name="T97" fmla="*/ 14 h 2390"/>
              <a:gd name="T98" fmla="*/ 0 w 4831"/>
              <a:gd name="T99" fmla="*/ 0 h 2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31" h="2390">
                <a:moveTo>
                  <a:pt x="0" y="2375"/>
                </a:moveTo>
                <a:lnTo>
                  <a:pt x="4831" y="2375"/>
                </a:lnTo>
                <a:lnTo>
                  <a:pt x="4831" y="2390"/>
                </a:lnTo>
                <a:lnTo>
                  <a:pt x="0" y="2390"/>
                </a:lnTo>
                <a:lnTo>
                  <a:pt x="0" y="2375"/>
                </a:lnTo>
                <a:close/>
                <a:moveTo>
                  <a:pt x="0" y="2111"/>
                </a:moveTo>
                <a:lnTo>
                  <a:pt x="4831" y="2111"/>
                </a:lnTo>
                <a:lnTo>
                  <a:pt x="4831" y="2125"/>
                </a:lnTo>
                <a:lnTo>
                  <a:pt x="0" y="2125"/>
                </a:lnTo>
                <a:lnTo>
                  <a:pt x="0" y="2111"/>
                </a:lnTo>
                <a:close/>
                <a:moveTo>
                  <a:pt x="0" y="1847"/>
                </a:moveTo>
                <a:lnTo>
                  <a:pt x="4831" y="1847"/>
                </a:lnTo>
                <a:lnTo>
                  <a:pt x="4831" y="1861"/>
                </a:lnTo>
                <a:lnTo>
                  <a:pt x="0" y="1861"/>
                </a:lnTo>
                <a:lnTo>
                  <a:pt x="0" y="1847"/>
                </a:lnTo>
                <a:close/>
                <a:moveTo>
                  <a:pt x="0" y="1583"/>
                </a:moveTo>
                <a:lnTo>
                  <a:pt x="4831" y="1583"/>
                </a:lnTo>
                <a:lnTo>
                  <a:pt x="4831" y="1597"/>
                </a:lnTo>
                <a:lnTo>
                  <a:pt x="0" y="1597"/>
                </a:lnTo>
                <a:lnTo>
                  <a:pt x="0" y="1583"/>
                </a:lnTo>
                <a:close/>
                <a:moveTo>
                  <a:pt x="0" y="1318"/>
                </a:moveTo>
                <a:lnTo>
                  <a:pt x="4831" y="1318"/>
                </a:lnTo>
                <a:lnTo>
                  <a:pt x="4831" y="1333"/>
                </a:lnTo>
                <a:lnTo>
                  <a:pt x="0" y="1333"/>
                </a:lnTo>
                <a:lnTo>
                  <a:pt x="0" y="1318"/>
                </a:lnTo>
                <a:close/>
                <a:moveTo>
                  <a:pt x="0" y="1056"/>
                </a:moveTo>
                <a:lnTo>
                  <a:pt x="4831" y="1056"/>
                </a:lnTo>
                <a:lnTo>
                  <a:pt x="4831" y="1071"/>
                </a:lnTo>
                <a:lnTo>
                  <a:pt x="0" y="1071"/>
                </a:lnTo>
                <a:lnTo>
                  <a:pt x="0" y="1056"/>
                </a:lnTo>
                <a:close/>
                <a:moveTo>
                  <a:pt x="0" y="792"/>
                </a:moveTo>
                <a:lnTo>
                  <a:pt x="4831" y="792"/>
                </a:lnTo>
                <a:lnTo>
                  <a:pt x="4831" y="807"/>
                </a:lnTo>
                <a:lnTo>
                  <a:pt x="0" y="807"/>
                </a:lnTo>
                <a:lnTo>
                  <a:pt x="0" y="792"/>
                </a:lnTo>
                <a:close/>
                <a:moveTo>
                  <a:pt x="0" y="528"/>
                </a:moveTo>
                <a:lnTo>
                  <a:pt x="4831" y="528"/>
                </a:lnTo>
                <a:lnTo>
                  <a:pt x="4831" y="542"/>
                </a:lnTo>
                <a:lnTo>
                  <a:pt x="0" y="542"/>
                </a:lnTo>
                <a:lnTo>
                  <a:pt x="0" y="528"/>
                </a:lnTo>
                <a:close/>
                <a:moveTo>
                  <a:pt x="0" y="264"/>
                </a:moveTo>
                <a:lnTo>
                  <a:pt x="4831" y="264"/>
                </a:lnTo>
                <a:lnTo>
                  <a:pt x="4831" y="278"/>
                </a:lnTo>
                <a:lnTo>
                  <a:pt x="0" y="278"/>
                </a:lnTo>
                <a:lnTo>
                  <a:pt x="0" y="264"/>
                </a:lnTo>
                <a:close/>
                <a:moveTo>
                  <a:pt x="0" y="0"/>
                </a:moveTo>
                <a:lnTo>
                  <a:pt x="4831" y="0"/>
                </a:lnTo>
                <a:lnTo>
                  <a:pt x="4831" y="14"/>
                </a:lnTo>
                <a:lnTo>
                  <a:pt x="0" y="14"/>
                </a:lnTo>
                <a:lnTo>
                  <a:pt x="0" y="0"/>
                </a:lnTo>
                <a:close/>
              </a:path>
            </a:pathLst>
          </a:custGeom>
          <a:solidFill>
            <a:srgbClr val="FFFFFF"/>
          </a:solidFill>
          <a:ln w="2" cap="flat">
            <a:solidFill>
              <a:srgbClr val="FFFFFF"/>
            </a:solidFill>
            <a:prstDash val="solid"/>
            <a:bevel/>
            <a:headEnd/>
            <a:tailEnd/>
          </a:ln>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6" name="Freeform 7"/>
          <p:cNvSpPr>
            <a:spLocks noEditPoints="1"/>
          </p:cNvSpPr>
          <p:nvPr/>
        </p:nvSpPr>
        <p:spPr bwMode="auto">
          <a:xfrm>
            <a:off x="3573319" y="1486180"/>
            <a:ext cx="4651375" cy="3696541"/>
          </a:xfrm>
          <a:custGeom>
            <a:avLst/>
            <a:gdLst>
              <a:gd name="T0" fmla="*/ 3 w 3223"/>
              <a:gd name="T1" fmla="*/ 0 h 2639"/>
              <a:gd name="T2" fmla="*/ 3 w 3223"/>
              <a:gd name="T3" fmla="*/ 2639 h 2639"/>
              <a:gd name="T4" fmla="*/ 0 w 3223"/>
              <a:gd name="T5" fmla="*/ 2639 h 2639"/>
              <a:gd name="T6" fmla="*/ 0 w 3223"/>
              <a:gd name="T7" fmla="*/ 0 h 2639"/>
              <a:gd name="T8" fmla="*/ 3 w 3223"/>
              <a:gd name="T9" fmla="*/ 0 h 2639"/>
              <a:gd name="T10" fmla="*/ 1612 w 3223"/>
              <a:gd name="T11" fmla="*/ 0 h 2639"/>
              <a:gd name="T12" fmla="*/ 1612 w 3223"/>
              <a:gd name="T13" fmla="*/ 2639 h 2639"/>
              <a:gd name="T14" fmla="*/ 1609 w 3223"/>
              <a:gd name="T15" fmla="*/ 2639 h 2639"/>
              <a:gd name="T16" fmla="*/ 1609 w 3223"/>
              <a:gd name="T17" fmla="*/ 0 h 2639"/>
              <a:gd name="T18" fmla="*/ 1612 w 3223"/>
              <a:gd name="T19" fmla="*/ 0 h 2639"/>
              <a:gd name="T20" fmla="*/ 3223 w 3223"/>
              <a:gd name="T21" fmla="*/ 0 h 2639"/>
              <a:gd name="T22" fmla="*/ 3223 w 3223"/>
              <a:gd name="T23" fmla="*/ 2639 h 2639"/>
              <a:gd name="T24" fmla="*/ 3219 w 3223"/>
              <a:gd name="T25" fmla="*/ 2639 h 2639"/>
              <a:gd name="T26" fmla="*/ 3219 w 3223"/>
              <a:gd name="T27" fmla="*/ 0 h 2639"/>
              <a:gd name="T28" fmla="*/ 3223 w 3223"/>
              <a:gd name="T29" fmla="*/ 0 h 2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223" h="2639">
                <a:moveTo>
                  <a:pt x="3" y="0"/>
                </a:moveTo>
                <a:lnTo>
                  <a:pt x="3" y="2639"/>
                </a:lnTo>
                <a:lnTo>
                  <a:pt x="0" y="2639"/>
                </a:lnTo>
                <a:lnTo>
                  <a:pt x="0" y="0"/>
                </a:lnTo>
                <a:lnTo>
                  <a:pt x="3" y="0"/>
                </a:lnTo>
                <a:close/>
                <a:moveTo>
                  <a:pt x="1612" y="0"/>
                </a:moveTo>
                <a:lnTo>
                  <a:pt x="1612" y="2639"/>
                </a:lnTo>
                <a:lnTo>
                  <a:pt x="1609" y="2639"/>
                </a:lnTo>
                <a:lnTo>
                  <a:pt x="1609" y="0"/>
                </a:lnTo>
                <a:lnTo>
                  <a:pt x="1612" y="0"/>
                </a:lnTo>
                <a:close/>
                <a:moveTo>
                  <a:pt x="3223" y="0"/>
                </a:moveTo>
                <a:lnTo>
                  <a:pt x="3223" y="2639"/>
                </a:lnTo>
                <a:lnTo>
                  <a:pt x="3219" y="2639"/>
                </a:lnTo>
                <a:lnTo>
                  <a:pt x="3219" y="0"/>
                </a:lnTo>
                <a:lnTo>
                  <a:pt x="3223" y="0"/>
                </a:lnTo>
                <a:close/>
              </a:path>
            </a:pathLst>
          </a:custGeom>
          <a:solidFill>
            <a:srgbClr val="FFFFFF"/>
          </a:solidFill>
          <a:ln w="2" cap="flat">
            <a:solidFill>
              <a:srgbClr val="FFFFFF"/>
            </a:solidFill>
            <a:prstDash val="solid"/>
            <a:bevel/>
            <a:headEnd/>
            <a:tailEnd/>
          </a:ln>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7" name="Freeform 8"/>
          <p:cNvSpPr>
            <a:spLocks noEditPoints="1"/>
          </p:cNvSpPr>
          <p:nvPr/>
        </p:nvSpPr>
        <p:spPr bwMode="auto">
          <a:xfrm>
            <a:off x="1750581" y="1787338"/>
            <a:ext cx="5309466" cy="3395382"/>
          </a:xfrm>
          <a:custGeom>
            <a:avLst/>
            <a:gdLst>
              <a:gd name="T0" fmla="*/ 0 w 3679"/>
              <a:gd name="T1" fmla="*/ 2071 h 2424"/>
              <a:gd name="T2" fmla="*/ 459 w 3679"/>
              <a:gd name="T3" fmla="*/ 2071 h 2424"/>
              <a:gd name="T4" fmla="*/ 459 w 3679"/>
              <a:gd name="T5" fmla="*/ 2424 h 2424"/>
              <a:gd name="T6" fmla="*/ 0 w 3679"/>
              <a:gd name="T7" fmla="*/ 2424 h 2424"/>
              <a:gd name="T8" fmla="*/ 0 w 3679"/>
              <a:gd name="T9" fmla="*/ 2071 h 2424"/>
              <a:gd name="T10" fmla="*/ 1609 w 3679"/>
              <a:gd name="T11" fmla="*/ 1539 h 2424"/>
              <a:gd name="T12" fmla="*/ 2070 w 3679"/>
              <a:gd name="T13" fmla="*/ 1539 h 2424"/>
              <a:gd name="T14" fmla="*/ 2070 w 3679"/>
              <a:gd name="T15" fmla="*/ 2424 h 2424"/>
              <a:gd name="T16" fmla="*/ 1609 w 3679"/>
              <a:gd name="T17" fmla="*/ 2424 h 2424"/>
              <a:gd name="T18" fmla="*/ 1609 w 3679"/>
              <a:gd name="T19" fmla="*/ 1539 h 2424"/>
              <a:gd name="T20" fmla="*/ 3220 w 3679"/>
              <a:gd name="T21" fmla="*/ 0 h 2424"/>
              <a:gd name="T22" fmla="*/ 3679 w 3679"/>
              <a:gd name="T23" fmla="*/ 0 h 2424"/>
              <a:gd name="T24" fmla="*/ 3679 w 3679"/>
              <a:gd name="T25" fmla="*/ 2424 h 2424"/>
              <a:gd name="T26" fmla="*/ 3220 w 3679"/>
              <a:gd name="T27" fmla="*/ 2424 h 2424"/>
              <a:gd name="T28" fmla="*/ 3220 w 3679"/>
              <a:gd name="T29" fmla="*/ 0 h 2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79" h="2424">
                <a:moveTo>
                  <a:pt x="0" y="2071"/>
                </a:moveTo>
                <a:lnTo>
                  <a:pt x="459" y="2071"/>
                </a:lnTo>
                <a:lnTo>
                  <a:pt x="459" y="2424"/>
                </a:lnTo>
                <a:lnTo>
                  <a:pt x="0" y="2424"/>
                </a:lnTo>
                <a:lnTo>
                  <a:pt x="0" y="2071"/>
                </a:lnTo>
                <a:close/>
                <a:moveTo>
                  <a:pt x="1609" y="1539"/>
                </a:moveTo>
                <a:lnTo>
                  <a:pt x="2070" y="1539"/>
                </a:lnTo>
                <a:lnTo>
                  <a:pt x="2070" y="2424"/>
                </a:lnTo>
                <a:lnTo>
                  <a:pt x="1609" y="2424"/>
                </a:lnTo>
                <a:lnTo>
                  <a:pt x="1609" y="1539"/>
                </a:lnTo>
                <a:close/>
                <a:moveTo>
                  <a:pt x="3220" y="0"/>
                </a:moveTo>
                <a:lnTo>
                  <a:pt x="3679" y="0"/>
                </a:lnTo>
                <a:lnTo>
                  <a:pt x="3679" y="2424"/>
                </a:lnTo>
                <a:lnTo>
                  <a:pt x="3220" y="2424"/>
                </a:lnTo>
                <a:lnTo>
                  <a:pt x="3220" y="0"/>
                </a:lnTo>
                <a:close/>
              </a:path>
            </a:pathLst>
          </a:custGeom>
          <a:solidFill>
            <a:srgbClr val="0066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9" name="Freeform 9"/>
          <p:cNvSpPr>
            <a:spLocks noEditPoints="1"/>
          </p:cNvSpPr>
          <p:nvPr/>
        </p:nvSpPr>
        <p:spPr bwMode="auto">
          <a:xfrm>
            <a:off x="2413000" y="4141974"/>
            <a:ext cx="5312353" cy="1040747"/>
          </a:xfrm>
          <a:custGeom>
            <a:avLst/>
            <a:gdLst>
              <a:gd name="T0" fmla="*/ 0 w 3681"/>
              <a:gd name="T1" fmla="*/ 519 h 743"/>
              <a:gd name="T2" fmla="*/ 461 w 3681"/>
              <a:gd name="T3" fmla="*/ 519 h 743"/>
              <a:gd name="T4" fmla="*/ 461 w 3681"/>
              <a:gd name="T5" fmla="*/ 743 h 743"/>
              <a:gd name="T6" fmla="*/ 0 w 3681"/>
              <a:gd name="T7" fmla="*/ 743 h 743"/>
              <a:gd name="T8" fmla="*/ 0 w 3681"/>
              <a:gd name="T9" fmla="*/ 519 h 743"/>
              <a:gd name="T10" fmla="*/ 1611 w 3681"/>
              <a:gd name="T11" fmla="*/ 361 h 743"/>
              <a:gd name="T12" fmla="*/ 2070 w 3681"/>
              <a:gd name="T13" fmla="*/ 361 h 743"/>
              <a:gd name="T14" fmla="*/ 2070 w 3681"/>
              <a:gd name="T15" fmla="*/ 743 h 743"/>
              <a:gd name="T16" fmla="*/ 1611 w 3681"/>
              <a:gd name="T17" fmla="*/ 743 h 743"/>
              <a:gd name="T18" fmla="*/ 1611 w 3681"/>
              <a:gd name="T19" fmla="*/ 361 h 743"/>
              <a:gd name="T20" fmla="*/ 3220 w 3681"/>
              <a:gd name="T21" fmla="*/ 0 h 743"/>
              <a:gd name="T22" fmla="*/ 3681 w 3681"/>
              <a:gd name="T23" fmla="*/ 0 h 743"/>
              <a:gd name="T24" fmla="*/ 3681 w 3681"/>
              <a:gd name="T25" fmla="*/ 743 h 743"/>
              <a:gd name="T26" fmla="*/ 3220 w 3681"/>
              <a:gd name="T27" fmla="*/ 743 h 743"/>
              <a:gd name="T28" fmla="*/ 3220 w 3681"/>
              <a:gd name="T29" fmla="*/ 0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81" h="743">
                <a:moveTo>
                  <a:pt x="0" y="519"/>
                </a:moveTo>
                <a:lnTo>
                  <a:pt x="461" y="519"/>
                </a:lnTo>
                <a:lnTo>
                  <a:pt x="461" y="743"/>
                </a:lnTo>
                <a:lnTo>
                  <a:pt x="0" y="743"/>
                </a:lnTo>
                <a:lnTo>
                  <a:pt x="0" y="519"/>
                </a:lnTo>
                <a:close/>
                <a:moveTo>
                  <a:pt x="1611" y="361"/>
                </a:moveTo>
                <a:lnTo>
                  <a:pt x="2070" y="361"/>
                </a:lnTo>
                <a:lnTo>
                  <a:pt x="2070" y="743"/>
                </a:lnTo>
                <a:lnTo>
                  <a:pt x="1611" y="743"/>
                </a:lnTo>
                <a:lnTo>
                  <a:pt x="1611" y="361"/>
                </a:lnTo>
                <a:close/>
                <a:moveTo>
                  <a:pt x="3220" y="0"/>
                </a:moveTo>
                <a:lnTo>
                  <a:pt x="3681" y="0"/>
                </a:lnTo>
                <a:lnTo>
                  <a:pt x="3681" y="743"/>
                </a:lnTo>
                <a:lnTo>
                  <a:pt x="3220" y="743"/>
                </a:lnTo>
                <a:lnTo>
                  <a:pt x="3220" y="0"/>
                </a:lnTo>
                <a:close/>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10" name="Rectangle 10"/>
          <p:cNvSpPr>
            <a:spLocks noChangeArrowheads="1"/>
          </p:cNvSpPr>
          <p:nvPr/>
        </p:nvSpPr>
        <p:spPr bwMode="auto">
          <a:xfrm>
            <a:off x="8218921" y="1486180"/>
            <a:ext cx="5773" cy="3696541"/>
          </a:xfrm>
          <a:prstGeom prst="rect">
            <a:avLst/>
          </a:prstGeom>
          <a:solidFill>
            <a:srgbClr val="999999"/>
          </a:solidFill>
          <a:ln w="2" cap="flat">
            <a:solidFill>
              <a:srgbClr val="999999"/>
            </a:solidFill>
            <a:prstDash val="solid"/>
            <a:bevel/>
            <a:headEnd/>
            <a:tailEnd/>
          </a:ln>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11" name="Freeform 11"/>
          <p:cNvSpPr>
            <a:spLocks noEditPoints="1"/>
          </p:cNvSpPr>
          <p:nvPr/>
        </p:nvSpPr>
        <p:spPr bwMode="auto">
          <a:xfrm>
            <a:off x="8221808" y="1483379"/>
            <a:ext cx="66386" cy="3702144"/>
          </a:xfrm>
          <a:custGeom>
            <a:avLst/>
            <a:gdLst>
              <a:gd name="T0" fmla="*/ 0 w 46"/>
              <a:gd name="T1" fmla="*/ 2640 h 2643"/>
              <a:gd name="T2" fmla="*/ 46 w 46"/>
              <a:gd name="T3" fmla="*/ 2640 h 2643"/>
              <a:gd name="T4" fmla="*/ 46 w 46"/>
              <a:gd name="T5" fmla="*/ 2643 h 2643"/>
              <a:gd name="T6" fmla="*/ 0 w 46"/>
              <a:gd name="T7" fmla="*/ 2643 h 2643"/>
              <a:gd name="T8" fmla="*/ 0 w 46"/>
              <a:gd name="T9" fmla="*/ 2640 h 2643"/>
              <a:gd name="T10" fmla="*/ 0 w 46"/>
              <a:gd name="T11" fmla="*/ 2111 h 2643"/>
              <a:gd name="T12" fmla="*/ 46 w 46"/>
              <a:gd name="T13" fmla="*/ 2111 h 2643"/>
              <a:gd name="T14" fmla="*/ 46 w 46"/>
              <a:gd name="T15" fmla="*/ 2115 h 2643"/>
              <a:gd name="T16" fmla="*/ 0 w 46"/>
              <a:gd name="T17" fmla="*/ 2115 h 2643"/>
              <a:gd name="T18" fmla="*/ 0 w 46"/>
              <a:gd name="T19" fmla="*/ 2111 h 2643"/>
              <a:gd name="T20" fmla="*/ 0 w 46"/>
              <a:gd name="T21" fmla="*/ 1583 h 2643"/>
              <a:gd name="T22" fmla="*/ 46 w 46"/>
              <a:gd name="T23" fmla="*/ 1583 h 2643"/>
              <a:gd name="T24" fmla="*/ 46 w 46"/>
              <a:gd name="T25" fmla="*/ 1587 h 2643"/>
              <a:gd name="T26" fmla="*/ 0 w 46"/>
              <a:gd name="T27" fmla="*/ 1587 h 2643"/>
              <a:gd name="T28" fmla="*/ 0 w 46"/>
              <a:gd name="T29" fmla="*/ 1583 h 2643"/>
              <a:gd name="T30" fmla="*/ 0 w 46"/>
              <a:gd name="T31" fmla="*/ 1057 h 2643"/>
              <a:gd name="T32" fmla="*/ 46 w 46"/>
              <a:gd name="T33" fmla="*/ 1057 h 2643"/>
              <a:gd name="T34" fmla="*/ 46 w 46"/>
              <a:gd name="T35" fmla="*/ 1060 h 2643"/>
              <a:gd name="T36" fmla="*/ 0 w 46"/>
              <a:gd name="T37" fmla="*/ 1060 h 2643"/>
              <a:gd name="T38" fmla="*/ 0 w 46"/>
              <a:gd name="T39" fmla="*/ 1057 h 2643"/>
              <a:gd name="T40" fmla="*/ 0 w 46"/>
              <a:gd name="T41" fmla="*/ 528 h 2643"/>
              <a:gd name="T42" fmla="*/ 46 w 46"/>
              <a:gd name="T43" fmla="*/ 528 h 2643"/>
              <a:gd name="T44" fmla="*/ 46 w 46"/>
              <a:gd name="T45" fmla="*/ 532 h 2643"/>
              <a:gd name="T46" fmla="*/ 0 w 46"/>
              <a:gd name="T47" fmla="*/ 532 h 2643"/>
              <a:gd name="T48" fmla="*/ 0 w 46"/>
              <a:gd name="T49" fmla="*/ 528 h 2643"/>
              <a:gd name="T50" fmla="*/ 0 w 46"/>
              <a:gd name="T51" fmla="*/ 0 h 2643"/>
              <a:gd name="T52" fmla="*/ 46 w 46"/>
              <a:gd name="T53" fmla="*/ 0 h 2643"/>
              <a:gd name="T54" fmla="*/ 46 w 46"/>
              <a:gd name="T55" fmla="*/ 4 h 2643"/>
              <a:gd name="T56" fmla="*/ 0 w 46"/>
              <a:gd name="T57" fmla="*/ 4 h 2643"/>
              <a:gd name="T58" fmla="*/ 0 w 46"/>
              <a:gd name="T59" fmla="*/ 0 h 2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6" h="2643">
                <a:moveTo>
                  <a:pt x="0" y="2640"/>
                </a:moveTo>
                <a:lnTo>
                  <a:pt x="46" y="2640"/>
                </a:lnTo>
                <a:lnTo>
                  <a:pt x="46" y="2643"/>
                </a:lnTo>
                <a:lnTo>
                  <a:pt x="0" y="2643"/>
                </a:lnTo>
                <a:lnTo>
                  <a:pt x="0" y="2640"/>
                </a:lnTo>
                <a:close/>
                <a:moveTo>
                  <a:pt x="0" y="2111"/>
                </a:moveTo>
                <a:lnTo>
                  <a:pt x="46" y="2111"/>
                </a:lnTo>
                <a:lnTo>
                  <a:pt x="46" y="2115"/>
                </a:lnTo>
                <a:lnTo>
                  <a:pt x="0" y="2115"/>
                </a:lnTo>
                <a:lnTo>
                  <a:pt x="0" y="2111"/>
                </a:lnTo>
                <a:close/>
                <a:moveTo>
                  <a:pt x="0" y="1583"/>
                </a:moveTo>
                <a:lnTo>
                  <a:pt x="46" y="1583"/>
                </a:lnTo>
                <a:lnTo>
                  <a:pt x="46" y="1587"/>
                </a:lnTo>
                <a:lnTo>
                  <a:pt x="0" y="1587"/>
                </a:lnTo>
                <a:lnTo>
                  <a:pt x="0" y="1583"/>
                </a:lnTo>
                <a:close/>
                <a:moveTo>
                  <a:pt x="0" y="1057"/>
                </a:moveTo>
                <a:lnTo>
                  <a:pt x="46" y="1057"/>
                </a:lnTo>
                <a:lnTo>
                  <a:pt x="46" y="1060"/>
                </a:lnTo>
                <a:lnTo>
                  <a:pt x="0" y="1060"/>
                </a:lnTo>
                <a:lnTo>
                  <a:pt x="0" y="1057"/>
                </a:lnTo>
                <a:close/>
                <a:moveTo>
                  <a:pt x="0" y="528"/>
                </a:moveTo>
                <a:lnTo>
                  <a:pt x="46" y="528"/>
                </a:lnTo>
                <a:lnTo>
                  <a:pt x="46" y="532"/>
                </a:lnTo>
                <a:lnTo>
                  <a:pt x="0" y="532"/>
                </a:lnTo>
                <a:lnTo>
                  <a:pt x="0" y="528"/>
                </a:lnTo>
                <a:close/>
                <a:moveTo>
                  <a:pt x="0" y="0"/>
                </a:moveTo>
                <a:lnTo>
                  <a:pt x="46" y="0"/>
                </a:lnTo>
                <a:lnTo>
                  <a:pt x="46" y="4"/>
                </a:lnTo>
                <a:lnTo>
                  <a:pt x="0" y="4"/>
                </a:lnTo>
                <a:lnTo>
                  <a:pt x="0" y="0"/>
                </a:lnTo>
                <a:close/>
              </a:path>
            </a:pathLst>
          </a:custGeom>
          <a:solidFill>
            <a:srgbClr val="999999"/>
          </a:solidFill>
          <a:ln w="2" cap="flat">
            <a:solidFill>
              <a:srgbClr val="999999"/>
            </a:solidFill>
            <a:prstDash val="solid"/>
            <a:bevel/>
            <a:headEnd/>
            <a:tailEnd/>
          </a:ln>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12" name="Rectangle 12"/>
          <p:cNvSpPr>
            <a:spLocks noChangeArrowheads="1"/>
          </p:cNvSpPr>
          <p:nvPr/>
        </p:nvSpPr>
        <p:spPr bwMode="auto">
          <a:xfrm>
            <a:off x="1242581" y="1486180"/>
            <a:ext cx="15875" cy="3696541"/>
          </a:xfrm>
          <a:prstGeom prst="rect">
            <a:avLst/>
          </a:prstGeom>
          <a:solidFill>
            <a:srgbClr val="999999"/>
          </a:solidFill>
          <a:ln w="2" cap="flat">
            <a:solidFill>
              <a:srgbClr val="999999"/>
            </a:solidFill>
            <a:prstDash val="solid"/>
            <a:bevel/>
            <a:headEnd/>
            <a:tailEnd/>
          </a:ln>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13" name="Freeform 13"/>
          <p:cNvSpPr>
            <a:spLocks noEditPoints="1"/>
          </p:cNvSpPr>
          <p:nvPr/>
        </p:nvSpPr>
        <p:spPr bwMode="auto">
          <a:xfrm>
            <a:off x="1183410" y="1477776"/>
            <a:ext cx="66386" cy="3713350"/>
          </a:xfrm>
          <a:custGeom>
            <a:avLst/>
            <a:gdLst>
              <a:gd name="T0" fmla="*/ 0 w 46"/>
              <a:gd name="T1" fmla="*/ 2640 h 2651"/>
              <a:gd name="T2" fmla="*/ 46 w 46"/>
              <a:gd name="T3" fmla="*/ 2640 h 2651"/>
              <a:gd name="T4" fmla="*/ 46 w 46"/>
              <a:gd name="T5" fmla="*/ 2651 h 2651"/>
              <a:gd name="T6" fmla="*/ 0 w 46"/>
              <a:gd name="T7" fmla="*/ 2651 h 2651"/>
              <a:gd name="T8" fmla="*/ 0 w 46"/>
              <a:gd name="T9" fmla="*/ 2640 h 2651"/>
              <a:gd name="T10" fmla="*/ 0 w 46"/>
              <a:gd name="T11" fmla="*/ 2376 h 2651"/>
              <a:gd name="T12" fmla="*/ 46 w 46"/>
              <a:gd name="T13" fmla="*/ 2376 h 2651"/>
              <a:gd name="T14" fmla="*/ 46 w 46"/>
              <a:gd name="T15" fmla="*/ 2387 h 2651"/>
              <a:gd name="T16" fmla="*/ 0 w 46"/>
              <a:gd name="T17" fmla="*/ 2387 h 2651"/>
              <a:gd name="T18" fmla="*/ 0 w 46"/>
              <a:gd name="T19" fmla="*/ 2376 h 2651"/>
              <a:gd name="T20" fmla="*/ 0 w 46"/>
              <a:gd name="T21" fmla="*/ 2112 h 2651"/>
              <a:gd name="T22" fmla="*/ 46 w 46"/>
              <a:gd name="T23" fmla="*/ 2112 h 2651"/>
              <a:gd name="T24" fmla="*/ 46 w 46"/>
              <a:gd name="T25" fmla="*/ 2123 h 2651"/>
              <a:gd name="T26" fmla="*/ 0 w 46"/>
              <a:gd name="T27" fmla="*/ 2123 h 2651"/>
              <a:gd name="T28" fmla="*/ 0 w 46"/>
              <a:gd name="T29" fmla="*/ 2112 h 2651"/>
              <a:gd name="T30" fmla="*/ 0 w 46"/>
              <a:gd name="T31" fmla="*/ 1848 h 2651"/>
              <a:gd name="T32" fmla="*/ 46 w 46"/>
              <a:gd name="T33" fmla="*/ 1848 h 2651"/>
              <a:gd name="T34" fmla="*/ 46 w 46"/>
              <a:gd name="T35" fmla="*/ 1858 h 2651"/>
              <a:gd name="T36" fmla="*/ 0 w 46"/>
              <a:gd name="T37" fmla="*/ 1858 h 2651"/>
              <a:gd name="T38" fmla="*/ 0 w 46"/>
              <a:gd name="T39" fmla="*/ 1848 h 2651"/>
              <a:gd name="T40" fmla="*/ 0 w 46"/>
              <a:gd name="T41" fmla="*/ 1583 h 2651"/>
              <a:gd name="T42" fmla="*/ 46 w 46"/>
              <a:gd name="T43" fmla="*/ 1583 h 2651"/>
              <a:gd name="T44" fmla="*/ 46 w 46"/>
              <a:gd name="T45" fmla="*/ 1594 h 2651"/>
              <a:gd name="T46" fmla="*/ 0 w 46"/>
              <a:gd name="T47" fmla="*/ 1594 h 2651"/>
              <a:gd name="T48" fmla="*/ 0 w 46"/>
              <a:gd name="T49" fmla="*/ 1583 h 2651"/>
              <a:gd name="T50" fmla="*/ 0 w 46"/>
              <a:gd name="T51" fmla="*/ 1319 h 2651"/>
              <a:gd name="T52" fmla="*/ 46 w 46"/>
              <a:gd name="T53" fmla="*/ 1319 h 2651"/>
              <a:gd name="T54" fmla="*/ 46 w 46"/>
              <a:gd name="T55" fmla="*/ 1330 h 2651"/>
              <a:gd name="T56" fmla="*/ 0 w 46"/>
              <a:gd name="T57" fmla="*/ 1330 h 2651"/>
              <a:gd name="T58" fmla="*/ 0 w 46"/>
              <a:gd name="T59" fmla="*/ 1319 h 2651"/>
              <a:gd name="T60" fmla="*/ 0 w 46"/>
              <a:gd name="T61" fmla="*/ 1057 h 2651"/>
              <a:gd name="T62" fmla="*/ 46 w 46"/>
              <a:gd name="T63" fmla="*/ 1057 h 2651"/>
              <a:gd name="T64" fmla="*/ 46 w 46"/>
              <a:gd name="T65" fmla="*/ 1068 h 2651"/>
              <a:gd name="T66" fmla="*/ 0 w 46"/>
              <a:gd name="T67" fmla="*/ 1068 h 2651"/>
              <a:gd name="T68" fmla="*/ 0 w 46"/>
              <a:gd name="T69" fmla="*/ 1057 h 2651"/>
              <a:gd name="T70" fmla="*/ 0 w 46"/>
              <a:gd name="T71" fmla="*/ 793 h 2651"/>
              <a:gd name="T72" fmla="*/ 46 w 46"/>
              <a:gd name="T73" fmla="*/ 793 h 2651"/>
              <a:gd name="T74" fmla="*/ 46 w 46"/>
              <a:gd name="T75" fmla="*/ 804 h 2651"/>
              <a:gd name="T76" fmla="*/ 0 w 46"/>
              <a:gd name="T77" fmla="*/ 804 h 2651"/>
              <a:gd name="T78" fmla="*/ 0 w 46"/>
              <a:gd name="T79" fmla="*/ 793 h 2651"/>
              <a:gd name="T80" fmla="*/ 0 w 46"/>
              <a:gd name="T81" fmla="*/ 529 h 2651"/>
              <a:gd name="T82" fmla="*/ 46 w 46"/>
              <a:gd name="T83" fmla="*/ 529 h 2651"/>
              <a:gd name="T84" fmla="*/ 46 w 46"/>
              <a:gd name="T85" fmla="*/ 540 h 2651"/>
              <a:gd name="T86" fmla="*/ 0 w 46"/>
              <a:gd name="T87" fmla="*/ 540 h 2651"/>
              <a:gd name="T88" fmla="*/ 0 w 46"/>
              <a:gd name="T89" fmla="*/ 529 h 2651"/>
              <a:gd name="T90" fmla="*/ 0 w 46"/>
              <a:gd name="T91" fmla="*/ 265 h 2651"/>
              <a:gd name="T92" fmla="*/ 46 w 46"/>
              <a:gd name="T93" fmla="*/ 265 h 2651"/>
              <a:gd name="T94" fmla="*/ 46 w 46"/>
              <a:gd name="T95" fmla="*/ 276 h 2651"/>
              <a:gd name="T96" fmla="*/ 0 w 46"/>
              <a:gd name="T97" fmla="*/ 276 h 2651"/>
              <a:gd name="T98" fmla="*/ 0 w 46"/>
              <a:gd name="T99" fmla="*/ 265 h 2651"/>
              <a:gd name="T100" fmla="*/ 0 w 46"/>
              <a:gd name="T101" fmla="*/ 0 h 2651"/>
              <a:gd name="T102" fmla="*/ 46 w 46"/>
              <a:gd name="T103" fmla="*/ 0 h 2651"/>
              <a:gd name="T104" fmla="*/ 46 w 46"/>
              <a:gd name="T105" fmla="*/ 11 h 2651"/>
              <a:gd name="T106" fmla="*/ 0 w 46"/>
              <a:gd name="T107" fmla="*/ 11 h 2651"/>
              <a:gd name="T108" fmla="*/ 0 w 46"/>
              <a:gd name="T109"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 h="2651">
                <a:moveTo>
                  <a:pt x="0" y="2640"/>
                </a:moveTo>
                <a:lnTo>
                  <a:pt x="46" y="2640"/>
                </a:lnTo>
                <a:lnTo>
                  <a:pt x="46" y="2651"/>
                </a:lnTo>
                <a:lnTo>
                  <a:pt x="0" y="2651"/>
                </a:lnTo>
                <a:lnTo>
                  <a:pt x="0" y="2640"/>
                </a:lnTo>
                <a:close/>
                <a:moveTo>
                  <a:pt x="0" y="2376"/>
                </a:moveTo>
                <a:lnTo>
                  <a:pt x="46" y="2376"/>
                </a:lnTo>
                <a:lnTo>
                  <a:pt x="46" y="2387"/>
                </a:lnTo>
                <a:lnTo>
                  <a:pt x="0" y="2387"/>
                </a:lnTo>
                <a:lnTo>
                  <a:pt x="0" y="2376"/>
                </a:lnTo>
                <a:close/>
                <a:moveTo>
                  <a:pt x="0" y="2112"/>
                </a:moveTo>
                <a:lnTo>
                  <a:pt x="46" y="2112"/>
                </a:lnTo>
                <a:lnTo>
                  <a:pt x="46" y="2123"/>
                </a:lnTo>
                <a:lnTo>
                  <a:pt x="0" y="2123"/>
                </a:lnTo>
                <a:lnTo>
                  <a:pt x="0" y="2112"/>
                </a:lnTo>
                <a:close/>
                <a:moveTo>
                  <a:pt x="0" y="1848"/>
                </a:moveTo>
                <a:lnTo>
                  <a:pt x="46" y="1848"/>
                </a:lnTo>
                <a:lnTo>
                  <a:pt x="46" y="1858"/>
                </a:lnTo>
                <a:lnTo>
                  <a:pt x="0" y="1858"/>
                </a:lnTo>
                <a:lnTo>
                  <a:pt x="0" y="1848"/>
                </a:lnTo>
                <a:close/>
                <a:moveTo>
                  <a:pt x="0" y="1583"/>
                </a:moveTo>
                <a:lnTo>
                  <a:pt x="46" y="1583"/>
                </a:lnTo>
                <a:lnTo>
                  <a:pt x="46" y="1594"/>
                </a:lnTo>
                <a:lnTo>
                  <a:pt x="0" y="1594"/>
                </a:lnTo>
                <a:lnTo>
                  <a:pt x="0" y="1583"/>
                </a:lnTo>
                <a:close/>
                <a:moveTo>
                  <a:pt x="0" y="1319"/>
                </a:moveTo>
                <a:lnTo>
                  <a:pt x="46" y="1319"/>
                </a:lnTo>
                <a:lnTo>
                  <a:pt x="46" y="1330"/>
                </a:lnTo>
                <a:lnTo>
                  <a:pt x="0" y="1330"/>
                </a:lnTo>
                <a:lnTo>
                  <a:pt x="0" y="1319"/>
                </a:lnTo>
                <a:close/>
                <a:moveTo>
                  <a:pt x="0" y="1057"/>
                </a:moveTo>
                <a:lnTo>
                  <a:pt x="46" y="1057"/>
                </a:lnTo>
                <a:lnTo>
                  <a:pt x="46" y="1068"/>
                </a:lnTo>
                <a:lnTo>
                  <a:pt x="0" y="1068"/>
                </a:lnTo>
                <a:lnTo>
                  <a:pt x="0" y="1057"/>
                </a:lnTo>
                <a:close/>
                <a:moveTo>
                  <a:pt x="0" y="793"/>
                </a:moveTo>
                <a:lnTo>
                  <a:pt x="46" y="793"/>
                </a:lnTo>
                <a:lnTo>
                  <a:pt x="46" y="804"/>
                </a:lnTo>
                <a:lnTo>
                  <a:pt x="0" y="804"/>
                </a:lnTo>
                <a:lnTo>
                  <a:pt x="0" y="793"/>
                </a:lnTo>
                <a:close/>
                <a:moveTo>
                  <a:pt x="0" y="529"/>
                </a:moveTo>
                <a:lnTo>
                  <a:pt x="46" y="529"/>
                </a:lnTo>
                <a:lnTo>
                  <a:pt x="46" y="540"/>
                </a:lnTo>
                <a:lnTo>
                  <a:pt x="0" y="540"/>
                </a:lnTo>
                <a:lnTo>
                  <a:pt x="0" y="529"/>
                </a:lnTo>
                <a:close/>
                <a:moveTo>
                  <a:pt x="0" y="265"/>
                </a:moveTo>
                <a:lnTo>
                  <a:pt x="46" y="265"/>
                </a:lnTo>
                <a:lnTo>
                  <a:pt x="46" y="276"/>
                </a:lnTo>
                <a:lnTo>
                  <a:pt x="0" y="276"/>
                </a:lnTo>
                <a:lnTo>
                  <a:pt x="0" y="265"/>
                </a:lnTo>
                <a:close/>
                <a:moveTo>
                  <a:pt x="0" y="0"/>
                </a:moveTo>
                <a:lnTo>
                  <a:pt x="46" y="0"/>
                </a:lnTo>
                <a:lnTo>
                  <a:pt x="46" y="11"/>
                </a:lnTo>
                <a:lnTo>
                  <a:pt x="0" y="11"/>
                </a:lnTo>
                <a:lnTo>
                  <a:pt x="0" y="0"/>
                </a:lnTo>
                <a:close/>
              </a:path>
            </a:pathLst>
          </a:custGeom>
          <a:solidFill>
            <a:srgbClr val="999999"/>
          </a:solidFill>
          <a:ln w="2" cap="flat">
            <a:solidFill>
              <a:srgbClr val="999999"/>
            </a:solidFill>
            <a:prstDash val="solid"/>
            <a:bevel/>
            <a:headEnd/>
            <a:tailEnd/>
          </a:ln>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14" name="Rectangle 14"/>
          <p:cNvSpPr>
            <a:spLocks noChangeArrowheads="1"/>
          </p:cNvSpPr>
          <p:nvPr/>
        </p:nvSpPr>
        <p:spPr bwMode="auto">
          <a:xfrm>
            <a:off x="1249796" y="5175717"/>
            <a:ext cx="6972012" cy="15409"/>
          </a:xfrm>
          <a:prstGeom prst="rect">
            <a:avLst/>
          </a:prstGeom>
          <a:solidFill>
            <a:srgbClr val="999999"/>
          </a:solidFill>
          <a:ln w="2" cap="flat">
            <a:solidFill>
              <a:srgbClr val="999999"/>
            </a:solidFill>
            <a:prstDash val="solid"/>
            <a:bevel/>
            <a:headEnd/>
            <a:tailEnd/>
          </a:ln>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15" name="Freeform 15"/>
          <p:cNvSpPr>
            <a:spLocks noEditPoints="1"/>
          </p:cNvSpPr>
          <p:nvPr/>
        </p:nvSpPr>
        <p:spPr bwMode="auto">
          <a:xfrm>
            <a:off x="1242581" y="5182721"/>
            <a:ext cx="6987886" cy="64434"/>
          </a:xfrm>
          <a:custGeom>
            <a:avLst/>
            <a:gdLst>
              <a:gd name="T0" fmla="*/ 11 w 4842"/>
              <a:gd name="T1" fmla="*/ 0 h 46"/>
              <a:gd name="T2" fmla="*/ 11 w 4842"/>
              <a:gd name="T3" fmla="*/ 46 h 46"/>
              <a:gd name="T4" fmla="*/ 0 w 4842"/>
              <a:gd name="T5" fmla="*/ 46 h 46"/>
              <a:gd name="T6" fmla="*/ 0 w 4842"/>
              <a:gd name="T7" fmla="*/ 0 h 46"/>
              <a:gd name="T8" fmla="*/ 11 w 4842"/>
              <a:gd name="T9" fmla="*/ 0 h 46"/>
              <a:gd name="T10" fmla="*/ 1622 w 4842"/>
              <a:gd name="T11" fmla="*/ 0 h 46"/>
              <a:gd name="T12" fmla="*/ 1622 w 4842"/>
              <a:gd name="T13" fmla="*/ 46 h 46"/>
              <a:gd name="T14" fmla="*/ 1611 w 4842"/>
              <a:gd name="T15" fmla="*/ 46 h 46"/>
              <a:gd name="T16" fmla="*/ 1611 w 4842"/>
              <a:gd name="T17" fmla="*/ 0 h 46"/>
              <a:gd name="T18" fmla="*/ 1622 w 4842"/>
              <a:gd name="T19" fmla="*/ 0 h 46"/>
              <a:gd name="T20" fmla="*/ 3231 w 4842"/>
              <a:gd name="T21" fmla="*/ 0 h 46"/>
              <a:gd name="T22" fmla="*/ 3231 w 4842"/>
              <a:gd name="T23" fmla="*/ 46 h 46"/>
              <a:gd name="T24" fmla="*/ 3220 w 4842"/>
              <a:gd name="T25" fmla="*/ 46 h 46"/>
              <a:gd name="T26" fmla="*/ 3220 w 4842"/>
              <a:gd name="T27" fmla="*/ 0 h 46"/>
              <a:gd name="T28" fmla="*/ 3231 w 4842"/>
              <a:gd name="T29" fmla="*/ 0 h 46"/>
              <a:gd name="T30" fmla="*/ 4842 w 4842"/>
              <a:gd name="T31" fmla="*/ 0 h 46"/>
              <a:gd name="T32" fmla="*/ 4842 w 4842"/>
              <a:gd name="T33" fmla="*/ 46 h 46"/>
              <a:gd name="T34" fmla="*/ 4831 w 4842"/>
              <a:gd name="T35" fmla="*/ 46 h 46"/>
              <a:gd name="T36" fmla="*/ 4831 w 4842"/>
              <a:gd name="T37" fmla="*/ 0 h 46"/>
              <a:gd name="T38" fmla="*/ 4842 w 4842"/>
              <a:gd name="T39"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842" h="46">
                <a:moveTo>
                  <a:pt x="11" y="0"/>
                </a:moveTo>
                <a:lnTo>
                  <a:pt x="11" y="46"/>
                </a:lnTo>
                <a:lnTo>
                  <a:pt x="0" y="46"/>
                </a:lnTo>
                <a:lnTo>
                  <a:pt x="0" y="0"/>
                </a:lnTo>
                <a:lnTo>
                  <a:pt x="11" y="0"/>
                </a:lnTo>
                <a:close/>
                <a:moveTo>
                  <a:pt x="1622" y="0"/>
                </a:moveTo>
                <a:lnTo>
                  <a:pt x="1622" y="46"/>
                </a:lnTo>
                <a:lnTo>
                  <a:pt x="1611" y="46"/>
                </a:lnTo>
                <a:lnTo>
                  <a:pt x="1611" y="0"/>
                </a:lnTo>
                <a:lnTo>
                  <a:pt x="1622" y="0"/>
                </a:lnTo>
                <a:close/>
                <a:moveTo>
                  <a:pt x="3231" y="0"/>
                </a:moveTo>
                <a:lnTo>
                  <a:pt x="3231" y="46"/>
                </a:lnTo>
                <a:lnTo>
                  <a:pt x="3220" y="46"/>
                </a:lnTo>
                <a:lnTo>
                  <a:pt x="3220" y="0"/>
                </a:lnTo>
                <a:lnTo>
                  <a:pt x="3231" y="0"/>
                </a:lnTo>
                <a:close/>
                <a:moveTo>
                  <a:pt x="4842" y="0"/>
                </a:moveTo>
                <a:lnTo>
                  <a:pt x="4842" y="46"/>
                </a:lnTo>
                <a:lnTo>
                  <a:pt x="4831" y="46"/>
                </a:lnTo>
                <a:lnTo>
                  <a:pt x="4831" y="0"/>
                </a:lnTo>
                <a:lnTo>
                  <a:pt x="4842" y="0"/>
                </a:lnTo>
                <a:close/>
              </a:path>
            </a:pathLst>
          </a:custGeom>
          <a:solidFill>
            <a:srgbClr val="999999"/>
          </a:solidFill>
          <a:ln w="2" cap="flat">
            <a:solidFill>
              <a:srgbClr val="999999"/>
            </a:solidFill>
            <a:prstDash val="solid"/>
            <a:bevel/>
            <a:headEnd/>
            <a:tailEnd/>
          </a:ln>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16" name="Freeform 16"/>
          <p:cNvSpPr>
            <a:spLocks/>
          </p:cNvSpPr>
          <p:nvPr/>
        </p:nvSpPr>
        <p:spPr bwMode="auto">
          <a:xfrm>
            <a:off x="2376921" y="2742640"/>
            <a:ext cx="4722091" cy="2091298"/>
          </a:xfrm>
          <a:custGeom>
            <a:avLst/>
            <a:gdLst>
              <a:gd name="T0" fmla="*/ 62 w 14202"/>
              <a:gd name="T1" fmla="*/ 6354 h 6554"/>
              <a:gd name="T2" fmla="*/ 7046 w 14202"/>
              <a:gd name="T3" fmla="*/ 2050 h 6554"/>
              <a:gd name="T4" fmla="*/ 7071 w 14202"/>
              <a:gd name="T5" fmla="*/ 2039 h 6554"/>
              <a:gd name="T6" fmla="*/ 14063 w 14202"/>
              <a:gd name="T7" fmla="*/ 15 h 6554"/>
              <a:gd name="T8" fmla="*/ 14187 w 14202"/>
              <a:gd name="T9" fmla="*/ 84 h 6554"/>
              <a:gd name="T10" fmla="*/ 14118 w 14202"/>
              <a:gd name="T11" fmla="*/ 208 h 6554"/>
              <a:gd name="T12" fmla="*/ 7126 w 14202"/>
              <a:gd name="T13" fmla="*/ 2232 h 6554"/>
              <a:gd name="T14" fmla="*/ 7151 w 14202"/>
              <a:gd name="T15" fmla="*/ 2221 h 6554"/>
              <a:gd name="T16" fmla="*/ 167 w 14202"/>
              <a:gd name="T17" fmla="*/ 6525 h 6554"/>
              <a:gd name="T18" fmla="*/ 29 w 14202"/>
              <a:gd name="T19" fmla="*/ 6492 h 6554"/>
              <a:gd name="T20" fmla="*/ 62 w 14202"/>
              <a:gd name="T21" fmla="*/ 6354 h 6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202" h="6554">
                <a:moveTo>
                  <a:pt x="62" y="6354"/>
                </a:moveTo>
                <a:lnTo>
                  <a:pt x="7046" y="2050"/>
                </a:lnTo>
                <a:cubicBezTo>
                  <a:pt x="7054" y="2046"/>
                  <a:pt x="7062" y="2042"/>
                  <a:pt x="7071" y="2039"/>
                </a:cubicBezTo>
                <a:lnTo>
                  <a:pt x="14063" y="15"/>
                </a:lnTo>
                <a:cubicBezTo>
                  <a:pt x="14116" y="0"/>
                  <a:pt x="14171" y="31"/>
                  <a:pt x="14187" y="84"/>
                </a:cubicBezTo>
                <a:cubicBezTo>
                  <a:pt x="14202" y="137"/>
                  <a:pt x="14171" y="192"/>
                  <a:pt x="14118" y="208"/>
                </a:cubicBezTo>
                <a:lnTo>
                  <a:pt x="7126" y="2232"/>
                </a:lnTo>
                <a:lnTo>
                  <a:pt x="7151" y="2221"/>
                </a:lnTo>
                <a:lnTo>
                  <a:pt x="167" y="6525"/>
                </a:lnTo>
                <a:cubicBezTo>
                  <a:pt x="120" y="6554"/>
                  <a:pt x="58" y="6539"/>
                  <a:pt x="29" y="6492"/>
                </a:cubicBezTo>
                <a:cubicBezTo>
                  <a:pt x="0" y="6445"/>
                  <a:pt x="15" y="6383"/>
                  <a:pt x="62" y="6354"/>
                </a:cubicBezTo>
                <a:close/>
              </a:path>
            </a:pathLst>
          </a:custGeom>
          <a:solidFill>
            <a:srgbClr val="FF6418"/>
          </a:solidFill>
          <a:ln w="2" cap="flat">
            <a:solidFill>
              <a:srgbClr val="FF6418"/>
            </a:solidFill>
            <a:prstDash val="solid"/>
            <a:bevel/>
            <a:headEnd/>
            <a:tailEnd/>
          </a:ln>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17" name="Freeform 17"/>
          <p:cNvSpPr>
            <a:spLocks/>
          </p:cNvSpPr>
          <p:nvPr/>
        </p:nvSpPr>
        <p:spPr bwMode="auto">
          <a:xfrm>
            <a:off x="2376921" y="2136121"/>
            <a:ext cx="4722091" cy="2301409"/>
          </a:xfrm>
          <a:custGeom>
            <a:avLst/>
            <a:gdLst>
              <a:gd name="T0" fmla="*/ 57 w 14202"/>
              <a:gd name="T1" fmla="*/ 7022 h 7218"/>
              <a:gd name="T2" fmla="*/ 7041 w 14202"/>
              <a:gd name="T3" fmla="*/ 2270 h 7218"/>
              <a:gd name="T4" fmla="*/ 7067 w 14202"/>
              <a:gd name="T5" fmla="*/ 2257 h 7218"/>
              <a:gd name="T6" fmla="*/ 14059 w 14202"/>
              <a:gd name="T7" fmla="*/ 17 h 7218"/>
              <a:gd name="T8" fmla="*/ 14185 w 14202"/>
              <a:gd name="T9" fmla="*/ 82 h 7218"/>
              <a:gd name="T10" fmla="*/ 14120 w 14202"/>
              <a:gd name="T11" fmla="*/ 208 h 7218"/>
              <a:gd name="T12" fmla="*/ 7128 w 14202"/>
              <a:gd name="T13" fmla="*/ 2448 h 7218"/>
              <a:gd name="T14" fmla="*/ 7154 w 14202"/>
              <a:gd name="T15" fmla="*/ 2435 h 7218"/>
              <a:gd name="T16" fmla="*/ 170 w 14202"/>
              <a:gd name="T17" fmla="*/ 7187 h 7218"/>
              <a:gd name="T18" fmla="*/ 31 w 14202"/>
              <a:gd name="T19" fmla="*/ 7161 h 7218"/>
              <a:gd name="T20" fmla="*/ 57 w 14202"/>
              <a:gd name="T21" fmla="*/ 7022 h 7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202" h="7218">
                <a:moveTo>
                  <a:pt x="57" y="7022"/>
                </a:moveTo>
                <a:lnTo>
                  <a:pt x="7041" y="2270"/>
                </a:lnTo>
                <a:cubicBezTo>
                  <a:pt x="7049" y="2264"/>
                  <a:pt x="7058" y="2260"/>
                  <a:pt x="7067" y="2257"/>
                </a:cubicBezTo>
                <a:lnTo>
                  <a:pt x="14059" y="17"/>
                </a:lnTo>
                <a:cubicBezTo>
                  <a:pt x="14112" y="0"/>
                  <a:pt x="14168" y="29"/>
                  <a:pt x="14185" y="82"/>
                </a:cubicBezTo>
                <a:cubicBezTo>
                  <a:pt x="14202" y="135"/>
                  <a:pt x="14173" y="191"/>
                  <a:pt x="14120" y="208"/>
                </a:cubicBezTo>
                <a:lnTo>
                  <a:pt x="7128" y="2448"/>
                </a:lnTo>
                <a:lnTo>
                  <a:pt x="7154" y="2435"/>
                </a:lnTo>
                <a:lnTo>
                  <a:pt x="170" y="7187"/>
                </a:lnTo>
                <a:cubicBezTo>
                  <a:pt x="124" y="7218"/>
                  <a:pt x="62" y="7206"/>
                  <a:pt x="31" y="7161"/>
                </a:cubicBezTo>
                <a:cubicBezTo>
                  <a:pt x="0" y="7115"/>
                  <a:pt x="12" y="7053"/>
                  <a:pt x="57" y="7022"/>
                </a:cubicBezTo>
                <a:close/>
              </a:path>
            </a:pathLst>
          </a:custGeom>
          <a:solidFill>
            <a:srgbClr val="FFCC00"/>
          </a:solidFill>
          <a:ln w="2" cap="flat">
            <a:solidFill>
              <a:srgbClr val="FFCC00"/>
            </a:solidFill>
            <a:prstDash val="solid"/>
            <a:bevel/>
            <a:headEnd/>
            <a:tailEnd/>
          </a:ln>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18" name="Rectangle 18"/>
          <p:cNvSpPr>
            <a:spLocks noChangeArrowheads="1"/>
          </p:cNvSpPr>
          <p:nvPr/>
        </p:nvSpPr>
        <p:spPr bwMode="auto">
          <a:xfrm>
            <a:off x="8312727" y="5056654"/>
            <a:ext cx="41517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0.00%</a:t>
            </a:r>
            <a:endParaRPr lang="en-US" sz="1300">
              <a:latin typeface="+mj-lt"/>
              <a:cs typeface="Arial" pitchFamily="34" charset="0"/>
            </a:endParaRPr>
          </a:p>
        </p:txBody>
      </p:sp>
      <p:sp>
        <p:nvSpPr>
          <p:cNvPr id="19" name="Rectangle 19"/>
          <p:cNvSpPr>
            <a:spLocks noChangeArrowheads="1"/>
          </p:cNvSpPr>
          <p:nvPr/>
        </p:nvSpPr>
        <p:spPr bwMode="auto">
          <a:xfrm>
            <a:off x="8312727" y="4318467"/>
            <a:ext cx="41517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0.50%</a:t>
            </a:r>
            <a:endParaRPr lang="en-US" sz="1300">
              <a:latin typeface="+mj-lt"/>
              <a:cs typeface="Arial" pitchFamily="34" charset="0"/>
            </a:endParaRPr>
          </a:p>
        </p:txBody>
      </p:sp>
      <p:sp>
        <p:nvSpPr>
          <p:cNvPr id="20" name="Rectangle 20"/>
          <p:cNvSpPr>
            <a:spLocks noChangeArrowheads="1"/>
          </p:cNvSpPr>
          <p:nvPr/>
        </p:nvSpPr>
        <p:spPr bwMode="auto">
          <a:xfrm>
            <a:off x="8312727" y="3578878"/>
            <a:ext cx="41517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1.00%</a:t>
            </a:r>
            <a:endParaRPr lang="en-US" sz="1300">
              <a:latin typeface="+mj-lt"/>
              <a:cs typeface="Arial" pitchFamily="34" charset="0"/>
            </a:endParaRPr>
          </a:p>
        </p:txBody>
      </p:sp>
      <p:sp>
        <p:nvSpPr>
          <p:cNvPr id="21" name="Rectangle 21"/>
          <p:cNvSpPr>
            <a:spLocks noChangeArrowheads="1"/>
          </p:cNvSpPr>
          <p:nvPr/>
        </p:nvSpPr>
        <p:spPr bwMode="auto">
          <a:xfrm>
            <a:off x="8312727" y="2839290"/>
            <a:ext cx="41517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1.50%</a:t>
            </a:r>
            <a:endParaRPr lang="en-US" sz="1300">
              <a:latin typeface="+mj-lt"/>
              <a:cs typeface="Arial" pitchFamily="34" charset="0"/>
            </a:endParaRPr>
          </a:p>
        </p:txBody>
      </p:sp>
      <p:sp>
        <p:nvSpPr>
          <p:cNvPr id="22" name="Rectangle 22"/>
          <p:cNvSpPr>
            <a:spLocks noChangeArrowheads="1"/>
          </p:cNvSpPr>
          <p:nvPr/>
        </p:nvSpPr>
        <p:spPr bwMode="auto">
          <a:xfrm>
            <a:off x="8312727" y="2101103"/>
            <a:ext cx="41517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2.00%</a:t>
            </a:r>
            <a:endParaRPr lang="en-US" sz="1300">
              <a:latin typeface="+mj-lt"/>
              <a:cs typeface="Arial" pitchFamily="34" charset="0"/>
            </a:endParaRPr>
          </a:p>
        </p:txBody>
      </p:sp>
      <p:sp>
        <p:nvSpPr>
          <p:cNvPr id="23" name="Rectangle 23"/>
          <p:cNvSpPr>
            <a:spLocks noChangeArrowheads="1"/>
          </p:cNvSpPr>
          <p:nvPr/>
        </p:nvSpPr>
        <p:spPr bwMode="auto">
          <a:xfrm>
            <a:off x="8312727" y="1361515"/>
            <a:ext cx="41517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2.50%</a:t>
            </a:r>
            <a:endParaRPr lang="en-US" sz="1300">
              <a:latin typeface="+mj-lt"/>
              <a:cs typeface="Arial" pitchFamily="34" charset="0"/>
            </a:endParaRPr>
          </a:p>
        </p:txBody>
      </p:sp>
      <p:sp>
        <p:nvSpPr>
          <p:cNvPr id="24" name="Rectangle 24"/>
          <p:cNvSpPr>
            <a:spLocks noChangeArrowheads="1"/>
          </p:cNvSpPr>
          <p:nvPr/>
        </p:nvSpPr>
        <p:spPr bwMode="auto">
          <a:xfrm>
            <a:off x="864466" y="5056654"/>
            <a:ext cx="21159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0.0</a:t>
            </a:r>
            <a:endParaRPr lang="en-US" sz="1300">
              <a:latin typeface="+mj-lt"/>
              <a:cs typeface="Arial" pitchFamily="34" charset="0"/>
            </a:endParaRPr>
          </a:p>
        </p:txBody>
      </p:sp>
      <p:sp>
        <p:nvSpPr>
          <p:cNvPr id="25" name="Rectangle 25"/>
          <p:cNvSpPr>
            <a:spLocks noChangeArrowheads="1"/>
          </p:cNvSpPr>
          <p:nvPr/>
        </p:nvSpPr>
        <p:spPr bwMode="auto">
          <a:xfrm>
            <a:off x="864466" y="4686860"/>
            <a:ext cx="21159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2.0</a:t>
            </a:r>
            <a:endParaRPr lang="en-US" sz="1300">
              <a:latin typeface="+mj-lt"/>
              <a:cs typeface="Arial" pitchFamily="34" charset="0"/>
            </a:endParaRPr>
          </a:p>
        </p:txBody>
      </p:sp>
      <p:sp>
        <p:nvSpPr>
          <p:cNvPr id="26" name="Rectangle 26"/>
          <p:cNvSpPr>
            <a:spLocks noChangeArrowheads="1"/>
          </p:cNvSpPr>
          <p:nvPr/>
        </p:nvSpPr>
        <p:spPr bwMode="auto">
          <a:xfrm>
            <a:off x="864466" y="4318467"/>
            <a:ext cx="21159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4.0</a:t>
            </a:r>
            <a:endParaRPr lang="en-US" sz="1300">
              <a:latin typeface="+mj-lt"/>
              <a:cs typeface="Arial" pitchFamily="34" charset="0"/>
            </a:endParaRPr>
          </a:p>
        </p:txBody>
      </p:sp>
      <p:sp>
        <p:nvSpPr>
          <p:cNvPr id="27" name="Rectangle 27"/>
          <p:cNvSpPr>
            <a:spLocks noChangeArrowheads="1"/>
          </p:cNvSpPr>
          <p:nvPr/>
        </p:nvSpPr>
        <p:spPr bwMode="auto">
          <a:xfrm>
            <a:off x="864466" y="3948672"/>
            <a:ext cx="21159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6.0</a:t>
            </a:r>
            <a:endParaRPr lang="en-US" sz="1300">
              <a:latin typeface="+mj-lt"/>
              <a:cs typeface="Arial" pitchFamily="34" charset="0"/>
            </a:endParaRPr>
          </a:p>
        </p:txBody>
      </p:sp>
      <p:sp>
        <p:nvSpPr>
          <p:cNvPr id="28" name="Rectangle 28"/>
          <p:cNvSpPr>
            <a:spLocks noChangeArrowheads="1"/>
          </p:cNvSpPr>
          <p:nvPr/>
        </p:nvSpPr>
        <p:spPr bwMode="auto">
          <a:xfrm>
            <a:off x="864466" y="3578878"/>
            <a:ext cx="21159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8.0</a:t>
            </a:r>
            <a:endParaRPr lang="en-US" sz="1300">
              <a:latin typeface="+mj-lt"/>
              <a:cs typeface="Arial" pitchFamily="34" charset="0"/>
            </a:endParaRPr>
          </a:p>
        </p:txBody>
      </p:sp>
      <p:sp>
        <p:nvSpPr>
          <p:cNvPr id="29" name="Rectangle 29"/>
          <p:cNvSpPr>
            <a:spLocks noChangeArrowheads="1"/>
          </p:cNvSpPr>
          <p:nvPr/>
        </p:nvSpPr>
        <p:spPr bwMode="auto">
          <a:xfrm>
            <a:off x="741795" y="3209084"/>
            <a:ext cx="29655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10.0</a:t>
            </a:r>
            <a:endParaRPr lang="en-US" sz="1300">
              <a:latin typeface="+mj-lt"/>
              <a:cs typeface="Arial" pitchFamily="34" charset="0"/>
            </a:endParaRPr>
          </a:p>
        </p:txBody>
      </p:sp>
      <p:sp>
        <p:nvSpPr>
          <p:cNvPr id="30" name="Rectangle 30"/>
          <p:cNvSpPr>
            <a:spLocks noChangeArrowheads="1"/>
          </p:cNvSpPr>
          <p:nvPr/>
        </p:nvSpPr>
        <p:spPr bwMode="auto">
          <a:xfrm>
            <a:off x="741795" y="2839290"/>
            <a:ext cx="29655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12.0</a:t>
            </a:r>
            <a:endParaRPr lang="en-US" sz="1300">
              <a:latin typeface="+mj-lt"/>
              <a:cs typeface="Arial" pitchFamily="34" charset="0"/>
            </a:endParaRPr>
          </a:p>
        </p:txBody>
      </p:sp>
      <p:sp>
        <p:nvSpPr>
          <p:cNvPr id="31" name="Rectangle 31"/>
          <p:cNvSpPr>
            <a:spLocks noChangeArrowheads="1"/>
          </p:cNvSpPr>
          <p:nvPr/>
        </p:nvSpPr>
        <p:spPr bwMode="auto">
          <a:xfrm>
            <a:off x="741795" y="2470897"/>
            <a:ext cx="29655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14.0</a:t>
            </a:r>
            <a:endParaRPr lang="en-US" sz="1300">
              <a:latin typeface="+mj-lt"/>
              <a:cs typeface="Arial" pitchFamily="34" charset="0"/>
            </a:endParaRPr>
          </a:p>
        </p:txBody>
      </p:sp>
      <p:sp>
        <p:nvSpPr>
          <p:cNvPr id="92160" name="Rectangle 32"/>
          <p:cNvSpPr>
            <a:spLocks noChangeArrowheads="1"/>
          </p:cNvSpPr>
          <p:nvPr/>
        </p:nvSpPr>
        <p:spPr bwMode="auto">
          <a:xfrm>
            <a:off x="741795" y="2101103"/>
            <a:ext cx="29655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16.0</a:t>
            </a:r>
            <a:endParaRPr lang="en-US" sz="1300">
              <a:latin typeface="+mj-lt"/>
              <a:cs typeface="Arial" pitchFamily="34" charset="0"/>
            </a:endParaRPr>
          </a:p>
        </p:txBody>
      </p:sp>
      <p:sp>
        <p:nvSpPr>
          <p:cNvPr id="92161" name="Rectangle 33"/>
          <p:cNvSpPr>
            <a:spLocks noChangeArrowheads="1"/>
          </p:cNvSpPr>
          <p:nvPr/>
        </p:nvSpPr>
        <p:spPr bwMode="auto">
          <a:xfrm>
            <a:off x="741795" y="1731309"/>
            <a:ext cx="29655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18.0</a:t>
            </a:r>
            <a:endParaRPr lang="en-US" sz="1300">
              <a:latin typeface="+mj-lt"/>
              <a:cs typeface="Arial" pitchFamily="34" charset="0"/>
            </a:endParaRPr>
          </a:p>
        </p:txBody>
      </p:sp>
      <p:sp>
        <p:nvSpPr>
          <p:cNvPr id="92162" name="Rectangle 34"/>
          <p:cNvSpPr>
            <a:spLocks noChangeArrowheads="1"/>
          </p:cNvSpPr>
          <p:nvPr/>
        </p:nvSpPr>
        <p:spPr bwMode="auto">
          <a:xfrm>
            <a:off x="741795" y="1361515"/>
            <a:ext cx="29655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20.0</a:t>
            </a:r>
            <a:endParaRPr lang="en-US" sz="1300">
              <a:latin typeface="+mj-lt"/>
              <a:cs typeface="Arial" pitchFamily="34" charset="0"/>
            </a:endParaRPr>
          </a:p>
        </p:txBody>
      </p:sp>
      <p:sp>
        <p:nvSpPr>
          <p:cNvPr id="92165" name="Rectangle 35"/>
          <p:cNvSpPr>
            <a:spLocks noChangeArrowheads="1"/>
          </p:cNvSpPr>
          <p:nvPr/>
        </p:nvSpPr>
        <p:spPr bwMode="auto">
          <a:xfrm>
            <a:off x="2163330" y="5310187"/>
            <a:ext cx="34144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Tier I</a:t>
            </a:r>
            <a:endParaRPr lang="en-US" sz="1300">
              <a:latin typeface="+mj-lt"/>
              <a:cs typeface="Arial" pitchFamily="34" charset="0"/>
            </a:endParaRPr>
          </a:p>
        </p:txBody>
      </p:sp>
      <p:sp>
        <p:nvSpPr>
          <p:cNvPr id="92168" name="Rectangle 36"/>
          <p:cNvSpPr>
            <a:spLocks noChangeArrowheads="1"/>
          </p:cNvSpPr>
          <p:nvPr/>
        </p:nvSpPr>
        <p:spPr bwMode="auto">
          <a:xfrm>
            <a:off x="4455103" y="5310187"/>
            <a:ext cx="384721"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Tier 2</a:t>
            </a:r>
            <a:endParaRPr lang="en-US" sz="1300">
              <a:latin typeface="+mj-lt"/>
              <a:cs typeface="Arial" pitchFamily="34" charset="0"/>
            </a:endParaRPr>
          </a:p>
        </p:txBody>
      </p:sp>
      <p:sp>
        <p:nvSpPr>
          <p:cNvPr id="92169" name="Rectangle 37"/>
          <p:cNvSpPr>
            <a:spLocks noChangeArrowheads="1"/>
          </p:cNvSpPr>
          <p:nvPr/>
        </p:nvSpPr>
        <p:spPr bwMode="auto">
          <a:xfrm>
            <a:off x="6778626" y="5310187"/>
            <a:ext cx="384721"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Tier 3</a:t>
            </a:r>
            <a:endParaRPr lang="en-US" sz="1300">
              <a:latin typeface="+mj-lt"/>
              <a:cs typeface="Arial" pitchFamily="34" charset="0"/>
            </a:endParaRPr>
          </a:p>
        </p:txBody>
      </p:sp>
      <p:sp>
        <p:nvSpPr>
          <p:cNvPr id="92170" name="Rectangle 38"/>
          <p:cNvSpPr>
            <a:spLocks noChangeArrowheads="1"/>
          </p:cNvSpPr>
          <p:nvPr/>
        </p:nvSpPr>
        <p:spPr bwMode="auto">
          <a:xfrm>
            <a:off x="7172614" y="1214437"/>
            <a:ext cx="879793"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b="1" dirty="0" err="1">
                <a:solidFill>
                  <a:srgbClr val="000000"/>
                </a:solidFill>
                <a:latin typeface="+mj-lt"/>
                <a:cs typeface="Arial" pitchFamily="34" charset="0"/>
              </a:rPr>
              <a:t>Add'l</a:t>
            </a:r>
            <a:r>
              <a:rPr lang="en-US" sz="1300" b="1" dirty="0">
                <a:solidFill>
                  <a:srgbClr val="000000"/>
                </a:solidFill>
                <a:latin typeface="+mj-lt"/>
                <a:cs typeface="Arial" pitchFamily="34" charset="0"/>
              </a:rPr>
              <a:t> Spread</a:t>
            </a:r>
            <a:endParaRPr lang="en-US" sz="1300" dirty="0">
              <a:latin typeface="+mj-lt"/>
              <a:cs typeface="Arial" pitchFamily="34" charset="0"/>
            </a:endParaRPr>
          </a:p>
        </p:txBody>
      </p:sp>
      <p:sp>
        <p:nvSpPr>
          <p:cNvPr id="92171" name="Rectangle 39"/>
          <p:cNvSpPr>
            <a:spLocks noChangeArrowheads="1"/>
          </p:cNvSpPr>
          <p:nvPr/>
        </p:nvSpPr>
        <p:spPr bwMode="auto">
          <a:xfrm>
            <a:off x="1193511" y="1214437"/>
            <a:ext cx="74514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b="1" dirty="0">
                <a:solidFill>
                  <a:srgbClr val="000000"/>
                </a:solidFill>
                <a:latin typeface="+mj-lt"/>
                <a:cs typeface="Arial" pitchFamily="34" charset="0"/>
              </a:rPr>
              <a:t>Spread/YD</a:t>
            </a:r>
            <a:endParaRPr lang="en-US" sz="1300" dirty="0">
              <a:latin typeface="+mj-lt"/>
              <a:cs typeface="Arial" pitchFamily="34" charset="0"/>
            </a:endParaRPr>
          </a:p>
        </p:txBody>
      </p:sp>
      <p:sp>
        <p:nvSpPr>
          <p:cNvPr id="92172" name="Rectangle 40"/>
          <p:cNvSpPr>
            <a:spLocks noChangeArrowheads="1"/>
          </p:cNvSpPr>
          <p:nvPr/>
        </p:nvSpPr>
        <p:spPr bwMode="auto">
          <a:xfrm>
            <a:off x="1246910" y="5650566"/>
            <a:ext cx="425739" cy="107857"/>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92173" name="Rectangle 41"/>
          <p:cNvSpPr>
            <a:spLocks noChangeArrowheads="1"/>
          </p:cNvSpPr>
          <p:nvPr/>
        </p:nvSpPr>
        <p:spPr bwMode="auto">
          <a:xfrm>
            <a:off x="1720273" y="5580529"/>
            <a:ext cx="1320939"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75% LTV Spread/YD</a:t>
            </a:r>
            <a:endParaRPr lang="en-US" sz="1300">
              <a:latin typeface="+mj-lt"/>
              <a:cs typeface="Arial" pitchFamily="34" charset="0"/>
            </a:endParaRPr>
          </a:p>
        </p:txBody>
      </p:sp>
      <p:sp>
        <p:nvSpPr>
          <p:cNvPr id="92174" name="Rectangle 42"/>
          <p:cNvSpPr>
            <a:spLocks noChangeArrowheads="1"/>
          </p:cNvSpPr>
          <p:nvPr/>
        </p:nvSpPr>
        <p:spPr bwMode="auto">
          <a:xfrm>
            <a:off x="4847649" y="5650566"/>
            <a:ext cx="425739" cy="107857"/>
          </a:xfrm>
          <a:prstGeom prst="rect">
            <a:avLst/>
          </a:prstGeom>
          <a:solidFill>
            <a:srgbClr val="9999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92175" name="Rectangle 43"/>
          <p:cNvSpPr>
            <a:spLocks noChangeArrowheads="1"/>
          </p:cNvSpPr>
          <p:nvPr/>
        </p:nvSpPr>
        <p:spPr bwMode="auto">
          <a:xfrm>
            <a:off x="5322454" y="5580529"/>
            <a:ext cx="1320939"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85% LTV Spread/YD</a:t>
            </a:r>
            <a:endParaRPr lang="en-US" sz="1300">
              <a:latin typeface="+mj-lt"/>
              <a:cs typeface="Arial" pitchFamily="34" charset="0"/>
            </a:endParaRPr>
          </a:p>
        </p:txBody>
      </p:sp>
      <p:sp>
        <p:nvSpPr>
          <p:cNvPr id="92176" name="Freeform 44"/>
          <p:cNvSpPr>
            <a:spLocks/>
          </p:cNvSpPr>
          <p:nvPr/>
        </p:nvSpPr>
        <p:spPr bwMode="auto">
          <a:xfrm>
            <a:off x="1215159" y="5936317"/>
            <a:ext cx="492125" cy="63034"/>
          </a:xfrm>
          <a:custGeom>
            <a:avLst/>
            <a:gdLst>
              <a:gd name="T0" fmla="*/ 200 w 2960"/>
              <a:gd name="T1" fmla="*/ 0 h 400"/>
              <a:gd name="T2" fmla="*/ 2760 w 2960"/>
              <a:gd name="T3" fmla="*/ 0 h 400"/>
              <a:gd name="T4" fmla="*/ 2960 w 2960"/>
              <a:gd name="T5" fmla="*/ 200 h 400"/>
              <a:gd name="T6" fmla="*/ 2760 w 2960"/>
              <a:gd name="T7" fmla="*/ 400 h 400"/>
              <a:gd name="T8" fmla="*/ 200 w 2960"/>
              <a:gd name="T9" fmla="*/ 400 h 400"/>
              <a:gd name="T10" fmla="*/ 0 w 2960"/>
              <a:gd name="T11" fmla="*/ 200 h 400"/>
              <a:gd name="T12" fmla="*/ 200 w 2960"/>
              <a:gd name="T13" fmla="*/ 0 h 400"/>
            </a:gdLst>
            <a:ahLst/>
            <a:cxnLst>
              <a:cxn ang="0">
                <a:pos x="T0" y="T1"/>
              </a:cxn>
              <a:cxn ang="0">
                <a:pos x="T2" y="T3"/>
              </a:cxn>
              <a:cxn ang="0">
                <a:pos x="T4" y="T5"/>
              </a:cxn>
              <a:cxn ang="0">
                <a:pos x="T6" y="T7"/>
              </a:cxn>
              <a:cxn ang="0">
                <a:pos x="T8" y="T9"/>
              </a:cxn>
              <a:cxn ang="0">
                <a:pos x="T10" y="T11"/>
              </a:cxn>
              <a:cxn ang="0">
                <a:pos x="T12" y="T13"/>
              </a:cxn>
            </a:cxnLst>
            <a:rect l="0" t="0" r="r" b="b"/>
            <a:pathLst>
              <a:path w="2960" h="400">
                <a:moveTo>
                  <a:pt x="200" y="0"/>
                </a:moveTo>
                <a:lnTo>
                  <a:pt x="2760" y="0"/>
                </a:lnTo>
                <a:cubicBezTo>
                  <a:pt x="2871" y="0"/>
                  <a:pt x="2960" y="90"/>
                  <a:pt x="2960" y="200"/>
                </a:cubicBezTo>
                <a:cubicBezTo>
                  <a:pt x="2960" y="311"/>
                  <a:pt x="2871" y="400"/>
                  <a:pt x="2760" y="400"/>
                </a:cubicBezTo>
                <a:lnTo>
                  <a:pt x="200" y="400"/>
                </a:lnTo>
                <a:cubicBezTo>
                  <a:pt x="90" y="400"/>
                  <a:pt x="0" y="311"/>
                  <a:pt x="0" y="200"/>
                </a:cubicBezTo>
                <a:cubicBezTo>
                  <a:pt x="0" y="90"/>
                  <a:pt x="90" y="0"/>
                  <a:pt x="200" y="0"/>
                </a:cubicBezTo>
                <a:close/>
              </a:path>
            </a:pathLst>
          </a:custGeom>
          <a:solidFill>
            <a:srgbClr val="FF6418"/>
          </a:solidFill>
          <a:ln w="2" cap="flat">
            <a:solidFill>
              <a:srgbClr val="FF6418"/>
            </a:solidFill>
            <a:prstDash val="solid"/>
            <a:bevel/>
            <a:headEnd/>
            <a:tailEnd/>
          </a:ln>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92177" name="Rectangle 45"/>
          <p:cNvSpPr>
            <a:spLocks noChangeArrowheads="1"/>
          </p:cNvSpPr>
          <p:nvPr/>
        </p:nvSpPr>
        <p:spPr bwMode="auto">
          <a:xfrm>
            <a:off x="1720273" y="5841067"/>
            <a:ext cx="1458797"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a:solidFill>
                  <a:srgbClr val="000000"/>
                </a:solidFill>
                <a:latin typeface="+mj-lt"/>
                <a:cs typeface="Arial" pitchFamily="34" charset="0"/>
              </a:rPr>
              <a:t>75% LTV Add'l Spread</a:t>
            </a:r>
            <a:endParaRPr lang="en-US" sz="1300">
              <a:latin typeface="+mj-lt"/>
              <a:cs typeface="Arial" pitchFamily="34" charset="0"/>
            </a:endParaRPr>
          </a:p>
        </p:txBody>
      </p:sp>
      <p:sp>
        <p:nvSpPr>
          <p:cNvPr id="92178" name="Freeform 46"/>
          <p:cNvSpPr>
            <a:spLocks/>
          </p:cNvSpPr>
          <p:nvPr/>
        </p:nvSpPr>
        <p:spPr bwMode="auto">
          <a:xfrm>
            <a:off x="4815898" y="5936317"/>
            <a:ext cx="492125" cy="63034"/>
          </a:xfrm>
          <a:custGeom>
            <a:avLst/>
            <a:gdLst>
              <a:gd name="T0" fmla="*/ 200 w 2960"/>
              <a:gd name="T1" fmla="*/ 0 h 400"/>
              <a:gd name="T2" fmla="*/ 2760 w 2960"/>
              <a:gd name="T3" fmla="*/ 0 h 400"/>
              <a:gd name="T4" fmla="*/ 2960 w 2960"/>
              <a:gd name="T5" fmla="*/ 200 h 400"/>
              <a:gd name="T6" fmla="*/ 2760 w 2960"/>
              <a:gd name="T7" fmla="*/ 400 h 400"/>
              <a:gd name="T8" fmla="*/ 200 w 2960"/>
              <a:gd name="T9" fmla="*/ 400 h 400"/>
              <a:gd name="T10" fmla="*/ 0 w 2960"/>
              <a:gd name="T11" fmla="*/ 200 h 400"/>
              <a:gd name="T12" fmla="*/ 200 w 2960"/>
              <a:gd name="T13" fmla="*/ 0 h 400"/>
            </a:gdLst>
            <a:ahLst/>
            <a:cxnLst>
              <a:cxn ang="0">
                <a:pos x="T0" y="T1"/>
              </a:cxn>
              <a:cxn ang="0">
                <a:pos x="T2" y="T3"/>
              </a:cxn>
              <a:cxn ang="0">
                <a:pos x="T4" y="T5"/>
              </a:cxn>
              <a:cxn ang="0">
                <a:pos x="T6" y="T7"/>
              </a:cxn>
              <a:cxn ang="0">
                <a:pos x="T8" y="T9"/>
              </a:cxn>
              <a:cxn ang="0">
                <a:pos x="T10" y="T11"/>
              </a:cxn>
              <a:cxn ang="0">
                <a:pos x="T12" y="T13"/>
              </a:cxn>
            </a:cxnLst>
            <a:rect l="0" t="0" r="r" b="b"/>
            <a:pathLst>
              <a:path w="2960" h="400">
                <a:moveTo>
                  <a:pt x="200" y="0"/>
                </a:moveTo>
                <a:lnTo>
                  <a:pt x="2760" y="0"/>
                </a:lnTo>
                <a:cubicBezTo>
                  <a:pt x="2871" y="0"/>
                  <a:pt x="2960" y="90"/>
                  <a:pt x="2960" y="200"/>
                </a:cubicBezTo>
                <a:cubicBezTo>
                  <a:pt x="2960" y="311"/>
                  <a:pt x="2871" y="400"/>
                  <a:pt x="2760" y="400"/>
                </a:cubicBezTo>
                <a:lnTo>
                  <a:pt x="200" y="400"/>
                </a:lnTo>
                <a:cubicBezTo>
                  <a:pt x="90" y="400"/>
                  <a:pt x="0" y="311"/>
                  <a:pt x="0" y="200"/>
                </a:cubicBezTo>
                <a:cubicBezTo>
                  <a:pt x="0" y="90"/>
                  <a:pt x="90" y="0"/>
                  <a:pt x="200" y="0"/>
                </a:cubicBezTo>
                <a:close/>
              </a:path>
            </a:pathLst>
          </a:custGeom>
          <a:solidFill>
            <a:srgbClr val="FFCC00"/>
          </a:solidFill>
          <a:ln w="2" cap="flat">
            <a:solidFill>
              <a:srgbClr val="FFCC00"/>
            </a:solidFill>
            <a:prstDash val="solid"/>
            <a:bevel/>
            <a:headEnd/>
            <a:tailEnd/>
          </a:ln>
        </p:spPr>
        <p:txBody>
          <a:bodyPr vert="horz" wrap="square" lIns="82058" tIns="41029" rIns="82058" bIns="41029" numCol="1" anchor="t" anchorCtr="0" compatLnSpc="1">
            <a:prstTxWarp prst="textNoShape">
              <a:avLst/>
            </a:prstTxWarp>
          </a:bodyPr>
          <a:lstStyle/>
          <a:p>
            <a:endParaRPr lang="en-US" sz="1300">
              <a:latin typeface="+mj-lt"/>
            </a:endParaRPr>
          </a:p>
        </p:txBody>
      </p:sp>
      <p:sp>
        <p:nvSpPr>
          <p:cNvPr id="92179" name="Rectangle 47"/>
          <p:cNvSpPr>
            <a:spLocks noChangeArrowheads="1"/>
          </p:cNvSpPr>
          <p:nvPr/>
        </p:nvSpPr>
        <p:spPr bwMode="auto">
          <a:xfrm>
            <a:off x="5391727" y="5841067"/>
            <a:ext cx="1458797"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defTabSz="820583" fontAlgn="base">
              <a:spcBef>
                <a:spcPct val="0"/>
              </a:spcBef>
              <a:spcAft>
                <a:spcPct val="0"/>
              </a:spcAft>
            </a:pPr>
            <a:r>
              <a:rPr lang="en-US" sz="1300" dirty="0">
                <a:solidFill>
                  <a:srgbClr val="000000"/>
                </a:solidFill>
                <a:latin typeface="+mj-lt"/>
                <a:cs typeface="Arial" pitchFamily="34" charset="0"/>
              </a:rPr>
              <a:t>85% LTV </a:t>
            </a:r>
            <a:r>
              <a:rPr lang="en-US" sz="1300" dirty="0" err="1">
                <a:solidFill>
                  <a:srgbClr val="000000"/>
                </a:solidFill>
                <a:latin typeface="+mj-lt"/>
                <a:cs typeface="Arial" pitchFamily="34" charset="0"/>
              </a:rPr>
              <a:t>Add'l</a:t>
            </a:r>
            <a:r>
              <a:rPr lang="en-US" sz="1300" dirty="0">
                <a:solidFill>
                  <a:srgbClr val="000000"/>
                </a:solidFill>
                <a:latin typeface="+mj-lt"/>
                <a:cs typeface="Arial" pitchFamily="34" charset="0"/>
              </a:rPr>
              <a:t> Spread</a:t>
            </a:r>
            <a:endParaRPr lang="en-US" sz="1300" dirty="0">
              <a:latin typeface="+mj-lt"/>
              <a:cs typeface="Arial" pitchFamily="34" charset="0"/>
            </a:endParaRPr>
          </a:p>
        </p:txBody>
      </p:sp>
    </p:spTree>
    <p:extLst>
      <p:ext uri="{BB962C8B-B14F-4D97-AF65-F5344CB8AC3E}">
        <p14:creationId xmlns:p14="http://schemas.microsoft.com/office/powerpoint/2010/main" val="1388797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51"/>
          <p:cNvSpPr>
            <a:spLocks noGrp="1" noChangeArrowheads="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100">
                <a:solidFill>
                  <a:schemeClr val="tx1"/>
                </a:solidFill>
                <a:latin typeface="Arial" charset="0"/>
              </a:defRPr>
            </a:lvl1pPr>
            <a:lvl2pPr marL="666645" indent="-256402" eaLnBrk="0" hangingPunct="0">
              <a:defRPr sz="1100">
                <a:solidFill>
                  <a:schemeClr val="tx1"/>
                </a:solidFill>
                <a:latin typeface="Arial" charset="0"/>
              </a:defRPr>
            </a:lvl2pPr>
            <a:lvl3pPr marL="1025608" indent="-205122" eaLnBrk="0" hangingPunct="0">
              <a:defRPr sz="1100">
                <a:solidFill>
                  <a:schemeClr val="tx1"/>
                </a:solidFill>
                <a:latin typeface="Arial" charset="0"/>
              </a:defRPr>
            </a:lvl3pPr>
            <a:lvl4pPr marL="1435851" indent="-205122" eaLnBrk="0" hangingPunct="0">
              <a:defRPr sz="1100">
                <a:solidFill>
                  <a:schemeClr val="tx1"/>
                </a:solidFill>
                <a:latin typeface="Arial" charset="0"/>
              </a:defRPr>
            </a:lvl4pPr>
            <a:lvl5pPr marL="1846095" indent="-205122" eaLnBrk="0" hangingPunct="0">
              <a:defRPr sz="1100">
                <a:solidFill>
                  <a:schemeClr val="tx1"/>
                </a:solidFill>
                <a:latin typeface="Arial" charset="0"/>
              </a:defRPr>
            </a:lvl5pPr>
            <a:lvl6pPr marL="2256338" indent="-205122" eaLnBrk="0" fontAlgn="base" hangingPunct="0">
              <a:spcBef>
                <a:spcPct val="0"/>
              </a:spcBef>
              <a:spcAft>
                <a:spcPct val="0"/>
              </a:spcAft>
              <a:defRPr sz="1100">
                <a:solidFill>
                  <a:schemeClr val="tx1"/>
                </a:solidFill>
                <a:latin typeface="Arial" charset="0"/>
              </a:defRPr>
            </a:lvl6pPr>
            <a:lvl7pPr marL="2666581" indent="-205122" eaLnBrk="0" fontAlgn="base" hangingPunct="0">
              <a:spcBef>
                <a:spcPct val="0"/>
              </a:spcBef>
              <a:spcAft>
                <a:spcPct val="0"/>
              </a:spcAft>
              <a:defRPr sz="1100">
                <a:solidFill>
                  <a:schemeClr val="tx1"/>
                </a:solidFill>
                <a:latin typeface="Arial" charset="0"/>
              </a:defRPr>
            </a:lvl7pPr>
            <a:lvl8pPr marL="3076826" indent="-205122" eaLnBrk="0" fontAlgn="base" hangingPunct="0">
              <a:spcBef>
                <a:spcPct val="0"/>
              </a:spcBef>
              <a:spcAft>
                <a:spcPct val="0"/>
              </a:spcAft>
              <a:defRPr sz="1100">
                <a:solidFill>
                  <a:schemeClr val="tx1"/>
                </a:solidFill>
                <a:latin typeface="Arial" charset="0"/>
              </a:defRPr>
            </a:lvl8pPr>
            <a:lvl9pPr marL="3487068" indent="-205122" eaLnBrk="0" fontAlgn="base" hangingPunct="0">
              <a:spcBef>
                <a:spcPct val="0"/>
              </a:spcBef>
              <a:spcAft>
                <a:spcPct val="0"/>
              </a:spcAft>
              <a:defRPr sz="1100">
                <a:solidFill>
                  <a:schemeClr val="tx1"/>
                </a:solidFill>
                <a:latin typeface="Arial" charset="0"/>
              </a:defRPr>
            </a:lvl9pPr>
          </a:lstStyle>
          <a:p>
            <a:pPr>
              <a:defRPr/>
            </a:pPr>
            <a:r>
              <a:rPr lang="en-US" sz="800"/>
              <a:t>page </a:t>
            </a:r>
            <a:fld id="{04D8EB74-9B09-434D-BBC4-E1CD80BECFBD}" type="slidenum">
              <a:rPr lang="en-US" sz="800"/>
              <a:pPr>
                <a:defRPr/>
              </a:pPr>
              <a:t>26</a:t>
            </a:fld>
            <a:endParaRPr lang="en-US" sz="800"/>
          </a:p>
        </p:txBody>
      </p:sp>
      <p:sp>
        <p:nvSpPr>
          <p:cNvPr id="96259" name="Text Box 3"/>
          <p:cNvSpPr txBox="1">
            <a:spLocks noChangeArrowheads="1"/>
          </p:cNvSpPr>
          <p:nvPr/>
        </p:nvSpPr>
        <p:spPr bwMode="auto">
          <a:xfrm>
            <a:off x="743239" y="268941"/>
            <a:ext cx="3700833" cy="35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48" tIns="41025" rIns="82048" bIns="41025">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E3224"/>
                </a:solidFill>
              </a:rPr>
              <a:t>A GOOD TIME TO BE A LENDER</a:t>
            </a:r>
          </a:p>
        </p:txBody>
      </p:sp>
      <p:sp>
        <p:nvSpPr>
          <p:cNvPr id="96260" name="Text Box 4"/>
          <p:cNvSpPr txBox="1">
            <a:spLocks noChangeArrowheads="1"/>
          </p:cNvSpPr>
          <p:nvPr/>
        </p:nvSpPr>
        <p:spPr bwMode="auto">
          <a:xfrm>
            <a:off x="1226705" y="616324"/>
            <a:ext cx="165763" cy="267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48" tIns="41025" rIns="82048" bIns="41025">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96261" name="Rectangle 276"/>
          <p:cNvSpPr>
            <a:spLocks noChangeArrowheads="1"/>
          </p:cNvSpPr>
          <p:nvPr/>
        </p:nvSpPr>
        <p:spPr bwMode="auto">
          <a:xfrm>
            <a:off x="757510" y="5927195"/>
            <a:ext cx="3703525" cy="22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48" tIns="41025" rIns="82048" bIns="41025" anchor="ctr">
            <a:spAutoFit/>
          </a:bodyPr>
          <a:lstStyle/>
          <a:p>
            <a:pPr algn="ctr" eaLnBrk="0" hangingPunct="0"/>
            <a:r>
              <a:rPr lang="en-US" sz="900"/>
              <a:t>Sources: Snyderman/Esaki; FitchRatings; Giliberto-Levy; PPR; Trepp; NCREIF</a:t>
            </a:r>
          </a:p>
        </p:txBody>
      </p:sp>
      <p:sp>
        <p:nvSpPr>
          <p:cNvPr id="96262" name="Rectangle 277"/>
          <p:cNvSpPr>
            <a:spLocks noChangeArrowheads="1"/>
          </p:cNvSpPr>
          <p:nvPr/>
        </p:nvSpPr>
        <p:spPr bwMode="auto">
          <a:xfrm>
            <a:off x="624898" y="6103687"/>
            <a:ext cx="4782347" cy="22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48" tIns="41025" rIns="82048" bIns="41025" anchor="ctr">
            <a:spAutoFit/>
          </a:bodyPr>
          <a:lstStyle/>
          <a:p>
            <a:pPr eaLnBrk="0" hangingPunct="0"/>
            <a:r>
              <a:rPr lang="en-US" sz="900"/>
              <a:t>Note: Purple bars combine actual to date &amp; Compass projected defaults</a:t>
            </a:r>
            <a:r>
              <a:rPr lang="en-US" sz="800"/>
              <a:t>		</a:t>
            </a:r>
          </a:p>
        </p:txBody>
      </p:sp>
      <p:pic>
        <p:nvPicPr>
          <p:cNvPr id="96263"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341" y="754997"/>
            <a:ext cx="8722591" cy="5214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6264" name="Rectangle 1030"/>
          <p:cNvSpPr>
            <a:spLocks noChangeArrowheads="1"/>
          </p:cNvSpPr>
          <p:nvPr/>
        </p:nvSpPr>
        <p:spPr bwMode="auto">
          <a:xfrm>
            <a:off x="7480012" y="5969934"/>
            <a:ext cx="67396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636" eaLnBrk="0" hangingPunct="0"/>
            <a:r>
              <a:rPr lang="en-US" sz="900"/>
              <a:t>As of 11Q2</a:t>
            </a:r>
          </a:p>
        </p:txBody>
      </p:sp>
    </p:spTree>
    <p:extLst>
      <p:ext uri="{BB962C8B-B14F-4D97-AF65-F5344CB8AC3E}">
        <p14:creationId xmlns:p14="http://schemas.microsoft.com/office/powerpoint/2010/main" val="3623510866"/>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51"/>
          <p:cNvSpPr>
            <a:spLocks noGrp="1" noChangeArrowheads="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100">
                <a:solidFill>
                  <a:schemeClr val="tx1"/>
                </a:solidFill>
                <a:latin typeface="Arial" charset="0"/>
              </a:defRPr>
            </a:lvl1pPr>
            <a:lvl2pPr marL="666723" indent="-256432" eaLnBrk="0" hangingPunct="0">
              <a:defRPr sz="1100">
                <a:solidFill>
                  <a:schemeClr val="tx1"/>
                </a:solidFill>
                <a:latin typeface="Arial" charset="0"/>
              </a:defRPr>
            </a:lvl2pPr>
            <a:lvl3pPr marL="1025728" indent="-205146" eaLnBrk="0" hangingPunct="0">
              <a:defRPr sz="1100">
                <a:solidFill>
                  <a:schemeClr val="tx1"/>
                </a:solidFill>
                <a:latin typeface="Arial" charset="0"/>
              </a:defRPr>
            </a:lvl3pPr>
            <a:lvl4pPr marL="1436019" indent="-205146" eaLnBrk="0" hangingPunct="0">
              <a:defRPr sz="1100">
                <a:solidFill>
                  <a:schemeClr val="tx1"/>
                </a:solidFill>
                <a:latin typeface="Arial" charset="0"/>
              </a:defRPr>
            </a:lvl4pPr>
            <a:lvl5pPr marL="1846311" indent="-205146" eaLnBrk="0" hangingPunct="0">
              <a:defRPr sz="1100">
                <a:solidFill>
                  <a:schemeClr val="tx1"/>
                </a:solidFill>
                <a:latin typeface="Arial" charset="0"/>
              </a:defRPr>
            </a:lvl5pPr>
            <a:lvl6pPr marL="2256602" indent="-205146" eaLnBrk="0" fontAlgn="base" hangingPunct="0">
              <a:spcBef>
                <a:spcPct val="0"/>
              </a:spcBef>
              <a:spcAft>
                <a:spcPct val="0"/>
              </a:spcAft>
              <a:defRPr sz="1100">
                <a:solidFill>
                  <a:schemeClr val="tx1"/>
                </a:solidFill>
                <a:latin typeface="Arial" charset="0"/>
              </a:defRPr>
            </a:lvl6pPr>
            <a:lvl7pPr marL="2666893" indent="-205146" eaLnBrk="0" fontAlgn="base" hangingPunct="0">
              <a:spcBef>
                <a:spcPct val="0"/>
              </a:spcBef>
              <a:spcAft>
                <a:spcPct val="0"/>
              </a:spcAft>
              <a:defRPr sz="1100">
                <a:solidFill>
                  <a:schemeClr val="tx1"/>
                </a:solidFill>
                <a:latin typeface="Arial" charset="0"/>
              </a:defRPr>
            </a:lvl7pPr>
            <a:lvl8pPr marL="3077185" indent="-205146" eaLnBrk="0" fontAlgn="base" hangingPunct="0">
              <a:spcBef>
                <a:spcPct val="0"/>
              </a:spcBef>
              <a:spcAft>
                <a:spcPct val="0"/>
              </a:spcAft>
              <a:defRPr sz="1100">
                <a:solidFill>
                  <a:schemeClr val="tx1"/>
                </a:solidFill>
                <a:latin typeface="Arial" charset="0"/>
              </a:defRPr>
            </a:lvl8pPr>
            <a:lvl9pPr marL="3487476" indent="-205146" eaLnBrk="0" fontAlgn="base" hangingPunct="0">
              <a:spcBef>
                <a:spcPct val="0"/>
              </a:spcBef>
              <a:spcAft>
                <a:spcPct val="0"/>
              </a:spcAft>
              <a:defRPr sz="1100">
                <a:solidFill>
                  <a:schemeClr val="tx1"/>
                </a:solidFill>
                <a:latin typeface="Arial" charset="0"/>
              </a:defRPr>
            </a:lvl9pPr>
          </a:lstStyle>
          <a:p>
            <a:pPr>
              <a:defRPr/>
            </a:pPr>
            <a:r>
              <a:rPr lang="en-US" sz="800"/>
              <a:t>page </a:t>
            </a:r>
            <a:fld id="{AD15E76D-6948-4E21-85CD-E9FD1DBD07B7}" type="slidenum">
              <a:rPr lang="en-US" sz="800"/>
              <a:pPr>
                <a:defRPr/>
              </a:pPr>
              <a:t>3</a:t>
            </a:fld>
            <a:endParaRPr lang="en-US" sz="800"/>
          </a:p>
        </p:txBody>
      </p:sp>
      <p:sp>
        <p:nvSpPr>
          <p:cNvPr id="110595" name="Text Box 1089"/>
          <p:cNvSpPr txBox="1">
            <a:spLocks noChangeArrowheads="1"/>
          </p:cNvSpPr>
          <p:nvPr/>
        </p:nvSpPr>
        <p:spPr bwMode="auto">
          <a:xfrm>
            <a:off x="763443" y="184897"/>
            <a:ext cx="7043820" cy="359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dirty="0">
                <a:solidFill>
                  <a:srgbClr val="EE3224"/>
                </a:solidFill>
              </a:rPr>
              <a:t>BANKS HAVE </a:t>
            </a:r>
            <a:r>
              <a:rPr lang="en-US" sz="1800" b="1" dirty="0" smtClean="0">
                <a:solidFill>
                  <a:srgbClr val="EE3224"/>
                </a:solidFill>
              </a:rPr>
              <a:t>CUT</a:t>
            </a:r>
            <a:r>
              <a:rPr lang="en-US" sz="1800" b="1" dirty="0" smtClean="0">
                <a:solidFill>
                  <a:srgbClr val="EE3224"/>
                </a:solidFill>
              </a:rPr>
              <a:t> </a:t>
            </a:r>
            <a:r>
              <a:rPr lang="en-US" sz="1800" b="1" dirty="0">
                <a:solidFill>
                  <a:srgbClr val="EE3224"/>
                </a:solidFill>
              </a:rPr>
              <a:t>EXPOSURE TO REAL </a:t>
            </a:r>
            <a:r>
              <a:rPr lang="en-US" sz="1800" b="1" dirty="0" smtClean="0">
                <a:solidFill>
                  <a:srgbClr val="EE3224"/>
                </a:solidFill>
              </a:rPr>
              <a:t>ESTATE SINCE 2007</a:t>
            </a:r>
            <a:endParaRPr lang="en-US" sz="1800" b="1" dirty="0">
              <a:solidFill>
                <a:srgbClr val="EE3224"/>
              </a:solidFill>
            </a:endParaRPr>
          </a:p>
        </p:txBody>
      </p:sp>
      <p:sp>
        <p:nvSpPr>
          <p:cNvPr id="110596" name="Rectangle 125"/>
          <p:cNvSpPr>
            <a:spLocks noChangeArrowheads="1"/>
          </p:cNvSpPr>
          <p:nvPr/>
        </p:nvSpPr>
        <p:spPr bwMode="auto">
          <a:xfrm>
            <a:off x="861580" y="498662"/>
            <a:ext cx="500258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E3224"/>
                </a:solidFill>
              </a:rPr>
              <a:t>REAL ESTATE LOANS AS A PERCENT OF TOTAL ASSETS, FDIC UNIVERSE</a:t>
            </a:r>
          </a:p>
        </p:txBody>
      </p:sp>
      <p:pic>
        <p:nvPicPr>
          <p:cNvPr id="11059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762" y="848846"/>
            <a:ext cx="8598477" cy="5294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0951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51"/>
          <p:cNvSpPr>
            <a:spLocks noGrp="1" noChangeArrowheads="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100">
                <a:solidFill>
                  <a:schemeClr val="tx1"/>
                </a:solidFill>
                <a:latin typeface="Arial" charset="0"/>
              </a:defRPr>
            </a:lvl1pPr>
            <a:lvl2pPr marL="666723" indent="-256432" eaLnBrk="0" hangingPunct="0">
              <a:defRPr sz="1100">
                <a:solidFill>
                  <a:schemeClr val="tx1"/>
                </a:solidFill>
                <a:latin typeface="Arial" charset="0"/>
              </a:defRPr>
            </a:lvl2pPr>
            <a:lvl3pPr marL="1025728" indent="-205146" eaLnBrk="0" hangingPunct="0">
              <a:defRPr sz="1100">
                <a:solidFill>
                  <a:schemeClr val="tx1"/>
                </a:solidFill>
                <a:latin typeface="Arial" charset="0"/>
              </a:defRPr>
            </a:lvl3pPr>
            <a:lvl4pPr marL="1436019" indent="-205146" eaLnBrk="0" hangingPunct="0">
              <a:defRPr sz="1100">
                <a:solidFill>
                  <a:schemeClr val="tx1"/>
                </a:solidFill>
                <a:latin typeface="Arial" charset="0"/>
              </a:defRPr>
            </a:lvl4pPr>
            <a:lvl5pPr marL="1846311" indent="-205146" eaLnBrk="0" hangingPunct="0">
              <a:defRPr sz="1100">
                <a:solidFill>
                  <a:schemeClr val="tx1"/>
                </a:solidFill>
                <a:latin typeface="Arial" charset="0"/>
              </a:defRPr>
            </a:lvl5pPr>
            <a:lvl6pPr marL="2256602" indent="-205146" eaLnBrk="0" fontAlgn="base" hangingPunct="0">
              <a:spcBef>
                <a:spcPct val="0"/>
              </a:spcBef>
              <a:spcAft>
                <a:spcPct val="0"/>
              </a:spcAft>
              <a:defRPr sz="1100">
                <a:solidFill>
                  <a:schemeClr val="tx1"/>
                </a:solidFill>
                <a:latin typeface="Arial" charset="0"/>
              </a:defRPr>
            </a:lvl6pPr>
            <a:lvl7pPr marL="2666893" indent="-205146" eaLnBrk="0" fontAlgn="base" hangingPunct="0">
              <a:spcBef>
                <a:spcPct val="0"/>
              </a:spcBef>
              <a:spcAft>
                <a:spcPct val="0"/>
              </a:spcAft>
              <a:defRPr sz="1100">
                <a:solidFill>
                  <a:schemeClr val="tx1"/>
                </a:solidFill>
                <a:latin typeface="Arial" charset="0"/>
              </a:defRPr>
            </a:lvl7pPr>
            <a:lvl8pPr marL="3077185" indent="-205146" eaLnBrk="0" fontAlgn="base" hangingPunct="0">
              <a:spcBef>
                <a:spcPct val="0"/>
              </a:spcBef>
              <a:spcAft>
                <a:spcPct val="0"/>
              </a:spcAft>
              <a:defRPr sz="1100">
                <a:solidFill>
                  <a:schemeClr val="tx1"/>
                </a:solidFill>
                <a:latin typeface="Arial" charset="0"/>
              </a:defRPr>
            </a:lvl8pPr>
            <a:lvl9pPr marL="3487476" indent="-205146" eaLnBrk="0" fontAlgn="base" hangingPunct="0">
              <a:spcBef>
                <a:spcPct val="0"/>
              </a:spcBef>
              <a:spcAft>
                <a:spcPct val="0"/>
              </a:spcAft>
              <a:defRPr sz="1100">
                <a:solidFill>
                  <a:schemeClr val="tx1"/>
                </a:solidFill>
                <a:latin typeface="Arial" charset="0"/>
              </a:defRPr>
            </a:lvl9pPr>
          </a:lstStyle>
          <a:p>
            <a:pPr>
              <a:defRPr/>
            </a:pPr>
            <a:r>
              <a:rPr lang="en-US" sz="800"/>
              <a:t>page </a:t>
            </a:r>
            <a:fld id="{AD15E76D-6948-4E21-85CD-E9FD1DBD07B7}" type="slidenum">
              <a:rPr lang="en-US" sz="800"/>
              <a:pPr>
                <a:defRPr/>
              </a:pPr>
              <a:t>4</a:t>
            </a:fld>
            <a:endParaRPr lang="en-US" sz="800"/>
          </a:p>
        </p:txBody>
      </p:sp>
      <p:sp>
        <p:nvSpPr>
          <p:cNvPr id="6" name="Text Box 3"/>
          <p:cNvSpPr txBox="1">
            <a:spLocks noChangeArrowheads="1"/>
          </p:cNvSpPr>
          <p:nvPr/>
        </p:nvSpPr>
        <p:spPr bwMode="auto">
          <a:xfrm>
            <a:off x="762000" y="233272"/>
            <a:ext cx="7187045" cy="390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spAutoFit/>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eaLnBrk="0" fontAlgn="base" hangingPunct="0">
              <a:spcBef>
                <a:spcPct val="0"/>
              </a:spcBef>
              <a:spcAft>
                <a:spcPct val="0"/>
              </a:spcAft>
              <a:defRPr sz="1200">
                <a:solidFill>
                  <a:schemeClr val="tx1"/>
                </a:solidFill>
                <a:latin typeface="Arial" charset="0"/>
                <a:cs typeface="Arial" charset="0"/>
              </a:defRPr>
            </a:lvl6pPr>
            <a:lvl7pPr marL="2971800" indent="-228600" eaLnBrk="0" fontAlgn="base" hangingPunct="0">
              <a:spcBef>
                <a:spcPct val="0"/>
              </a:spcBef>
              <a:spcAft>
                <a:spcPct val="0"/>
              </a:spcAft>
              <a:defRPr sz="1200">
                <a:solidFill>
                  <a:schemeClr val="tx1"/>
                </a:solidFill>
                <a:latin typeface="Arial" charset="0"/>
                <a:cs typeface="Arial" charset="0"/>
              </a:defRPr>
            </a:lvl7pPr>
            <a:lvl8pPr marL="3429000" indent="-228600" eaLnBrk="0" fontAlgn="base" hangingPunct="0">
              <a:spcBef>
                <a:spcPct val="0"/>
              </a:spcBef>
              <a:spcAft>
                <a:spcPct val="0"/>
              </a:spcAft>
              <a:defRPr sz="1200">
                <a:solidFill>
                  <a:schemeClr val="tx1"/>
                </a:solidFill>
                <a:latin typeface="Arial" charset="0"/>
                <a:cs typeface="Arial" charset="0"/>
              </a:defRPr>
            </a:lvl8pPr>
            <a:lvl9pPr marL="3886200" indent="-228600" eaLnBrk="0" fontAlgn="base" hangingPunct="0">
              <a:spcBef>
                <a:spcPct val="0"/>
              </a:spcBef>
              <a:spcAft>
                <a:spcPct val="0"/>
              </a:spcAft>
              <a:defRPr sz="1200">
                <a:solidFill>
                  <a:schemeClr val="tx1"/>
                </a:solidFill>
                <a:latin typeface="Arial" charset="0"/>
                <a:cs typeface="Arial" charset="0"/>
              </a:defRPr>
            </a:lvl9pPr>
          </a:lstStyle>
          <a:p>
            <a:pPr eaLnBrk="1" hangingPunct="1"/>
            <a:r>
              <a:rPr lang="en-US" sz="2000" b="1" dirty="0" smtClean="0">
                <a:solidFill>
                  <a:srgbClr val="E13B31"/>
                </a:solidFill>
              </a:rPr>
              <a:t>REAL ESTATE IMBALANCES REMAIN</a:t>
            </a:r>
          </a:p>
        </p:txBody>
      </p:sp>
      <p:sp>
        <p:nvSpPr>
          <p:cNvPr id="7" name="Rectangle 336"/>
          <p:cNvSpPr>
            <a:spLocks noChangeArrowheads="1"/>
          </p:cNvSpPr>
          <p:nvPr/>
        </p:nvSpPr>
        <p:spPr bwMode="auto">
          <a:xfrm>
            <a:off x="834414" y="562345"/>
            <a:ext cx="530568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dirty="0">
                <a:solidFill>
                  <a:srgbClr val="EE3224"/>
                </a:solidFill>
              </a:rPr>
              <a:t>CHANGE IN OUTSTANDING BALANCE BY LOAN TYPE, U.S. BANKS</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4414" y="990600"/>
            <a:ext cx="7499798"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5"/>
          <p:cNvSpPr>
            <a:spLocks noChangeArrowheads="1"/>
          </p:cNvSpPr>
          <p:nvPr/>
        </p:nvSpPr>
        <p:spPr bwMode="auto">
          <a:xfrm>
            <a:off x="1398444" y="6134701"/>
            <a:ext cx="82554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03211"/>
            <a:r>
              <a:rPr lang="en-US" sz="900" dirty="0"/>
              <a:t>Source: </a:t>
            </a:r>
            <a:r>
              <a:rPr lang="en-US" sz="900" dirty="0" smtClean="0"/>
              <a:t>PPR, FDIC</a:t>
            </a:r>
            <a:endParaRPr lang="en-US" sz="900" dirty="0"/>
          </a:p>
        </p:txBody>
      </p:sp>
    </p:spTree>
    <p:extLst>
      <p:ext uri="{BB962C8B-B14F-4D97-AF65-F5344CB8AC3E}">
        <p14:creationId xmlns:p14="http://schemas.microsoft.com/office/powerpoint/2010/main" val="28383267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51"/>
          <p:cNvSpPr>
            <a:spLocks noGrp="1" noChangeArrowheads="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100">
                <a:solidFill>
                  <a:schemeClr val="tx1"/>
                </a:solidFill>
                <a:latin typeface="Arial" charset="0"/>
              </a:defRPr>
            </a:lvl1pPr>
            <a:lvl2pPr marL="666723" indent="-256432" eaLnBrk="0" hangingPunct="0">
              <a:defRPr sz="1100">
                <a:solidFill>
                  <a:schemeClr val="tx1"/>
                </a:solidFill>
                <a:latin typeface="Arial" charset="0"/>
              </a:defRPr>
            </a:lvl2pPr>
            <a:lvl3pPr marL="1025728" indent="-205146" eaLnBrk="0" hangingPunct="0">
              <a:defRPr sz="1100">
                <a:solidFill>
                  <a:schemeClr val="tx1"/>
                </a:solidFill>
                <a:latin typeface="Arial" charset="0"/>
              </a:defRPr>
            </a:lvl3pPr>
            <a:lvl4pPr marL="1436019" indent="-205146" eaLnBrk="0" hangingPunct="0">
              <a:defRPr sz="1100">
                <a:solidFill>
                  <a:schemeClr val="tx1"/>
                </a:solidFill>
                <a:latin typeface="Arial" charset="0"/>
              </a:defRPr>
            </a:lvl4pPr>
            <a:lvl5pPr marL="1846311" indent="-205146" eaLnBrk="0" hangingPunct="0">
              <a:defRPr sz="1100">
                <a:solidFill>
                  <a:schemeClr val="tx1"/>
                </a:solidFill>
                <a:latin typeface="Arial" charset="0"/>
              </a:defRPr>
            </a:lvl5pPr>
            <a:lvl6pPr marL="2256602" indent="-205146" eaLnBrk="0" fontAlgn="base" hangingPunct="0">
              <a:spcBef>
                <a:spcPct val="0"/>
              </a:spcBef>
              <a:spcAft>
                <a:spcPct val="0"/>
              </a:spcAft>
              <a:defRPr sz="1100">
                <a:solidFill>
                  <a:schemeClr val="tx1"/>
                </a:solidFill>
                <a:latin typeface="Arial" charset="0"/>
              </a:defRPr>
            </a:lvl6pPr>
            <a:lvl7pPr marL="2666893" indent="-205146" eaLnBrk="0" fontAlgn="base" hangingPunct="0">
              <a:spcBef>
                <a:spcPct val="0"/>
              </a:spcBef>
              <a:spcAft>
                <a:spcPct val="0"/>
              </a:spcAft>
              <a:defRPr sz="1100">
                <a:solidFill>
                  <a:schemeClr val="tx1"/>
                </a:solidFill>
                <a:latin typeface="Arial" charset="0"/>
              </a:defRPr>
            </a:lvl7pPr>
            <a:lvl8pPr marL="3077185" indent="-205146" eaLnBrk="0" fontAlgn="base" hangingPunct="0">
              <a:spcBef>
                <a:spcPct val="0"/>
              </a:spcBef>
              <a:spcAft>
                <a:spcPct val="0"/>
              </a:spcAft>
              <a:defRPr sz="1100">
                <a:solidFill>
                  <a:schemeClr val="tx1"/>
                </a:solidFill>
                <a:latin typeface="Arial" charset="0"/>
              </a:defRPr>
            </a:lvl8pPr>
            <a:lvl9pPr marL="3487476" indent="-205146" eaLnBrk="0" fontAlgn="base" hangingPunct="0">
              <a:spcBef>
                <a:spcPct val="0"/>
              </a:spcBef>
              <a:spcAft>
                <a:spcPct val="0"/>
              </a:spcAft>
              <a:defRPr sz="1100">
                <a:solidFill>
                  <a:schemeClr val="tx1"/>
                </a:solidFill>
                <a:latin typeface="Arial" charset="0"/>
              </a:defRPr>
            </a:lvl9pPr>
          </a:lstStyle>
          <a:p>
            <a:pPr>
              <a:defRPr/>
            </a:pPr>
            <a:r>
              <a:rPr lang="en-US" sz="800"/>
              <a:t>page </a:t>
            </a:r>
            <a:fld id="{D5FB4EDB-0E0D-47F9-9E0A-914FB6B42A79}" type="slidenum">
              <a:rPr lang="en-US" sz="800"/>
              <a:pPr>
                <a:defRPr/>
              </a:pPr>
              <a:t>5</a:t>
            </a:fld>
            <a:endParaRPr lang="en-US" sz="800"/>
          </a:p>
        </p:txBody>
      </p:sp>
      <p:sp>
        <p:nvSpPr>
          <p:cNvPr id="82947" name="Text Box 3"/>
          <p:cNvSpPr txBox="1">
            <a:spLocks noChangeArrowheads="1"/>
          </p:cNvSpPr>
          <p:nvPr/>
        </p:nvSpPr>
        <p:spPr bwMode="auto">
          <a:xfrm>
            <a:off x="763444" y="301159"/>
            <a:ext cx="5038848" cy="359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E3224"/>
                </a:solidFill>
              </a:rPr>
              <a:t>REMOVING LEVERAGE FROM THE SYSTEM</a:t>
            </a:r>
          </a:p>
        </p:txBody>
      </p:sp>
      <p:sp>
        <p:nvSpPr>
          <p:cNvPr id="82948" name="Text Box 4"/>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82949" name="Rectangle 55"/>
          <p:cNvSpPr>
            <a:spLocks noChangeArrowheads="1"/>
          </p:cNvSpPr>
          <p:nvPr/>
        </p:nvSpPr>
        <p:spPr bwMode="auto">
          <a:xfrm>
            <a:off x="825500" y="588309"/>
            <a:ext cx="60415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71C1C"/>
                </a:solidFill>
              </a:rPr>
              <a:t>CHANGE IN COMMERCIAL REAL ESTATE DEBT OUTSTANDING BY LENDER CATEGORY</a:t>
            </a:r>
          </a:p>
        </p:txBody>
      </p:sp>
      <p:pic>
        <p:nvPicPr>
          <p:cNvPr id="82950"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829235"/>
            <a:ext cx="8690841" cy="5205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951" name="Rectangle 1029"/>
          <p:cNvSpPr>
            <a:spLocks noChangeArrowheads="1"/>
          </p:cNvSpPr>
          <p:nvPr/>
        </p:nvSpPr>
        <p:spPr bwMode="auto">
          <a:xfrm>
            <a:off x="948038" y="6035747"/>
            <a:ext cx="2486867" cy="22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nchor="ctr">
            <a:spAutoFit/>
          </a:bodyPr>
          <a:lstStyle/>
          <a:p>
            <a:pPr algn="ctr" eaLnBrk="0" hangingPunct="0"/>
            <a:r>
              <a:rPr lang="en-US" sz="900"/>
              <a:t>Sources: Federal Reserve; Moody’s Analytics; PPR</a:t>
            </a:r>
          </a:p>
        </p:txBody>
      </p:sp>
      <p:sp>
        <p:nvSpPr>
          <p:cNvPr id="82952" name="Rectangle 1030"/>
          <p:cNvSpPr>
            <a:spLocks noChangeArrowheads="1"/>
          </p:cNvSpPr>
          <p:nvPr/>
        </p:nvSpPr>
        <p:spPr bwMode="auto">
          <a:xfrm>
            <a:off x="7624330" y="6079191"/>
            <a:ext cx="67396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636" eaLnBrk="0" hangingPunct="0"/>
            <a:r>
              <a:rPr lang="en-US" sz="900"/>
              <a:t>As of 11Q3</a:t>
            </a:r>
          </a:p>
        </p:txBody>
      </p:sp>
    </p:spTree>
    <p:extLst>
      <p:ext uri="{BB962C8B-B14F-4D97-AF65-F5344CB8AC3E}">
        <p14:creationId xmlns:p14="http://schemas.microsoft.com/office/powerpoint/2010/main" val="439016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51"/>
          <p:cNvSpPr>
            <a:spLocks noGrp="1" noChangeArrowheads="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100">
                <a:solidFill>
                  <a:schemeClr val="tx1"/>
                </a:solidFill>
                <a:latin typeface="Arial" charset="0"/>
              </a:defRPr>
            </a:lvl1pPr>
            <a:lvl2pPr marL="666723" indent="-256432" eaLnBrk="0" hangingPunct="0">
              <a:defRPr sz="1100">
                <a:solidFill>
                  <a:schemeClr val="tx1"/>
                </a:solidFill>
                <a:latin typeface="Arial" charset="0"/>
              </a:defRPr>
            </a:lvl2pPr>
            <a:lvl3pPr marL="1025728" indent="-205146" eaLnBrk="0" hangingPunct="0">
              <a:defRPr sz="1100">
                <a:solidFill>
                  <a:schemeClr val="tx1"/>
                </a:solidFill>
                <a:latin typeface="Arial" charset="0"/>
              </a:defRPr>
            </a:lvl3pPr>
            <a:lvl4pPr marL="1436019" indent="-205146" eaLnBrk="0" hangingPunct="0">
              <a:defRPr sz="1100">
                <a:solidFill>
                  <a:schemeClr val="tx1"/>
                </a:solidFill>
                <a:latin typeface="Arial" charset="0"/>
              </a:defRPr>
            </a:lvl4pPr>
            <a:lvl5pPr marL="1846311" indent="-205146" eaLnBrk="0" hangingPunct="0">
              <a:defRPr sz="1100">
                <a:solidFill>
                  <a:schemeClr val="tx1"/>
                </a:solidFill>
                <a:latin typeface="Arial" charset="0"/>
              </a:defRPr>
            </a:lvl5pPr>
            <a:lvl6pPr marL="2256602" indent="-205146" eaLnBrk="0" fontAlgn="base" hangingPunct="0">
              <a:spcBef>
                <a:spcPct val="0"/>
              </a:spcBef>
              <a:spcAft>
                <a:spcPct val="0"/>
              </a:spcAft>
              <a:defRPr sz="1100">
                <a:solidFill>
                  <a:schemeClr val="tx1"/>
                </a:solidFill>
                <a:latin typeface="Arial" charset="0"/>
              </a:defRPr>
            </a:lvl6pPr>
            <a:lvl7pPr marL="2666893" indent="-205146" eaLnBrk="0" fontAlgn="base" hangingPunct="0">
              <a:spcBef>
                <a:spcPct val="0"/>
              </a:spcBef>
              <a:spcAft>
                <a:spcPct val="0"/>
              </a:spcAft>
              <a:defRPr sz="1100">
                <a:solidFill>
                  <a:schemeClr val="tx1"/>
                </a:solidFill>
                <a:latin typeface="Arial" charset="0"/>
              </a:defRPr>
            </a:lvl7pPr>
            <a:lvl8pPr marL="3077185" indent="-205146" eaLnBrk="0" fontAlgn="base" hangingPunct="0">
              <a:spcBef>
                <a:spcPct val="0"/>
              </a:spcBef>
              <a:spcAft>
                <a:spcPct val="0"/>
              </a:spcAft>
              <a:defRPr sz="1100">
                <a:solidFill>
                  <a:schemeClr val="tx1"/>
                </a:solidFill>
                <a:latin typeface="Arial" charset="0"/>
              </a:defRPr>
            </a:lvl8pPr>
            <a:lvl9pPr marL="3487476" indent="-205146" eaLnBrk="0" fontAlgn="base" hangingPunct="0">
              <a:spcBef>
                <a:spcPct val="0"/>
              </a:spcBef>
              <a:spcAft>
                <a:spcPct val="0"/>
              </a:spcAft>
              <a:defRPr sz="1100">
                <a:solidFill>
                  <a:schemeClr val="tx1"/>
                </a:solidFill>
                <a:latin typeface="Arial" charset="0"/>
              </a:defRPr>
            </a:lvl9pPr>
          </a:lstStyle>
          <a:p>
            <a:pPr>
              <a:defRPr/>
            </a:pPr>
            <a:r>
              <a:rPr lang="en-US" sz="800"/>
              <a:t>page </a:t>
            </a:r>
            <a:fld id="{F586A723-7CD7-4997-B92E-A88FC35AF17C}" type="slidenum">
              <a:rPr lang="en-US" sz="800"/>
              <a:pPr>
                <a:defRPr/>
              </a:pPr>
              <a:t>6</a:t>
            </a:fld>
            <a:endParaRPr lang="en-US" sz="800"/>
          </a:p>
        </p:txBody>
      </p:sp>
      <p:sp>
        <p:nvSpPr>
          <p:cNvPr id="84995" name="Text Box 1027"/>
          <p:cNvSpPr txBox="1">
            <a:spLocks noChangeArrowheads="1"/>
          </p:cNvSpPr>
          <p:nvPr/>
        </p:nvSpPr>
        <p:spPr bwMode="auto">
          <a:xfrm>
            <a:off x="757672" y="263338"/>
            <a:ext cx="7539660" cy="359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E3224"/>
                </a:solidFill>
              </a:rPr>
              <a:t>CAN LENDERS HANDLE THE TIDAL WAVE OF MATURING LOANS?</a:t>
            </a:r>
          </a:p>
        </p:txBody>
      </p:sp>
      <p:sp>
        <p:nvSpPr>
          <p:cNvPr id="84996" name="Text Box 1028"/>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84997" name="Rectangle 125"/>
          <p:cNvSpPr>
            <a:spLocks noChangeArrowheads="1"/>
          </p:cNvSpPr>
          <p:nvPr/>
        </p:nvSpPr>
        <p:spPr bwMode="auto">
          <a:xfrm>
            <a:off x="841376" y="558894"/>
            <a:ext cx="230864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E3224"/>
                </a:solidFill>
              </a:rPr>
              <a:t>CRE MATURING LOANS BY YEAR</a:t>
            </a:r>
          </a:p>
        </p:txBody>
      </p:sp>
      <p:sp>
        <p:nvSpPr>
          <p:cNvPr id="84998" name="Rectangle 1030"/>
          <p:cNvSpPr>
            <a:spLocks noChangeArrowheads="1"/>
          </p:cNvSpPr>
          <p:nvPr/>
        </p:nvSpPr>
        <p:spPr bwMode="auto">
          <a:xfrm>
            <a:off x="988581" y="6147828"/>
            <a:ext cx="2203290" cy="239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9597" tIns="49799" rIns="99597" bIns="49799">
            <a:spAutoFit/>
          </a:bodyPr>
          <a:lstStyle/>
          <a:p>
            <a:pPr defTabSz="997236" eaLnBrk="0" hangingPunct="0"/>
            <a:r>
              <a:rPr lang="en-US" sz="900"/>
              <a:t>Sources: PPR; Federal Reserve; Trepp; ACLI</a:t>
            </a:r>
          </a:p>
        </p:txBody>
      </p:sp>
      <p:pic>
        <p:nvPicPr>
          <p:cNvPr id="84999"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763" y="701770"/>
            <a:ext cx="7963477" cy="5448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5000" name="Rectangle 1030"/>
          <p:cNvSpPr>
            <a:spLocks noChangeArrowheads="1"/>
          </p:cNvSpPr>
          <p:nvPr/>
        </p:nvSpPr>
        <p:spPr bwMode="auto">
          <a:xfrm>
            <a:off x="7614228" y="6150630"/>
            <a:ext cx="67396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636" eaLnBrk="0" hangingPunct="0"/>
            <a:r>
              <a:rPr lang="en-US" sz="900"/>
              <a:t>As of 11Q1</a:t>
            </a:r>
          </a:p>
        </p:txBody>
      </p:sp>
    </p:spTree>
    <p:extLst>
      <p:ext uri="{BB962C8B-B14F-4D97-AF65-F5344CB8AC3E}">
        <p14:creationId xmlns:p14="http://schemas.microsoft.com/office/powerpoint/2010/main" val="2056762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51"/>
          <p:cNvSpPr txBox="1">
            <a:spLocks noGrp="1" noChangeArrowheads="1"/>
          </p:cNvSpPr>
          <p:nvPr/>
        </p:nvSpPr>
        <p:spPr bwMode="auto">
          <a:xfrm>
            <a:off x="8304069" y="6154831"/>
            <a:ext cx="839932" cy="53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015" tIns="45508" rIns="91015" bIns="45508" anchor="ct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800"/>
              <a:t>page </a:t>
            </a:r>
            <a:fld id="{D99E1E8E-43B4-4770-B8D8-9450DAF7FA1F}" type="slidenum">
              <a:rPr lang="en-US" sz="800"/>
              <a:pPr/>
              <a:t>7</a:t>
            </a:fld>
            <a:endParaRPr lang="en-US" sz="800"/>
          </a:p>
        </p:txBody>
      </p:sp>
      <p:sp>
        <p:nvSpPr>
          <p:cNvPr id="86019" name="Text Box 1027"/>
          <p:cNvSpPr txBox="1">
            <a:spLocks noChangeArrowheads="1"/>
          </p:cNvSpPr>
          <p:nvPr/>
        </p:nvSpPr>
        <p:spPr bwMode="auto">
          <a:xfrm>
            <a:off x="787978" y="190500"/>
            <a:ext cx="5547641" cy="359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E3224"/>
                </a:solidFill>
              </a:rPr>
              <a:t>THE CAN BEING KICKED CONTINUES TO GROW</a:t>
            </a:r>
          </a:p>
        </p:txBody>
      </p:sp>
      <p:sp>
        <p:nvSpPr>
          <p:cNvPr id="86020" name="Text Box 1028"/>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86021" name="Rectangle 125"/>
          <p:cNvSpPr>
            <a:spLocks noChangeArrowheads="1"/>
          </p:cNvSpPr>
          <p:nvPr/>
        </p:nvSpPr>
        <p:spPr bwMode="auto">
          <a:xfrm>
            <a:off x="886114" y="486055"/>
            <a:ext cx="543026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E3224"/>
                </a:solidFill>
              </a:rPr>
              <a:t>FORECAST 2011 CRE MATURITIES, AS OF DECEMBER OF REFERENCED YEAR</a:t>
            </a:r>
          </a:p>
        </p:txBody>
      </p:sp>
      <p:sp>
        <p:nvSpPr>
          <p:cNvPr id="86022" name="Rectangle 1030"/>
          <p:cNvSpPr>
            <a:spLocks noChangeArrowheads="1"/>
          </p:cNvSpPr>
          <p:nvPr/>
        </p:nvSpPr>
        <p:spPr bwMode="auto">
          <a:xfrm>
            <a:off x="787978" y="6104405"/>
            <a:ext cx="2203290" cy="239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9597" tIns="49799" rIns="99597" bIns="49799">
            <a:spAutoFit/>
          </a:bodyPr>
          <a:lstStyle/>
          <a:p>
            <a:pPr defTabSz="997236" eaLnBrk="0" hangingPunct="0"/>
            <a:r>
              <a:rPr lang="en-US" sz="900"/>
              <a:t>Sources: PPR; Federal Reserve; Trepp; ACLI</a:t>
            </a:r>
          </a:p>
        </p:txBody>
      </p:sp>
      <p:pic>
        <p:nvPicPr>
          <p:cNvPr id="86023"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321" y="858651"/>
            <a:ext cx="7738341" cy="5296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6024" name="Rectangle 1030"/>
          <p:cNvSpPr>
            <a:spLocks noChangeArrowheads="1"/>
          </p:cNvSpPr>
          <p:nvPr/>
        </p:nvSpPr>
        <p:spPr bwMode="auto">
          <a:xfrm>
            <a:off x="7614228" y="6150630"/>
            <a:ext cx="67396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04636" eaLnBrk="0" hangingPunct="0"/>
            <a:r>
              <a:rPr lang="en-US" sz="900"/>
              <a:t>As of 11Q1</a:t>
            </a:r>
          </a:p>
        </p:txBody>
      </p:sp>
    </p:spTree>
    <p:extLst>
      <p:ext uri="{BB962C8B-B14F-4D97-AF65-F5344CB8AC3E}">
        <p14:creationId xmlns:p14="http://schemas.microsoft.com/office/powerpoint/2010/main" val="4079338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51"/>
          <p:cNvSpPr>
            <a:spLocks noGrp="1" noChangeArrowheads="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100">
                <a:solidFill>
                  <a:schemeClr val="tx1"/>
                </a:solidFill>
                <a:latin typeface="Arial" charset="0"/>
              </a:defRPr>
            </a:lvl1pPr>
            <a:lvl2pPr marL="666723" indent="-256432" eaLnBrk="0" hangingPunct="0">
              <a:defRPr sz="1100">
                <a:solidFill>
                  <a:schemeClr val="tx1"/>
                </a:solidFill>
                <a:latin typeface="Arial" charset="0"/>
              </a:defRPr>
            </a:lvl2pPr>
            <a:lvl3pPr marL="1025728" indent="-205146" eaLnBrk="0" hangingPunct="0">
              <a:defRPr sz="1100">
                <a:solidFill>
                  <a:schemeClr val="tx1"/>
                </a:solidFill>
                <a:latin typeface="Arial" charset="0"/>
              </a:defRPr>
            </a:lvl3pPr>
            <a:lvl4pPr marL="1436019" indent="-205146" eaLnBrk="0" hangingPunct="0">
              <a:defRPr sz="1100">
                <a:solidFill>
                  <a:schemeClr val="tx1"/>
                </a:solidFill>
                <a:latin typeface="Arial" charset="0"/>
              </a:defRPr>
            </a:lvl4pPr>
            <a:lvl5pPr marL="1846311" indent="-205146" eaLnBrk="0" hangingPunct="0">
              <a:defRPr sz="1100">
                <a:solidFill>
                  <a:schemeClr val="tx1"/>
                </a:solidFill>
                <a:latin typeface="Arial" charset="0"/>
              </a:defRPr>
            </a:lvl5pPr>
            <a:lvl6pPr marL="2256602" indent="-205146" eaLnBrk="0" fontAlgn="base" hangingPunct="0">
              <a:spcBef>
                <a:spcPct val="0"/>
              </a:spcBef>
              <a:spcAft>
                <a:spcPct val="0"/>
              </a:spcAft>
              <a:defRPr sz="1100">
                <a:solidFill>
                  <a:schemeClr val="tx1"/>
                </a:solidFill>
                <a:latin typeface="Arial" charset="0"/>
              </a:defRPr>
            </a:lvl6pPr>
            <a:lvl7pPr marL="2666893" indent="-205146" eaLnBrk="0" fontAlgn="base" hangingPunct="0">
              <a:spcBef>
                <a:spcPct val="0"/>
              </a:spcBef>
              <a:spcAft>
                <a:spcPct val="0"/>
              </a:spcAft>
              <a:defRPr sz="1100">
                <a:solidFill>
                  <a:schemeClr val="tx1"/>
                </a:solidFill>
                <a:latin typeface="Arial" charset="0"/>
              </a:defRPr>
            </a:lvl7pPr>
            <a:lvl8pPr marL="3077185" indent="-205146" eaLnBrk="0" fontAlgn="base" hangingPunct="0">
              <a:spcBef>
                <a:spcPct val="0"/>
              </a:spcBef>
              <a:spcAft>
                <a:spcPct val="0"/>
              </a:spcAft>
              <a:defRPr sz="1100">
                <a:solidFill>
                  <a:schemeClr val="tx1"/>
                </a:solidFill>
                <a:latin typeface="Arial" charset="0"/>
              </a:defRPr>
            </a:lvl8pPr>
            <a:lvl9pPr marL="3487476" indent="-205146" eaLnBrk="0" fontAlgn="base" hangingPunct="0">
              <a:spcBef>
                <a:spcPct val="0"/>
              </a:spcBef>
              <a:spcAft>
                <a:spcPct val="0"/>
              </a:spcAft>
              <a:defRPr sz="1100">
                <a:solidFill>
                  <a:schemeClr val="tx1"/>
                </a:solidFill>
                <a:latin typeface="Arial" charset="0"/>
              </a:defRPr>
            </a:lvl9pPr>
          </a:lstStyle>
          <a:p>
            <a:pPr>
              <a:defRPr/>
            </a:pPr>
            <a:r>
              <a:rPr lang="en-US" sz="800"/>
              <a:t>page </a:t>
            </a:r>
            <a:fld id="{42AB07B7-FD45-4BDB-9CCB-22E4A5A5AD8F}" type="slidenum">
              <a:rPr lang="en-US" sz="800"/>
              <a:pPr>
                <a:defRPr/>
              </a:pPr>
              <a:t>8</a:t>
            </a:fld>
            <a:endParaRPr lang="en-US" sz="800"/>
          </a:p>
        </p:txBody>
      </p:sp>
      <p:sp>
        <p:nvSpPr>
          <p:cNvPr id="99331" name="Text Box 4"/>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99332" name="Text Box 1027"/>
          <p:cNvSpPr txBox="1">
            <a:spLocks noChangeArrowheads="1"/>
          </p:cNvSpPr>
          <p:nvPr/>
        </p:nvSpPr>
        <p:spPr bwMode="auto">
          <a:xfrm>
            <a:off x="759114" y="313765"/>
            <a:ext cx="6436582" cy="35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48" tIns="41025" rIns="82048" bIns="41025">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13B31"/>
                </a:solidFill>
              </a:rPr>
              <a:t>CONSTRUCTION LOANS ARE BEING DEALT WITH FIRST</a:t>
            </a:r>
          </a:p>
        </p:txBody>
      </p:sp>
      <p:sp>
        <p:nvSpPr>
          <p:cNvPr id="99333" name="Rectangle 125"/>
          <p:cNvSpPr>
            <a:spLocks noChangeArrowheads="1"/>
          </p:cNvSpPr>
          <p:nvPr/>
        </p:nvSpPr>
        <p:spPr bwMode="auto">
          <a:xfrm>
            <a:off x="838489" y="607920"/>
            <a:ext cx="352679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71C1C"/>
                </a:solidFill>
              </a:rPr>
              <a:t>BANK CRE PORTFOLIO NONPERFORMING LOANS</a:t>
            </a:r>
          </a:p>
        </p:txBody>
      </p:sp>
      <p:pic>
        <p:nvPicPr>
          <p:cNvPr id="99334"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490" y="858651"/>
            <a:ext cx="8598477" cy="5294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4431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1"/>
          <p:cNvSpPr>
            <a:spLocks noGrp="1" noChangeArrowheads="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100">
                <a:solidFill>
                  <a:schemeClr val="tx1"/>
                </a:solidFill>
                <a:latin typeface="Arial" charset="0"/>
              </a:defRPr>
            </a:lvl1pPr>
            <a:lvl2pPr marL="666723" indent="-256432" eaLnBrk="0" hangingPunct="0">
              <a:defRPr sz="1100">
                <a:solidFill>
                  <a:schemeClr val="tx1"/>
                </a:solidFill>
                <a:latin typeface="Arial" charset="0"/>
              </a:defRPr>
            </a:lvl2pPr>
            <a:lvl3pPr marL="1025728" indent="-205146" eaLnBrk="0" hangingPunct="0">
              <a:defRPr sz="1100">
                <a:solidFill>
                  <a:schemeClr val="tx1"/>
                </a:solidFill>
                <a:latin typeface="Arial" charset="0"/>
              </a:defRPr>
            </a:lvl3pPr>
            <a:lvl4pPr marL="1436019" indent="-205146" eaLnBrk="0" hangingPunct="0">
              <a:defRPr sz="1100">
                <a:solidFill>
                  <a:schemeClr val="tx1"/>
                </a:solidFill>
                <a:latin typeface="Arial" charset="0"/>
              </a:defRPr>
            </a:lvl4pPr>
            <a:lvl5pPr marL="1846311" indent="-205146" eaLnBrk="0" hangingPunct="0">
              <a:defRPr sz="1100">
                <a:solidFill>
                  <a:schemeClr val="tx1"/>
                </a:solidFill>
                <a:latin typeface="Arial" charset="0"/>
              </a:defRPr>
            </a:lvl5pPr>
            <a:lvl6pPr marL="2256602" indent="-205146" eaLnBrk="0" fontAlgn="base" hangingPunct="0">
              <a:spcBef>
                <a:spcPct val="0"/>
              </a:spcBef>
              <a:spcAft>
                <a:spcPct val="0"/>
              </a:spcAft>
              <a:defRPr sz="1100">
                <a:solidFill>
                  <a:schemeClr val="tx1"/>
                </a:solidFill>
                <a:latin typeface="Arial" charset="0"/>
              </a:defRPr>
            </a:lvl6pPr>
            <a:lvl7pPr marL="2666893" indent="-205146" eaLnBrk="0" fontAlgn="base" hangingPunct="0">
              <a:spcBef>
                <a:spcPct val="0"/>
              </a:spcBef>
              <a:spcAft>
                <a:spcPct val="0"/>
              </a:spcAft>
              <a:defRPr sz="1100">
                <a:solidFill>
                  <a:schemeClr val="tx1"/>
                </a:solidFill>
                <a:latin typeface="Arial" charset="0"/>
              </a:defRPr>
            </a:lvl7pPr>
            <a:lvl8pPr marL="3077185" indent="-205146" eaLnBrk="0" fontAlgn="base" hangingPunct="0">
              <a:spcBef>
                <a:spcPct val="0"/>
              </a:spcBef>
              <a:spcAft>
                <a:spcPct val="0"/>
              </a:spcAft>
              <a:defRPr sz="1100">
                <a:solidFill>
                  <a:schemeClr val="tx1"/>
                </a:solidFill>
                <a:latin typeface="Arial" charset="0"/>
              </a:defRPr>
            </a:lvl8pPr>
            <a:lvl9pPr marL="3487476" indent="-205146" eaLnBrk="0" fontAlgn="base" hangingPunct="0">
              <a:spcBef>
                <a:spcPct val="0"/>
              </a:spcBef>
              <a:spcAft>
                <a:spcPct val="0"/>
              </a:spcAft>
              <a:defRPr sz="1100">
                <a:solidFill>
                  <a:schemeClr val="tx1"/>
                </a:solidFill>
                <a:latin typeface="Arial" charset="0"/>
              </a:defRPr>
            </a:lvl9pPr>
          </a:lstStyle>
          <a:p>
            <a:pPr>
              <a:defRPr/>
            </a:pPr>
            <a:r>
              <a:rPr lang="en-US" sz="800"/>
              <a:t>page </a:t>
            </a:r>
            <a:fld id="{E8299FEA-9C41-4E3B-9F24-1816BD5FC71F}" type="slidenum">
              <a:rPr lang="en-US" sz="800"/>
              <a:pPr>
                <a:defRPr/>
              </a:pPr>
              <a:t>9</a:t>
            </a:fld>
            <a:endParaRPr lang="en-US" sz="800"/>
          </a:p>
        </p:txBody>
      </p:sp>
      <p:sp>
        <p:nvSpPr>
          <p:cNvPr id="108547" name="Text Box 4"/>
          <p:cNvSpPr txBox="1">
            <a:spLocks noChangeArrowheads="1"/>
          </p:cNvSpPr>
          <p:nvPr/>
        </p:nvSpPr>
        <p:spPr bwMode="auto">
          <a:xfrm>
            <a:off x="1226705" y="616323"/>
            <a:ext cx="165783"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endParaRPr lang="en-US"/>
          </a:p>
        </p:txBody>
      </p:sp>
      <p:sp>
        <p:nvSpPr>
          <p:cNvPr id="108548" name="Text Box 1079"/>
          <p:cNvSpPr txBox="1">
            <a:spLocks noChangeArrowheads="1"/>
          </p:cNvSpPr>
          <p:nvPr/>
        </p:nvSpPr>
        <p:spPr bwMode="auto">
          <a:xfrm>
            <a:off x="704273" y="287152"/>
            <a:ext cx="7423727" cy="63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r>
              <a:rPr lang="en-US" sz="1800" b="1">
                <a:solidFill>
                  <a:srgbClr val="EE3224"/>
                </a:solidFill>
              </a:rPr>
              <a:t>REGIONAL &amp; COMMUNITY BANKS FACE MORE DIFFICULTY IN “EARNING THEIR WAY OUT”….</a:t>
            </a:r>
          </a:p>
        </p:txBody>
      </p:sp>
      <p:sp>
        <p:nvSpPr>
          <p:cNvPr id="108549" name="Rectangle 125"/>
          <p:cNvSpPr>
            <a:spLocks noChangeArrowheads="1"/>
          </p:cNvSpPr>
          <p:nvPr/>
        </p:nvSpPr>
        <p:spPr bwMode="auto">
          <a:xfrm>
            <a:off x="796636" y="865655"/>
            <a:ext cx="179491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a:solidFill>
                  <a:srgbClr val="EE3224"/>
                </a:solidFill>
              </a:rPr>
              <a:t>ROE BY BANK ASSET SIZE</a:t>
            </a:r>
          </a:p>
        </p:txBody>
      </p:sp>
      <p:pic>
        <p:nvPicPr>
          <p:cNvPr id="10855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796" y="1082769"/>
            <a:ext cx="8598477" cy="5294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0012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1069</Words>
  <Application>Microsoft Office PowerPoint</Application>
  <PresentationFormat>On-screen Show (4:3)</PresentationFormat>
  <Paragraphs>401</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CoStar Group,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Fitzgerald</dc:creator>
  <cp:lastModifiedBy>Mark Fitzgerald</cp:lastModifiedBy>
  <cp:revision>25</cp:revision>
  <dcterms:created xsi:type="dcterms:W3CDTF">2011-10-18T18:18:39Z</dcterms:created>
  <dcterms:modified xsi:type="dcterms:W3CDTF">2012-03-02T18:21:46Z</dcterms:modified>
</cp:coreProperties>
</file>