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6" r:id="rId2"/>
    <p:sldId id="292" r:id="rId3"/>
    <p:sldId id="258" r:id="rId4"/>
    <p:sldId id="268" r:id="rId5"/>
    <p:sldId id="259" r:id="rId6"/>
    <p:sldId id="297" r:id="rId7"/>
    <p:sldId id="260" r:id="rId8"/>
    <p:sldId id="270" r:id="rId9"/>
    <p:sldId id="283" r:id="rId10"/>
    <p:sldId id="284" r:id="rId11"/>
    <p:sldId id="285" r:id="rId12"/>
    <p:sldId id="293" r:id="rId13"/>
    <p:sldId id="287" r:id="rId14"/>
    <p:sldId id="288" r:id="rId15"/>
    <p:sldId id="267" r:id="rId16"/>
    <p:sldId id="298" r:id="rId17"/>
    <p:sldId id="299" r:id="rId18"/>
    <p:sldId id="300" r:id="rId19"/>
    <p:sldId id="301" r:id="rId20"/>
    <p:sldId id="302" r:id="rId21"/>
    <p:sldId id="275" r:id="rId22"/>
    <p:sldId id="276" r:id="rId23"/>
    <p:sldId id="278" r:id="rId24"/>
    <p:sldId id="282" r:id="rId25"/>
    <p:sldId id="289" r:id="rId26"/>
    <p:sldId id="290" r:id="rId27"/>
    <p:sldId id="29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FF9900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Conn\Courses\Spring%202014\SMF\Report\Portfolio%20Analysis_Feb%2028%202014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https://d.docs.live.net/a7c20f5e9a0376fa/SMF/Portfolio%20Analysis_Feb%2028%20201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UConn\Courses\Spring%202014\SMF\Report\Portfolio%20Analysis_Feb%2028%202014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d.docs.live.net/a7c20f5e9a0376fa/SMF/SMF%20Portfoli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Total Return (Sep 13, 13 - Feb 28, 14)</a:t>
            </a:r>
          </a:p>
        </c:rich>
      </c:tx>
      <c:layout>
        <c:manualLayout>
          <c:xMode val="edge"/>
          <c:yMode val="edge"/>
          <c:x val="0.32336713639416748"/>
          <c:y val="3.9559295026957951E-2"/>
        </c:manualLayout>
      </c:layout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Performance!$B$1</c:f>
              <c:strCache>
                <c:ptCount val="1"/>
                <c:pt idx="0">
                  <c:v>MBA SMF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19"/>
              <c:layout>
                <c:manualLayout>
                  <c:x val="0"/>
                  <c:y val="9.222272323639173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Performance!$A$2:$A$121</c:f>
              <c:strCache>
                <c:ptCount val="120"/>
                <c:pt idx="0">
                  <c:v>9/16/2013</c:v>
                </c:pt>
                <c:pt idx="1">
                  <c:v>9/17/2013</c:v>
                </c:pt>
                <c:pt idx="2">
                  <c:v>9/18/2013</c:v>
                </c:pt>
                <c:pt idx="3">
                  <c:v>9/19/2013</c:v>
                </c:pt>
                <c:pt idx="4">
                  <c:v>9/20/2013</c:v>
                </c:pt>
                <c:pt idx="5">
                  <c:v>9/23/2013</c:v>
                </c:pt>
                <c:pt idx="6">
                  <c:v>9/24/2013</c:v>
                </c:pt>
                <c:pt idx="7">
                  <c:v>9/25/2013</c:v>
                </c:pt>
                <c:pt idx="8">
                  <c:v>9/26/2013</c:v>
                </c:pt>
                <c:pt idx="9">
                  <c:v>9/27/2013</c:v>
                </c:pt>
                <c:pt idx="10">
                  <c:v>9/30/2013</c:v>
                </c:pt>
                <c:pt idx="11">
                  <c:v>10/1/2013</c:v>
                </c:pt>
                <c:pt idx="12">
                  <c:v>10/2/2013</c:v>
                </c:pt>
                <c:pt idx="13">
                  <c:v>10/3/2013</c:v>
                </c:pt>
                <c:pt idx="14">
                  <c:v>10/4/2013</c:v>
                </c:pt>
                <c:pt idx="15">
                  <c:v>10/7/2013</c:v>
                </c:pt>
                <c:pt idx="16">
                  <c:v>10/8/2013</c:v>
                </c:pt>
                <c:pt idx="17">
                  <c:v>10/9/2013</c:v>
                </c:pt>
                <c:pt idx="18">
                  <c:v>10/10/2013</c:v>
                </c:pt>
                <c:pt idx="19">
                  <c:v>10/11/2013</c:v>
                </c:pt>
                <c:pt idx="20">
                  <c:v>10/14/2013</c:v>
                </c:pt>
                <c:pt idx="21">
                  <c:v>10/15/2013</c:v>
                </c:pt>
                <c:pt idx="22">
                  <c:v>10/16/2013</c:v>
                </c:pt>
                <c:pt idx="23">
                  <c:v>10/17/2013</c:v>
                </c:pt>
                <c:pt idx="24">
                  <c:v>10/18/2013</c:v>
                </c:pt>
                <c:pt idx="25">
                  <c:v>10/21/2013</c:v>
                </c:pt>
                <c:pt idx="26">
                  <c:v>10/22/2013</c:v>
                </c:pt>
                <c:pt idx="27">
                  <c:v>10/23/2013</c:v>
                </c:pt>
                <c:pt idx="28">
                  <c:v>10/24/2013</c:v>
                </c:pt>
                <c:pt idx="29">
                  <c:v>10/25/2013</c:v>
                </c:pt>
                <c:pt idx="30">
                  <c:v>10/28/2013</c:v>
                </c:pt>
                <c:pt idx="31">
                  <c:v>10/29/2013</c:v>
                </c:pt>
                <c:pt idx="32">
                  <c:v>10/30/2013</c:v>
                </c:pt>
                <c:pt idx="33">
                  <c:v>10/31/2013</c:v>
                </c:pt>
                <c:pt idx="34">
                  <c:v>11/1/2013</c:v>
                </c:pt>
                <c:pt idx="35">
                  <c:v>11/4/2013</c:v>
                </c:pt>
                <c:pt idx="36">
                  <c:v>11/5/2013</c:v>
                </c:pt>
                <c:pt idx="37">
                  <c:v>11/6/2013</c:v>
                </c:pt>
                <c:pt idx="38">
                  <c:v>11/7/2013</c:v>
                </c:pt>
                <c:pt idx="39">
                  <c:v>11/8/2013</c:v>
                </c:pt>
                <c:pt idx="40">
                  <c:v>11/11/2013</c:v>
                </c:pt>
                <c:pt idx="41">
                  <c:v>11/12/2013</c:v>
                </c:pt>
                <c:pt idx="42">
                  <c:v>11/13/2013</c:v>
                </c:pt>
                <c:pt idx="43">
                  <c:v>11/14/2013</c:v>
                </c:pt>
                <c:pt idx="44">
                  <c:v>11/15/2013</c:v>
                </c:pt>
                <c:pt idx="45">
                  <c:v>11/18/2013</c:v>
                </c:pt>
                <c:pt idx="46">
                  <c:v>11/19/2013</c:v>
                </c:pt>
                <c:pt idx="47">
                  <c:v>11/20/2013</c:v>
                </c:pt>
                <c:pt idx="48">
                  <c:v>11/21/2013</c:v>
                </c:pt>
                <c:pt idx="49">
                  <c:v>11/22/2013</c:v>
                </c:pt>
                <c:pt idx="50">
                  <c:v>11/25/2013</c:v>
                </c:pt>
                <c:pt idx="51">
                  <c:v>11/26/2013</c:v>
                </c:pt>
                <c:pt idx="52">
                  <c:v>11/27/2013</c:v>
                </c:pt>
                <c:pt idx="53">
                  <c:v>11/28/2013</c:v>
                </c:pt>
                <c:pt idx="54">
                  <c:v>11/29/2013</c:v>
                </c:pt>
                <c:pt idx="55">
                  <c:v>12/2/2013</c:v>
                </c:pt>
                <c:pt idx="56">
                  <c:v>12/3/2013</c:v>
                </c:pt>
                <c:pt idx="57">
                  <c:v>12/4/2013</c:v>
                </c:pt>
                <c:pt idx="58">
                  <c:v>12/5/2013</c:v>
                </c:pt>
                <c:pt idx="59">
                  <c:v>12/6/2013</c:v>
                </c:pt>
                <c:pt idx="60">
                  <c:v>12/9/2013</c:v>
                </c:pt>
                <c:pt idx="61">
                  <c:v>12/10/2013</c:v>
                </c:pt>
                <c:pt idx="62">
                  <c:v>12/11/2013</c:v>
                </c:pt>
                <c:pt idx="63">
                  <c:v>12/12/2013</c:v>
                </c:pt>
                <c:pt idx="64">
                  <c:v>12/13/2013</c:v>
                </c:pt>
                <c:pt idx="65">
                  <c:v>12/16/2013</c:v>
                </c:pt>
                <c:pt idx="66">
                  <c:v>12/17/2013</c:v>
                </c:pt>
                <c:pt idx="67">
                  <c:v>12/18/2013</c:v>
                </c:pt>
                <c:pt idx="68">
                  <c:v>12/19/2013</c:v>
                </c:pt>
                <c:pt idx="69">
                  <c:v>12/20/2013</c:v>
                </c:pt>
                <c:pt idx="70">
                  <c:v>12/23/2013</c:v>
                </c:pt>
                <c:pt idx="71">
                  <c:v>12/24/2013</c:v>
                </c:pt>
                <c:pt idx="72">
                  <c:v>12/25/2013</c:v>
                </c:pt>
                <c:pt idx="73">
                  <c:v>12/26/2013</c:v>
                </c:pt>
                <c:pt idx="74">
                  <c:v>12/27/2013</c:v>
                </c:pt>
                <c:pt idx="75">
                  <c:v>12/30/2013</c:v>
                </c:pt>
                <c:pt idx="76">
                  <c:v>12/31/2013</c:v>
                </c:pt>
                <c:pt idx="77">
                  <c:v>1/1/2014</c:v>
                </c:pt>
                <c:pt idx="78">
                  <c:v>1/2/2014</c:v>
                </c:pt>
                <c:pt idx="79">
                  <c:v>1/3/2014</c:v>
                </c:pt>
                <c:pt idx="80">
                  <c:v>1/6/2014</c:v>
                </c:pt>
                <c:pt idx="81">
                  <c:v>1/7/2014</c:v>
                </c:pt>
                <c:pt idx="82">
                  <c:v>1/8/2014</c:v>
                </c:pt>
                <c:pt idx="83">
                  <c:v>1/9/2014</c:v>
                </c:pt>
                <c:pt idx="84">
                  <c:v>1/10/2014</c:v>
                </c:pt>
                <c:pt idx="85">
                  <c:v>1/13/2014</c:v>
                </c:pt>
                <c:pt idx="86">
                  <c:v>1/14/2014</c:v>
                </c:pt>
                <c:pt idx="87">
                  <c:v>1/15/2014</c:v>
                </c:pt>
                <c:pt idx="88">
                  <c:v>1/16/2014</c:v>
                </c:pt>
                <c:pt idx="89">
                  <c:v>1/17/2014</c:v>
                </c:pt>
                <c:pt idx="90">
                  <c:v>1/20/2014</c:v>
                </c:pt>
                <c:pt idx="91">
                  <c:v>1/21/2014</c:v>
                </c:pt>
                <c:pt idx="92">
                  <c:v>1/22/2014</c:v>
                </c:pt>
                <c:pt idx="93">
                  <c:v>1/23/2014</c:v>
                </c:pt>
                <c:pt idx="94">
                  <c:v>1/24/2014</c:v>
                </c:pt>
                <c:pt idx="95">
                  <c:v>1/27/2014</c:v>
                </c:pt>
                <c:pt idx="96">
                  <c:v>1/28/2014</c:v>
                </c:pt>
                <c:pt idx="97">
                  <c:v>1/29/2014</c:v>
                </c:pt>
                <c:pt idx="98">
                  <c:v>1/30/2014</c:v>
                </c:pt>
                <c:pt idx="99">
                  <c:v>1/31/2014</c:v>
                </c:pt>
                <c:pt idx="100">
                  <c:v>2/3/2014</c:v>
                </c:pt>
                <c:pt idx="101">
                  <c:v>2/4/2014</c:v>
                </c:pt>
                <c:pt idx="102">
                  <c:v>2/5/2014</c:v>
                </c:pt>
                <c:pt idx="103">
                  <c:v>2/6/2014</c:v>
                </c:pt>
                <c:pt idx="104">
                  <c:v>2/7/2014</c:v>
                </c:pt>
                <c:pt idx="105">
                  <c:v>2/10/2014</c:v>
                </c:pt>
                <c:pt idx="106">
                  <c:v>2/11/2014</c:v>
                </c:pt>
                <c:pt idx="107">
                  <c:v>2/12/2014</c:v>
                </c:pt>
                <c:pt idx="108">
                  <c:v>2/13/2014</c:v>
                </c:pt>
                <c:pt idx="109">
                  <c:v>2/14/2014</c:v>
                </c:pt>
                <c:pt idx="110">
                  <c:v>2/17/2014</c:v>
                </c:pt>
                <c:pt idx="111">
                  <c:v>2/18/2014</c:v>
                </c:pt>
                <c:pt idx="112">
                  <c:v>2/19/2014</c:v>
                </c:pt>
                <c:pt idx="113">
                  <c:v>2/20/2014</c:v>
                </c:pt>
                <c:pt idx="114">
                  <c:v>2/21/2014</c:v>
                </c:pt>
                <c:pt idx="115">
                  <c:v>2/24/2014</c:v>
                </c:pt>
                <c:pt idx="116">
                  <c:v>2/25/2014</c:v>
                </c:pt>
                <c:pt idx="117">
                  <c:v>2/26/2014</c:v>
                </c:pt>
                <c:pt idx="118">
                  <c:v>2/27/2014</c:v>
                </c:pt>
                <c:pt idx="119">
                  <c:v>2/28/2014</c:v>
                </c:pt>
              </c:strCache>
            </c:strRef>
          </c:cat>
          <c:val>
            <c:numRef>
              <c:f>Performance!$B$2:$B$121</c:f>
              <c:numCache>
                <c:formatCode>0.00%</c:formatCode>
                <c:ptCount val="120"/>
                <c:pt idx="0">
                  <c:v>5.6684427557486114E-3</c:v>
                </c:pt>
                <c:pt idx="1">
                  <c:v>9.9077592828175718E-3</c:v>
                </c:pt>
                <c:pt idx="2">
                  <c:v>2.2156455493453606E-2</c:v>
                </c:pt>
                <c:pt idx="3">
                  <c:v>2.0438461562137401E-2</c:v>
                </c:pt>
                <c:pt idx="4">
                  <c:v>1.3113899262027504E-2</c:v>
                </c:pt>
                <c:pt idx="5">
                  <c:v>8.3981326292299954E-3</c:v>
                </c:pt>
                <c:pt idx="6">
                  <c:v>5.8989591358314213E-3</c:v>
                </c:pt>
                <c:pt idx="7">
                  <c:v>3.1834124594069713E-3</c:v>
                </c:pt>
                <c:pt idx="8">
                  <c:v>6.8557052935688222E-3</c:v>
                </c:pt>
                <c:pt idx="9">
                  <c:v>2.83062330264609E-3</c:v>
                </c:pt>
                <c:pt idx="10">
                  <c:v>-3.1387388201548402E-3</c:v>
                </c:pt>
                <c:pt idx="11">
                  <c:v>4.8644941248532714E-3</c:v>
                </c:pt>
                <c:pt idx="12">
                  <c:v>4.3876912540816411E-3</c:v>
                </c:pt>
                <c:pt idx="13">
                  <c:v>-4.5780848372655395E-3</c:v>
                </c:pt>
                <c:pt idx="14">
                  <c:v>2.4426361465186099E-3</c:v>
                </c:pt>
                <c:pt idx="15">
                  <c:v>-6.027382539683831E-3</c:v>
                </c:pt>
                <c:pt idx="16">
                  <c:v>-1.7921725475512608E-2</c:v>
                </c:pt>
                <c:pt idx="17">
                  <c:v>-1.7264453007524706E-2</c:v>
                </c:pt>
                <c:pt idx="18">
                  <c:v>4.2353404953327728E-3</c:v>
                </c:pt>
                <c:pt idx="19">
                  <c:v>1.0515900969332701E-2</c:v>
                </c:pt>
                <c:pt idx="20">
                  <c:v>1.4620287861360801E-2</c:v>
                </c:pt>
                <c:pt idx="21">
                  <c:v>8.9320845730578129E-3</c:v>
                </c:pt>
                <c:pt idx="22">
                  <c:v>1.9503389064865706E-2</c:v>
                </c:pt>
                <c:pt idx="23">
                  <c:v>2.463287531048311E-2</c:v>
                </c:pt>
                <c:pt idx="24">
                  <c:v>2.9842673557384205E-2</c:v>
                </c:pt>
                <c:pt idx="25">
                  <c:v>2.9896169515137103E-2</c:v>
                </c:pt>
                <c:pt idx="26">
                  <c:v>3.4401264037213108E-2</c:v>
                </c:pt>
                <c:pt idx="27">
                  <c:v>3.0654505314366302E-2</c:v>
                </c:pt>
                <c:pt idx="28">
                  <c:v>3.32415043925188E-2</c:v>
                </c:pt>
                <c:pt idx="29">
                  <c:v>3.7394934220706499E-2</c:v>
                </c:pt>
                <c:pt idx="30">
                  <c:v>3.9309568813176404E-2</c:v>
                </c:pt>
                <c:pt idx="31">
                  <c:v>4.5922768852200313E-2</c:v>
                </c:pt>
                <c:pt idx="32">
                  <c:v>4.0778699834259205E-2</c:v>
                </c:pt>
                <c:pt idx="33">
                  <c:v>3.7236310013319618E-2</c:v>
                </c:pt>
                <c:pt idx="34">
                  <c:v>3.9308374414404108E-2</c:v>
                </c:pt>
                <c:pt idx="35">
                  <c:v>4.2773738254696818E-2</c:v>
                </c:pt>
                <c:pt idx="36">
                  <c:v>3.9413330079997706E-2</c:v>
                </c:pt>
                <c:pt idx="37">
                  <c:v>4.5860623034741227E-2</c:v>
                </c:pt>
                <c:pt idx="38">
                  <c:v>3.6652126997885996E-2</c:v>
                </c:pt>
                <c:pt idx="39">
                  <c:v>4.8375465528704399E-2</c:v>
                </c:pt>
                <c:pt idx="40">
                  <c:v>4.78772125810734E-2</c:v>
                </c:pt>
                <c:pt idx="41">
                  <c:v>4.586568421093392E-2</c:v>
                </c:pt>
                <c:pt idx="42">
                  <c:v>5.2649570473589889E-2</c:v>
                </c:pt>
                <c:pt idx="43">
                  <c:v>5.5391406530237115E-2</c:v>
                </c:pt>
                <c:pt idx="44">
                  <c:v>5.8595401439041322E-2</c:v>
                </c:pt>
                <c:pt idx="45">
                  <c:v>5.5285119906193801E-2</c:v>
                </c:pt>
                <c:pt idx="46">
                  <c:v>5.1390659851464821E-2</c:v>
                </c:pt>
                <c:pt idx="47">
                  <c:v>4.9445489016443321E-2</c:v>
                </c:pt>
                <c:pt idx="48">
                  <c:v>5.6856155009067294E-2</c:v>
                </c:pt>
                <c:pt idx="49">
                  <c:v>6.197498659360131E-2</c:v>
                </c:pt>
                <c:pt idx="50">
                  <c:v>6.0029016336697008E-2</c:v>
                </c:pt>
                <c:pt idx="51">
                  <c:v>5.9439486564020511E-2</c:v>
                </c:pt>
                <c:pt idx="52">
                  <c:v>6.1307263200291326E-2</c:v>
                </c:pt>
                <c:pt idx="53">
                  <c:v>6.1307263200291326E-2</c:v>
                </c:pt>
                <c:pt idx="54">
                  <c:v>6.0308001245051521E-2</c:v>
                </c:pt>
                <c:pt idx="55">
                  <c:v>5.7082673546347121E-2</c:v>
                </c:pt>
                <c:pt idx="56">
                  <c:v>5.2566789765483811E-2</c:v>
                </c:pt>
                <c:pt idx="57">
                  <c:v>5.134647648271571E-2</c:v>
                </c:pt>
                <c:pt idx="58">
                  <c:v>4.6041547841860202E-2</c:v>
                </c:pt>
                <c:pt idx="59">
                  <c:v>5.6455910265311104E-2</c:v>
                </c:pt>
                <c:pt idx="60">
                  <c:v>5.7376475948661833E-2</c:v>
                </c:pt>
                <c:pt idx="61">
                  <c:v>5.4475816481038705E-2</c:v>
                </c:pt>
                <c:pt idx="62">
                  <c:v>4.3718320580975599E-2</c:v>
                </c:pt>
                <c:pt idx="63">
                  <c:v>4.07390593389629E-2</c:v>
                </c:pt>
                <c:pt idx="64">
                  <c:v>4.0595970125536417E-2</c:v>
                </c:pt>
                <c:pt idx="65">
                  <c:v>4.7001308779125298E-2</c:v>
                </c:pt>
                <c:pt idx="66">
                  <c:v>4.260625590197651E-2</c:v>
                </c:pt>
                <c:pt idx="67">
                  <c:v>5.7671079393069792E-2</c:v>
                </c:pt>
                <c:pt idx="68">
                  <c:v>5.6682286281045907E-2</c:v>
                </c:pt>
                <c:pt idx="69">
                  <c:v>6.2438160045491319E-2</c:v>
                </c:pt>
                <c:pt idx="70">
                  <c:v>6.7676466822780612E-2</c:v>
                </c:pt>
                <c:pt idx="71">
                  <c:v>7.0542108331008893E-2</c:v>
                </c:pt>
                <c:pt idx="72">
                  <c:v>7.0542108331008893E-2</c:v>
                </c:pt>
                <c:pt idx="73">
                  <c:v>7.593637408874683E-2</c:v>
                </c:pt>
                <c:pt idx="74">
                  <c:v>7.6734112155399312E-2</c:v>
                </c:pt>
                <c:pt idx="75">
                  <c:v>7.6392012480543628E-2</c:v>
                </c:pt>
                <c:pt idx="76">
                  <c:v>8.0146735441999531E-2</c:v>
                </c:pt>
                <c:pt idx="77">
                  <c:v>8.0146735441999531E-2</c:v>
                </c:pt>
                <c:pt idx="78">
                  <c:v>7.0192397363900108E-2</c:v>
                </c:pt>
                <c:pt idx="79">
                  <c:v>7.062806398674211E-2</c:v>
                </c:pt>
                <c:pt idx="80">
                  <c:v>6.7134935545741611E-2</c:v>
                </c:pt>
                <c:pt idx="81">
                  <c:v>7.3899862924031307E-2</c:v>
                </c:pt>
                <c:pt idx="82">
                  <c:v>7.3231060825089803E-2</c:v>
                </c:pt>
                <c:pt idx="83">
                  <c:v>7.4058430291150112E-2</c:v>
                </c:pt>
                <c:pt idx="84">
                  <c:v>7.486542594826183E-2</c:v>
                </c:pt>
                <c:pt idx="85">
                  <c:v>6.1575470305251498E-2</c:v>
                </c:pt>
                <c:pt idx="86">
                  <c:v>7.032252237609482E-2</c:v>
                </c:pt>
                <c:pt idx="87">
                  <c:v>7.8375745244466902E-2</c:v>
                </c:pt>
                <c:pt idx="88">
                  <c:v>7.6540949235429104E-2</c:v>
                </c:pt>
                <c:pt idx="89">
                  <c:v>7.2628009593776313E-2</c:v>
                </c:pt>
                <c:pt idx="90">
                  <c:v>7.2628009593776313E-2</c:v>
                </c:pt>
                <c:pt idx="91">
                  <c:v>7.5931903808309817E-2</c:v>
                </c:pt>
                <c:pt idx="92">
                  <c:v>7.8758027115473833E-2</c:v>
                </c:pt>
                <c:pt idx="93">
                  <c:v>7.0769345089788799E-2</c:v>
                </c:pt>
                <c:pt idx="94">
                  <c:v>4.8122749336592587E-2</c:v>
                </c:pt>
                <c:pt idx="95">
                  <c:v>4.5341536727031603E-2</c:v>
                </c:pt>
                <c:pt idx="96">
                  <c:v>5.2428700907074507E-2</c:v>
                </c:pt>
                <c:pt idx="97">
                  <c:v>4.4623499095568203E-2</c:v>
                </c:pt>
                <c:pt idx="98">
                  <c:v>5.5729706090465403E-2</c:v>
                </c:pt>
                <c:pt idx="99">
                  <c:v>4.9015025205286319E-2</c:v>
                </c:pt>
                <c:pt idx="100">
                  <c:v>2.6517839650143007E-2</c:v>
                </c:pt>
                <c:pt idx="101">
                  <c:v>3.2854583511362806E-2</c:v>
                </c:pt>
                <c:pt idx="102">
                  <c:v>3.0654733979201206E-2</c:v>
                </c:pt>
                <c:pt idx="103">
                  <c:v>4.33453874689015E-2</c:v>
                </c:pt>
                <c:pt idx="104">
                  <c:v>5.5517649480605911E-2</c:v>
                </c:pt>
                <c:pt idx="105">
                  <c:v>5.6705897516980804E-2</c:v>
                </c:pt>
                <c:pt idx="106">
                  <c:v>6.9897857151996118E-2</c:v>
                </c:pt>
                <c:pt idx="107">
                  <c:v>7.0347301884911118E-2</c:v>
                </c:pt>
                <c:pt idx="108">
                  <c:v>7.563663157780251E-2</c:v>
                </c:pt>
                <c:pt idx="109">
                  <c:v>7.7070407724355611E-2</c:v>
                </c:pt>
                <c:pt idx="110">
                  <c:v>7.7070407724355611E-2</c:v>
                </c:pt>
                <c:pt idx="111">
                  <c:v>7.8217921958923131E-2</c:v>
                </c:pt>
                <c:pt idx="112">
                  <c:v>7.1801865392760206E-2</c:v>
                </c:pt>
                <c:pt idx="113">
                  <c:v>7.9497065450688728E-2</c:v>
                </c:pt>
                <c:pt idx="114">
                  <c:v>7.9158607862996638E-2</c:v>
                </c:pt>
                <c:pt idx="115">
                  <c:v>8.7291320634154415E-2</c:v>
                </c:pt>
                <c:pt idx="116">
                  <c:v>8.6951724601905589E-2</c:v>
                </c:pt>
                <c:pt idx="117">
                  <c:v>9.0416261362819522E-2</c:v>
                </c:pt>
                <c:pt idx="118">
                  <c:v>9.3464028380569844E-2</c:v>
                </c:pt>
                <c:pt idx="119">
                  <c:v>9.9300288935458905E-2</c:v>
                </c:pt>
              </c:numCache>
            </c:numRef>
          </c:val>
        </c:ser>
        <c:ser>
          <c:idx val="1"/>
          <c:order val="1"/>
          <c:tx>
            <c:strRef>
              <c:f>Performance!$C$1</c:f>
              <c:strCache>
                <c:ptCount val="1"/>
                <c:pt idx="0">
                  <c:v>SPDR</c:v>
                </c:pt>
              </c:strCache>
            </c:strRef>
          </c:tx>
          <c:spPr>
            <a:ln w="28575" cap="rnd">
              <a:solidFill>
                <a:srgbClr val="FF9900"/>
              </a:solidFill>
              <a:round/>
            </a:ln>
            <a:effectLst/>
          </c:spPr>
          <c:marker>
            <c:symbol val="none"/>
          </c:marker>
          <c:dLbls>
            <c:dLbl>
              <c:idx val="119"/>
              <c:layout>
                <c:manualLayout>
                  <c:x val="0"/>
                  <c:y val="-7.0264931989631796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11.19%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Performance!$A$2:$A$121</c:f>
              <c:strCache>
                <c:ptCount val="120"/>
                <c:pt idx="0">
                  <c:v>9/16/2013</c:v>
                </c:pt>
                <c:pt idx="1">
                  <c:v>9/17/2013</c:v>
                </c:pt>
                <c:pt idx="2">
                  <c:v>9/18/2013</c:v>
                </c:pt>
                <c:pt idx="3">
                  <c:v>9/19/2013</c:v>
                </c:pt>
                <c:pt idx="4">
                  <c:v>9/20/2013</c:v>
                </c:pt>
                <c:pt idx="5">
                  <c:v>9/23/2013</c:v>
                </c:pt>
                <c:pt idx="6">
                  <c:v>9/24/2013</c:v>
                </c:pt>
                <c:pt idx="7">
                  <c:v>9/25/2013</c:v>
                </c:pt>
                <c:pt idx="8">
                  <c:v>9/26/2013</c:v>
                </c:pt>
                <c:pt idx="9">
                  <c:v>9/27/2013</c:v>
                </c:pt>
                <c:pt idx="10">
                  <c:v>9/30/2013</c:v>
                </c:pt>
                <c:pt idx="11">
                  <c:v>10/1/2013</c:v>
                </c:pt>
                <c:pt idx="12">
                  <c:v>10/2/2013</c:v>
                </c:pt>
                <c:pt idx="13">
                  <c:v>10/3/2013</c:v>
                </c:pt>
                <c:pt idx="14">
                  <c:v>10/4/2013</c:v>
                </c:pt>
                <c:pt idx="15">
                  <c:v>10/7/2013</c:v>
                </c:pt>
                <c:pt idx="16">
                  <c:v>10/8/2013</c:v>
                </c:pt>
                <c:pt idx="17">
                  <c:v>10/9/2013</c:v>
                </c:pt>
                <c:pt idx="18">
                  <c:v>10/10/2013</c:v>
                </c:pt>
                <c:pt idx="19">
                  <c:v>10/11/2013</c:v>
                </c:pt>
                <c:pt idx="20">
                  <c:v>10/14/2013</c:v>
                </c:pt>
                <c:pt idx="21">
                  <c:v>10/15/2013</c:v>
                </c:pt>
                <c:pt idx="22">
                  <c:v>10/16/2013</c:v>
                </c:pt>
                <c:pt idx="23">
                  <c:v>10/17/2013</c:v>
                </c:pt>
                <c:pt idx="24">
                  <c:v>10/18/2013</c:v>
                </c:pt>
                <c:pt idx="25">
                  <c:v>10/21/2013</c:v>
                </c:pt>
                <c:pt idx="26">
                  <c:v>10/22/2013</c:v>
                </c:pt>
                <c:pt idx="27">
                  <c:v>10/23/2013</c:v>
                </c:pt>
                <c:pt idx="28">
                  <c:v>10/24/2013</c:v>
                </c:pt>
                <c:pt idx="29">
                  <c:v>10/25/2013</c:v>
                </c:pt>
                <c:pt idx="30">
                  <c:v>10/28/2013</c:v>
                </c:pt>
                <c:pt idx="31">
                  <c:v>10/29/2013</c:v>
                </c:pt>
                <c:pt idx="32">
                  <c:v>10/30/2013</c:v>
                </c:pt>
                <c:pt idx="33">
                  <c:v>10/31/2013</c:v>
                </c:pt>
                <c:pt idx="34">
                  <c:v>11/1/2013</c:v>
                </c:pt>
                <c:pt idx="35">
                  <c:v>11/4/2013</c:v>
                </c:pt>
                <c:pt idx="36">
                  <c:v>11/5/2013</c:v>
                </c:pt>
                <c:pt idx="37">
                  <c:v>11/6/2013</c:v>
                </c:pt>
                <c:pt idx="38">
                  <c:v>11/7/2013</c:v>
                </c:pt>
                <c:pt idx="39">
                  <c:v>11/8/2013</c:v>
                </c:pt>
                <c:pt idx="40">
                  <c:v>11/11/2013</c:v>
                </c:pt>
                <c:pt idx="41">
                  <c:v>11/12/2013</c:v>
                </c:pt>
                <c:pt idx="42">
                  <c:v>11/13/2013</c:v>
                </c:pt>
                <c:pt idx="43">
                  <c:v>11/14/2013</c:v>
                </c:pt>
                <c:pt idx="44">
                  <c:v>11/15/2013</c:v>
                </c:pt>
                <c:pt idx="45">
                  <c:v>11/18/2013</c:v>
                </c:pt>
                <c:pt idx="46">
                  <c:v>11/19/2013</c:v>
                </c:pt>
                <c:pt idx="47">
                  <c:v>11/20/2013</c:v>
                </c:pt>
                <c:pt idx="48">
                  <c:v>11/21/2013</c:v>
                </c:pt>
                <c:pt idx="49">
                  <c:v>11/22/2013</c:v>
                </c:pt>
                <c:pt idx="50">
                  <c:v>11/25/2013</c:v>
                </c:pt>
                <c:pt idx="51">
                  <c:v>11/26/2013</c:v>
                </c:pt>
                <c:pt idx="52">
                  <c:v>11/27/2013</c:v>
                </c:pt>
                <c:pt idx="53">
                  <c:v>11/28/2013</c:v>
                </c:pt>
                <c:pt idx="54">
                  <c:v>11/29/2013</c:v>
                </c:pt>
                <c:pt idx="55">
                  <c:v>12/2/2013</c:v>
                </c:pt>
                <c:pt idx="56">
                  <c:v>12/3/2013</c:v>
                </c:pt>
                <c:pt idx="57">
                  <c:v>12/4/2013</c:v>
                </c:pt>
                <c:pt idx="58">
                  <c:v>12/5/2013</c:v>
                </c:pt>
                <c:pt idx="59">
                  <c:v>12/6/2013</c:v>
                </c:pt>
                <c:pt idx="60">
                  <c:v>12/9/2013</c:v>
                </c:pt>
                <c:pt idx="61">
                  <c:v>12/10/2013</c:v>
                </c:pt>
                <c:pt idx="62">
                  <c:v>12/11/2013</c:v>
                </c:pt>
                <c:pt idx="63">
                  <c:v>12/12/2013</c:v>
                </c:pt>
                <c:pt idx="64">
                  <c:v>12/13/2013</c:v>
                </c:pt>
                <c:pt idx="65">
                  <c:v>12/16/2013</c:v>
                </c:pt>
                <c:pt idx="66">
                  <c:v>12/17/2013</c:v>
                </c:pt>
                <c:pt idx="67">
                  <c:v>12/18/2013</c:v>
                </c:pt>
                <c:pt idx="68">
                  <c:v>12/19/2013</c:v>
                </c:pt>
                <c:pt idx="69">
                  <c:v>12/20/2013</c:v>
                </c:pt>
                <c:pt idx="70">
                  <c:v>12/23/2013</c:v>
                </c:pt>
                <c:pt idx="71">
                  <c:v>12/24/2013</c:v>
                </c:pt>
                <c:pt idx="72">
                  <c:v>12/25/2013</c:v>
                </c:pt>
                <c:pt idx="73">
                  <c:v>12/26/2013</c:v>
                </c:pt>
                <c:pt idx="74">
                  <c:v>12/27/2013</c:v>
                </c:pt>
                <c:pt idx="75">
                  <c:v>12/30/2013</c:v>
                </c:pt>
                <c:pt idx="76">
                  <c:v>12/31/2013</c:v>
                </c:pt>
                <c:pt idx="77">
                  <c:v>1/1/2014</c:v>
                </c:pt>
                <c:pt idx="78">
                  <c:v>1/2/2014</c:v>
                </c:pt>
                <c:pt idx="79">
                  <c:v>1/3/2014</c:v>
                </c:pt>
                <c:pt idx="80">
                  <c:v>1/6/2014</c:v>
                </c:pt>
                <c:pt idx="81">
                  <c:v>1/7/2014</c:v>
                </c:pt>
                <c:pt idx="82">
                  <c:v>1/8/2014</c:v>
                </c:pt>
                <c:pt idx="83">
                  <c:v>1/9/2014</c:v>
                </c:pt>
                <c:pt idx="84">
                  <c:v>1/10/2014</c:v>
                </c:pt>
                <c:pt idx="85">
                  <c:v>1/13/2014</c:v>
                </c:pt>
                <c:pt idx="86">
                  <c:v>1/14/2014</c:v>
                </c:pt>
                <c:pt idx="87">
                  <c:v>1/15/2014</c:v>
                </c:pt>
                <c:pt idx="88">
                  <c:v>1/16/2014</c:v>
                </c:pt>
                <c:pt idx="89">
                  <c:v>1/17/2014</c:v>
                </c:pt>
                <c:pt idx="90">
                  <c:v>1/20/2014</c:v>
                </c:pt>
                <c:pt idx="91">
                  <c:v>1/21/2014</c:v>
                </c:pt>
                <c:pt idx="92">
                  <c:v>1/22/2014</c:v>
                </c:pt>
                <c:pt idx="93">
                  <c:v>1/23/2014</c:v>
                </c:pt>
                <c:pt idx="94">
                  <c:v>1/24/2014</c:v>
                </c:pt>
                <c:pt idx="95">
                  <c:v>1/27/2014</c:v>
                </c:pt>
                <c:pt idx="96">
                  <c:v>1/28/2014</c:v>
                </c:pt>
                <c:pt idx="97">
                  <c:v>1/29/2014</c:v>
                </c:pt>
                <c:pt idx="98">
                  <c:v>1/30/2014</c:v>
                </c:pt>
                <c:pt idx="99">
                  <c:v>1/31/2014</c:v>
                </c:pt>
                <c:pt idx="100">
                  <c:v>2/3/2014</c:v>
                </c:pt>
                <c:pt idx="101">
                  <c:v>2/4/2014</c:v>
                </c:pt>
                <c:pt idx="102">
                  <c:v>2/5/2014</c:v>
                </c:pt>
                <c:pt idx="103">
                  <c:v>2/6/2014</c:v>
                </c:pt>
                <c:pt idx="104">
                  <c:v>2/7/2014</c:v>
                </c:pt>
                <c:pt idx="105">
                  <c:v>2/10/2014</c:v>
                </c:pt>
                <c:pt idx="106">
                  <c:v>2/11/2014</c:v>
                </c:pt>
                <c:pt idx="107">
                  <c:v>2/12/2014</c:v>
                </c:pt>
                <c:pt idx="108">
                  <c:v>2/13/2014</c:v>
                </c:pt>
                <c:pt idx="109">
                  <c:v>2/14/2014</c:v>
                </c:pt>
                <c:pt idx="110">
                  <c:v>2/17/2014</c:v>
                </c:pt>
                <c:pt idx="111">
                  <c:v>2/18/2014</c:v>
                </c:pt>
                <c:pt idx="112">
                  <c:v>2/19/2014</c:v>
                </c:pt>
                <c:pt idx="113">
                  <c:v>2/20/2014</c:v>
                </c:pt>
                <c:pt idx="114">
                  <c:v>2/21/2014</c:v>
                </c:pt>
                <c:pt idx="115">
                  <c:v>2/24/2014</c:v>
                </c:pt>
                <c:pt idx="116">
                  <c:v>2/25/2014</c:v>
                </c:pt>
                <c:pt idx="117">
                  <c:v>2/26/2014</c:v>
                </c:pt>
                <c:pt idx="118">
                  <c:v>2/27/2014</c:v>
                </c:pt>
                <c:pt idx="119">
                  <c:v>2/28/2014</c:v>
                </c:pt>
              </c:strCache>
            </c:strRef>
          </c:cat>
          <c:val>
            <c:numRef>
              <c:f>Performance!$C$2:$C$121</c:f>
              <c:numCache>
                <c:formatCode>0.00%</c:formatCode>
                <c:ptCount val="120"/>
                <c:pt idx="0">
                  <c:v>5.6684427557486114E-3</c:v>
                </c:pt>
                <c:pt idx="1">
                  <c:v>9.9077592828175718E-3</c:v>
                </c:pt>
                <c:pt idx="2">
                  <c:v>2.2156455493453606E-2</c:v>
                </c:pt>
                <c:pt idx="3">
                  <c:v>2.0438461562137401E-2</c:v>
                </c:pt>
                <c:pt idx="4">
                  <c:v>1.3113899262027504E-2</c:v>
                </c:pt>
                <c:pt idx="5">
                  <c:v>8.3981326292299954E-3</c:v>
                </c:pt>
                <c:pt idx="6">
                  <c:v>5.8989591358314213E-3</c:v>
                </c:pt>
                <c:pt idx="7">
                  <c:v>3.1834124594069713E-3</c:v>
                </c:pt>
                <c:pt idx="8">
                  <c:v>6.8557052935688222E-3</c:v>
                </c:pt>
                <c:pt idx="9">
                  <c:v>2.83062330264609E-3</c:v>
                </c:pt>
                <c:pt idx="10">
                  <c:v>-3.1387388201548402E-3</c:v>
                </c:pt>
                <c:pt idx="11">
                  <c:v>4.8644941248532714E-3</c:v>
                </c:pt>
                <c:pt idx="12">
                  <c:v>4.3876912540816411E-3</c:v>
                </c:pt>
                <c:pt idx="13">
                  <c:v>-4.5780848372655395E-3</c:v>
                </c:pt>
                <c:pt idx="14">
                  <c:v>2.4426361465186099E-3</c:v>
                </c:pt>
                <c:pt idx="15">
                  <c:v>-6.027382539683831E-3</c:v>
                </c:pt>
                <c:pt idx="16">
                  <c:v>-1.7921725475512608E-2</c:v>
                </c:pt>
                <c:pt idx="17">
                  <c:v>-1.7264453007524706E-2</c:v>
                </c:pt>
                <c:pt idx="18">
                  <c:v>4.2353404953327728E-3</c:v>
                </c:pt>
                <c:pt idx="19">
                  <c:v>1.0515900969332701E-2</c:v>
                </c:pt>
                <c:pt idx="20">
                  <c:v>1.4620287861360801E-2</c:v>
                </c:pt>
                <c:pt idx="21">
                  <c:v>7.4915327733255516E-3</c:v>
                </c:pt>
                <c:pt idx="22">
                  <c:v>2.1460477762720306E-2</c:v>
                </c:pt>
                <c:pt idx="23">
                  <c:v>2.8356226354955095E-2</c:v>
                </c:pt>
                <c:pt idx="24">
                  <c:v>3.5075650733727405E-2</c:v>
                </c:pt>
                <c:pt idx="25">
                  <c:v>3.5182642259336296E-2</c:v>
                </c:pt>
                <c:pt idx="26">
                  <c:v>4.1091541266692698E-2</c:v>
                </c:pt>
                <c:pt idx="27">
                  <c:v>3.6212257589278214E-2</c:v>
                </c:pt>
                <c:pt idx="28">
                  <c:v>3.9578260371336299E-2</c:v>
                </c:pt>
                <c:pt idx="29">
                  <c:v>4.4118454906651616E-2</c:v>
                </c:pt>
                <c:pt idx="30">
                  <c:v>4.5509905601890298E-2</c:v>
                </c:pt>
                <c:pt idx="31">
                  <c:v>5.1385741396322702E-2</c:v>
                </c:pt>
                <c:pt idx="32">
                  <c:v>4.6381700152224807E-2</c:v>
                </c:pt>
                <c:pt idx="33">
                  <c:v>4.2474125982264896E-2</c:v>
                </c:pt>
                <c:pt idx="34">
                  <c:v>4.5484250638031319E-2</c:v>
                </c:pt>
                <c:pt idx="35">
                  <c:v>4.9214972109155805E-2</c:v>
                </c:pt>
                <c:pt idx="36">
                  <c:v>4.6393803411240414E-2</c:v>
                </c:pt>
                <c:pt idx="37">
                  <c:v>5.1423002341371704E-2</c:v>
                </c:pt>
                <c:pt idx="38">
                  <c:v>3.7830079062463419E-2</c:v>
                </c:pt>
                <c:pt idx="39">
                  <c:v>5.1751526679049198E-2</c:v>
                </c:pt>
                <c:pt idx="40">
                  <c:v>5.2514750637102009E-2</c:v>
                </c:pt>
                <c:pt idx="41">
                  <c:v>5.0095653209368714E-2</c:v>
                </c:pt>
                <c:pt idx="42">
                  <c:v>5.8900282726447616E-2</c:v>
                </c:pt>
                <c:pt idx="43">
                  <c:v>6.4221063739553802E-2</c:v>
                </c:pt>
                <c:pt idx="44">
                  <c:v>6.8711819031799112E-2</c:v>
                </c:pt>
                <c:pt idx="45">
                  <c:v>6.4824021944034124E-2</c:v>
                </c:pt>
                <c:pt idx="46">
                  <c:v>6.2854299623186324E-2</c:v>
                </c:pt>
                <c:pt idx="47">
                  <c:v>5.9050354383220004E-2</c:v>
                </c:pt>
                <c:pt idx="48">
                  <c:v>6.7712338449259113E-2</c:v>
                </c:pt>
                <c:pt idx="49">
                  <c:v>7.3148094068789998E-2</c:v>
                </c:pt>
                <c:pt idx="50">
                  <c:v>7.1817609423629705E-2</c:v>
                </c:pt>
                <c:pt idx="51">
                  <c:v>7.2091753130688122E-2</c:v>
                </c:pt>
                <c:pt idx="52">
                  <c:v>7.5004247158399012E-2</c:v>
                </c:pt>
                <c:pt idx="53">
                  <c:v>7.5004247158399012E-2</c:v>
                </c:pt>
                <c:pt idx="54">
                  <c:v>7.4203877850025107E-2</c:v>
                </c:pt>
                <c:pt idx="55">
                  <c:v>7.1323960584952106E-2</c:v>
                </c:pt>
                <c:pt idx="56">
                  <c:v>6.7977260058381617E-2</c:v>
                </c:pt>
                <c:pt idx="57">
                  <c:v>6.6859890042227005E-2</c:v>
                </c:pt>
                <c:pt idx="58">
                  <c:v>6.2279628693394005E-2</c:v>
                </c:pt>
                <c:pt idx="59">
                  <c:v>7.4280286556889313E-2</c:v>
                </c:pt>
                <c:pt idx="60">
                  <c:v>7.6269025615867098E-2</c:v>
                </c:pt>
                <c:pt idx="61">
                  <c:v>7.2864875101293816E-2</c:v>
                </c:pt>
                <c:pt idx="62">
                  <c:v>6.0885274068951008E-2</c:v>
                </c:pt>
                <c:pt idx="63">
                  <c:v>5.718178921372391E-2</c:v>
                </c:pt>
                <c:pt idx="64">
                  <c:v>5.7088347892460214E-2</c:v>
                </c:pt>
                <c:pt idx="65">
                  <c:v>6.3756233690112213E-2</c:v>
                </c:pt>
                <c:pt idx="66">
                  <c:v>6.0480340629912102E-2</c:v>
                </c:pt>
                <c:pt idx="67">
                  <c:v>7.81081453866172E-2</c:v>
                </c:pt>
                <c:pt idx="68">
                  <c:v>7.7645997347608811E-2</c:v>
                </c:pt>
                <c:pt idx="69">
                  <c:v>8.2816207016866303E-2</c:v>
                </c:pt>
                <c:pt idx="70">
                  <c:v>8.8448668294739616E-2</c:v>
                </c:pt>
                <c:pt idx="71">
                  <c:v>9.1752168551656355E-2</c:v>
                </c:pt>
                <c:pt idx="72">
                  <c:v>9.1752168551656355E-2</c:v>
                </c:pt>
                <c:pt idx="73">
                  <c:v>9.6912165744770309E-2</c:v>
                </c:pt>
                <c:pt idx="74">
                  <c:v>9.6747189462008693E-2</c:v>
                </c:pt>
                <c:pt idx="75">
                  <c:v>9.6631337007706514E-2</c:v>
                </c:pt>
                <c:pt idx="76">
                  <c:v>0.10102366630915902</c:v>
                </c:pt>
                <c:pt idx="77">
                  <c:v>0.10102366630915902</c:v>
                </c:pt>
                <c:pt idx="78">
                  <c:v>9.1464617180549115E-2</c:v>
                </c:pt>
                <c:pt idx="79">
                  <c:v>9.1135882237716931E-2</c:v>
                </c:pt>
                <c:pt idx="80">
                  <c:v>8.8427151486881919E-2</c:v>
                </c:pt>
                <c:pt idx="81">
                  <c:v>9.5027205334522941E-2</c:v>
                </c:pt>
                <c:pt idx="82">
                  <c:v>9.5120016164705917E-2</c:v>
                </c:pt>
                <c:pt idx="83">
                  <c:v>9.5498749705387895E-2</c:v>
                </c:pt>
                <c:pt idx="84">
                  <c:v>9.801658822856231E-2</c:v>
                </c:pt>
                <c:pt idx="85">
                  <c:v>8.4389354230875194E-2</c:v>
                </c:pt>
                <c:pt idx="86">
                  <c:v>9.6068034599960508E-2</c:v>
                </c:pt>
                <c:pt idx="87">
                  <c:v>0.10172955111179199</c:v>
                </c:pt>
                <c:pt idx="88">
                  <c:v>0.10028354463621703</c:v>
                </c:pt>
                <c:pt idx="89">
                  <c:v>9.6037553801012795E-2</c:v>
                </c:pt>
                <c:pt idx="90">
                  <c:v>9.6037553801012795E-2</c:v>
                </c:pt>
                <c:pt idx="91">
                  <c:v>9.9084831295502718E-2</c:v>
                </c:pt>
                <c:pt idx="92">
                  <c:v>9.9844228553103445E-2</c:v>
                </c:pt>
                <c:pt idx="93">
                  <c:v>9.0141853261469007E-2</c:v>
                </c:pt>
                <c:pt idx="94">
                  <c:v>6.7531011412351419E-2</c:v>
                </c:pt>
                <c:pt idx="95">
                  <c:v>6.2393124555195918E-2</c:v>
                </c:pt>
                <c:pt idx="96">
                  <c:v>6.887150996770991E-2</c:v>
                </c:pt>
                <c:pt idx="97">
                  <c:v>5.8147678076833312E-2</c:v>
                </c:pt>
                <c:pt idx="98">
                  <c:v>7.0044870628053799E-2</c:v>
                </c:pt>
                <c:pt idx="99">
                  <c:v>6.317547140635181E-2</c:v>
                </c:pt>
                <c:pt idx="100">
                  <c:v>3.90664310933964E-2</c:v>
                </c:pt>
                <c:pt idx="101">
                  <c:v>4.7057484106037821E-2</c:v>
                </c:pt>
                <c:pt idx="102">
                  <c:v>4.5252461462004401E-2</c:v>
                </c:pt>
                <c:pt idx="103">
                  <c:v>5.8770067713504501E-2</c:v>
                </c:pt>
                <c:pt idx="104">
                  <c:v>7.2826827803542132E-2</c:v>
                </c:pt>
                <c:pt idx="105">
                  <c:v>7.4530970620719714E-2</c:v>
                </c:pt>
                <c:pt idx="106">
                  <c:v>8.6450036922284715E-2</c:v>
                </c:pt>
                <c:pt idx="107">
                  <c:v>8.6694036259027135E-2</c:v>
                </c:pt>
                <c:pt idx="108">
                  <c:v>9.3110543867958792E-2</c:v>
                </c:pt>
                <c:pt idx="109">
                  <c:v>9.8449087336441615E-2</c:v>
                </c:pt>
                <c:pt idx="110">
                  <c:v>9.8449087336441615E-2</c:v>
                </c:pt>
                <c:pt idx="111">
                  <c:v>9.9894443138177164E-2</c:v>
                </c:pt>
                <c:pt idx="112">
                  <c:v>9.2790654221867802E-2</c:v>
                </c:pt>
                <c:pt idx="113">
                  <c:v>9.9558528339032351E-2</c:v>
                </c:pt>
                <c:pt idx="114">
                  <c:v>9.76030840698867E-2</c:v>
                </c:pt>
                <c:pt idx="115">
                  <c:v>0.10439578901805502</c:v>
                </c:pt>
                <c:pt idx="116">
                  <c:v>0.10292875577765004</c:v>
                </c:pt>
                <c:pt idx="117">
                  <c:v>0.103158681567227</c:v>
                </c:pt>
                <c:pt idx="118">
                  <c:v>0.10876135368430201</c:v>
                </c:pt>
                <c:pt idx="119">
                  <c:v>0.111854530598374</c:v>
                </c:pt>
              </c:numCache>
            </c:numRef>
          </c:val>
        </c:ser>
        <c:dLbls/>
        <c:marker val="1"/>
        <c:axId val="76854016"/>
        <c:axId val="76855552"/>
      </c:lineChart>
      <c:catAx>
        <c:axId val="768540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2700000" vert="horz"/>
          <a:lstStyle/>
          <a:p>
            <a:pPr>
              <a:defRPr/>
            </a:pPr>
            <a:endParaRPr lang="en-US"/>
          </a:p>
        </c:txPr>
        <c:crossAx val="76855552"/>
        <c:crosses val="autoZero"/>
        <c:auto val="1"/>
        <c:lblAlgn val="ctr"/>
        <c:lblOffset val="100"/>
      </c:catAx>
      <c:valAx>
        <c:axId val="768555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76854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524716828342228"/>
          <c:y val="0.86880167861262736"/>
          <c:w val="0.24316534655903643"/>
          <c:h val="7.4108064145796987E-2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 sz="1300" b="0"/>
          </a:pPr>
          <a:endParaRPr lang="en-US"/>
        </a:p>
      </c:txPr>
    </c:legend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vert="horz"/>
          <a:lstStyle/>
          <a:p>
            <a:pPr>
              <a:defRPr/>
            </a:pPr>
            <a:r>
              <a:rPr lang="en-US" dirty="0"/>
              <a:t>Performance Difference</a:t>
            </a:r>
          </a:p>
        </c:rich>
      </c:tx>
      <c:layout>
        <c:manualLayout>
          <c:xMode val="edge"/>
          <c:yMode val="edge"/>
          <c:x val="0.38878622368738114"/>
          <c:y val="0.118735612180821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6.0550471119798638E-2"/>
          <c:y val="0.18097222222222228"/>
          <c:w val="0.88220556400860106"/>
          <c:h val="0.57067913385826774"/>
        </c:manualLayout>
      </c:layout>
      <c:lineChart>
        <c:grouping val="standard"/>
        <c:ser>
          <c:idx val="0"/>
          <c:order val="0"/>
          <c:tx>
            <c:strRef>
              <c:f>Performance!$D$1</c:f>
              <c:strCache>
                <c:ptCount val="1"/>
                <c:pt idx="0">
                  <c:v>Performance Difference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19"/>
              <c:layout>
                <c:manualLayout>
                  <c:x val="-1.5331372527242761E-2"/>
                  <c:y val="-7.4074074074074028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-1.26%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Performance!$A$2:$A$121</c:f>
              <c:strCache>
                <c:ptCount val="120"/>
                <c:pt idx="0">
                  <c:v>9/16/2013</c:v>
                </c:pt>
                <c:pt idx="1">
                  <c:v>9/17/2013</c:v>
                </c:pt>
                <c:pt idx="2">
                  <c:v>9/18/2013</c:v>
                </c:pt>
                <c:pt idx="3">
                  <c:v>9/19/2013</c:v>
                </c:pt>
                <c:pt idx="4">
                  <c:v>9/20/2013</c:v>
                </c:pt>
                <c:pt idx="5">
                  <c:v>9/23/2013</c:v>
                </c:pt>
                <c:pt idx="6">
                  <c:v>9/24/2013</c:v>
                </c:pt>
                <c:pt idx="7">
                  <c:v>9/25/2013</c:v>
                </c:pt>
                <c:pt idx="8">
                  <c:v>9/26/2013</c:v>
                </c:pt>
                <c:pt idx="9">
                  <c:v>9/27/2013</c:v>
                </c:pt>
                <c:pt idx="10">
                  <c:v>9/30/2013</c:v>
                </c:pt>
                <c:pt idx="11">
                  <c:v>10/1/2013</c:v>
                </c:pt>
                <c:pt idx="12">
                  <c:v>10/2/2013</c:v>
                </c:pt>
                <c:pt idx="13">
                  <c:v>10/3/2013</c:v>
                </c:pt>
                <c:pt idx="14">
                  <c:v>10/4/2013</c:v>
                </c:pt>
                <c:pt idx="15">
                  <c:v>10/7/2013</c:v>
                </c:pt>
                <c:pt idx="16">
                  <c:v>10/8/2013</c:v>
                </c:pt>
                <c:pt idx="17">
                  <c:v>10/9/2013</c:v>
                </c:pt>
                <c:pt idx="18">
                  <c:v>10/10/2013</c:v>
                </c:pt>
                <c:pt idx="19">
                  <c:v>10/11/2013</c:v>
                </c:pt>
                <c:pt idx="20">
                  <c:v>10/14/2013</c:v>
                </c:pt>
                <c:pt idx="21">
                  <c:v>10/15/2013</c:v>
                </c:pt>
                <c:pt idx="22">
                  <c:v>10/16/2013</c:v>
                </c:pt>
                <c:pt idx="23">
                  <c:v>10/17/2013</c:v>
                </c:pt>
                <c:pt idx="24">
                  <c:v>10/18/2013</c:v>
                </c:pt>
                <c:pt idx="25">
                  <c:v>10/21/2013</c:v>
                </c:pt>
                <c:pt idx="26">
                  <c:v>10/22/2013</c:v>
                </c:pt>
                <c:pt idx="27">
                  <c:v>10/23/2013</c:v>
                </c:pt>
                <c:pt idx="28">
                  <c:v>10/24/2013</c:v>
                </c:pt>
                <c:pt idx="29">
                  <c:v>10/25/2013</c:v>
                </c:pt>
                <c:pt idx="30">
                  <c:v>10/28/2013</c:v>
                </c:pt>
                <c:pt idx="31">
                  <c:v>10/29/2013</c:v>
                </c:pt>
                <c:pt idx="32">
                  <c:v>10/30/2013</c:v>
                </c:pt>
                <c:pt idx="33">
                  <c:v>10/31/2013</c:v>
                </c:pt>
                <c:pt idx="34">
                  <c:v>11/1/2013</c:v>
                </c:pt>
                <c:pt idx="35">
                  <c:v>11/4/2013</c:v>
                </c:pt>
                <c:pt idx="36">
                  <c:v>11/5/2013</c:v>
                </c:pt>
                <c:pt idx="37">
                  <c:v>11/6/2013</c:v>
                </c:pt>
                <c:pt idx="38">
                  <c:v>11/7/2013</c:v>
                </c:pt>
                <c:pt idx="39">
                  <c:v>11/8/2013</c:v>
                </c:pt>
                <c:pt idx="40">
                  <c:v>11/11/2013</c:v>
                </c:pt>
                <c:pt idx="41">
                  <c:v>11/12/2013</c:v>
                </c:pt>
                <c:pt idx="42">
                  <c:v>11/13/2013</c:v>
                </c:pt>
                <c:pt idx="43">
                  <c:v>11/14/2013</c:v>
                </c:pt>
                <c:pt idx="44">
                  <c:v>11/15/2013</c:v>
                </c:pt>
                <c:pt idx="45">
                  <c:v>11/18/2013</c:v>
                </c:pt>
                <c:pt idx="46">
                  <c:v>11/19/2013</c:v>
                </c:pt>
                <c:pt idx="47">
                  <c:v>11/20/2013</c:v>
                </c:pt>
                <c:pt idx="48">
                  <c:v>11/21/2013</c:v>
                </c:pt>
                <c:pt idx="49">
                  <c:v>11/22/2013</c:v>
                </c:pt>
                <c:pt idx="50">
                  <c:v>11/25/2013</c:v>
                </c:pt>
                <c:pt idx="51">
                  <c:v>11/26/2013</c:v>
                </c:pt>
                <c:pt idx="52">
                  <c:v>11/27/2013</c:v>
                </c:pt>
                <c:pt idx="53">
                  <c:v>11/28/2013</c:v>
                </c:pt>
                <c:pt idx="54">
                  <c:v>11/29/2013</c:v>
                </c:pt>
                <c:pt idx="55">
                  <c:v>12/2/2013</c:v>
                </c:pt>
                <c:pt idx="56">
                  <c:v>12/3/2013</c:v>
                </c:pt>
                <c:pt idx="57">
                  <c:v>12/4/2013</c:v>
                </c:pt>
                <c:pt idx="58">
                  <c:v>12/5/2013</c:v>
                </c:pt>
                <c:pt idx="59">
                  <c:v>12/6/2013</c:v>
                </c:pt>
                <c:pt idx="60">
                  <c:v>12/9/2013</c:v>
                </c:pt>
                <c:pt idx="61">
                  <c:v>12/10/2013</c:v>
                </c:pt>
                <c:pt idx="62">
                  <c:v>12/11/2013</c:v>
                </c:pt>
                <c:pt idx="63">
                  <c:v>12/12/2013</c:v>
                </c:pt>
                <c:pt idx="64">
                  <c:v>12/13/2013</c:v>
                </c:pt>
                <c:pt idx="65">
                  <c:v>12/16/2013</c:v>
                </c:pt>
                <c:pt idx="66">
                  <c:v>12/17/2013</c:v>
                </c:pt>
                <c:pt idx="67">
                  <c:v>12/18/2013</c:v>
                </c:pt>
                <c:pt idx="68">
                  <c:v>12/19/2013</c:v>
                </c:pt>
                <c:pt idx="69">
                  <c:v>12/20/2013</c:v>
                </c:pt>
                <c:pt idx="70">
                  <c:v>12/23/2013</c:v>
                </c:pt>
                <c:pt idx="71">
                  <c:v>12/24/2013</c:v>
                </c:pt>
                <c:pt idx="72">
                  <c:v>12/25/2013</c:v>
                </c:pt>
                <c:pt idx="73">
                  <c:v>12/26/2013</c:v>
                </c:pt>
                <c:pt idx="74">
                  <c:v>12/27/2013</c:v>
                </c:pt>
                <c:pt idx="75">
                  <c:v>12/30/2013</c:v>
                </c:pt>
                <c:pt idx="76">
                  <c:v>12/31/2013</c:v>
                </c:pt>
                <c:pt idx="77">
                  <c:v>1/1/2014</c:v>
                </c:pt>
                <c:pt idx="78">
                  <c:v>1/2/2014</c:v>
                </c:pt>
                <c:pt idx="79">
                  <c:v>1/3/2014</c:v>
                </c:pt>
                <c:pt idx="80">
                  <c:v>1/6/2014</c:v>
                </c:pt>
                <c:pt idx="81">
                  <c:v>1/7/2014</c:v>
                </c:pt>
                <c:pt idx="82">
                  <c:v>1/8/2014</c:v>
                </c:pt>
                <c:pt idx="83">
                  <c:v>1/9/2014</c:v>
                </c:pt>
                <c:pt idx="84">
                  <c:v>1/10/2014</c:v>
                </c:pt>
                <c:pt idx="85">
                  <c:v>1/13/2014</c:v>
                </c:pt>
                <c:pt idx="86">
                  <c:v>1/14/2014</c:v>
                </c:pt>
                <c:pt idx="87">
                  <c:v>1/15/2014</c:v>
                </c:pt>
                <c:pt idx="88">
                  <c:v>1/16/2014</c:v>
                </c:pt>
                <c:pt idx="89">
                  <c:v>1/17/2014</c:v>
                </c:pt>
                <c:pt idx="90">
                  <c:v>1/20/2014</c:v>
                </c:pt>
                <c:pt idx="91">
                  <c:v>1/21/2014</c:v>
                </c:pt>
                <c:pt idx="92">
                  <c:v>1/22/2014</c:v>
                </c:pt>
                <c:pt idx="93">
                  <c:v>1/23/2014</c:v>
                </c:pt>
                <c:pt idx="94">
                  <c:v>1/24/2014</c:v>
                </c:pt>
                <c:pt idx="95">
                  <c:v>1/27/2014</c:v>
                </c:pt>
                <c:pt idx="96">
                  <c:v>1/28/2014</c:v>
                </c:pt>
                <c:pt idx="97">
                  <c:v>1/29/2014</c:v>
                </c:pt>
                <c:pt idx="98">
                  <c:v>1/30/2014</c:v>
                </c:pt>
                <c:pt idx="99">
                  <c:v>1/31/2014</c:v>
                </c:pt>
                <c:pt idx="100">
                  <c:v>2/3/2014</c:v>
                </c:pt>
                <c:pt idx="101">
                  <c:v>2/4/2014</c:v>
                </c:pt>
                <c:pt idx="102">
                  <c:v>2/5/2014</c:v>
                </c:pt>
                <c:pt idx="103">
                  <c:v>2/6/2014</c:v>
                </c:pt>
                <c:pt idx="104">
                  <c:v>2/7/2014</c:v>
                </c:pt>
                <c:pt idx="105">
                  <c:v>2/10/2014</c:v>
                </c:pt>
                <c:pt idx="106">
                  <c:v>2/11/2014</c:v>
                </c:pt>
                <c:pt idx="107">
                  <c:v>2/12/2014</c:v>
                </c:pt>
                <c:pt idx="108">
                  <c:v>2/13/2014</c:v>
                </c:pt>
                <c:pt idx="109">
                  <c:v>2/14/2014</c:v>
                </c:pt>
                <c:pt idx="110">
                  <c:v>2/17/2014</c:v>
                </c:pt>
                <c:pt idx="111">
                  <c:v>2/18/2014</c:v>
                </c:pt>
                <c:pt idx="112">
                  <c:v>2/19/2014</c:v>
                </c:pt>
                <c:pt idx="113">
                  <c:v>2/20/2014</c:v>
                </c:pt>
                <c:pt idx="114">
                  <c:v>2/21/2014</c:v>
                </c:pt>
                <c:pt idx="115">
                  <c:v>2/24/2014</c:v>
                </c:pt>
                <c:pt idx="116">
                  <c:v>2/25/2014</c:v>
                </c:pt>
                <c:pt idx="117">
                  <c:v>2/26/2014</c:v>
                </c:pt>
                <c:pt idx="118">
                  <c:v>2/27/2014</c:v>
                </c:pt>
                <c:pt idx="119">
                  <c:v>2/28/2014</c:v>
                </c:pt>
              </c:strCache>
            </c:strRef>
          </c:cat>
          <c:val>
            <c:numRef>
              <c:f>Performance!$D$2:$D$121</c:f>
              <c:numCache>
                <c:formatCode>0.00%</c:formatCode>
                <c:ptCount val="1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1.44055179973226E-3</c:v>
                </c:pt>
                <c:pt idx="22">
                  <c:v>-1.9570886978546001E-3</c:v>
                </c:pt>
                <c:pt idx="23">
                  <c:v>-3.7233510444720005E-3</c:v>
                </c:pt>
                <c:pt idx="24">
                  <c:v>-5.2329771763431976E-3</c:v>
                </c:pt>
                <c:pt idx="25">
                  <c:v>-5.2864727441991983E-3</c:v>
                </c:pt>
                <c:pt idx="26">
                  <c:v>-6.6902772294795973E-3</c:v>
                </c:pt>
                <c:pt idx="27">
                  <c:v>-5.5577522749119014E-3</c:v>
                </c:pt>
                <c:pt idx="28">
                  <c:v>-6.3367559788174987E-3</c:v>
                </c:pt>
                <c:pt idx="29">
                  <c:v>-6.7235206859450969E-3</c:v>
                </c:pt>
                <c:pt idx="30">
                  <c:v>-6.2003367887139022E-3</c:v>
                </c:pt>
                <c:pt idx="31">
                  <c:v>-5.4629725441224025E-3</c:v>
                </c:pt>
                <c:pt idx="32">
                  <c:v>-5.6030003179656021E-3</c:v>
                </c:pt>
                <c:pt idx="33">
                  <c:v>-5.2378159689453058E-3</c:v>
                </c:pt>
                <c:pt idx="34">
                  <c:v>-6.1758762236271978E-3</c:v>
                </c:pt>
                <c:pt idx="35">
                  <c:v>-6.4412338544590029E-3</c:v>
                </c:pt>
                <c:pt idx="36">
                  <c:v>-6.9804733312427026E-3</c:v>
                </c:pt>
                <c:pt idx="37">
                  <c:v>-5.562379306630498E-3</c:v>
                </c:pt>
                <c:pt idx="38">
                  <c:v>-1.1779520645774093E-3</c:v>
                </c:pt>
                <c:pt idx="39">
                  <c:v>-3.3760611503447988E-3</c:v>
                </c:pt>
                <c:pt idx="40">
                  <c:v>-4.6375380560286011E-3</c:v>
                </c:pt>
                <c:pt idx="41">
                  <c:v>-4.2299689984348025E-3</c:v>
                </c:pt>
                <c:pt idx="42">
                  <c:v>-6.2507122528576995E-3</c:v>
                </c:pt>
                <c:pt idx="43">
                  <c:v>-8.829657209316704E-3</c:v>
                </c:pt>
                <c:pt idx="44">
                  <c:v>-1.0116417592757797E-2</c:v>
                </c:pt>
                <c:pt idx="45">
                  <c:v>-9.5389020378402987E-3</c:v>
                </c:pt>
                <c:pt idx="46">
                  <c:v>-1.1463639771721492E-2</c:v>
                </c:pt>
                <c:pt idx="47">
                  <c:v>-9.6048653667766964E-3</c:v>
                </c:pt>
                <c:pt idx="48">
                  <c:v>-1.0856183440191803E-2</c:v>
                </c:pt>
                <c:pt idx="49">
                  <c:v>-1.1173107475188702E-2</c:v>
                </c:pt>
                <c:pt idx="50">
                  <c:v>-1.1788593086932694E-2</c:v>
                </c:pt>
                <c:pt idx="51">
                  <c:v>-1.2652266566667611E-2</c:v>
                </c:pt>
                <c:pt idx="52">
                  <c:v>-1.3696983958107693E-2</c:v>
                </c:pt>
                <c:pt idx="53">
                  <c:v>-1.3696983958107693E-2</c:v>
                </c:pt>
                <c:pt idx="54">
                  <c:v>-1.3895876604973588E-2</c:v>
                </c:pt>
                <c:pt idx="55">
                  <c:v>-1.4241287038605008E-2</c:v>
                </c:pt>
                <c:pt idx="56">
                  <c:v>-1.5410470292897811E-2</c:v>
                </c:pt>
                <c:pt idx="57">
                  <c:v>-1.5513413559511288E-2</c:v>
                </c:pt>
                <c:pt idx="58">
                  <c:v>-1.6238080851533804E-2</c:v>
                </c:pt>
                <c:pt idx="59">
                  <c:v>-1.7824376291578199E-2</c:v>
                </c:pt>
                <c:pt idx="60">
                  <c:v>-1.8892549667205299E-2</c:v>
                </c:pt>
                <c:pt idx="61">
                  <c:v>-1.8389058620255107E-2</c:v>
                </c:pt>
                <c:pt idx="62">
                  <c:v>-1.7166953487975402E-2</c:v>
                </c:pt>
                <c:pt idx="63">
                  <c:v>-1.6442729874761003E-2</c:v>
                </c:pt>
                <c:pt idx="64">
                  <c:v>-1.6492377766923801E-2</c:v>
                </c:pt>
                <c:pt idx="65">
                  <c:v>-1.6754924910986901E-2</c:v>
                </c:pt>
                <c:pt idx="66">
                  <c:v>-1.7874084727935603E-2</c:v>
                </c:pt>
                <c:pt idx="67">
                  <c:v>-2.0437065993547401E-2</c:v>
                </c:pt>
                <c:pt idx="68">
                  <c:v>-2.0963711066562897E-2</c:v>
                </c:pt>
                <c:pt idx="69">
                  <c:v>-2.0378046971375009E-2</c:v>
                </c:pt>
                <c:pt idx="70">
                  <c:v>-2.0772201471958993E-2</c:v>
                </c:pt>
                <c:pt idx="71">
                  <c:v>-2.1210060220647406E-2</c:v>
                </c:pt>
                <c:pt idx="72">
                  <c:v>-2.1210060220647406E-2</c:v>
                </c:pt>
                <c:pt idx="73">
                  <c:v>-2.09757916560235E-2</c:v>
                </c:pt>
                <c:pt idx="74">
                  <c:v>-2.0013077306609402E-2</c:v>
                </c:pt>
                <c:pt idx="75">
                  <c:v>-2.0239324527162907E-2</c:v>
                </c:pt>
                <c:pt idx="76">
                  <c:v>-2.0876930867159523E-2</c:v>
                </c:pt>
                <c:pt idx="77">
                  <c:v>-2.0876930867159523E-2</c:v>
                </c:pt>
                <c:pt idx="78">
                  <c:v>-2.1272219816649018E-2</c:v>
                </c:pt>
                <c:pt idx="79">
                  <c:v>-2.0507818250974801E-2</c:v>
                </c:pt>
                <c:pt idx="80">
                  <c:v>-2.1292215941140315E-2</c:v>
                </c:pt>
                <c:pt idx="81">
                  <c:v>-2.112734241049161E-2</c:v>
                </c:pt>
                <c:pt idx="82">
                  <c:v>-2.1888955339616104E-2</c:v>
                </c:pt>
                <c:pt idx="83">
                  <c:v>-2.14403194142378E-2</c:v>
                </c:pt>
                <c:pt idx="84">
                  <c:v>-2.3151162280300494E-2</c:v>
                </c:pt>
                <c:pt idx="85">
                  <c:v>-2.2813883925623703E-2</c:v>
                </c:pt>
                <c:pt idx="86">
                  <c:v>-2.5745512223865695E-2</c:v>
                </c:pt>
                <c:pt idx="87">
                  <c:v>-2.3353805867325092E-2</c:v>
                </c:pt>
                <c:pt idx="88">
                  <c:v>-2.3742595400787891E-2</c:v>
                </c:pt>
                <c:pt idx="89">
                  <c:v>-2.3409544207236489E-2</c:v>
                </c:pt>
                <c:pt idx="90">
                  <c:v>-2.3409544207236489E-2</c:v>
                </c:pt>
                <c:pt idx="91">
                  <c:v>-2.315292748719289E-2</c:v>
                </c:pt>
                <c:pt idx="92">
                  <c:v>-2.1086201437629605E-2</c:v>
                </c:pt>
                <c:pt idx="93">
                  <c:v>-1.9372508171680198E-2</c:v>
                </c:pt>
                <c:pt idx="94">
                  <c:v>-1.9408262075758811E-2</c:v>
                </c:pt>
                <c:pt idx="95">
                  <c:v>-1.7051587828164301E-2</c:v>
                </c:pt>
                <c:pt idx="96">
                  <c:v>-1.6442809060635416E-2</c:v>
                </c:pt>
                <c:pt idx="97">
                  <c:v>-1.3524178981265107E-2</c:v>
                </c:pt>
                <c:pt idx="98">
                  <c:v>-1.4315164537588397E-2</c:v>
                </c:pt>
                <c:pt idx="99">
                  <c:v>-1.4160446201065501E-2</c:v>
                </c:pt>
                <c:pt idx="100">
                  <c:v>-1.2548591443253402E-2</c:v>
                </c:pt>
                <c:pt idx="101">
                  <c:v>-1.4202900594674999E-2</c:v>
                </c:pt>
                <c:pt idx="102">
                  <c:v>-1.4597727482803202E-2</c:v>
                </c:pt>
                <c:pt idx="103">
                  <c:v>-1.5424680244603004E-2</c:v>
                </c:pt>
                <c:pt idx="104">
                  <c:v>-1.7309178322936204E-2</c:v>
                </c:pt>
                <c:pt idx="105">
                  <c:v>-1.78250731037389E-2</c:v>
                </c:pt>
                <c:pt idx="106">
                  <c:v>-1.6552179770288587E-2</c:v>
                </c:pt>
                <c:pt idx="107">
                  <c:v>-1.6346734374116007E-2</c:v>
                </c:pt>
                <c:pt idx="108">
                  <c:v>-1.7473912290156296E-2</c:v>
                </c:pt>
                <c:pt idx="109">
                  <c:v>-2.1378679612086005E-2</c:v>
                </c:pt>
                <c:pt idx="110">
                  <c:v>-2.1378679612086005E-2</c:v>
                </c:pt>
                <c:pt idx="111">
                  <c:v>-2.1676521179254008E-2</c:v>
                </c:pt>
                <c:pt idx="112">
                  <c:v>-2.0988788829107593E-2</c:v>
                </c:pt>
                <c:pt idx="113">
                  <c:v>-2.0061462888343599E-2</c:v>
                </c:pt>
                <c:pt idx="114">
                  <c:v>-1.8444476206890093E-2</c:v>
                </c:pt>
                <c:pt idx="115">
                  <c:v>-1.7104468383900603E-2</c:v>
                </c:pt>
                <c:pt idx="116">
                  <c:v>-1.5977031175744408E-2</c:v>
                </c:pt>
                <c:pt idx="117">
                  <c:v>-1.2742420204407513E-2</c:v>
                </c:pt>
                <c:pt idx="118">
                  <c:v>-1.5297325303732196E-2</c:v>
                </c:pt>
                <c:pt idx="119">
                  <c:v>-1.2554241662915105E-2</c:v>
                </c:pt>
              </c:numCache>
            </c:numRef>
          </c:val>
        </c:ser>
        <c:dLbls/>
        <c:marker val="1"/>
        <c:axId val="78649600"/>
        <c:axId val="78684160"/>
      </c:lineChart>
      <c:catAx>
        <c:axId val="78649600"/>
        <c:scaling>
          <c:orientation val="minMax"/>
        </c:scaling>
        <c:axPos val="b"/>
        <c:numFmt formatCode="General" sourceLinked="1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2700000" vert="horz"/>
          <a:lstStyle/>
          <a:p>
            <a:pPr>
              <a:defRPr/>
            </a:pPr>
            <a:endParaRPr lang="en-US"/>
          </a:p>
        </c:txPr>
        <c:crossAx val="78684160"/>
        <c:crosses val="autoZero"/>
        <c:auto val="1"/>
        <c:lblAlgn val="ctr"/>
        <c:lblOffset val="100"/>
      </c:catAx>
      <c:valAx>
        <c:axId val="786841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78649600"/>
        <c:crosses val="autoZero"/>
        <c:crossBetween val="between"/>
      </c:valAx>
      <c:spPr>
        <a:noFill/>
        <a:ln>
          <a:solidFill>
            <a:schemeClr val="bg2">
              <a:lumMod val="75000"/>
            </a:schemeClr>
          </a:solidFill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Weekly Return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'[Portfolio Analysis_Feb 28 2014.xlsx]Sheet2'!$B$1</c:f>
              <c:strCache>
                <c:ptCount val="1"/>
                <c:pt idx="0">
                  <c:v>Total Return (P)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cat>
            <c:strRef>
              <c:f>'[Portfolio Analysis_Feb 28 2014.xlsx]Sheet2'!$A$2:$A$26</c:f>
              <c:strCache>
                <c:ptCount val="25"/>
                <c:pt idx="0">
                  <c:v>9/17/2013</c:v>
                </c:pt>
                <c:pt idx="1">
                  <c:v>9/20/2013</c:v>
                </c:pt>
                <c:pt idx="2">
                  <c:v>9/27/2013</c:v>
                </c:pt>
                <c:pt idx="3">
                  <c:v>10/4/2013</c:v>
                </c:pt>
                <c:pt idx="4">
                  <c:v>10/11/2013</c:v>
                </c:pt>
                <c:pt idx="5">
                  <c:v>10/18/2013</c:v>
                </c:pt>
                <c:pt idx="6">
                  <c:v>10/25/2013</c:v>
                </c:pt>
                <c:pt idx="7">
                  <c:v>11/1/2013</c:v>
                </c:pt>
                <c:pt idx="8">
                  <c:v>11/8/2013</c:v>
                </c:pt>
                <c:pt idx="9">
                  <c:v>11/15/2013</c:v>
                </c:pt>
                <c:pt idx="10">
                  <c:v>11/22/2013</c:v>
                </c:pt>
                <c:pt idx="11">
                  <c:v>11/29/2013</c:v>
                </c:pt>
                <c:pt idx="12">
                  <c:v>12/6/2013</c:v>
                </c:pt>
                <c:pt idx="13">
                  <c:v>12/13/2013</c:v>
                </c:pt>
                <c:pt idx="14">
                  <c:v>12/20/2013</c:v>
                </c:pt>
                <c:pt idx="15">
                  <c:v>12/27/2013</c:v>
                </c:pt>
                <c:pt idx="16">
                  <c:v>1/3/2014</c:v>
                </c:pt>
                <c:pt idx="17">
                  <c:v>1/10/2014</c:v>
                </c:pt>
                <c:pt idx="18">
                  <c:v>1/17/2014</c:v>
                </c:pt>
                <c:pt idx="19">
                  <c:v>1/24/2014</c:v>
                </c:pt>
                <c:pt idx="20">
                  <c:v>1/31/2014</c:v>
                </c:pt>
                <c:pt idx="21">
                  <c:v>2/7/2014</c:v>
                </c:pt>
                <c:pt idx="22">
                  <c:v>2/14/2014</c:v>
                </c:pt>
                <c:pt idx="23">
                  <c:v>2/21/2014</c:v>
                </c:pt>
                <c:pt idx="24">
                  <c:v>2/28/2014</c:v>
                </c:pt>
              </c:strCache>
            </c:strRef>
          </c:cat>
          <c:val>
            <c:numRef>
              <c:f>'[Portfolio Analysis_Feb 28 2014.xlsx]Sheet2'!$B$2:$B$26</c:f>
              <c:numCache>
                <c:formatCode>0.00%</c:formatCode>
                <c:ptCount val="25"/>
                <c:pt idx="0">
                  <c:v>0</c:v>
                </c:pt>
                <c:pt idx="1">
                  <c:v>1.3157440245600002E-2</c:v>
                </c:pt>
                <c:pt idx="2">
                  <c:v>-1.0608040216300001E-2</c:v>
                </c:pt>
                <c:pt idx="3">
                  <c:v>-1.1246998541900002E-4</c:v>
                </c:pt>
                <c:pt idx="4">
                  <c:v>8.1117598563500027E-3</c:v>
                </c:pt>
                <c:pt idx="5">
                  <c:v>1.9214833703400006E-2</c:v>
                </c:pt>
                <c:pt idx="6">
                  <c:v>7.3334120394299993E-3</c:v>
                </c:pt>
                <c:pt idx="7">
                  <c:v>1.8444664915400002E-3</c:v>
                </c:pt>
                <c:pt idx="8">
                  <c:v>8.7241586195400001E-3</c:v>
                </c:pt>
                <c:pt idx="9">
                  <c:v>9.748354712779999E-3</c:v>
                </c:pt>
                <c:pt idx="10">
                  <c:v>3.1925182689400006E-3</c:v>
                </c:pt>
                <c:pt idx="11">
                  <c:v>-1.5697030263600003E-3</c:v>
                </c:pt>
                <c:pt idx="12">
                  <c:v>-3.6329924687000001E-3</c:v>
                </c:pt>
                <c:pt idx="13">
                  <c:v>-1.5012401351900002E-2</c:v>
                </c:pt>
                <c:pt idx="14">
                  <c:v>2.0990077362900001E-2</c:v>
                </c:pt>
                <c:pt idx="15">
                  <c:v>1.3455796910599997E-2</c:v>
                </c:pt>
                <c:pt idx="16">
                  <c:v>-5.6708969252899999E-3</c:v>
                </c:pt>
                <c:pt idx="17">
                  <c:v>3.9578282165400012E-3</c:v>
                </c:pt>
                <c:pt idx="18">
                  <c:v>-2.0815781240399998E-3</c:v>
                </c:pt>
                <c:pt idx="19">
                  <c:v>-2.2846000699100005E-2</c:v>
                </c:pt>
                <c:pt idx="20">
                  <c:v>8.5130856290300031E-4</c:v>
                </c:pt>
                <c:pt idx="21">
                  <c:v>6.1987904071800016E-3</c:v>
                </c:pt>
                <c:pt idx="22">
                  <c:v>2.0419135816400005E-2</c:v>
                </c:pt>
                <c:pt idx="23">
                  <c:v>1.9387777454200005E-3</c:v>
                </c:pt>
                <c:pt idx="24">
                  <c:v>1.8664245392300004E-2</c:v>
                </c:pt>
              </c:numCache>
            </c:numRef>
          </c:val>
        </c:ser>
        <c:ser>
          <c:idx val="1"/>
          <c:order val="1"/>
          <c:tx>
            <c:strRef>
              <c:f>'[Portfolio Analysis_Feb 28 2014.xlsx]Sheet2'!$C$1</c:f>
              <c:strCache>
                <c:ptCount val="1"/>
                <c:pt idx="0">
                  <c:v>Total Return (B)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cat>
            <c:strRef>
              <c:f>'[Portfolio Analysis_Feb 28 2014.xlsx]Sheet2'!$A$2:$A$26</c:f>
              <c:strCache>
                <c:ptCount val="25"/>
                <c:pt idx="0">
                  <c:v>9/17/2013</c:v>
                </c:pt>
                <c:pt idx="1">
                  <c:v>9/20/2013</c:v>
                </c:pt>
                <c:pt idx="2">
                  <c:v>9/27/2013</c:v>
                </c:pt>
                <c:pt idx="3">
                  <c:v>10/4/2013</c:v>
                </c:pt>
                <c:pt idx="4">
                  <c:v>10/11/2013</c:v>
                </c:pt>
                <c:pt idx="5">
                  <c:v>10/18/2013</c:v>
                </c:pt>
                <c:pt idx="6">
                  <c:v>10/25/2013</c:v>
                </c:pt>
                <c:pt idx="7">
                  <c:v>11/1/2013</c:v>
                </c:pt>
                <c:pt idx="8">
                  <c:v>11/8/2013</c:v>
                </c:pt>
                <c:pt idx="9">
                  <c:v>11/15/2013</c:v>
                </c:pt>
                <c:pt idx="10">
                  <c:v>11/22/2013</c:v>
                </c:pt>
                <c:pt idx="11">
                  <c:v>11/29/2013</c:v>
                </c:pt>
                <c:pt idx="12">
                  <c:v>12/6/2013</c:v>
                </c:pt>
                <c:pt idx="13">
                  <c:v>12/13/2013</c:v>
                </c:pt>
                <c:pt idx="14">
                  <c:v>12/20/2013</c:v>
                </c:pt>
                <c:pt idx="15">
                  <c:v>12/27/2013</c:v>
                </c:pt>
                <c:pt idx="16">
                  <c:v>1/3/2014</c:v>
                </c:pt>
                <c:pt idx="17">
                  <c:v>1/10/2014</c:v>
                </c:pt>
                <c:pt idx="18">
                  <c:v>1/17/2014</c:v>
                </c:pt>
                <c:pt idx="19">
                  <c:v>1/24/2014</c:v>
                </c:pt>
                <c:pt idx="20">
                  <c:v>1/31/2014</c:v>
                </c:pt>
                <c:pt idx="21">
                  <c:v>2/7/2014</c:v>
                </c:pt>
                <c:pt idx="22">
                  <c:v>2/14/2014</c:v>
                </c:pt>
                <c:pt idx="23">
                  <c:v>2/21/2014</c:v>
                </c:pt>
                <c:pt idx="24">
                  <c:v>2/28/2014</c:v>
                </c:pt>
              </c:strCache>
            </c:strRef>
          </c:cat>
          <c:val>
            <c:numRef>
              <c:f>'[Portfolio Analysis_Feb 28 2014.xlsx]Sheet2'!$C$2:$C$26</c:f>
              <c:numCache>
                <c:formatCode>0.00%</c:formatCode>
                <c:ptCount val="25"/>
                <c:pt idx="0">
                  <c:v>0</c:v>
                </c:pt>
                <c:pt idx="1">
                  <c:v>1.3113899262300001E-2</c:v>
                </c:pt>
                <c:pt idx="2">
                  <c:v>-1.0150167683400001E-2</c:v>
                </c:pt>
                <c:pt idx="3">
                  <c:v>-3.8689201030200009E-4</c:v>
                </c:pt>
                <c:pt idx="4">
                  <c:v>8.053592826400004E-3</c:v>
                </c:pt>
                <c:pt idx="5">
                  <c:v>2.43041695266E-2</c:v>
                </c:pt>
                <c:pt idx="6">
                  <c:v>8.7363702929800016E-3</c:v>
                </c:pt>
                <c:pt idx="7">
                  <c:v>1.3080850437500004E-3</c:v>
                </c:pt>
                <c:pt idx="8">
                  <c:v>5.9946154484600001E-3</c:v>
                </c:pt>
                <c:pt idx="9">
                  <c:v>1.6125759671900004E-2</c:v>
                </c:pt>
                <c:pt idx="10">
                  <c:v>4.1510489153200004E-3</c:v>
                </c:pt>
                <c:pt idx="11">
                  <c:v>9.8381927735600007E-4</c:v>
                </c:pt>
                <c:pt idx="12">
                  <c:v>7.1130541671599994E-5</c:v>
                </c:pt>
                <c:pt idx="13">
                  <c:v>-1.6003215250000001E-2</c:v>
                </c:pt>
                <c:pt idx="14">
                  <c:v>2.4338418994899996E-2</c:v>
                </c:pt>
                <c:pt idx="15">
                  <c:v>1.2865509729500001E-2</c:v>
                </c:pt>
                <c:pt idx="16">
                  <c:v>-5.1163178503600007E-3</c:v>
                </c:pt>
                <c:pt idx="17">
                  <c:v>6.3060028542900022E-3</c:v>
                </c:pt>
                <c:pt idx="18">
                  <c:v>-1.8023720658300003E-3</c:v>
                </c:pt>
                <c:pt idx="19">
                  <c:v>-2.6008727794600003E-2</c:v>
                </c:pt>
                <c:pt idx="20">
                  <c:v>-4.0800126260000001E-3</c:v>
                </c:pt>
                <c:pt idx="21">
                  <c:v>9.0778584142900028E-3</c:v>
                </c:pt>
                <c:pt idx="22">
                  <c:v>2.3882940719400007E-2</c:v>
                </c:pt>
                <c:pt idx="23">
                  <c:v>-7.7017977391100024E-4</c:v>
                </c:pt>
                <c:pt idx="24">
                  <c:v>1.2984153140800005E-2</c:v>
                </c:pt>
              </c:numCache>
            </c:numRef>
          </c:val>
        </c:ser>
        <c:dLbls/>
        <c:gapWidth val="100"/>
        <c:overlap val="-24"/>
        <c:axId val="80110720"/>
        <c:axId val="80112256"/>
      </c:barChart>
      <c:catAx>
        <c:axId val="80110720"/>
        <c:scaling>
          <c:orientation val="minMax"/>
        </c:scaling>
        <c:axPos val="b"/>
        <c:numFmt formatCode="General" sourceLinked="1"/>
        <c:majorTickMark val="none"/>
        <c:tickLblPos val="low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112256"/>
        <c:crosses val="autoZero"/>
        <c:auto val="1"/>
        <c:lblAlgn val="ctr"/>
        <c:lblOffset val="100"/>
      </c:catAx>
      <c:valAx>
        <c:axId val="801122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11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049570823635718"/>
          <c:y val="0.91650624951501236"/>
          <c:w val="0.28134872470597605"/>
          <c:h val="6.1593863433224025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lt1">
                  <a:lumMod val="8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0"/>
      <c:rotY val="0"/>
      <c:depthPercent val="100"/>
      <c:perspective val="0"/>
    </c:view3D>
    <c:floor>
      <c:spPr>
        <a:noFill/>
        <a:ln w="12700">
          <a:noFill/>
        </a:ln>
        <a:effectLst/>
        <a:sp3d/>
      </c:spPr>
    </c:floor>
    <c:sideWall>
      <c:spPr>
        <a:ln>
          <a:noFill/>
        </a:ln>
        <a:effectLst/>
        <a:sp3d/>
      </c:spPr>
    </c:sideWall>
    <c:backWall>
      <c:spPr>
        <a:effectLst/>
        <a:sp3d/>
      </c:spPr>
    </c:backWall>
    <c:plotArea>
      <c:layout>
        <c:manualLayout>
          <c:layoutTarget val="inner"/>
          <c:xMode val="edge"/>
          <c:yMode val="edge"/>
          <c:x val="6.6170376060670846E-2"/>
          <c:y val="5.3124873700487581E-2"/>
          <c:w val="0.91192499455071441"/>
          <c:h val="0.85293974737923728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MBA SMF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dPt>
            <c:idx val="0"/>
            <c:explosion val="11"/>
            <c:spPr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explosion val="36"/>
            <c:spPr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spPr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spPr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spPr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spPr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spPr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spPr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0"/>
            <c:spPr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1"/>
              <c:layout>
                <c:manualLayout>
                  <c:x val="2.1914846842829433E-3"/>
                  <c:y val="-2.458492611068210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1914846842830231E-3"/>
                  <c:y val="-2.458492611068210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6.146231527670528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2053165763556483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287227026424555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2053165763556483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9.8616810792734235E-3"/>
                  <c:y val="2.4584926110681206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2.1914846842829832E-3"/>
                  <c:y val="-5.654533005456893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Health care</c:v>
                </c:pt>
                <c:pt idx="1">
                  <c:v>Energy</c:v>
                </c:pt>
                <c:pt idx="2">
                  <c:v>Consumer Staples</c:v>
                </c:pt>
                <c:pt idx="3">
                  <c:v>Financials</c:v>
                </c:pt>
                <c:pt idx="4">
                  <c:v>Utilities</c:v>
                </c:pt>
                <c:pt idx="5">
                  <c:v>Telecom</c:v>
                </c:pt>
                <c:pt idx="6">
                  <c:v>IT</c:v>
                </c:pt>
                <c:pt idx="7">
                  <c:v>Materials</c:v>
                </c:pt>
                <c:pt idx="8">
                  <c:v>Consumer Discretionary</c:v>
                </c:pt>
                <c:pt idx="9">
                  <c:v>Industrials</c:v>
                </c:pt>
                <c:pt idx="10">
                  <c:v>Cash</c:v>
                </c:pt>
              </c:strCache>
            </c:strRef>
          </c:cat>
          <c:val>
            <c:numRef>
              <c:f>Sheet1!$B$2:$B$12</c:f>
              <c:numCache>
                <c:formatCode>0.00%</c:formatCode>
                <c:ptCount val="11"/>
                <c:pt idx="0">
                  <c:v>0.20569999999999999</c:v>
                </c:pt>
                <c:pt idx="1">
                  <c:v>0.11849999999999998</c:v>
                </c:pt>
                <c:pt idx="2">
                  <c:v>0.10970000000000003</c:v>
                </c:pt>
                <c:pt idx="3">
                  <c:v>0.1691</c:v>
                </c:pt>
                <c:pt idx="4">
                  <c:v>3.1399999999999997E-2</c:v>
                </c:pt>
                <c:pt idx="5">
                  <c:v>2.2200000000000004E-2</c:v>
                </c:pt>
                <c:pt idx="6">
                  <c:v>0.17280000000000001</c:v>
                </c:pt>
                <c:pt idx="7">
                  <c:v>1.2900000000000002E-2</c:v>
                </c:pt>
                <c:pt idx="8">
                  <c:v>0.10220000000000001</c:v>
                </c:pt>
                <c:pt idx="9">
                  <c:v>5.4400000000000011E-2</c:v>
                </c:pt>
                <c:pt idx="10">
                  <c:v>1.1000000000000003E-3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S&amp;P 500</c:v>
                </c:pt>
              </c:strCache>
            </c:strRef>
          </c:tx>
          <c:spPr>
            <a:solidFill>
              <a:srgbClr val="FF9900"/>
            </a:solidFill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7.6701963949904403E-3"/>
                  <c:y val="-7.3754778332047258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8616810792734235E-3"/>
                  <c:y val="2.4584926110682113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6701963949904403E-3"/>
                  <c:y val="4.9169852221363315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8616810792733836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1914846842829832E-3"/>
                  <c:y val="-9.0143687724928266E-17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957423421414109E-3"/>
                  <c:y val="-2.704341872175042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Health care</c:v>
                </c:pt>
                <c:pt idx="1">
                  <c:v>Energy</c:v>
                </c:pt>
                <c:pt idx="2">
                  <c:v>Consumer Staples</c:v>
                </c:pt>
                <c:pt idx="3">
                  <c:v>Financials</c:v>
                </c:pt>
                <c:pt idx="4">
                  <c:v>Utilities</c:v>
                </c:pt>
                <c:pt idx="5">
                  <c:v>Telecom</c:v>
                </c:pt>
                <c:pt idx="6">
                  <c:v>IT</c:v>
                </c:pt>
                <c:pt idx="7">
                  <c:v>Materials</c:v>
                </c:pt>
                <c:pt idx="8">
                  <c:v>Consumer Discretionary</c:v>
                </c:pt>
                <c:pt idx="9">
                  <c:v>Industrials</c:v>
                </c:pt>
                <c:pt idx="10">
                  <c:v>Cash</c:v>
                </c:pt>
              </c:strCache>
            </c:strRef>
          </c:cat>
          <c:val>
            <c:numRef>
              <c:f>Sheet1!$C$2:$C$12</c:f>
              <c:numCache>
                <c:formatCode>0.00%</c:formatCode>
                <c:ptCount val="11"/>
                <c:pt idx="0">
                  <c:v>0.1366</c:v>
                </c:pt>
                <c:pt idx="1">
                  <c:v>0.10009999999999998</c:v>
                </c:pt>
                <c:pt idx="2">
                  <c:v>9.4200000000000006E-2</c:v>
                </c:pt>
                <c:pt idx="3">
                  <c:v>0.15810000000000002</c:v>
                </c:pt>
                <c:pt idx="4">
                  <c:v>2.9600000000000001E-2</c:v>
                </c:pt>
                <c:pt idx="5">
                  <c:v>2.5200000000000004E-2</c:v>
                </c:pt>
                <c:pt idx="6">
                  <c:v>0.18790000000000004</c:v>
                </c:pt>
                <c:pt idx="7">
                  <c:v>3.5099999999999999E-2</c:v>
                </c:pt>
                <c:pt idx="8">
                  <c:v>0.12460000000000002</c:v>
                </c:pt>
                <c:pt idx="9">
                  <c:v>0.10680000000000002</c:v>
                </c:pt>
                <c:pt idx="10">
                  <c:v>0</c:v>
                </c:pt>
              </c:numCache>
            </c:numRef>
          </c:val>
        </c:ser>
        <c:dLbls>
          <c:showVal val="1"/>
        </c:dLbls>
        <c:gapWidth val="100"/>
        <c:shape val="box"/>
        <c:axId val="87721472"/>
        <c:axId val="87723008"/>
        <c:axId val="0"/>
      </c:bar3DChart>
      <c:catAx>
        <c:axId val="8772147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87723008"/>
        <c:crosses val="autoZero"/>
        <c:auto val="1"/>
        <c:lblAlgn val="ctr"/>
        <c:lblOffset val="100"/>
      </c:catAx>
      <c:valAx>
        <c:axId val="87723008"/>
        <c:scaling>
          <c:orientation val="minMax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87721472"/>
        <c:crosses val="autoZero"/>
        <c:crossBetween val="between"/>
      </c:valAx>
      <c:spPr>
        <a:noFill/>
        <a:effectLst/>
      </c:spPr>
    </c:plotArea>
    <c:legend>
      <c:legendPos val="t"/>
      <c:layout>
        <c:manualLayout>
          <c:xMode val="edge"/>
          <c:yMode val="edge"/>
          <c:x val="0.34497816970650336"/>
          <c:y val="0"/>
          <c:w val="0.27388407701739981"/>
          <c:h val="7.6417112889528321E-2"/>
        </c:manualLayout>
      </c:layout>
      <c:txPr>
        <a:bodyPr/>
        <a:lstStyle/>
        <a:p>
          <a:pPr>
            <a:defRPr sz="1600" b="1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plotArea>
      <c:layout/>
      <c:bar3DChart>
        <c:barDir val="bar"/>
        <c:grouping val="stacked"/>
        <c:ser>
          <c:idx val="0"/>
          <c:order val="0"/>
          <c:tx>
            <c:strRef>
              <c:f>Sheet1!$L$6</c:f>
              <c:strCache>
                <c:ptCount val="1"/>
                <c:pt idx="0">
                  <c:v>Allocation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-0.23143433241489741"/>
                  <c:y val="9.4768871697527568E-3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>
                        <a:solidFill>
                          <a:srgbClr val="002060"/>
                        </a:solidFill>
                      </a:rPr>
                      <a:t>-1.55%</a:t>
                    </a:r>
                    <a:endParaRPr lang="en-US" sz="2800" dirty="0"/>
                  </a:p>
                </c:rich>
              </c:tx>
              <c:showVal val="1"/>
            </c:dLbl>
            <c:delete val="1"/>
            <c:txPr>
              <a:bodyPr/>
              <a:lstStyle/>
              <a:p>
                <a:pPr>
                  <a:defRPr sz="4000" b="1">
                    <a:solidFill>
                      <a:srgbClr val="002060"/>
                    </a:solidFill>
                  </a:defRPr>
                </a:pPr>
                <a:endParaRPr lang="en-US"/>
              </a:p>
            </c:txPr>
          </c:dLbls>
          <c:cat>
            <c:strRef>
              <c:f>Sheet1!$K$7:$K$20</c:f>
              <c:strCache>
                <c:ptCount val="14"/>
                <c:pt idx="0">
                  <c:v>Cash</c:v>
                </c:pt>
                <c:pt idx="1">
                  <c:v>Industrials</c:v>
                </c:pt>
                <c:pt idx="2">
                  <c:v>Consumer Discretionary</c:v>
                </c:pt>
                <c:pt idx="3">
                  <c:v>Information Technology</c:v>
                </c:pt>
                <c:pt idx="4">
                  <c:v>Health Care</c:v>
                </c:pt>
                <c:pt idx="5">
                  <c:v>Stocks</c:v>
                </c:pt>
                <c:pt idx="6">
                  <c:v>Funds</c:v>
                </c:pt>
                <c:pt idx="7">
                  <c:v>Telecommunication Services</c:v>
                </c:pt>
                <c:pt idx="8">
                  <c:v>Utilities</c:v>
                </c:pt>
                <c:pt idx="9">
                  <c:v>Materials</c:v>
                </c:pt>
                <c:pt idx="10">
                  <c:v>Financials</c:v>
                </c:pt>
                <c:pt idx="11">
                  <c:v>Consumer Staples</c:v>
                </c:pt>
                <c:pt idx="12">
                  <c:v>Energy</c:v>
                </c:pt>
                <c:pt idx="13">
                  <c:v>MBA SMF 2014</c:v>
                </c:pt>
              </c:strCache>
            </c:strRef>
          </c:cat>
          <c:val>
            <c:numRef>
              <c:f>Sheet1!$L$7:$L$20</c:f>
              <c:numCache>
                <c:formatCode>0.00%</c:formatCode>
                <c:ptCount val="14"/>
                <c:pt idx="0">
                  <c:v>-1.5500000000000002E-2</c:v>
                </c:pt>
                <c:pt idx="1">
                  <c:v>-2.8000000000000008E-3</c:v>
                </c:pt>
                <c:pt idx="2">
                  <c:v>9.0000000000000041E-4</c:v>
                </c:pt>
                <c:pt idx="3">
                  <c:v>-4.1000000000000003E-3</c:v>
                </c:pt>
                <c:pt idx="4">
                  <c:v>-3.2000000000000006E-3</c:v>
                </c:pt>
                <c:pt idx="5">
                  <c:v>-1.0000000000000002E-3</c:v>
                </c:pt>
                <c:pt idx="6">
                  <c:v>-7.0000000000000021E-4</c:v>
                </c:pt>
                <c:pt idx="7">
                  <c:v>-1.0000000000000002E-4</c:v>
                </c:pt>
                <c:pt idx="8">
                  <c:v>0</c:v>
                </c:pt>
                <c:pt idx="9">
                  <c:v>-4.0000000000000007E-4</c:v>
                </c:pt>
                <c:pt idx="10">
                  <c:v>1.8000000000000004E-3</c:v>
                </c:pt>
                <c:pt idx="11">
                  <c:v>2.2000000000000006E-3</c:v>
                </c:pt>
                <c:pt idx="12">
                  <c:v>4.1000000000000003E-3</c:v>
                </c:pt>
                <c:pt idx="13">
                  <c:v>-1.8799999999999997E-2</c:v>
                </c:pt>
              </c:numCache>
            </c:numRef>
          </c:val>
        </c:ser>
        <c:ser>
          <c:idx val="1"/>
          <c:order val="1"/>
          <c:tx>
            <c:strRef>
              <c:f>Sheet1!$M$6</c:f>
              <c:strCache>
                <c:ptCount val="1"/>
                <c:pt idx="0">
                  <c:v>Selection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Sheet1!$K$7:$K$20</c:f>
              <c:strCache>
                <c:ptCount val="14"/>
                <c:pt idx="0">
                  <c:v>Cash</c:v>
                </c:pt>
                <c:pt idx="1">
                  <c:v>Industrials</c:v>
                </c:pt>
                <c:pt idx="2">
                  <c:v>Consumer Discretionary</c:v>
                </c:pt>
                <c:pt idx="3">
                  <c:v>Information Technology</c:v>
                </c:pt>
                <c:pt idx="4">
                  <c:v>Health Care</c:v>
                </c:pt>
                <c:pt idx="5">
                  <c:v>Stocks</c:v>
                </c:pt>
                <c:pt idx="6">
                  <c:v>Funds</c:v>
                </c:pt>
                <c:pt idx="7">
                  <c:v>Telecommunication Services</c:v>
                </c:pt>
                <c:pt idx="8">
                  <c:v>Utilities</c:v>
                </c:pt>
                <c:pt idx="9">
                  <c:v>Materials</c:v>
                </c:pt>
                <c:pt idx="10">
                  <c:v>Financials</c:v>
                </c:pt>
                <c:pt idx="11">
                  <c:v>Consumer Staples</c:v>
                </c:pt>
                <c:pt idx="12">
                  <c:v>Energy</c:v>
                </c:pt>
                <c:pt idx="13">
                  <c:v>MBA SMF 2014</c:v>
                </c:pt>
              </c:strCache>
            </c:strRef>
          </c:cat>
          <c:val>
            <c:numRef>
              <c:f>Sheet1!$M$7:$M$20</c:f>
              <c:numCache>
                <c:formatCode>0.00%</c:formatCode>
                <c:ptCount val="14"/>
                <c:pt idx="0">
                  <c:v>0</c:v>
                </c:pt>
                <c:pt idx="1">
                  <c:v>-5.8000000000000005E-3</c:v>
                </c:pt>
                <c:pt idx="2">
                  <c:v>-4.6000000000000008E-3</c:v>
                </c:pt>
                <c:pt idx="3">
                  <c:v>1.8000000000000004E-3</c:v>
                </c:pt>
                <c:pt idx="4">
                  <c:v>1.0000000000000002E-3</c:v>
                </c:pt>
                <c:pt idx="5">
                  <c:v>0</c:v>
                </c:pt>
                <c:pt idx="6">
                  <c:v>0</c:v>
                </c:pt>
                <c:pt idx="7">
                  <c:v>4.0000000000000007E-4</c:v>
                </c:pt>
                <c:pt idx="8">
                  <c:v>5.0000000000000012E-4</c:v>
                </c:pt>
                <c:pt idx="9">
                  <c:v>2.7000000000000006E-3</c:v>
                </c:pt>
                <c:pt idx="10">
                  <c:v>2.8000000000000008E-3</c:v>
                </c:pt>
                <c:pt idx="11">
                  <c:v>3.6000000000000003E-3</c:v>
                </c:pt>
                <c:pt idx="12">
                  <c:v>3.9000000000000011E-3</c:v>
                </c:pt>
                <c:pt idx="13">
                  <c:v>6.2000000000000006E-3</c:v>
                </c:pt>
              </c:numCache>
            </c:numRef>
          </c:val>
        </c:ser>
        <c:dLbls/>
        <c:shape val="box"/>
        <c:axId val="80169216"/>
        <c:axId val="80195584"/>
        <c:axId val="0"/>
      </c:bar3DChart>
      <c:catAx>
        <c:axId val="80169216"/>
        <c:scaling>
          <c:orientation val="minMax"/>
        </c:scaling>
        <c:axPos val="l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80195584"/>
        <c:crosses val="autoZero"/>
        <c:auto val="1"/>
        <c:lblAlgn val="ctr"/>
        <c:lblOffset val="100"/>
      </c:catAx>
      <c:valAx>
        <c:axId val="80195584"/>
        <c:scaling>
          <c:orientation val="minMax"/>
        </c:scaling>
        <c:axPos val="b"/>
        <c:majorGridlines/>
        <c:numFmt formatCode="0.00%" sourceLinked="1"/>
        <c:tickLblPos val="nextTo"/>
        <c:crossAx val="8016921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6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Beta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9.0069971508874747E-2"/>
          <c:y val="6.557908255783719E-2"/>
          <c:w val="0.86856358876124928"/>
          <c:h val="0.88617099400942267"/>
        </c:manualLayout>
      </c:layout>
      <c:barChart>
        <c:barDir val="bar"/>
        <c:grouping val="clustered"/>
        <c:ser>
          <c:idx val="0"/>
          <c:order val="0"/>
          <c:spPr>
            <a:gradFill rotWithShape="1">
              <a:gsLst>
                <a:gs pos="0">
                  <a:schemeClr val="accent4">
                    <a:shade val="85000"/>
                    <a:satMod val="130000"/>
                  </a:schemeClr>
                </a:gs>
                <a:gs pos="34000">
                  <a:schemeClr val="accent4">
                    <a:shade val="87000"/>
                    <a:satMod val="125000"/>
                  </a:schemeClr>
                </a:gs>
                <a:gs pos="70000">
                  <a:schemeClr val="accent4">
                    <a:tint val="100000"/>
                    <a:shade val="90000"/>
                    <a:satMod val="130000"/>
                  </a:schemeClr>
                </a:gs>
                <a:gs pos="100000">
                  <a:schemeClr val="accent4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c:spPr>
          <c:cat>
            <c:strRef>
              <c:f>'[SMF Portfolio.xlsx]PORTFOLIO'!$U$50:$U$75</c:f>
              <c:strCache>
                <c:ptCount val="26"/>
                <c:pt idx="0">
                  <c:v>PEP</c:v>
                </c:pt>
                <c:pt idx="1">
                  <c:v>AET</c:v>
                </c:pt>
                <c:pt idx="2">
                  <c:v>VZ</c:v>
                </c:pt>
                <c:pt idx="3">
                  <c:v>JNJ</c:v>
                </c:pt>
                <c:pt idx="4">
                  <c:v>AMGN</c:v>
                </c:pt>
                <c:pt idx="5">
                  <c:v>CVS</c:v>
                </c:pt>
                <c:pt idx="6">
                  <c:v>AEP</c:v>
                </c:pt>
                <c:pt idx="7">
                  <c:v>UNH</c:v>
                </c:pt>
                <c:pt idx="8">
                  <c:v>UPS</c:v>
                </c:pt>
                <c:pt idx="9">
                  <c:v>EBAY</c:v>
                </c:pt>
                <c:pt idx="10">
                  <c:v>IBM</c:v>
                </c:pt>
                <c:pt idx="11">
                  <c:v>EL</c:v>
                </c:pt>
                <c:pt idx="12">
                  <c:v>GE</c:v>
                </c:pt>
                <c:pt idx="13">
                  <c:v>MSCI</c:v>
                </c:pt>
                <c:pt idx="14">
                  <c:v>COV</c:v>
                </c:pt>
                <c:pt idx="15">
                  <c:v>WFC</c:v>
                </c:pt>
                <c:pt idx="16">
                  <c:v>TSO</c:v>
                </c:pt>
                <c:pt idx="17">
                  <c:v>SLB</c:v>
                </c:pt>
                <c:pt idx="18">
                  <c:v>BLK</c:v>
                </c:pt>
                <c:pt idx="19">
                  <c:v>AA</c:v>
                </c:pt>
                <c:pt idx="20">
                  <c:v>DKS</c:v>
                </c:pt>
                <c:pt idx="21">
                  <c:v>KLAC</c:v>
                </c:pt>
                <c:pt idx="22">
                  <c:v>JPM</c:v>
                </c:pt>
                <c:pt idx="23">
                  <c:v>ALTR</c:v>
                </c:pt>
                <c:pt idx="24">
                  <c:v>PCLN</c:v>
                </c:pt>
                <c:pt idx="25">
                  <c:v>HAL</c:v>
                </c:pt>
              </c:strCache>
            </c:strRef>
          </c:cat>
          <c:val>
            <c:numRef>
              <c:f>'[SMF Portfolio.xlsx]PORTFOLIO'!$V$50:$V$75</c:f>
              <c:numCache>
                <c:formatCode>General</c:formatCode>
                <c:ptCount val="26"/>
                <c:pt idx="0">
                  <c:v>0.63000000000000012</c:v>
                </c:pt>
                <c:pt idx="1">
                  <c:v>0.77000000000000013</c:v>
                </c:pt>
                <c:pt idx="2">
                  <c:v>0.78</c:v>
                </c:pt>
                <c:pt idx="3">
                  <c:v>0.79</c:v>
                </c:pt>
                <c:pt idx="4">
                  <c:v>0.8</c:v>
                </c:pt>
                <c:pt idx="5">
                  <c:v>0.81</c:v>
                </c:pt>
                <c:pt idx="6">
                  <c:v>0.82000000000000006</c:v>
                </c:pt>
                <c:pt idx="7">
                  <c:v>0.84000000000000008</c:v>
                </c:pt>
                <c:pt idx="8">
                  <c:v>0.85000000000000009</c:v>
                </c:pt>
                <c:pt idx="9">
                  <c:v>0.91</c:v>
                </c:pt>
                <c:pt idx="10">
                  <c:v>0.97000000000000008</c:v>
                </c:pt>
                <c:pt idx="11">
                  <c:v>1.08</c:v>
                </c:pt>
                <c:pt idx="12">
                  <c:v>1.1080000000000001</c:v>
                </c:pt>
                <c:pt idx="13">
                  <c:v>1.1299999999999997</c:v>
                </c:pt>
                <c:pt idx="14">
                  <c:v>1.1299999999999997</c:v>
                </c:pt>
                <c:pt idx="15">
                  <c:v>1.1599999999999997</c:v>
                </c:pt>
                <c:pt idx="16">
                  <c:v>1.1599999999999997</c:v>
                </c:pt>
                <c:pt idx="17">
                  <c:v>1.1800000000000002</c:v>
                </c:pt>
                <c:pt idx="18">
                  <c:v>1.3</c:v>
                </c:pt>
                <c:pt idx="19">
                  <c:v>1.31</c:v>
                </c:pt>
                <c:pt idx="20">
                  <c:v>1.32</c:v>
                </c:pt>
                <c:pt idx="21">
                  <c:v>1.34</c:v>
                </c:pt>
                <c:pt idx="22">
                  <c:v>1.36</c:v>
                </c:pt>
                <c:pt idx="23">
                  <c:v>1.36</c:v>
                </c:pt>
                <c:pt idx="24">
                  <c:v>1.48</c:v>
                </c:pt>
                <c:pt idx="25">
                  <c:v>1.52</c:v>
                </c:pt>
              </c:numCache>
            </c:numRef>
          </c:val>
        </c:ser>
        <c:dLbls/>
        <c:gapWidth val="100"/>
        <c:axId val="80200832"/>
        <c:axId val="80202368"/>
      </c:barChart>
      <c:catAx>
        <c:axId val="8020083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202368"/>
        <c:crosses val="autoZero"/>
        <c:auto val="1"/>
        <c:lblAlgn val="ctr"/>
        <c:lblOffset val="100"/>
      </c:catAx>
      <c:valAx>
        <c:axId val="80202368"/>
        <c:scaling>
          <c:orientation val="minMax"/>
          <c:min val="0.4"/>
        </c:scaling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200832"/>
        <c:crosses val="autoZero"/>
        <c:crossBetween val="between"/>
        <c:majorUnit val="0.4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0.0847</cdr:x>
      <cdr:y>0.08854</cdr:y>
    </cdr:from>
    <cdr:to>
      <cdr:x>0.1652</cdr:x>
      <cdr:y>0.21173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962109" y="474640"/>
          <a:ext cx="914400" cy="660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3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-1.88%</a:t>
          </a:r>
          <a:endParaRPr lang="en-US" sz="3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0.83683</cdr:x>
      <cdr:y>0.08262</cdr:y>
    </cdr:from>
    <cdr:to>
      <cdr:x>0.91733</cdr:x>
      <cdr:y>0.20581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9505681" y="442890"/>
          <a:ext cx="914400" cy="660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3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+0.62%</a:t>
          </a:r>
          <a:endParaRPr lang="en-US" sz="3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0.44986</cdr:x>
      <cdr:y>0.6408</cdr:y>
    </cdr:from>
    <cdr:to>
      <cdr:x>1</cdr:x>
      <cdr:y>0.89821</cdr:y>
    </cdr:to>
    <cdr:sp macro="" textlink="">
      <cdr:nvSpPr>
        <cdr:cNvPr id="2" name="Oval 1"/>
        <cdr:cNvSpPr/>
      </cdr:nvSpPr>
      <cdr:spPr>
        <a:xfrm xmlns:a="http://schemas.openxmlformats.org/drawingml/2006/main">
          <a:off x="1771887" y="3392566"/>
          <a:ext cx="2166901" cy="136284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1">
            <a:lumMod val="60000"/>
            <a:lumOff val="40000"/>
          </a:schemeClr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800" dirty="0">
              <a:solidFill>
                <a:schemeClr val="tx1"/>
              </a:solidFill>
            </a:rPr>
            <a:t>Port</a:t>
          </a:r>
          <a:r>
            <a:rPr lang="en-US" sz="1800" baseline="0" dirty="0">
              <a:solidFill>
                <a:schemeClr val="tx1"/>
              </a:solidFill>
            </a:rPr>
            <a:t> Beta  </a:t>
          </a:r>
          <a:r>
            <a:rPr lang="en-US" sz="3200" baseline="0" dirty="0" smtClean="0">
              <a:solidFill>
                <a:schemeClr val="tx1"/>
              </a:solidFill>
              <a:latin typeface="Impact" panose="020B0806030902050204" pitchFamily="34" charset="0"/>
            </a:rPr>
            <a:t>0.92</a:t>
          </a:r>
          <a:endParaRPr lang="en-US" sz="3200" dirty="0">
            <a:solidFill>
              <a:schemeClr val="tx1"/>
            </a:solidFill>
            <a:latin typeface="Impact" panose="020B080603090205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B502E-A763-4E25-BC08-1C127CCE5166}" type="datetimeFigureOut">
              <a:rPr lang="zh-CN" altLang="en-US" smtClean="0"/>
              <a:pPr/>
              <a:t>2014/3/6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24275-5ACA-4277-877D-56542668EF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46730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9BB5-E295-4548-99AE-6A08EEED308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1716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9BB5-E295-4548-99AE-6A08EEED308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815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69BB5-E295-4548-99AE-6A08EEED308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578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pPr/>
              <a:t>3/6/2014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pPr/>
              <a:t>3/6/2014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pPr/>
              <a:t>3/6/2014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3707"/>
            <a:ext cx="10058400" cy="145075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pPr/>
              <a:t>3/6/2014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pPr/>
              <a:t>3/6/2014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pPr/>
              <a:t>3/6/2014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pPr/>
              <a:t>3/6/2014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pPr/>
              <a:t>3/6/2014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pPr/>
              <a:t>3/6/2014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pPr/>
              <a:t>3/6/2014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pPr/>
              <a:t>3/6/2014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-42872"/>
            <a:ext cx="10058400" cy="8001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645702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pPr/>
              <a:t>3/6/2014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966293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720" y="2798109"/>
            <a:ext cx="3508206" cy="3508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720" y="298707"/>
            <a:ext cx="11590986" cy="2589555"/>
          </a:xfrm>
        </p:spPr>
        <p:txBody>
          <a:bodyPr numCol="1">
            <a:normAutofit/>
          </a:bodyPr>
          <a:lstStyle/>
          <a:p>
            <a:pPr algn="ctr"/>
            <a:r>
              <a:rPr lang="en-US" altLang="zh-CN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</a:t>
            </a:r>
            <a:r>
              <a:rPr lang="en-US" altLang="zh-CN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Connecticut</a:t>
            </a:r>
            <a:r>
              <a:rPr lang="en-US" altLang="zh-CN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MBA SMF Presentation</a:t>
            </a:r>
            <a:br>
              <a:rPr lang="en-US" altLang="zh-CN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 6, 2014</a:t>
            </a:r>
            <a:endParaRPr lang="zh-CN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378348"/>
            <a:ext cx="10058400" cy="1143000"/>
          </a:xfrm>
        </p:spPr>
        <p:txBody>
          <a:bodyPr>
            <a:normAutofit fontScale="25000" lnSpcReduction="20000"/>
          </a:bodyPr>
          <a:lstStyle/>
          <a:p>
            <a:pPr algn="r">
              <a:spcBef>
                <a:spcPts val="600"/>
              </a:spcBef>
              <a:spcAft>
                <a:spcPts val="0"/>
              </a:spcAft>
            </a:pPr>
            <a:r>
              <a:rPr lang="en-US" altLang="zh-CN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George </a:t>
            </a:r>
            <a:r>
              <a:rPr lang="en-US" altLang="zh-C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Cerwinski, Lead Manager</a:t>
            </a:r>
          </a:p>
          <a:p>
            <a:pPr algn="r">
              <a:spcBef>
                <a:spcPts val="600"/>
              </a:spcBef>
              <a:spcAft>
                <a:spcPts val="0"/>
              </a:spcAft>
            </a:pPr>
            <a:r>
              <a:rPr lang="en-US" altLang="zh-C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Pornpong Lueang-A-Papong, Portfolio Manager</a:t>
            </a:r>
          </a:p>
          <a:p>
            <a:pPr algn="r">
              <a:spcBef>
                <a:spcPts val="600"/>
              </a:spcBef>
              <a:spcAft>
                <a:spcPts val="0"/>
              </a:spcAft>
            </a:pPr>
            <a:r>
              <a:rPr lang="en-US" altLang="zh-C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Robert Shedrawy, Treasurer/Secretary</a:t>
            </a:r>
          </a:p>
          <a:p>
            <a:pPr algn="r">
              <a:spcBef>
                <a:spcPts val="600"/>
              </a:spcBef>
              <a:spcAft>
                <a:spcPts val="0"/>
              </a:spcAft>
            </a:pPr>
            <a:r>
              <a:rPr lang="en-US" altLang="zh-C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Wang, Technology Manager</a:t>
            </a:r>
          </a:p>
          <a:p>
            <a:pPr algn="r">
              <a:spcBef>
                <a:spcPts val="600"/>
              </a:spcBef>
              <a:spcAft>
                <a:spcPts val="0"/>
              </a:spcAft>
            </a:pPr>
            <a:r>
              <a:rPr lang="en-US" altLang="zh-C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Jonathan Coombes</a:t>
            </a:r>
          </a:p>
          <a:p>
            <a:pPr algn="r">
              <a:spcBef>
                <a:spcPts val="600"/>
              </a:spcBef>
              <a:spcAft>
                <a:spcPts val="0"/>
              </a:spcAft>
            </a:pPr>
            <a:r>
              <a:rPr lang="en-US" altLang="zh-CN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Murali</a:t>
            </a:r>
            <a:r>
              <a:rPr lang="en-US" altLang="zh-C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Kuchipudi</a:t>
            </a:r>
          </a:p>
          <a:p>
            <a:pPr algn="r">
              <a:spcBef>
                <a:spcPts val="600"/>
              </a:spcBef>
              <a:spcAft>
                <a:spcPts val="0"/>
              </a:spcAft>
            </a:pPr>
            <a:r>
              <a:rPr lang="en-US" altLang="zh-CN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 Zhu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4626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7854755"/>
              </p:ext>
            </p:extLst>
          </p:nvPr>
        </p:nvGraphicFramePr>
        <p:xfrm>
          <a:off x="3244403" y="1046425"/>
          <a:ext cx="5943599" cy="1614006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000710"/>
                <a:gridCol w="1060684"/>
                <a:gridCol w="938151"/>
                <a:gridCol w="938151"/>
                <a:gridCol w="1005903"/>
              </a:tblGrid>
              <a:tr h="363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Period Analysis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Winning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Losing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Coherent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Incoherent</a:t>
                      </a:r>
                      <a:endParaRPr lang="en-US" sz="16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915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</a:t>
                      </a:r>
                      <a:endParaRPr lang="en-US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15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</a:t>
                      </a:r>
                      <a:endParaRPr lang="en-US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45.83%</a:t>
                      </a:r>
                      <a:endParaRPr lang="en-US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54.17%</a:t>
                      </a:r>
                      <a:endParaRPr lang="en-US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83.33%</a:t>
                      </a:r>
                      <a:endParaRPr lang="en-US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16.67%</a:t>
                      </a:r>
                      <a:endParaRPr lang="en-US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7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Avg. </a:t>
                      </a:r>
                      <a:r>
                        <a:rPr lang="en-US" sz="16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Difference</a:t>
                      </a:r>
                      <a:endParaRPr lang="en-US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0.20%</a:t>
                      </a:r>
                      <a:endParaRPr lang="en-US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0.26%</a:t>
                      </a:r>
                      <a:endParaRPr lang="en-US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6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0.07%</a:t>
                      </a:r>
                      <a:endParaRPr lang="en-US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0.03%</a:t>
                      </a:r>
                      <a:endParaRPr lang="en-US" sz="16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73786293"/>
              </p:ext>
            </p:extLst>
          </p:nvPr>
        </p:nvGraphicFramePr>
        <p:xfrm>
          <a:off x="790699" y="2781300"/>
          <a:ext cx="10854046" cy="3462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097280" y="58068"/>
            <a:ext cx="10058400" cy="87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Weekly Return Analysis</a:t>
            </a:r>
            <a:endParaRPr lang="zh-CN" alt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112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54931" y="1266687"/>
            <a:ext cx="7920507" cy="825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risky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portfolio than benchmark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</a:pP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Sharpe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 and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Treynor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ratio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slightly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below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benchmark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3065379"/>
              </p:ext>
            </p:extLst>
          </p:nvPr>
        </p:nvGraphicFramePr>
        <p:xfrm>
          <a:off x="1957590" y="2266680"/>
          <a:ext cx="7456866" cy="3390515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831641"/>
                <a:gridCol w="2209620"/>
                <a:gridCol w="2415605"/>
              </a:tblGrid>
              <a:tr h="526503">
                <a:tc>
                  <a:txBody>
                    <a:bodyPr/>
                    <a:lstStyle/>
                    <a:p>
                      <a:pPr algn="r"/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MBA SMF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S&amp;P 500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0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Return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9.93%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11.19%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10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 Weekly Return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0.40%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0.45%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699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Geometric Weekly Return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0.40%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0.44%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10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Standard Deviation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1.11%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1.22%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10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Sharpe Ratio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0.36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0.37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10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Beta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0.92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1.00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10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Treynor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Ratio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0.00436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0.00450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100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Jenson’s </a:t>
                      </a: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Alpha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0.0168%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03736" y="5747199"/>
            <a:ext cx="23246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Bloomberg, Team calculation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944710" y="4275070"/>
            <a:ext cx="7469746" cy="317500"/>
          </a:xfrm>
          <a:prstGeom prst="roundRect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1944710" y="4945487"/>
            <a:ext cx="7469746" cy="375815"/>
          </a:xfrm>
          <a:prstGeom prst="roundRect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97280" y="58068"/>
            <a:ext cx="10058400" cy="87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 Adjusted Ratios</a:t>
            </a:r>
            <a:endParaRPr lang="zh-CN" alt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189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xmlns="" val="2779890331"/>
              </p:ext>
            </p:extLst>
          </p:nvPr>
        </p:nvGraphicFramePr>
        <p:xfrm>
          <a:off x="308759" y="1045029"/>
          <a:ext cx="11590316" cy="5165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097280" y="58068"/>
            <a:ext cx="10058400" cy="87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Benchmark </a:t>
            </a:r>
            <a:r>
              <a:rPr lang="en-US" altLang="zh-CN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Portfolio </a:t>
            </a:r>
            <a:r>
              <a:rPr lang="en-US" altLang="zh-CN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Asset Allocation</a:t>
            </a:r>
            <a:endParaRPr lang="zh-CN" altLang="en-US" sz="5400" b="1" u="sng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43245" y="1506828"/>
            <a:ext cx="212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of Feb 28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2014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242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19200" y="6391142"/>
            <a:ext cx="1353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Bloomberg 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097280" y="58068"/>
            <a:ext cx="10058400" cy="87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Portfolio Attribution Analysis</a:t>
            </a:r>
            <a:endParaRPr lang="zh-CN" alt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72034869"/>
              </p:ext>
            </p:extLst>
          </p:nvPr>
        </p:nvGraphicFramePr>
        <p:xfrm>
          <a:off x="476519" y="1030310"/>
          <a:ext cx="11359166" cy="5360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4020577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6374697"/>
              </p:ext>
            </p:extLst>
          </p:nvPr>
        </p:nvGraphicFramePr>
        <p:xfrm>
          <a:off x="762001" y="1058862"/>
          <a:ext cx="4114800" cy="23110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24414"/>
                <a:gridCol w="1190386"/>
              </a:tblGrid>
              <a:tr h="3505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 </a:t>
                      </a:r>
                      <a:r>
                        <a:rPr lang="en-US" sz="18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Holdings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Weight</a:t>
                      </a:r>
                      <a:endParaRPr lang="en-US" sz="18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057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DICK'S SPORTING GOODS 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5.05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57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PRICELINE.COM INC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5.05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57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COVIDIEN PLC</a:t>
                      </a:r>
                      <a:endParaRPr lang="en-US" sz="1800" b="0" i="0" u="none" strike="noStrike" dirty="0" smtClean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4.91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57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BLACKROCK INC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4.88 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57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KLA-TENCOR CORPORATION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4.84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5610069"/>
              </p:ext>
            </p:extLst>
          </p:nvPr>
        </p:nvGraphicFramePr>
        <p:xfrm>
          <a:off x="7454655" y="1058862"/>
          <a:ext cx="4356345" cy="231933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27026"/>
                <a:gridCol w="1129319"/>
              </a:tblGrid>
              <a:tr h="38060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Bottom </a:t>
                      </a:r>
                      <a:r>
                        <a:rPr lang="en-US" sz="1800" b="1" u="none" strike="noStrike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Holdings</a:t>
                      </a:r>
                      <a:endParaRPr lang="en-US" sz="18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657" marR="8657" marT="8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strike="noStrike" kern="120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Weight</a:t>
                      </a:r>
                    </a:p>
                  </a:txBody>
                  <a:tcPr marL="8657" marR="8657" marT="865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80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CASH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 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0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ALCOA INC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1.29 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33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VERIZON COMMUNICATIONS 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2.22 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0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UNITED PARCEL </a:t>
                      </a:r>
                      <a:r>
                        <a:rPr lang="en-US" sz="18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SERVICE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2.27 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0601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PEPSICO INC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3.11 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57" marR="8657" marT="86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7762777"/>
              </p:ext>
            </p:extLst>
          </p:nvPr>
        </p:nvGraphicFramePr>
        <p:xfrm>
          <a:off x="787401" y="3723070"/>
          <a:ext cx="4119450" cy="21570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920457"/>
                <a:gridCol w="1198993"/>
              </a:tblGrid>
              <a:tr h="3595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 </a:t>
                      </a:r>
                      <a:r>
                        <a:rPr lang="en-US" sz="18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gain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gain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9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Alcoa </a:t>
                      </a:r>
                      <a:r>
                        <a:rPr lang="en-US" sz="18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Inc.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29.65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9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UnitedHealth Group Inc.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13.58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9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Halliburton Company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12.08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9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Altera Corporation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11.64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9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CVS Caremark Corporation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11.48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5302171"/>
              </p:ext>
            </p:extLst>
          </p:nvPr>
        </p:nvGraphicFramePr>
        <p:xfrm>
          <a:off x="7432564" y="3744829"/>
          <a:ext cx="4365736" cy="218243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77196"/>
                <a:gridCol w="1088540"/>
              </a:tblGrid>
              <a:tr h="3752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</a:t>
                      </a:r>
                      <a:r>
                        <a:rPr lang="en-US" sz="1800" u="none" strike="noStrike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US" sz="1800" u="none" strike="noStrike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loss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gain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1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Ford Motor Company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-15.03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Verizon Communications Inc.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-5.52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United Parcel Service, Inc.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-4.84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General Electric Company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-4.16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43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PepsiCo, Inc.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-3.96</a:t>
                      </a:r>
                      <a:endParaRPr lang="en-US" sz="1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5102731" y="1817229"/>
            <a:ext cx="2141087" cy="914400"/>
            <a:chOff x="3501456" y="1971782"/>
            <a:chExt cx="2141087" cy="914400"/>
          </a:xfrm>
        </p:grpSpPr>
        <p:sp>
          <p:nvSpPr>
            <p:cNvPr id="11" name="Left-Right Arrow 10"/>
            <p:cNvSpPr/>
            <p:nvPr/>
          </p:nvSpPr>
          <p:spPr>
            <a:xfrm>
              <a:off x="3501456" y="1971782"/>
              <a:ext cx="2141087" cy="9144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729709" y="2186774"/>
              <a:ext cx="16289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% Holding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02731" y="4350300"/>
            <a:ext cx="2141087" cy="914400"/>
            <a:chOff x="3501456" y="1971782"/>
            <a:chExt cx="2141087" cy="914400"/>
          </a:xfrm>
          <a:solidFill>
            <a:srgbClr val="FF9900"/>
          </a:solidFill>
        </p:grpSpPr>
        <p:sp>
          <p:nvSpPr>
            <p:cNvPr id="14" name="Left-Right Arrow 13"/>
            <p:cNvSpPr/>
            <p:nvPr/>
          </p:nvSpPr>
          <p:spPr>
            <a:xfrm>
              <a:off x="3501456" y="1971782"/>
              <a:ext cx="2141087" cy="914400"/>
            </a:xfrm>
            <a:prstGeom prst="leftRightArrow">
              <a:avLst/>
            </a:prstGeom>
            <a:grp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33102" y="2228927"/>
              <a:ext cx="1641796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% </a:t>
              </a:r>
              <a:r>
                <a:rPr lang="en-US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Gain / loss</a:t>
              </a:r>
              <a:endPara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1097280" y="58068"/>
            <a:ext cx="10058400" cy="87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 and Bottom 5 as of 2/28</a:t>
            </a:r>
            <a:endParaRPr lang="zh-CN" alt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06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18788" y="2266683"/>
            <a:ext cx="8126569" cy="149394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85000"/>
              </a:lnSpc>
              <a:spcBef>
                <a:spcPct val="0"/>
              </a:spcBef>
            </a:pPr>
            <a:r>
              <a:rPr lang="en-US" altLang="zh-CN" sz="5400" b="1" spc="-5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Most Interesting Holdings</a:t>
            </a:r>
            <a:endParaRPr lang="zh-CN" altLang="en-US" sz="5400" b="1" spc="-5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2050" y="6387921"/>
            <a:ext cx="3409950" cy="47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040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16795" y="1429555"/>
            <a:ext cx="5565820" cy="3607158"/>
          </a:xfrm>
        </p:spPr>
        <p:txBody>
          <a:bodyPr>
            <a:normAutofit lnSpcReduction="100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Investment </a:t>
            </a:r>
            <a:r>
              <a:rPr lang="en-U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Thesis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U.S automaker to weather financial crisis intact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Ford Plan:  fix balance sheet, improve vehicle portfolio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Highest ROE 28.5% in the industry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sales and profits support our high intrinsic value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Factors Affecting Price Decline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Speculation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concern over CEO’s possible departure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Disappointing January Sales (Weather Related)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Stop Loss executed at $15.30 due to risk management and stronger security alternatives</a:t>
            </a:r>
          </a:p>
          <a:p>
            <a:pPr marL="914400" lvl="2" indent="0">
              <a:buNone/>
            </a:pPr>
            <a:endParaRPr lang="en-US" sz="20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1953596"/>
              </p:ext>
            </p:extLst>
          </p:nvPr>
        </p:nvGraphicFramePr>
        <p:xfrm>
          <a:off x="1687133" y="5249873"/>
          <a:ext cx="9543245" cy="8454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2776216"/>
                <a:gridCol w="3454025"/>
                <a:gridCol w="3313004"/>
              </a:tblGrid>
              <a:tr h="845492">
                <a:tc>
                  <a:txBody>
                    <a:bodyPr/>
                    <a:lstStyle/>
                    <a:p>
                      <a:pPr marL="25400" marR="106680" indent="114300" algn="just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spc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Consumer Disc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4300" marR="0" indent="25400" algn="just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ndu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Auto Makers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4300" marR="0" indent="25400" algn="just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5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60.91B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2715" marR="0" indent="114300" algn="just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Price</a:t>
                      </a:r>
                      <a:r>
                        <a:rPr lang="en-US" sz="1500" spc="5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@2/28/2014:</a:t>
                      </a:r>
                      <a:r>
                        <a:rPr lang="en-US" sz="15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$15.39</a:t>
                      </a:r>
                      <a:endParaRPr lang="en-US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32715" marR="0" indent="1143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rc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5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18.00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2715" marR="0" indent="1143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ee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5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12.11</a:t>
                      </a:r>
                      <a:r>
                        <a:rPr lang="en-US" sz="1500" spc="5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$18.02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8110" marR="0" indent="114300" algn="just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</a:t>
                      </a:r>
                      <a:r>
                        <a:rPr lang="en-US" sz="1500" spc="-1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5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ue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26.89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8110" marR="0" indent="1143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14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</a:t>
                      </a:r>
                      <a:r>
                        <a:rPr lang="en-US" sz="14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4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en-US" sz="14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4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</a:t>
                      </a:r>
                      <a:r>
                        <a:rPr lang="en-US" sz="14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</a:t>
                      </a:r>
                      <a:r>
                        <a:rPr lang="en-US" sz="14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4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</a:t>
                      </a:r>
                      <a:r>
                        <a:rPr lang="en-US" sz="1400" spc="-1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4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4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4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4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</a:t>
                      </a:r>
                      <a:r>
                        <a:rPr lang="en-US" sz="14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$102.6B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8110" marR="0" indent="1143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liz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500" spc="-1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</a:t>
                      </a:r>
                      <a:r>
                        <a:rPr lang="en-US" sz="1400" b="1" kern="12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(15.03%)</a:t>
                      </a:r>
                      <a:endParaRPr lang="en-US" sz="1400" b="1" kern="1200" spc="5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82614" y="4300026"/>
            <a:ext cx="15071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Yahoo Finance</a:t>
            </a:r>
            <a:endParaRPr lang="en-US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97280" y="58068"/>
            <a:ext cx="10058400" cy="87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Ford Motor Co. (F)</a:t>
            </a:r>
            <a:endParaRPr lang="zh-CN" alt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2613" y="1831146"/>
            <a:ext cx="6061368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766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32704" y="1204440"/>
            <a:ext cx="5475668" cy="4114799"/>
          </a:xfrm>
        </p:spPr>
        <p:txBody>
          <a:bodyPr>
            <a:normAutofit fontScale="92500" lnSpcReduction="100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Investment Thesis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Poised to be lowest cost fully integrated Aluminum 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Producer</a:t>
            </a: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Strengths in downstream business insulates business from volatile Aluminum 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prices</a:t>
            </a: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Improving economic climate indexes in Asia, EU, and NA bode well for metals demand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 Affecting Price </a:t>
            </a:r>
            <a:r>
              <a:rPr lang="en-US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endParaRPr lang="en-US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Upgrade from JP Morgan, among others, to overweight/over-perform citing predicted upswing in Aluminum 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prices</a:t>
            </a: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cutting initiatives and closing of burdensome smelting 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facilities</a:t>
            </a: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Worldwide economic improvement is leading to increasing demand for 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Aluminum</a:t>
            </a: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Domestically Auto and Airline manufacturers 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1404277"/>
              </p:ext>
            </p:extLst>
          </p:nvPr>
        </p:nvGraphicFramePr>
        <p:xfrm>
          <a:off x="1723623" y="5279609"/>
          <a:ext cx="9287814" cy="8454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{21E4AEA4-8DFA-4A89-87EB-49C32662AFE0}</a:tableStyleId>
              </a:tblPr>
              <a:tblGrid>
                <a:gridCol w="2701909"/>
                <a:gridCol w="3031530"/>
                <a:gridCol w="3554375"/>
              </a:tblGrid>
              <a:tr h="845492">
                <a:tc>
                  <a:txBody>
                    <a:bodyPr/>
                    <a:lstStyle/>
                    <a:p>
                      <a:pPr marL="25400" marR="106680" indent="114300" algn="just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spc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Materials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4300" marR="0" indent="25400" algn="just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ndu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Mining/Aluminum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4300" marR="0" indent="25400" algn="just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5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12.61B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2715" marR="0" indent="114300" algn="just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Price</a:t>
                      </a:r>
                      <a:r>
                        <a:rPr lang="en-US" sz="1500" b="1" kern="1200" spc="-1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@</a:t>
                      </a:r>
                      <a:r>
                        <a:rPr lang="en-US" altLang="zh-CN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2/28/2014:</a:t>
                      </a:r>
                      <a:r>
                        <a:rPr lang="en-US" altLang="zh-CN" sz="15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$11.74</a:t>
                      </a:r>
                    </a:p>
                    <a:p>
                      <a:pPr marL="132715" marR="0" indent="1143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rc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5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9.05</a:t>
                      </a:r>
                      <a:endParaRPr lang="en-US" sz="15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2715" marR="0" indent="1143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ee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5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7.63</a:t>
                      </a:r>
                      <a:r>
                        <a:rPr lang="en-US" sz="1500" spc="5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$12.32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8110" marR="0" indent="114300" algn="just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</a:t>
                      </a:r>
                      <a:r>
                        <a:rPr lang="en-US" sz="1500" spc="-1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5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ue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16.27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8110" marR="0" indent="1143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14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</a:t>
                      </a:r>
                      <a:r>
                        <a:rPr lang="en-US" sz="14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4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en-US" sz="14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4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</a:t>
                      </a:r>
                      <a:r>
                        <a:rPr lang="en-US" sz="14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</a:t>
                      </a:r>
                      <a:r>
                        <a:rPr lang="en-US" sz="14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4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</a:t>
                      </a:r>
                      <a:r>
                        <a:rPr lang="en-US" sz="1400" spc="-1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4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4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4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4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</a:t>
                      </a:r>
                      <a:r>
                        <a:rPr lang="en-US" sz="14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$17.43B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2715" marR="0" indent="11430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liz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500" spc="-1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500" spc="-1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29.65%</a:t>
                      </a:r>
                      <a:endParaRPr lang="en-US" sz="1500" b="1" kern="1200" spc="-1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05341" y="4232039"/>
            <a:ext cx="15071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Yahoo Finance</a:t>
            </a:r>
            <a:endParaRPr lang="en-US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97280" y="58068"/>
            <a:ext cx="10058400" cy="87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Alcoa (AA)</a:t>
            </a:r>
            <a:endParaRPr lang="zh-CN" alt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5341" y="1763159"/>
            <a:ext cx="6079617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79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91036" y="1070748"/>
            <a:ext cx="5501426" cy="3733800"/>
          </a:xfrm>
        </p:spPr>
        <p:txBody>
          <a:bodyPr>
            <a:normAutofit fontScale="92500" lnSpcReduction="100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Investment Thesis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Seizing international market share by successful 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acquisitions</a:t>
            </a: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Booking.com’s success in Europe and fast growth in other newer markets; Agoda.com strengthens its position in the Asia-Pacific market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Offline marketing campaigns in Booking.com in U.S., Canada, Australia, U.K. and other markets as well as other 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brands</a:t>
            </a: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Investments in Mobile Execution and Innovation areas, such as “Name Your Own Price” and “Express Deal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 Affecting Price Growth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Q4 and full year 2013 Earning Announcement on Feb 20, 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endParaRPr lang="en-US" sz="2000" u="sng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57544350"/>
              </p:ext>
            </p:extLst>
          </p:nvPr>
        </p:nvGraphicFramePr>
        <p:xfrm>
          <a:off x="940158" y="5389677"/>
          <a:ext cx="10663708" cy="8454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{21E4AEA4-8DFA-4A89-87EB-49C32662AFE0}</a:tableStyleId>
              </a:tblPr>
              <a:tblGrid>
                <a:gridCol w="3116687"/>
                <a:gridCol w="4043966"/>
                <a:gridCol w="3503055"/>
              </a:tblGrid>
              <a:tr h="845492">
                <a:tc>
                  <a:txBody>
                    <a:bodyPr/>
                    <a:lstStyle/>
                    <a:p>
                      <a:pPr marL="25400" marR="106680" indent="114300" algn="just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Consumer Discretionary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4300" marR="0" indent="25400" algn="just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ndu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Internet Retail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4300" marR="0" indent="25400" algn="just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65.83B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2715" marR="0" indent="11430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15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Price </a:t>
                      </a:r>
                      <a:r>
                        <a:rPr lang="en-US" altLang="zh-CN" sz="15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@</a:t>
                      </a:r>
                      <a:r>
                        <a:rPr lang="en-US" altLang="zh-CN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2/28/2014: </a:t>
                      </a:r>
                      <a:r>
                        <a:rPr lang="en-US" sz="15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$1,348.84</a:t>
                      </a:r>
                      <a:endParaRPr lang="en-US" sz="1500" b="1" kern="1200" spc="-1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32715" marR="0" indent="1143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rc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5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1,286.94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2715" marR="0" indent="1143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ee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5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e:</a:t>
                      </a:r>
                      <a:r>
                        <a:rPr lang="en-US" sz="15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677.72-$1375.41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8110" marR="0" indent="114300" algn="just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</a:t>
                      </a:r>
                      <a:r>
                        <a:rPr lang="en-US" sz="1500" spc="-1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5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ue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1,659.05</a:t>
                      </a:r>
                      <a:endParaRPr lang="en-US" sz="15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8110" marR="0" indent="1143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5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</a:t>
                      </a:r>
                      <a:r>
                        <a:rPr lang="en-US" sz="1500" spc="-1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5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$82.95B</a:t>
                      </a:r>
                      <a:endParaRPr lang="en-US" sz="15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2715" marR="0" indent="11430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liz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500" spc="-1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500" spc="-1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4.80%</a:t>
                      </a:r>
                      <a:endParaRPr lang="en-US" sz="1500" b="1" kern="1200" spc="-1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2130307"/>
              </p:ext>
            </p:extLst>
          </p:nvPr>
        </p:nvGraphicFramePr>
        <p:xfrm>
          <a:off x="5513232" y="4385985"/>
          <a:ext cx="6476999" cy="9144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514600"/>
                <a:gridCol w="1295400"/>
                <a:gridCol w="1371600"/>
                <a:gridCol w="1295399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sz="14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Booking.com's </a:t>
                      </a:r>
                      <a:r>
                        <a:rPr lang="en-US" sz="140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Mobile Bookings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$ 3 billion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$ 8 billion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160%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 Income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$ 1.42 billion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$ 1.89 billion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en-US" sz="1400" b="0" i="0" u="none" strike="noStrike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EPS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$28.48 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$37.13 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en-US" sz="14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Up Arrow 6"/>
          <p:cNvSpPr/>
          <p:nvPr/>
        </p:nvSpPr>
        <p:spPr>
          <a:xfrm>
            <a:off x="11693305" y="4616831"/>
            <a:ext cx="45719" cy="1524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11691228" y="4859286"/>
            <a:ext cx="45719" cy="1524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11691228" y="5087886"/>
            <a:ext cx="45719" cy="1524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97280" y="58068"/>
            <a:ext cx="10058400" cy="87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Priceline (PCLN)</a:t>
            </a:r>
            <a:endParaRPr lang="zh-CN" alt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2462" y="1652235"/>
            <a:ext cx="6126480" cy="24645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92462" y="4142925"/>
            <a:ext cx="14462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Yahoo Finance</a:t>
            </a:r>
            <a:endParaRPr lang="en-US" sz="10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249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0" y="1360551"/>
            <a:ext cx="5782614" cy="4114799"/>
          </a:xfrm>
        </p:spPr>
        <p:txBody>
          <a:bodyPr>
            <a:normAutofit lnSpcReduction="100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Investment </a:t>
            </a:r>
            <a:r>
              <a:rPr lang="en-US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Thesis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zh-C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largest player in Managed Care industry with its high speed </a:t>
            </a:r>
            <a:r>
              <a:rPr lang="en-US" altLang="zh-CN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endParaRPr lang="en-US" altLang="zh-CN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zh-C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Company's growth in </a:t>
            </a:r>
            <a:r>
              <a:rPr lang="en-US" altLang="zh-CN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EPS </a:t>
            </a:r>
            <a:r>
              <a:rPr lang="en-US" altLang="zh-C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(normalized earnings) from $2.77 in 2008 to an estimated $4.93 for 2013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zh-C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growth opportunities due to Affordable Care </a:t>
            </a:r>
            <a:r>
              <a:rPr lang="en-US" altLang="zh-CN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</a:t>
            </a:r>
            <a:endParaRPr lang="en-US" altLang="zh-CN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zh-C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2012, the company made several acquisitions and expand to international markets</a:t>
            </a: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 </a:t>
            </a:r>
            <a:r>
              <a:rPr lang="en-U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Affecting Price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altLang="zh-CN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easonable </a:t>
            </a:r>
            <a:r>
              <a:rPr lang="en-US" altLang="zh-C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earnings that didn't please Wall Street on Oct </a:t>
            </a:r>
            <a:r>
              <a:rPr lang="en-US" altLang="zh-CN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17, 2013 </a:t>
            </a:r>
            <a:r>
              <a:rPr lang="en-US" altLang="zh-C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(losses of </a:t>
            </a:r>
            <a:r>
              <a:rPr lang="en-US" altLang="zh-CN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zh-CN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Afford </a:t>
            </a:r>
            <a:r>
              <a:rPr lang="en-US" altLang="zh-C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 Act brings potential of increased enrollment, expansion and broader coverage to UnitedHealth </a:t>
            </a:r>
            <a:r>
              <a:rPr lang="en-US" altLang="zh-CN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sz="2000" u="sng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4545732"/>
              </p:ext>
            </p:extLst>
          </p:nvPr>
        </p:nvGraphicFramePr>
        <p:xfrm>
          <a:off x="1752600" y="5247313"/>
          <a:ext cx="9078532" cy="8454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{21E4AEA4-8DFA-4A89-87EB-49C32662AFE0}</a:tableStyleId>
              </a:tblPr>
              <a:tblGrid>
                <a:gridCol w="2641028"/>
                <a:gridCol w="3159146"/>
                <a:gridCol w="3278358"/>
              </a:tblGrid>
              <a:tr h="845492">
                <a:tc>
                  <a:txBody>
                    <a:bodyPr/>
                    <a:lstStyle/>
                    <a:p>
                      <a:pPr marL="25400" marR="106680" indent="114300" algn="just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spc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</a:t>
                      </a:r>
                      <a:r>
                        <a:rPr lang="en-US" sz="1500" spc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Care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5400" marR="106680" indent="1143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0" algn="l"/>
                        </a:tabLst>
                        <a:defRPr/>
                      </a:pPr>
                      <a:r>
                        <a:rPr lang="en-US" sz="1500" b="1" kern="12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Industry: </a:t>
                      </a:r>
                      <a:r>
                        <a:rPr lang="en-US" altLang="zh-CN" sz="1500" b="1" kern="12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Managed Care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4300" marR="0" indent="25400" algn="just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5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76.43B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2715" marR="0" indent="114300" algn="just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Price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5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@</a:t>
                      </a:r>
                      <a:r>
                        <a:rPr lang="en-US" altLang="zh-CN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2/28/2014: </a:t>
                      </a:r>
                      <a:r>
                        <a:rPr lang="en-US" sz="15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77.27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2715" marR="0" indent="1143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rc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5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$68.03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2715" marR="0" indent="1143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ee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5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75.80-77.71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8110" marR="0" indent="114300" algn="just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</a:t>
                      </a:r>
                      <a:r>
                        <a:rPr lang="en-US" sz="1500" spc="-1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5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ue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114.42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8110" marR="0" indent="1143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14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</a:t>
                      </a:r>
                      <a:r>
                        <a:rPr lang="en-US" sz="14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4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en-US" sz="14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4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</a:t>
                      </a:r>
                      <a:r>
                        <a:rPr lang="en-US" sz="14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</a:t>
                      </a:r>
                      <a:r>
                        <a:rPr lang="en-US" sz="14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4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</a:t>
                      </a:r>
                      <a:r>
                        <a:rPr lang="en-US" sz="1400" spc="-1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4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4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4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4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</a:t>
                      </a:r>
                      <a:r>
                        <a:rPr lang="en-US" sz="14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$117.5B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2715" marR="0" indent="11430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liz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500" spc="-1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500" spc="-1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13.5</a:t>
                      </a:r>
                      <a:r>
                        <a:rPr lang="en-US" sz="1500" b="1" kern="1200" spc="5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8 %</a:t>
                      </a:r>
                      <a:endParaRPr lang="en-US" sz="1500" b="1" kern="1200" spc="5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097280" y="58068"/>
            <a:ext cx="10058400" cy="87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United Health Group (UNH)</a:t>
            </a:r>
            <a:endParaRPr lang="zh-CN" alt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2614" y="4175951"/>
            <a:ext cx="14462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Yahoo Finance</a:t>
            </a:r>
            <a:endParaRPr lang="en-US" sz="10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2614" y="1533811"/>
            <a:ext cx="6041855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443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8532" y="1455697"/>
            <a:ext cx="10058400" cy="4023360"/>
          </a:xfrm>
        </p:spPr>
        <p:txBody>
          <a:bodyPr anchor="ctr"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Executive 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Investment Process: </a:t>
            </a:r>
            <a:r>
              <a:rPr lang="en-US" altLang="zh-CN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Philosophy 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Strategy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Portfolio Performance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Interesting Stocks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Looking </a:t>
            </a:r>
            <a:r>
              <a:rPr lang="en-US" altLang="zh-CN" sz="2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ahead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2050" y="6387921"/>
            <a:ext cx="3409950" cy="47008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97280" y="58068"/>
            <a:ext cx="10058400" cy="87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  <a:endParaRPr lang="zh-CN" alt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895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65278" y="1392646"/>
            <a:ext cx="5346880" cy="4114799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Investment Thesis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China’s build out of LTE broadband 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</a:t>
            </a: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Exclusive partnership with 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</a:t>
            </a: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Taking market share from 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ASICs</a:t>
            </a: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leadership in Structured ASIC 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 Affecting Price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Fourth quarter earnings and sales beat 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estimates</a:t>
            </a: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 buy 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news from sell side 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analysts</a:t>
            </a:r>
            <a:endParaRPr lang="en-US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sz="2000" u="sng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775888"/>
              </p:ext>
            </p:extLst>
          </p:nvPr>
        </p:nvGraphicFramePr>
        <p:xfrm>
          <a:off x="1752600" y="4893040"/>
          <a:ext cx="9078532" cy="8454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{21E4AEA4-8DFA-4A89-87EB-49C32662AFE0}</a:tableStyleId>
              </a:tblPr>
              <a:tblGrid>
                <a:gridCol w="2641028"/>
                <a:gridCol w="3159146"/>
                <a:gridCol w="3278358"/>
              </a:tblGrid>
              <a:tr h="845492">
                <a:tc>
                  <a:txBody>
                    <a:bodyPr/>
                    <a:lstStyle/>
                    <a:p>
                      <a:pPr marL="25400" marR="106680" indent="114300" algn="just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spc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Technology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4300" marR="0" indent="25400" algn="just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ndu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Semiconductors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4300" marR="0" indent="25400" algn="just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5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11.53B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2715" marR="0" indent="114300" algn="just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Price</a:t>
                      </a:r>
                      <a:r>
                        <a:rPr lang="en-US" sz="1500" spc="5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500" b="1" kern="12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@</a:t>
                      </a:r>
                      <a:r>
                        <a:rPr lang="en-US" altLang="zh-CN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2/28/2014:</a:t>
                      </a: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$36.31</a:t>
                      </a:r>
                      <a:endParaRPr lang="en-US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132715" marR="0" indent="1143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rc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altLang="zh-CN" sz="15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altLang="zh-CN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32.52</a:t>
                      </a:r>
                      <a:endParaRPr lang="en-US" altLang="zh-CN" sz="15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32715" marR="0" indent="1143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ee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5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5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altLang="zh-CN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30.62</a:t>
                      </a:r>
                      <a:r>
                        <a:rPr lang="en-US" altLang="zh-CN" sz="1500" spc="5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$39.18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8110" marR="0" indent="114300" algn="just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</a:t>
                      </a:r>
                      <a:r>
                        <a:rPr lang="en-US" sz="1500" spc="-1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5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ue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51.11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8110" marR="0" indent="1143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14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</a:t>
                      </a:r>
                      <a:r>
                        <a:rPr lang="en-US" sz="14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4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en-US" sz="14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4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</a:t>
                      </a:r>
                      <a:r>
                        <a:rPr lang="en-US" sz="14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</a:t>
                      </a:r>
                      <a:r>
                        <a:rPr lang="en-US" sz="14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4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</a:t>
                      </a:r>
                      <a:r>
                        <a:rPr lang="en-US" sz="1400" spc="-1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4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4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4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4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</a:t>
                      </a:r>
                      <a:r>
                        <a:rPr lang="en-US" sz="14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$16.23B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18110" marR="0" indent="1143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43600" algn="l"/>
                        </a:tabLst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liz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500" spc="-1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1500" spc="-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500" spc="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500" spc="-1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11.64%</a:t>
                      </a:r>
                      <a:endParaRPr lang="en-US" sz="15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097280" y="58068"/>
            <a:ext cx="10058400" cy="87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Altera (ALTR)</a:t>
            </a:r>
            <a:endParaRPr lang="zh-CN" alt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8977" y="4202509"/>
            <a:ext cx="14462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Yahoo Finance</a:t>
            </a:r>
            <a:endParaRPr lang="en-US" sz="10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8977" y="1563138"/>
            <a:ext cx="6068369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6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18788" y="2266683"/>
            <a:ext cx="8126569" cy="149394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85000"/>
              </a:lnSpc>
              <a:spcBef>
                <a:spcPct val="0"/>
              </a:spcBef>
            </a:pPr>
            <a:endParaRPr lang="en-US" altLang="zh-CN" sz="5400" b="1" spc="-50" dirty="0" smtClean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</a:pPr>
            <a:r>
              <a:rPr lang="en-US" altLang="zh-CN" sz="5400" b="1" spc="-5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Conclusion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</a:pPr>
            <a:endParaRPr lang="zh-CN" altLang="en-US" sz="5400" b="1" spc="-5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2050" y="6387921"/>
            <a:ext cx="3409950" cy="47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175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Valuation 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 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bottom-up approach</a:t>
            </a:r>
            <a:endParaRPr lang="zh-CN" altLang="zh-C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Liquidation and cash management 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tools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zh-CN" altLang="zh-C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u"/>
            </a:pPr>
            <a:endParaRPr lang="zh-CN" altLang="zh-CN" b="1" dirty="0"/>
          </a:p>
          <a:p>
            <a:pPr>
              <a:buFont typeface="Wingdings" panose="05000000000000000000" pitchFamily="2" charset="2"/>
              <a:buChar char="u"/>
            </a:pPr>
            <a:endParaRPr lang="zh-CN" alt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2050" y="6387921"/>
            <a:ext cx="3409950" cy="470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7280" y="4313595"/>
            <a:ext cx="2084439" cy="5525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7780" y="4313595"/>
            <a:ext cx="2041452" cy="5602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0752" y="4303924"/>
            <a:ext cx="2084438" cy="5611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6710" y="4313595"/>
            <a:ext cx="2041451" cy="594598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097280" y="58068"/>
            <a:ext cx="10058400" cy="87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We Learned </a:t>
            </a:r>
            <a:endParaRPr lang="zh-CN" alt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4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610777"/>
            <a:ext cx="10058400" cy="4023360"/>
          </a:xfrm>
        </p:spPr>
        <p:txBody>
          <a:bodyPr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 training (Bloomberg tour in April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Continue 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 the performance and risks of portfolio</a:t>
            </a:r>
            <a:endParaRPr lang="zh-CN" altLang="zh-C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u"/>
            </a:pPr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 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 with 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First-Year MBA Candidates</a:t>
            </a:r>
            <a:endParaRPr lang="zh-CN" altLang="zh-C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CN" b="1" dirty="0" smtClean="0"/>
          </a:p>
          <a:p>
            <a:pPr>
              <a:buFont typeface="Wingdings" panose="05000000000000000000" pitchFamily="2" charset="2"/>
              <a:buChar char="u"/>
            </a:pPr>
            <a:endParaRPr lang="zh-CN" alt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2050" y="6387921"/>
            <a:ext cx="3409950" cy="47008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97280" y="58068"/>
            <a:ext cx="10058400" cy="87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Looking Ahead</a:t>
            </a:r>
            <a:endParaRPr lang="zh-CN" alt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964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2050" y="6452315"/>
            <a:ext cx="3409950" cy="405685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77248"/>
            <a:ext cx="3429000" cy="38992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5562600" y="1219200"/>
            <a:ext cx="4038600" cy="2667000"/>
          </a:xfrm>
          <a:prstGeom prst="wedgeEllipseCallout">
            <a:avLst>
              <a:gd name="adj1" fmla="val -49168"/>
              <a:gd name="adj2" fmla="val 625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xmlns="" val="308502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43649" y="3156403"/>
            <a:ext cx="4701861" cy="7921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Appendix</a:t>
            </a:r>
            <a:endParaRPr lang="en-US" altLang="zh-CN" sz="8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454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83334" y="3063025"/>
            <a:ext cx="4146997" cy="1371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Portfolio Snapshot as of 2/27/2014</a:t>
            </a:r>
          </a:p>
          <a:p>
            <a:endParaRPr lang="en-US" sz="28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0850" y="6324600"/>
            <a:ext cx="3409950" cy="3048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9302513"/>
              </p:ext>
            </p:extLst>
          </p:nvPr>
        </p:nvGraphicFramePr>
        <p:xfrm>
          <a:off x="4648201" y="12681"/>
          <a:ext cx="6934199" cy="684531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11817"/>
                <a:gridCol w="411817"/>
                <a:gridCol w="2510117"/>
                <a:gridCol w="258855"/>
                <a:gridCol w="564777"/>
                <a:gridCol w="800099"/>
                <a:gridCol w="717736"/>
                <a:gridCol w="741270"/>
                <a:gridCol w="517711"/>
              </a:tblGrid>
              <a:tr h="1669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Port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69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#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% Wgt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Mkt Val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Pos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err="1">
                          <a:effectLst/>
                        </a:rPr>
                        <a:t>Px</a:t>
                      </a:r>
                      <a:r>
                        <a:rPr lang="en-US" sz="1050" u="none" strike="noStrike" dirty="0">
                          <a:effectLst/>
                        </a:rPr>
                        <a:t> Close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err="1">
                          <a:effectLst/>
                        </a:rPr>
                        <a:t>Crncy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6695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MBA SMF 2014</a:t>
                      </a:r>
                      <a:endParaRPr lang="en-US" sz="1050" b="0" i="0" u="none" strike="noStrike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27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100.00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1,727,719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</a:tr>
              <a:tr h="16695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Cash</a:t>
                      </a:r>
                      <a:endParaRPr lang="en-US" sz="1050" b="1" i="0" u="none" strike="noStrike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0.11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1,912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</a:tr>
              <a:tr h="16695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USD</a:t>
                      </a:r>
                      <a:endParaRPr lang="en-US" sz="1050" b="0" i="0" u="none" strike="noStrike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0.11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1,912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1,912.16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1.00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USD</a:t>
                      </a:r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</a:tr>
              <a:tr h="16695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Consumer Discretionary</a:t>
                      </a:r>
                      <a:endParaRPr lang="en-US" sz="1050" b="1" i="0" u="none" strike="noStrike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10.22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176,618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</a:tr>
              <a:tr h="16695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DICK'S SPORTING GOODS INC</a:t>
                      </a:r>
                      <a:endParaRPr lang="en-US" sz="1050" b="0" i="0" u="none" strike="noStrike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5.11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88,362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1,633.00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54.11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USD</a:t>
                      </a:r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</a:tr>
              <a:tr h="16695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PRICELINE.COM INC</a:t>
                      </a:r>
                      <a:endParaRPr lang="en-US" sz="1050" b="0" i="0" u="none" strike="noStrike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5.11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88,256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65.00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1,357.79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USD</a:t>
                      </a:r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</a:tr>
              <a:tr h="16695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Consumer Staples</a:t>
                      </a:r>
                      <a:endParaRPr lang="en-US" sz="1050" b="1" i="0" u="none" strike="noStrike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10.97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189,555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</a:tr>
              <a:tr h="16695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CVS CAREMARK CORP</a:t>
                      </a:r>
                      <a:endParaRPr lang="en-US" sz="1050" b="0" i="0" u="none" strike="noStrike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3.63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62779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870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72.16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USD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16695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ESTEE LAUDER COMPANIES-CL A</a:t>
                      </a:r>
                      <a:endParaRPr lang="en-US" sz="1050" b="0" i="0" u="none" strike="noStrike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4.23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73008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1080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67.6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USD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16695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PEPSICO INC</a:t>
                      </a:r>
                      <a:endParaRPr lang="en-US" sz="1050" b="0" i="0" u="none" strike="noStrike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3.11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53768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680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79.07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USD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16695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Energy</a:t>
                      </a:r>
                      <a:endParaRPr lang="en-US" sz="1050" b="1" i="0" u="none" strike="noStrike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11.85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204767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16695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HALLIBURTON CO</a:t>
                      </a:r>
                      <a:endParaRPr lang="en-US" sz="1050" b="0" i="0" u="none" strike="noStrike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3.6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62150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1116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55.69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USD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16695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SCHLUMBERGER LTD</a:t>
                      </a:r>
                      <a:endParaRPr lang="en-US" sz="1050" b="0" i="0" u="none" strike="noStrike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3.87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66928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723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92.57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USD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16695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TESORO CORP</a:t>
                      </a:r>
                      <a:endParaRPr lang="en-US" sz="1050" b="0" i="0" u="none" strike="noStrike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4.38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75689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1492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50.73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USD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16695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Financials</a:t>
                      </a:r>
                      <a:endParaRPr lang="en-US" sz="1050" b="1" i="0" u="none" strike="noStrike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16.91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292188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16695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BLACKROCK INC</a:t>
                      </a:r>
                      <a:endParaRPr lang="en-US" sz="1050" b="0" i="0" u="none" strike="noStrike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4.92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85015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278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305.81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USD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16695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JPMORGAN CHASE &amp; CO</a:t>
                      </a:r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3.25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56123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990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56.69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USD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16695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MSCI INC</a:t>
                      </a:r>
                      <a:endParaRPr lang="en-US" sz="1050" b="0" i="0" u="none" strike="noStrike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4.34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75067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1717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43.72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USD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16695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WELLS FARGO &amp; CO</a:t>
                      </a:r>
                      <a:endParaRPr lang="en-US" sz="1050" b="0" i="0" u="none" strike="noStrike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4.4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75983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1650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46.05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USD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16695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Health Care</a:t>
                      </a:r>
                      <a:endParaRPr lang="en-US" sz="1050" b="1" i="0" u="none" strike="noStrike" dirty="0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5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20.57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355312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16695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AETNA INC</a:t>
                      </a:r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4.59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79343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1110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71.48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USD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16695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AMGEN INC</a:t>
                      </a:r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3.28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56617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460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123.08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USD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16695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COVIDIEN PLC</a:t>
                      </a:r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4.89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84538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1185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71.34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USD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16695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JOHNSON &amp; JOHNSON</a:t>
                      </a:r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4.15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71718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785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91.36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USD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16695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UNITEDHEALTH GROUP INC</a:t>
                      </a:r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3.65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63097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830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76.02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USD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16695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Industrials</a:t>
                      </a:r>
                      <a:endParaRPr lang="en-US" sz="1050" b="1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5.44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94001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16695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GENERAL ELECTRIC CO</a:t>
                      </a:r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3.17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54825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2150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25.5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USD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16695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UNITED PARCEL SERVICE-CL B</a:t>
                      </a:r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2.27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39176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410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95.55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USD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16695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Information Technology</a:t>
                      </a:r>
                      <a:endParaRPr lang="en-US" sz="1050" b="1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17.28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298547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16695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ALTERA CORP</a:t>
                      </a:r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3.67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63438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1750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36.25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USD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16695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EBAY INC</a:t>
                      </a:r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4.46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77125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1322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58.34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USD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16695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INTL BUSINESS MACHINES CORP</a:t>
                      </a:r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4.29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74108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400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185.27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USD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16695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KLA-TENCOR CORPORATION</a:t>
                      </a:r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4.85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83876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1291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64.97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USD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16695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Materials</a:t>
                      </a:r>
                      <a:endParaRPr lang="en-US" sz="1050" b="1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1.29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22352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16695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ALCOA INC</a:t>
                      </a:r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1.29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22352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1858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12.03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USD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16695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Telecommunication Services</a:t>
                      </a:r>
                      <a:endParaRPr lang="en-US" sz="1050" b="1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2.22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38285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16695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VERIZON COMMUNICATIONS INC</a:t>
                      </a:r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2.22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38285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806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47.5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USD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16695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Utilities</a:t>
                      </a:r>
                      <a:endParaRPr lang="en-US" sz="1050" b="1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3.14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54182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</a:tr>
              <a:tr h="166959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AMERICAN ELECTRIC POWER</a:t>
                      </a:r>
                      <a:endParaRPr lang="en-US" sz="1050" b="0" i="0" u="none" strike="noStrike"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3.14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54182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1088</a:t>
                      </a:r>
                      <a:endParaRPr lang="en-US" sz="105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49.8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USD</a:t>
                      </a:r>
                      <a:endParaRPr lang="en-US" sz="105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33" marR="6133" marT="613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1927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81012650"/>
              </p:ext>
            </p:extLst>
          </p:nvPr>
        </p:nvGraphicFramePr>
        <p:xfrm>
          <a:off x="5181600" y="1015999"/>
          <a:ext cx="3938788" cy="5294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00766" y="2580432"/>
            <a:ext cx="3521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Stock betas range from</a:t>
            </a:r>
            <a:b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0.63 – 1.52 </a:t>
            </a:r>
          </a:p>
        </p:txBody>
      </p:sp>
      <p:sp>
        <p:nvSpPr>
          <p:cNvPr id="3" name="Rectangle 2"/>
          <p:cNvSpPr/>
          <p:nvPr/>
        </p:nvSpPr>
        <p:spPr>
          <a:xfrm>
            <a:off x="4822558" y="1088571"/>
            <a:ext cx="4611728" cy="521062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30758" y="207141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Portfolio Beta</a:t>
            </a:r>
            <a:endParaRPr lang="en-US" altLang="zh-C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475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8068"/>
            <a:ext cx="10058400" cy="870350"/>
          </a:xfrm>
        </p:spPr>
        <p:txBody>
          <a:bodyPr>
            <a:normAutofit/>
          </a:bodyPr>
          <a:lstStyle/>
          <a:p>
            <a:r>
              <a:rPr lang="en-US" altLang="zh-CN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Executive Summary</a:t>
            </a:r>
            <a:endParaRPr lang="zh-CN" alt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period: 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Sep. 13. 2013 — Feb. 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28 . 2014</a:t>
            </a:r>
            <a:endParaRPr lang="en-US" altLang="zh-C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S&amp;P 500 Benchmark</a:t>
            </a:r>
            <a:endParaRPr lang="en-US" altLang="zh-C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 in focus from top down in first semester to bottom up in second semester</a:t>
            </a:r>
            <a:endParaRPr lang="en-US" altLang="zh-C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 Themes: </a:t>
            </a:r>
            <a:endParaRPr lang="en-US" altLang="zh-CN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Domestic economy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Three years of uninterrupted </a:t>
            </a: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rowth &amp; 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alling unemployment </a:t>
            </a:r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Political </a:t>
            </a: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circumstances: Government shutdown, Affordable Care Act, crisis in Ukraine</a:t>
            </a:r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$158,322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9.93% 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(Our Portfolio) 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VS. 11.19% 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 500)</a:t>
            </a:r>
            <a:endParaRPr lang="en-US" altLang="zh-C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u"/>
            </a:pPr>
            <a:endParaRPr lang="en-US" altLang="zh-CN" b="1" dirty="0" smtClean="0"/>
          </a:p>
          <a:p>
            <a:pPr>
              <a:buFont typeface="Wingdings" panose="05000000000000000000" pitchFamily="2" charset="2"/>
              <a:buChar char="u"/>
            </a:pPr>
            <a:endParaRPr lang="zh-CN" alt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2050" y="6387921"/>
            <a:ext cx="3409950" cy="47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735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67273" y="2125017"/>
            <a:ext cx="8126569" cy="149394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85000"/>
              </a:lnSpc>
              <a:spcBef>
                <a:spcPct val="0"/>
              </a:spcBef>
            </a:pPr>
            <a:r>
              <a:rPr lang="en-US" altLang="zh-CN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Investment Process</a:t>
            </a:r>
            <a:endParaRPr lang="zh-CN" altLang="en-US" sz="5400" b="1" spc="-5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2050" y="6387921"/>
            <a:ext cx="3409950" cy="47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835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35568"/>
            <a:ext cx="10058400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 years Investment Time 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Horizon</a:t>
            </a:r>
            <a:endParaRPr lang="en-US" altLang="zh-C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Sectors Diversified</a:t>
            </a:r>
            <a:endParaRPr lang="en-US" altLang="zh-C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Equity              </a:t>
            </a:r>
            <a:endParaRPr lang="en-US" altLang="zh-C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Philosophy 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Strategy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Fall: Hybrid Selection 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Spring: Bottom-Up Selection</a:t>
            </a:r>
          </a:p>
          <a:p>
            <a:pPr>
              <a:buFont typeface="Wingdings" panose="05000000000000000000" pitchFamily="2" charset="2"/>
              <a:buChar char="u"/>
            </a:pPr>
            <a:endParaRPr lang="en-US" altLang="zh-CN" b="1" dirty="0" smtClean="0"/>
          </a:p>
          <a:p>
            <a:pPr>
              <a:buFont typeface="Wingdings" panose="05000000000000000000" pitchFamily="2" charset="2"/>
              <a:buChar char="u"/>
            </a:pPr>
            <a:endParaRPr lang="en-US" altLang="zh-CN" b="1" dirty="0" smtClean="0"/>
          </a:p>
          <a:p>
            <a:pPr>
              <a:buFont typeface="Wingdings" panose="05000000000000000000" pitchFamily="2" charset="2"/>
              <a:buChar char="u"/>
            </a:pPr>
            <a:endParaRPr lang="en-US" altLang="zh-CN" b="1" dirty="0" smtClean="0"/>
          </a:p>
          <a:p>
            <a:pPr>
              <a:buFont typeface="Wingdings" panose="05000000000000000000" pitchFamily="2" charset="2"/>
              <a:buChar char="u"/>
            </a:pPr>
            <a:endParaRPr lang="zh-CN" alt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2050" y="6387921"/>
            <a:ext cx="3409950" cy="470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92637" y="1363217"/>
            <a:ext cx="5106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yr. Treasury Rates 2013-2014</a:t>
            </a:r>
            <a:endParaRPr lang="zh-CN" altLang="en-US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97280" y="58068"/>
            <a:ext cx="10058400" cy="87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Investment Process</a:t>
            </a:r>
            <a:endParaRPr lang="zh-CN" alt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31647" y="5567902"/>
            <a:ext cx="25779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en-US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U.S. Department of The Treasury </a:t>
            </a:r>
            <a:endParaRPr lang="en-GB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2637" y="1860369"/>
            <a:ext cx="5833921" cy="366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107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2050" y="6387921"/>
            <a:ext cx="3409950" cy="470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266" y="200216"/>
            <a:ext cx="1534102" cy="971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154" y="1791741"/>
            <a:ext cx="1543418" cy="1000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4627" y="3371264"/>
            <a:ext cx="1534102" cy="1131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31723" y="363046"/>
            <a:ext cx="4270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sustainable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</a:t>
            </a:r>
          </a:p>
        </p:txBody>
      </p:sp>
      <p:sp>
        <p:nvSpPr>
          <p:cNvPr id="8" name="Rectangle 7"/>
          <p:cNvSpPr/>
          <p:nvPr/>
        </p:nvSpPr>
        <p:spPr>
          <a:xfrm>
            <a:off x="131724" y="2107102"/>
            <a:ext cx="4200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Outstanding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amongst peers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1724" y="3752294"/>
            <a:ext cx="4270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Intrinsic value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market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3051" y="5133082"/>
            <a:ext cx="1535486" cy="847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131724" y="5371998"/>
            <a:ext cx="4077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Corporate social responsibility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63620" y="4864167"/>
            <a:ext cx="3657600" cy="13849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tabLst>
                <a:tab pos="5943600" algn="l"/>
              </a:tabLst>
            </a:pPr>
            <a:r>
              <a:rPr lang="en-US" sz="1400" dirty="0">
                <a:solidFill>
                  <a:srgbClr val="002060"/>
                </a:solidFill>
                <a:latin typeface="Candara" panose="020E0502030303020204" pitchFamily="34" charset="0"/>
              </a:rPr>
              <a:t>-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Rights</a:t>
            </a:r>
          </a:p>
          <a:p>
            <a:pPr>
              <a:tabLst>
                <a:tab pos="5943600" algn="l"/>
              </a:tabLst>
            </a:pP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Business Ethics Policy</a:t>
            </a:r>
          </a:p>
          <a:p>
            <a:pPr>
              <a:tabLst>
                <a:tab pos="5943600" algn="l"/>
              </a:tabLst>
            </a:pP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ESG Disclosure</a:t>
            </a:r>
          </a:p>
          <a:p>
            <a:pPr>
              <a:tabLst>
                <a:tab pos="5943600" algn="l"/>
              </a:tabLst>
            </a:pP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Equal Opportunity</a:t>
            </a:r>
          </a:p>
          <a:p>
            <a:pPr>
              <a:tabLst>
                <a:tab pos="5943600" algn="l"/>
              </a:tabLst>
            </a:pP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Emission Reduction</a:t>
            </a:r>
          </a:p>
          <a:p>
            <a:pPr>
              <a:tabLst>
                <a:tab pos="5943600" algn="l"/>
              </a:tabLst>
            </a:pP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Environmental Disclosure Score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6358597" y="5420736"/>
            <a:ext cx="1350497" cy="271857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963620" y="1814715"/>
            <a:ext cx="36576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tabLst>
                <a:tab pos="5943600" algn="l"/>
              </a:tabLst>
            </a:pP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ROE</a:t>
            </a:r>
          </a:p>
          <a:p>
            <a:pPr>
              <a:tabLst>
                <a:tab pos="5943600" algn="l"/>
              </a:tabLst>
            </a:pP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P/E and PEG ratios</a:t>
            </a:r>
          </a:p>
          <a:p>
            <a:pPr>
              <a:tabLst>
                <a:tab pos="5943600" algn="l"/>
              </a:tabLst>
            </a:pP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Operating margins</a:t>
            </a:r>
          </a:p>
          <a:p>
            <a:pPr>
              <a:tabLst>
                <a:tab pos="5943600" algn="l"/>
              </a:tabLst>
            </a:pP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Leverage ratios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963620" y="424601"/>
            <a:ext cx="36576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>
              <a:buFont typeface="Arial" panose="020B0604020202020204" pitchFamily="34" charset="0"/>
              <a:buChar char="•"/>
              <a:tabLst>
                <a:tab pos="5943600" algn="l"/>
              </a:tabLst>
            </a:pP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Well-balanced/diversified business units</a:t>
            </a:r>
          </a:p>
          <a:p>
            <a:pPr marL="0" lvl="1">
              <a:buFont typeface="Arial" panose="020B0604020202020204" pitchFamily="34" charset="0"/>
              <a:buChar char="•"/>
              <a:tabLst>
                <a:tab pos="5943600" algn="l"/>
              </a:tabLst>
            </a:pP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and predictable earnings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6358597" y="3820656"/>
            <a:ext cx="1350497" cy="232608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6358597" y="2172502"/>
            <a:ext cx="1350497" cy="238532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6358597" y="559977"/>
            <a:ext cx="1350497" cy="252469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3620" y="3265934"/>
            <a:ext cx="2628090" cy="134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609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3360" y="1508290"/>
            <a:ext cx="4105784" cy="356553"/>
          </a:xfrm>
        </p:spPr>
        <p:txBody>
          <a:bodyPr>
            <a:normAutofit fontScale="55000" lnSpcReduction="20000"/>
          </a:bodyPr>
          <a:lstStyle/>
          <a:p>
            <a:pPr algn="ctr">
              <a:buFont typeface="Wingdings" panose="05000000000000000000" pitchFamily="2" charset="2"/>
              <a:buChar char="u"/>
            </a:pPr>
            <a:r>
              <a:rPr lang="en-US" altLang="zh-CN" sz="4000" b="1" dirty="0" smtClean="0"/>
              <a:t> </a:t>
            </a: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Stocks</a:t>
            </a:r>
            <a:endParaRPr lang="en-US" altLang="zh-C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u"/>
            </a:pPr>
            <a:endParaRPr lang="en-US" altLang="zh-CN" b="1" dirty="0"/>
          </a:p>
          <a:p>
            <a:pPr algn="ctr">
              <a:buFont typeface="Wingdings" panose="05000000000000000000" pitchFamily="2" charset="2"/>
              <a:buChar char="u"/>
            </a:pPr>
            <a:endParaRPr lang="en-US" altLang="zh-CN" b="1" dirty="0" smtClean="0"/>
          </a:p>
          <a:p>
            <a:pPr algn="ctr">
              <a:buFont typeface="Wingdings" panose="05000000000000000000" pitchFamily="2" charset="2"/>
              <a:buChar char="u"/>
            </a:pPr>
            <a:endParaRPr lang="en-US" altLang="zh-CN" b="1" dirty="0" smtClean="0"/>
          </a:p>
          <a:p>
            <a:pPr algn="ctr">
              <a:buFont typeface="Wingdings" panose="05000000000000000000" pitchFamily="2" charset="2"/>
              <a:buChar char="u"/>
            </a:pPr>
            <a:endParaRPr lang="en-US" altLang="zh-CN" b="1" dirty="0" smtClean="0"/>
          </a:p>
          <a:p>
            <a:pPr algn="ctr">
              <a:buFont typeface="Wingdings" panose="05000000000000000000" pitchFamily="2" charset="2"/>
              <a:buChar char="u"/>
            </a:pPr>
            <a:endParaRPr lang="zh-CN" alt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2050" y="6387921"/>
            <a:ext cx="3409950" cy="47008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9935021"/>
              </p:ext>
            </p:extLst>
          </p:nvPr>
        </p:nvGraphicFramePr>
        <p:xfrm>
          <a:off x="2756078" y="1864843"/>
          <a:ext cx="7107710" cy="380480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53855"/>
                <a:gridCol w="3553855"/>
              </a:tblGrid>
              <a:tr h="3162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Sector</a:t>
                      </a:r>
                      <a:endParaRPr lang="zh-CN" sz="2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endParaRPr lang="zh-CN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885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Technology</a:t>
                      </a:r>
                      <a:endParaRPr lang="zh-CN" sz="20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sz="2000" b="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8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Financials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8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 Care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8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8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Consumer Discretionary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8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Consumer Staples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8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Industrial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8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Material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8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Utilities</a:t>
                      </a:r>
                      <a:endParaRPr lang="zh-CN" sz="20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8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Telecom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sz="20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097280" y="58068"/>
            <a:ext cx="10058400" cy="87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Investment Process</a:t>
            </a:r>
            <a:endParaRPr lang="zh-CN" alt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97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67273" y="2125017"/>
            <a:ext cx="8126569" cy="149394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85000"/>
              </a:lnSpc>
              <a:spcBef>
                <a:spcPct val="0"/>
              </a:spcBef>
            </a:pPr>
            <a:r>
              <a:rPr lang="en-US" altLang="zh-CN" sz="5400" b="1" spc="-5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Portfolio P</a:t>
            </a:r>
            <a:r>
              <a:rPr lang="en-US" altLang="zh-CN" sz="5400" b="1" spc="-5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erformance</a:t>
            </a:r>
            <a:endParaRPr lang="zh-CN" altLang="en-US" sz="5400" b="1" spc="-5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2050" y="6387921"/>
            <a:ext cx="3409950" cy="47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660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7881" y="2320840"/>
            <a:ext cx="3076588" cy="3137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$158,322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gain</a:t>
            </a:r>
          </a:p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9.93%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</a:p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u"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 bps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behind S&amp;P</a:t>
            </a:r>
          </a:p>
        </p:txBody>
      </p:sp>
      <p:sp>
        <p:nvSpPr>
          <p:cNvPr id="3" name="Rectangle 2"/>
          <p:cNvSpPr/>
          <p:nvPr/>
        </p:nvSpPr>
        <p:spPr>
          <a:xfrm>
            <a:off x="3591657" y="997562"/>
            <a:ext cx="8283668" cy="545074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90298538"/>
              </p:ext>
            </p:extLst>
          </p:nvPr>
        </p:nvGraphicFramePr>
        <p:xfrm>
          <a:off x="3591657" y="997562"/>
          <a:ext cx="8283668" cy="2891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36344260"/>
              </p:ext>
            </p:extLst>
          </p:nvPr>
        </p:nvGraphicFramePr>
        <p:xfrm>
          <a:off x="3694688" y="3425780"/>
          <a:ext cx="8283668" cy="3022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Oval 4"/>
          <p:cNvSpPr/>
          <p:nvPr/>
        </p:nvSpPr>
        <p:spPr>
          <a:xfrm rot="1048464">
            <a:off x="6725277" y="4662848"/>
            <a:ext cx="1746006" cy="567265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134767">
            <a:off x="5430042" y="4174769"/>
            <a:ext cx="627111" cy="36576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6322193" y="3889473"/>
            <a:ext cx="426336" cy="348131"/>
          </a:xfrm>
          <a:prstGeom prst="down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Up Arrow 5"/>
          <p:cNvSpPr/>
          <p:nvPr/>
        </p:nvSpPr>
        <p:spPr>
          <a:xfrm>
            <a:off x="10872639" y="5273054"/>
            <a:ext cx="419100" cy="339452"/>
          </a:xfrm>
          <a:prstGeom prst="upArrow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8538102" y="4804811"/>
            <a:ext cx="2374085" cy="73042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97280" y="58068"/>
            <a:ext cx="10058400" cy="870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 Performance Review</a:t>
            </a:r>
            <a:endParaRPr lang="zh-CN" alt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638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4" grpId="0" animBg="1"/>
      <p:bldP spid="4" grpId="1" animBg="1"/>
      <p:bldP spid="6" grpId="0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1587</TotalTime>
  <Words>1614</Words>
  <Application>Microsoft Office PowerPoint</Application>
  <PresentationFormat>Custom</PresentationFormat>
  <Paragraphs>573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Retrospect</vt:lpstr>
      <vt:lpstr>University of Connecticut MBA SMF Presentation March 6, 2014</vt:lpstr>
      <vt:lpstr>Slide 2</vt:lpstr>
      <vt:lpstr>Executive Summary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Connecticut MBA SMF Presentation March-5-2014</dc:title>
  <dc:creator>Yan Zhu</dc:creator>
  <cp:lastModifiedBy>Jon</cp:lastModifiedBy>
  <cp:revision>241</cp:revision>
  <dcterms:created xsi:type="dcterms:W3CDTF">2014-02-26T22:47:09Z</dcterms:created>
  <dcterms:modified xsi:type="dcterms:W3CDTF">2014-03-06T16:26:24Z</dcterms:modified>
</cp:coreProperties>
</file>