
<file path=[Content_Types].xml><?xml version="1.0" encoding="utf-8"?>
<Types xmlns="http://schemas.openxmlformats.org/package/2006/content-types">
  <Override PartName="/ppt/diagrams/drawing1.xml" ContentType="application/vnd.ms-office.drawingml.diagramDrawing+xml"/>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theme/theme7.xml" ContentType="application/vnd.openxmlformats-officedocument.them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diagrams/colors1.xml" ContentType="application/vnd.openxmlformats-officedocument.drawingml.diagramColors+xml"/>
  <Override PartName="/customXml/itemProps1.xml" ContentType="application/vnd.openxmlformats-officedocument.customXmlProperties+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diagrams/layout1.xml" ContentType="application/vnd.openxmlformats-officedocument.drawingml.diagramLayout+xml"/>
  <Override PartName="/docProps/custom.xml" ContentType="application/vnd.openxmlformats-officedocument.custom-properties+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theme/theme6.xml" ContentType="application/vnd.openxmlformats-officedocument.theme+xml"/>
  <Override PartName="/ppt/slideLayouts/slideLayout15.xml" ContentType="application/vnd.openxmlformats-officedocument.presentationml.slideLayout+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theme/theme5.xml" ContentType="application/vnd.openxmlformats-officedocument.theme+xml"/>
  <Default Extension="pict" ContentType="image/pict"/>
  <Override PartName="/ppt/slides/slide26.xml" ContentType="application/vnd.openxmlformats-officedocument.presentationml.slide+xml"/>
  <Override PartName="/ppt/slideLayouts/slideLayout14.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Masters/slideMaster6.xml" ContentType="application/vnd.openxmlformats-officedocument.presentationml.slideMaster+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theme/theme4.xml" ContentType="application/vnd.openxmlformats-officedocument.them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Masters/slideMaster5.xml" ContentType="application/vnd.openxmlformats-officedocument.presentationml.slideMaster+xml"/>
  <Override PartName="/ppt/diagrams/data1.xml" ContentType="application/vnd.openxmlformats-officedocument.drawingml.diagramData+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diagrams/quickStyle1.xml" ContentType="application/vnd.openxmlformats-officedocument.drawingml.diagramStyle+xml"/>
  <Override PartName="/ppt/slideLayouts/slideLayout19.xml" ContentType="application/vnd.openxmlformats-officedocument.presentationml.slideLayout+xml"/>
  <Override PartName="/ppt/slides/slide41.xml" ContentType="application/vnd.openxmlformats-officedocument.presentationml.slide+xml"/>
  <Override PartName="/ppt/theme/theme3.xml" ContentType="application/vnd.openxmlformats-officedocument.theme+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slideMasters/slideMaster4.xml" ContentType="application/vnd.openxmlformats-officedocument.presentationml.slideMaster+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slides/slide40.xml" ContentType="application/vnd.openxmlformats-officedocument.presentationml.slide+xml"/>
  <Override PartName="/ppt/theme/theme2.xml" ContentType="application/vnd.openxmlformats-officedocument.theme+xml"/>
  <Override PartName="/customXml/itemProps3.xml" ContentType="application/vnd.openxmlformats-officedocument.customXmlProperties+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Override PartName="/ppt/slides/slide46.xml" ContentType="application/vnd.openxmlformats-officedocument.presentationml.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customXml/itemProps2.xml" ContentType="application/vnd.openxmlformats-officedocument.customXmlProperties+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4"/>
    <p:sldMasterId id="2147483674" r:id="rId5"/>
    <p:sldMasterId id="2147483679" r:id="rId6"/>
    <p:sldMasterId id="2147483681" r:id="rId7"/>
    <p:sldMasterId id="2147483683" r:id="rId8"/>
    <p:sldMasterId id="2147483685" r:id="rId9"/>
  </p:sldMasterIdLst>
  <p:notesMasterIdLst>
    <p:notesMasterId r:id="rId59"/>
  </p:notesMasterIdLst>
  <p:sldIdLst>
    <p:sldId id="273" r:id="rId10"/>
    <p:sldId id="445" r:id="rId11"/>
    <p:sldId id="275" r:id="rId12"/>
    <p:sldId id="417" r:id="rId13"/>
    <p:sldId id="448" r:id="rId14"/>
    <p:sldId id="418" r:id="rId15"/>
    <p:sldId id="466" r:id="rId16"/>
    <p:sldId id="467" r:id="rId17"/>
    <p:sldId id="468" r:id="rId18"/>
    <p:sldId id="419" r:id="rId19"/>
    <p:sldId id="421" r:id="rId20"/>
    <p:sldId id="422" r:id="rId21"/>
    <p:sldId id="423" r:id="rId22"/>
    <p:sldId id="443" r:id="rId23"/>
    <p:sldId id="447" r:id="rId24"/>
    <p:sldId id="449" r:id="rId25"/>
    <p:sldId id="424" r:id="rId26"/>
    <p:sldId id="425" r:id="rId27"/>
    <p:sldId id="446" r:id="rId28"/>
    <p:sldId id="432" r:id="rId29"/>
    <p:sldId id="433" r:id="rId30"/>
    <p:sldId id="450" r:id="rId31"/>
    <p:sldId id="451" r:id="rId32"/>
    <p:sldId id="452" r:id="rId33"/>
    <p:sldId id="453" r:id="rId34"/>
    <p:sldId id="454" r:id="rId35"/>
    <p:sldId id="455" r:id="rId36"/>
    <p:sldId id="440" r:id="rId37"/>
    <p:sldId id="458" r:id="rId38"/>
    <p:sldId id="456" r:id="rId39"/>
    <p:sldId id="457" r:id="rId40"/>
    <p:sldId id="459" r:id="rId41"/>
    <p:sldId id="354" r:id="rId42"/>
    <p:sldId id="355" r:id="rId43"/>
    <p:sldId id="360" r:id="rId44"/>
    <p:sldId id="366" r:id="rId45"/>
    <p:sldId id="379" r:id="rId46"/>
    <p:sldId id="411" r:id="rId47"/>
    <p:sldId id="369" r:id="rId48"/>
    <p:sldId id="396" r:id="rId49"/>
    <p:sldId id="465" r:id="rId50"/>
    <p:sldId id="469" r:id="rId51"/>
    <p:sldId id="470" r:id="rId52"/>
    <p:sldId id="461" r:id="rId53"/>
    <p:sldId id="462" r:id="rId54"/>
    <p:sldId id="460" r:id="rId55"/>
    <p:sldId id="463" r:id="rId56"/>
    <p:sldId id="464" r:id="rId57"/>
    <p:sldId id="471"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Dodson, Keith" initials="DK" lastIdx="21" clrIdx="0"/>
  <p:cmAuthor id="1" name="Pritchard, Harriet" initials="PH" lastIdx="11"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useTimings="0">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246A34"/>
    <a:srgbClr val="9FAECE"/>
    <a:srgbClr val="F4FFD5"/>
    <a:srgbClr val="F1FFCD"/>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4068" autoAdjust="0"/>
    <p:restoredTop sz="92500" autoAdjust="0"/>
  </p:normalViewPr>
  <p:slideViewPr>
    <p:cSldViewPr snapToGrid="0">
      <p:cViewPr varScale="1">
        <p:scale>
          <a:sx n="70" d="100"/>
          <a:sy n="70" d="100"/>
        </p:scale>
        <p:origin x="-528" y="-96"/>
      </p:cViewPr>
      <p:guideLst>
        <p:guide orient="horz" pos="2160"/>
        <p:guide pos="6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1.xml"/><Relationship Id="rId51" Type="http://schemas.openxmlformats.org/officeDocument/2006/relationships/slide" Target="slides/slide42.xml"/><Relationship Id="rId52" Type="http://schemas.openxmlformats.org/officeDocument/2006/relationships/slide" Target="slides/slide43.xml"/><Relationship Id="rId53" Type="http://schemas.openxmlformats.org/officeDocument/2006/relationships/slide" Target="slides/slide44.xml"/><Relationship Id="rId54" Type="http://schemas.openxmlformats.org/officeDocument/2006/relationships/slide" Target="slides/slide45.xml"/><Relationship Id="rId55" Type="http://schemas.openxmlformats.org/officeDocument/2006/relationships/slide" Target="slides/slide46.xml"/><Relationship Id="rId56" Type="http://schemas.openxmlformats.org/officeDocument/2006/relationships/slide" Target="slides/slide47.xml"/><Relationship Id="rId57" Type="http://schemas.openxmlformats.org/officeDocument/2006/relationships/slide" Target="slides/slide48.xml"/><Relationship Id="rId58" Type="http://schemas.openxmlformats.org/officeDocument/2006/relationships/slide" Target="slides/slide49.xml"/><Relationship Id="rId59" Type="http://schemas.openxmlformats.org/officeDocument/2006/relationships/notesMaster" Target="notesMasters/notesMaster1.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9" Type="http://schemas.openxmlformats.org/officeDocument/2006/relationships/slideMaster" Target="slideMasters/slideMaster6.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60" Type="http://schemas.openxmlformats.org/officeDocument/2006/relationships/printerSettings" Target="printerSettings/printerSettings1.bin"/><Relationship Id="rId61" Type="http://schemas.openxmlformats.org/officeDocument/2006/relationships/commentAuthors" Target="commentAuthors.xml"/><Relationship Id="rId62" Type="http://schemas.openxmlformats.org/officeDocument/2006/relationships/presProps" Target="presProp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A1B2E1-DC8A-8645-A781-A63FD14C8BD7}"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319E81D9-4D1B-384D-8C5E-A0C9EC100E3E}">
      <dgm:prSet phldrT="[Text]"/>
      <dgm:spPr/>
      <dgm:t>
        <a:bodyPr/>
        <a:lstStyle/>
        <a:p>
          <a:r>
            <a:rPr lang="en-US" dirty="0" smtClean="0"/>
            <a:t>Common Core State Standards</a:t>
          </a:r>
          <a:endParaRPr lang="en-US" dirty="0"/>
        </a:p>
      </dgm:t>
    </dgm:pt>
    <dgm:pt modelId="{C1B5EBA9-7C59-EB43-A7C9-B970628B1913}" type="parTrans" cxnId="{0F872833-28E8-D54A-A346-FCA415B0F5D9}">
      <dgm:prSet/>
      <dgm:spPr/>
      <dgm:t>
        <a:bodyPr/>
        <a:lstStyle/>
        <a:p>
          <a:endParaRPr lang="en-US"/>
        </a:p>
      </dgm:t>
    </dgm:pt>
    <dgm:pt modelId="{27685EE0-868A-9249-AB7D-0CE83CE5BC88}" type="sibTrans" cxnId="{0F872833-28E8-D54A-A346-FCA415B0F5D9}">
      <dgm:prSet/>
      <dgm:spPr/>
      <dgm:t>
        <a:bodyPr/>
        <a:lstStyle/>
        <a:p>
          <a:endParaRPr lang="en-US"/>
        </a:p>
      </dgm:t>
    </dgm:pt>
    <dgm:pt modelId="{2F42079B-A12A-524B-8F51-27EB9440C020}">
      <dgm:prSet phldrT="[Text]"/>
      <dgm:spPr/>
      <dgm:t>
        <a:bodyPr/>
        <a:lstStyle/>
        <a:p>
          <a:r>
            <a:rPr lang="en-US" dirty="0" smtClean="0"/>
            <a:t>Content Specifications</a:t>
          </a:r>
          <a:endParaRPr lang="en-US" dirty="0"/>
        </a:p>
      </dgm:t>
    </dgm:pt>
    <dgm:pt modelId="{AB81F5C1-1850-7B4E-8041-B627F798DFF8}" type="parTrans" cxnId="{61167ED0-B78F-E04B-B1F8-1CEFB59B179F}">
      <dgm:prSet/>
      <dgm:spPr/>
      <dgm:t>
        <a:bodyPr/>
        <a:lstStyle/>
        <a:p>
          <a:endParaRPr lang="en-US"/>
        </a:p>
      </dgm:t>
    </dgm:pt>
    <dgm:pt modelId="{4BD2A2C5-73DE-E24F-9500-7BF89B1359EB}" type="sibTrans" cxnId="{61167ED0-B78F-E04B-B1F8-1CEFB59B179F}">
      <dgm:prSet/>
      <dgm:spPr/>
      <dgm:t>
        <a:bodyPr/>
        <a:lstStyle/>
        <a:p>
          <a:endParaRPr lang="en-US"/>
        </a:p>
      </dgm:t>
    </dgm:pt>
    <dgm:pt modelId="{0764B187-82CA-3249-A664-E3385FE7A029}">
      <dgm:prSet phldrT="[Text]"/>
      <dgm:spPr/>
      <dgm:t>
        <a:bodyPr/>
        <a:lstStyle/>
        <a:p>
          <a:r>
            <a:rPr lang="en-US" dirty="0" smtClean="0"/>
            <a:t>Item Specifications</a:t>
          </a:r>
          <a:endParaRPr lang="en-US" dirty="0"/>
        </a:p>
      </dgm:t>
    </dgm:pt>
    <dgm:pt modelId="{E43C617C-19A8-2944-A9E4-DA71E7B4F903}" type="parTrans" cxnId="{C0C18F09-1B7D-FA4A-8181-7F3619CF9DFE}">
      <dgm:prSet/>
      <dgm:spPr/>
      <dgm:t>
        <a:bodyPr/>
        <a:lstStyle/>
        <a:p>
          <a:endParaRPr lang="en-US"/>
        </a:p>
      </dgm:t>
    </dgm:pt>
    <dgm:pt modelId="{820AEBBC-9CA4-5849-8BC2-340E607EBD12}" type="sibTrans" cxnId="{C0C18F09-1B7D-FA4A-8181-7F3619CF9DFE}">
      <dgm:prSet/>
      <dgm:spPr/>
      <dgm:t>
        <a:bodyPr/>
        <a:lstStyle/>
        <a:p>
          <a:endParaRPr lang="en-US"/>
        </a:p>
      </dgm:t>
    </dgm:pt>
    <dgm:pt modelId="{F4DAE8FB-D841-1D4D-889B-DAC92D0D10C0}">
      <dgm:prSet phldrT="[Text]"/>
      <dgm:spPr/>
      <dgm:t>
        <a:bodyPr/>
        <a:lstStyle/>
        <a:p>
          <a:r>
            <a:rPr lang="en-US" dirty="0" smtClean="0"/>
            <a:t>Summative Blueprint</a:t>
          </a:r>
          <a:endParaRPr lang="en-US" dirty="0"/>
        </a:p>
      </dgm:t>
    </dgm:pt>
    <dgm:pt modelId="{A0790EB7-B062-0143-9605-B3459E1C81DF}" type="parTrans" cxnId="{B8659FDB-FDB3-C748-81BA-EB7AFD5F5DB1}">
      <dgm:prSet/>
      <dgm:spPr/>
      <dgm:t>
        <a:bodyPr/>
        <a:lstStyle/>
        <a:p>
          <a:endParaRPr lang="en-US"/>
        </a:p>
      </dgm:t>
    </dgm:pt>
    <dgm:pt modelId="{88F49B4D-CD3F-5B4C-90DE-EC800AFE687A}" type="sibTrans" cxnId="{B8659FDB-FDB3-C748-81BA-EB7AFD5F5DB1}">
      <dgm:prSet/>
      <dgm:spPr/>
      <dgm:t>
        <a:bodyPr/>
        <a:lstStyle/>
        <a:p>
          <a:endParaRPr lang="en-US"/>
        </a:p>
      </dgm:t>
    </dgm:pt>
    <dgm:pt modelId="{8A0DDCB1-EA8D-9B4C-9B0E-D3F84AF24C39}" type="pres">
      <dgm:prSet presAssocID="{1DA1B2E1-DC8A-8645-A781-A63FD14C8BD7}" presName="hierChild1" presStyleCnt="0">
        <dgm:presLayoutVars>
          <dgm:chPref val="1"/>
          <dgm:dir/>
          <dgm:animOne val="branch"/>
          <dgm:animLvl val="lvl"/>
          <dgm:resizeHandles/>
        </dgm:presLayoutVars>
      </dgm:prSet>
      <dgm:spPr/>
      <dgm:t>
        <a:bodyPr/>
        <a:lstStyle/>
        <a:p>
          <a:endParaRPr lang="en-US"/>
        </a:p>
      </dgm:t>
    </dgm:pt>
    <dgm:pt modelId="{C99F53D6-B4A7-0449-A869-157FC6FE0443}" type="pres">
      <dgm:prSet presAssocID="{319E81D9-4D1B-384D-8C5E-A0C9EC100E3E}" presName="hierRoot1" presStyleCnt="0"/>
      <dgm:spPr/>
    </dgm:pt>
    <dgm:pt modelId="{19EC2419-B3ED-8B41-8B96-EC770C747A7F}" type="pres">
      <dgm:prSet presAssocID="{319E81D9-4D1B-384D-8C5E-A0C9EC100E3E}" presName="composite" presStyleCnt="0"/>
      <dgm:spPr/>
    </dgm:pt>
    <dgm:pt modelId="{E6C6B403-22C3-7A46-B04D-055A5E254D35}" type="pres">
      <dgm:prSet presAssocID="{319E81D9-4D1B-384D-8C5E-A0C9EC100E3E}" presName="background" presStyleLbl="node0" presStyleIdx="0" presStyleCnt="1"/>
      <dgm:spPr/>
    </dgm:pt>
    <dgm:pt modelId="{6D168BFF-8B5E-7445-8B90-1F967CB0EFE3}" type="pres">
      <dgm:prSet presAssocID="{319E81D9-4D1B-384D-8C5E-A0C9EC100E3E}" presName="text" presStyleLbl="fgAcc0" presStyleIdx="0" presStyleCnt="1">
        <dgm:presLayoutVars>
          <dgm:chPref val="3"/>
        </dgm:presLayoutVars>
      </dgm:prSet>
      <dgm:spPr/>
      <dgm:t>
        <a:bodyPr/>
        <a:lstStyle/>
        <a:p>
          <a:endParaRPr lang="en-US"/>
        </a:p>
      </dgm:t>
    </dgm:pt>
    <dgm:pt modelId="{D40D5B3B-68EE-3B48-8A04-2391B5F5B1DF}" type="pres">
      <dgm:prSet presAssocID="{319E81D9-4D1B-384D-8C5E-A0C9EC100E3E}" presName="hierChild2" presStyleCnt="0"/>
      <dgm:spPr/>
    </dgm:pt>
    <dgm:pt modelId="{5E0F1C95-D6CC-3248-8CC2-8DA5F389FE1F}" type="pres">
      <dgm:prSet presAssocID="{AB81F5C1-1850-7B4E-8041-B627F798DFF8}" presName="Name10" presStyleLbl="parChTrans1D2" presStyleIdx="0" presStyleCnt="2"/>
      <dgm:spPr/>
      <dgm:t>
        <a:bodyPr/>
        <a:lstStyle/>
        <a:p>
          <a:endParaRPr lang="en-US"/>
        </a:p>
      </dgm:t>
    </dgm:pt>
    <dgm:pt modelId="{68DA9107-92B6-4844-9F09-8B59D1A46A6F}" type="pres">
      <dgm:prSet presAssocID="{2F42079B-A12A-524B-8F51-27EB9440C020}" presName="hierRoot2" presStyleCnt="0"/>
      <dgm:spPr/>
    </dgm:pt>
    <dgm:pt modelId="{C2E6C008-2B78-5949-9651-DF0109BFFE75}" type="pres">
      <dgm:prSet presAssocID="{2F42079B-A12A-524B-8F51-27EB9440C020}" presName="composite2" presStyleCnt="0"/>
      <dgm:spPr/>
    </dgm:pt>
    <dgm:pt modelId="{A078421F-8A92-7349-87BE-A2E1871DD3E1}" type="pres">
      <dgm:prSet presAssocID="{2F42079B-A12A-524B-8F51-27EB9440C020}" presName="background2" presStyleLbl="node2" presStyleIdx="0" presStyleCnt="2"/>
      <dgm:spPr/>
    </dgm:pt>
    <dgm:pt modelId="{5B5C1ACF-2D65-4748-A44A-7B835765CAA8}" type="pres">
      <dgm:prSet presAssocID="{2F42079B-A12A-524B-8F51-27EB9440C020}" presName="text2" presStyleLbl="fgAcc2" presStyleIdx="0" presStyleCnt="2">
        <dgm:presLayoutVars>
          <dgm:chPref val="3"/>
        </dgm:presLayoutVars>
      </dgm:prSet>
      <dgm:spPr/>
      <dgm:t>
        <a:bodyPr/>
        <a:lstStyle/>
        <a:p>
          <a:endParaRPr lang="en-US"/>
        </a:p>
      </dgm:t>
    </dgm:pt>
    <dgm:pt modelId="{C5BB6011-E8CB-E94A-BC84-FFCB19D218ED}" type="pres">
      <dgm:prSet presAssocID="{2F42079B-A12A-524B-8F51-27EB9440C020}" presName="hierChild3" presStyleCnt="0"/>
      <dgm:spPr/>
    </dgm:pt>
    <dgm:pt modelId="{9E677428-A28D-F442-BA71-6E5C6783869F}" type="pres">
      <dgm:prSet presAssocID="{E43C617C-19A8-2944-A9E4-DA71E7B4F903}" presName="Name17" presStyleLbl="parChTrans1D3" presStyleIdx="0" presStyleCnt="1"/>
      <dgm:spPr/>
      <dgm:t>
        <a:bodyPr/>
        <a:lstStyle/>
        <a:p>
          <a:endParaRPr lang="en-US"/>
        </a:p>
      </dgm:t>
    </dgm:pt>
    <dgm:pt modelId="{414608E6-ECEF-AA4D-9FC8-A583EA098208}" type="pres">
      <dgm:prSet presAssocID="{0764B187-82CA-3249-A664-E3385FE7A029}" presName="hierRoot3" presStyleCnt="0"/>
      <dgm:spPr/>
    </dgm:pt>
    <dgm:pt modelId="{3E02269F-BA89-6A4B-8534-EA6241F83EC3}" type="pres">
      <dgm:prSet presAssocID="{0764B187-82CA-3249-A664-E3385FE7A029}" presName="composite3" presStyleCnt="0"/>
      <dgm:spPr/>
    </dgm:pt>
    <dgm:pt modelId="{95EC9CE4-3037-D143-9518-0B4214B6A3DC}" type="pres">
      <dgm:prSet presAssocID="{0764B187-82CA-3249-A664-E3385FE7A029}" presName="background3" presStyleLbl="node3" presStyleIdx="0" presStyleCnt="1"/>
      <dgm:spPr/>
    </dgm:pt>
    <dgm:pt modelId="{B8793887-8AC8-CA43-8CEF-1299D7B046A3}" type="pres">
      <dgm:prSet presAssocID="{0764B187-82CA-3249-A664-E3385FE7A029}" presName="text3" presStyleLbl="fgAcc3" presStyleIdx="0" presStyleCnt="1">
        <dgm:presLayoutVars>
          <dgm:chPref val="3"/>
        </dgm:presLayoutVars>
      </dgm:prSet>
      <dgm:spPr/>
      <dgm:t>
        <a:bodyPr/>
        <a:lstStyle/>
        <a:p>
          <a:endParaRPr lang="en-US"/>
        </a:p>
      </dgm:t>
    </dgm:pt>
    <dgm:pt modelId="{98C7AE5A-23B2-1841-92E9-3B3DC74B7A81}" type="pres">
      <dgm:prSet presAssocID="{0764B187-82CA-3249-A664-E3385FE7A029}" presName="hierChild4" presStyleCnt="0"/>
      <dgm:spPr/>
    </dgm:pt>
    <dgm:pt modelId="{C1111656-7633-C049-978A-8A2733E8CBE7}" type="pres">
      <dgm:prSet presAssocID="{A0790EB7-B062-0143-9605-B3459E1C81DF}" presName="Name10" presStyleLbl="parChTrans1D2" presStyleIdx="1" presStyleCnt="2"/>
      <dgm:spPr/>
      <dgm:t>
        <a:bodyPr/>
        <a:lstStyle/>
        <a:p>
          <a:endParaRPr lang="en-US"/>
        </a:p>
      </dgm:t>
    </dgm:pt>
    <dgm:pt modelId="{A39C16F3-A3C6-5E45-B1C2-A4FDBF35389B}" type="pres">
      <dgm:prSet presAssocID="{F4DAE8FB-D841-1D4D-889B-DAC92D0D10C0}" presName="hierRoot2" presStyleCnt="0"/>
      <dgm:spPr/>
    </dgm:pt>
    <dgm:pt modelId="{475BEDFD-A515-DF4A-B51C-DEBB24F22ABB}" type="pres">
      <dgm:prSet presAssocID="{F4DAE8FB-D841-1D4D-889B-DAC92D0D10C0}" presName="composite2" presStyleCnt="0"/>
      <dgm:spPr/>
    </dgm:pt>
    <dgm:pt modelId="{5B1F8E14-6BF6-D442-9AB3-09FF85A6F2DB}" type="pres">
      <dgm:prSet presAssocID="{F4DAE8FB-D841-1D4D-889B-DAC92D0D10C0}" presName="background2" presStyleLbl="node2" presStyleIdx="1" presStyleCnt="2"/>
      <dgm:spPr/>
    </dgm:pt>
    <dgm:pt modelId="{3F3867BC-5571-D741-AC03-9BBCCD5C2AD9}" type="pres">
      <dgm:prSet presAssocID="{F4DAE8FB-D841-1D4D-889B-DAC92D0D10C0}" presName="text2" presStyleLbl="fgAcc2" presStyleIdx="1" presStyleCnt="2">
        <dgm:presLayoutVars>
          <dgm:chPref val="3"/>
        </dgm:presLayoutVars>
      </dgm:prSet>
      <dgm:spPr/>
      <dgm:t>
        <a:bodyPr/>
        <a:lstStyle/>
        <a:p>
          <a:endParaRPr lang="en-US"/>
        </a:p>
      </dgm:t>
    </dgm:pt>
    <dgm:pt modelId="{8131AD23-6440-3B49-B0A7-1539B8D27942}" type="pres">
      <dgm:prSet presAssocID="{F4DAE8FB-D841-1D4D-889B-DAC92D0D10C0}" presName="hierChild3" presStyleCnt="0"/>
      <dgm:spPr/>
    </dgm:pt>
  </dgm:ptLst>
  <dgm:cxnLst>
    <dgm:cxn modelId="{C2732240-EA89-064E-8890-FC0E83601EC8}" type="presOf" srcId="{0764B187-82CA-3249-A664-E3385FE7A029}" destId="{B8793887-8AC8-CA43-8CEF-1299D7B046A3}" srcOrd="0" destOrd="0" presId="urn:microsoft.com/office/officeart/2005/8/layout/hierarchy1"/>
    <dgm:cxn modelId="{51C36B72-E7B0-E649-BF97-7551067D24D1}" type="presOf" srcId="{AB81F5C1-1850-7B4E-8041-B627F798DFF8}" destId="{5E0F1C95-D6CC-3248-8CC2-8DA5F389FE1F}" srcOrd="0" destOrd="0" presId="urn:microsoft.com/office/officeart/2005/8/layout/hierarchy1"/>
    <dgm:cxn modelId="{0F872833-28E8-D54A-A346-FCA415B0F5D9}" srcId="{1DA1B2E1-DC8A-8645-A781-A63FD14C8BD7}" destId="{319E81D9-4D1B-384D-8C5E-A0C9EC100E3E}" srcOrd="0" destOrd="0" parTransId="{C1B5EBA9-7C59-EB43-A7C9-B970628B1913}" sibTransId="{27685EE0-868A-9249-AB7D-0CE83CE5BC88}"/>
    <dgm:cxn modelId="{527425D6-62D0-6747-B2C1-CBAD34D6E481}" type="presOf" srcId="{F4DAE8FB-D841-1D4D-889B-DAC92D0D10C0}" destId="{3F3867BC-5571-D741-AC03-9BBCCD5C2AD9}" srcOrd="0" destOrd="0" presId="urn:microsoft.com/office/officeart/2005/8/layout/hierarchy1"/>
    <dgm:cxn modelId="{B8659FDB-FDB3-C748-81BA-EB7AFD5F5DB1}" srcId="{319E81D9-4D1B-384D-8C5E-A0C9EC100E3E}" destId="{F4DAE8FB-D841-1D4D-889B-DAC92D0D10C0}" srcOrd="1" destOrd="0" parTransId="{A0790EB7-B062-0143-9605-B3459E1C81DF}" sibTransId="{88F49B4D-CD3F-5B4C-90DE-EC800AFE687A}"/>
    <dgm:cxn modelId="{61167ED0-B78F-E04B-B1F8-1CEFB59B179F}" srcId="{319E81D9-4D1B-384D-8C5E-A0C9EC100E3E}" destId="{2F42079B-A12A-524B-8F51-27EB9440C020}" srcOrd="0" destOrd="0" parTransId="{AB81F5C1-1850-7B4E-8041-B627F798DFF8}" sibTransId="{4BD2A2C5-73DE-E24F-9500-7BF89B1359EB}"/>
    <dgm:cxn modelId="{730933D3-5866-2C4A-A8BF-6CC486CD1062}" type="presOf" srcId="{319E81D9-4D1B-384D-8C5E-A0C9EC100E3E}" destId="{6D168BFF-8B5E-7445-8B90-1F967CB0EFE3}" srcOrd="0" destOrd="0" presId="urn:microsoft.com/office/officeart/2005/8/layout/hierarchy1"/>
    <dgm:cxn modelId="{50756ACD-9EA0-054F-8F01-D0C16466D524}" type="presOf" srcId="{A0790EB7-B062-0143-9605-B3459E1C81DF}" destId="{C1111656-7633-C049-978A-8A2733E8CBE7}" srcOrd="0" destOrd="0" presId="urn:microsoft.com/office/officeart/2005/8/layout/hierarchy1"/>
    <dgm:cxn modelId="{7F596BED-4D7C-0C4F-8F60-BC5670394437}" type="presOf" srcId="{1DA1B2E1-DC8A-8645-A781-A63FD14C8BD7}" destId="{8A0DDCB1-EA8D-9B4C-9B0E-D3F84AF24C39}" srcOrd="0" destOrd="0" presId="urn:microsoft.com/office/officeart/2005/8/layout/hierarchy1"/>
    <dgm:cxn modelId="{2263EE71-BB6E-B643-92B5-35D3E07CA2ED}" type="presOf" srcId="{2F42079B-A12A-524B-8F51-27EB9440C020}" destId="{5B5C1ACF-2D65-4748-A44A-7B835765CAA8}" srcOrd="0" destOrd="0" presId="urn:microsoft.com/office/officeart/2005/8/layout/hierarchy1"/>
    <dgm:cxn modelId="{62D1A8E4-6DA4-7E47-B921-1B56869AAE8C}" type="presOf" srcId="{E43C617C-19A8-2944-A9E4-DA71E7B4F903}" destId="{9E677428-A28D-F442-BA71-6E5C6783869F}" srcOrd="0" destOrd="0" presId="urn:microsoft.com/office/officeart/2005/8/layout/hierarchy1"/>
    <dgm:cxn modelId="{C0C18F09-1B7D-FA4A-8181-7F3619CF9DFE}" srcId="{2F42079B-A12A-524B-8F51-27EB9440C020}" destId="{0764B187-82CA-3249-A664-E3385FE7A029}" srcOrd="0" destOrd="0" parTransId="{E43C617C-19A8-2944-A9E4-DA71E7B4F903}" sibTransId="{820AEBBC-9CA4-5849-8BC2-340E607EBD12}"/>
    <dgm:cxn modelId="{9B8A19ED-4731-2D45-879B-EAB8AC7423BF}" type="presParOf" srcId="{8A0DDCB1-EA8D-9B4C-9B0E-D3F84AF24C39}" destId="{C99F53D6-B4A7-0449-A869-157FC6FE0443}" srcOrd="0" destOrd="0" presId="urn:microsoft.com/office/officeart/2005/8/layout/hierarchy1"/>
    <dgm:cxn modelId="{130F81CD-9DE0-CA4B-B155-222296AB8123}" type="presParOf" srcId="{C99F53D6-B4A7-0449-A869-157FC6FE0443}" destId="{19EC2419-B3ED-8B41-8B96-EC770C747A7F}" srcOrd="0" destOrd="0" presId="urn:microsoft.com/office/officeart/2005/8/layout/hierarchy1"/>
    <dgm:cxn modelId="{48F7A983-26A9-F44A-8883-93CDED76EDA8}" type="presParOf" srcId="{19EC2419-B3ED-8B41-8B96-EC770C747A7F}" destId="{E6C6B403-22C3-7A46-B04D-055A5E254D35}" srcOrd="0" destOrd="0" presId="urn:microsoft.com/office/officeart/2005/8/layout/hierarchy1"/>
    <dgm:cxn modelId="{B434EEBE-AE31-8547-89CD-28EC9EFCC66C}" type="presParOf" srcId="{19EC2419-B3ED-8B41-8B96-EC770C747A7F}" destId="{6D168BFF-8B5E-7445-8B90-1F967CB0EFE3}" srcOrd="1" destOrd="0" presId="urn:microsoft.com/office/officeart/2005/8/layout/hierarchy1"/>
    <dgm:cxn modelId="{B356B805-CBB5-AF4C-8529-1ACEE7D8FF64}" type="presParOf" srcId="{C99F53D6-B4A7-0449-A869-157FC6FE0443}" destId="{D40D5B3B-68EE-3B48-8A04-2391B5F5B1DF}" srcOrd="1" destOrd="0" presId="urn:microsoft.com/office/officeart/2005/8/layout/hierarchy1"/>
    <dgm:cxn modelId="{3BDFD14A-C4F5-C740-9B94-5FFF24C283DF}" type="presParOf" srcId="{D40D5B3B-68EE-3B48-8A04-2391B5F5B1DF}" destId="{5E0F1C95-D6CC-3248-8CC2-8DA5F389FE1F}" srcOrd="0" destOrd="0" presId="urn:microsoft.com/office/officeart/2005/8/layout/hierarchy1"/>
    <dgm:cxn modelId="{A098AA4E-D4F0-594B-8FEB-393C42ACFFE0}" type="presParOf" srcId="{D40D5B3B-68EE-3B48-8A04-2391B5F5B1DF}" destId="{68DA9107-92B6-4844-9F09-8B59D1A46A6F}" srcOrd="1" destOrd="0" presId="urn:microsoft.com/office/officeart/2005/8/layout/hierarchy1"/>
    <dgm:cxn modelId="{7E2E005C-2DCA-314B-A8A4-7DB9C9F283B3}" type="presParOf" srcId="{68DA9107-92B6-4844-9F09-8B59D1A46A6F}" destId="{C2E6C008-2B78-5949-9651-DF0109BFFE75}" srcOrd="0" destOrd="0" presId="urn:microsoft.com/office/officeart/2005/8/layout/hierarchy1"/>
    <dgm:cxn modelId="{1379DE45-CA57-DA4A-A1A2-39C2A27C8B50}" type="presParOf" srcId="{C2E6C008-2B78-5949-9651-DF0109BFFE75}" destId="{A078421F-8A92-7349-87BE-A2E1871DD3E1}" srcOrd="0" destOrd="0" presId="urn:microsoft.com/office/officeart/2005/8/layout/hierarchy1"/>
    <dgm:cxn modelId="{45BDD961-FB4E-EF4E-9F79-EE441655422D}" type="presParOf" srcId="{C2E6C008-2B78-5949-9651-DF0109BFFE75}" destId="{5B5C1ACF-2D65-4748-A44A-7B835765CAA8}" srcOrd="1" destOrd="0" presId="urn:microsoft.com/office/officeart/2005/8/layout/hierarchy1"/>
    <dgm:cxn modelId="{3E7AD210-4838-B542-968F-6783ED9D3531}" type="presParOf" srcId="{68DA9107-92B6-4844-9F09-8B59D1A46A6F}" destId="{C5BB6011-E8CB-E94A-BC84-FFCB19D218ED}" srcOrd="1" destOrd="0" presId="urn:microsoft.com/office/officeart/2005/8/layout/hierarchy1"/>
    <dgm:cxn modelId="{00861324-1369-5041-9AFA-121589A4D27A}" type="presParOf" srcId="{C5BB6011-E8CB-E94A-BC84-FFCB19D218ED}" destId="{9E677428-A28D-F442-BA71-6E5C6783869F}" srcOrd="0" destOrd="0" presId="urn:microsoft.com/office/officeart/2005/8/layout/hierarchy1"/>
    <dgm:cxn modelId="{30C7D63B-C79D-0343-8735-9621F692D30A}" type="presParOf" srcId="{C5BB6011-E8CB-E94A-BC84-FFCB19D218ED}" destId="{414608E6-ECEF-AA4D-9FC8-A583EA098208}" srcOrd="1" destOrd="0" presId="urn:microsoft.com/office/officeart/2005/8/layout/hierarchy1"/>
    <dgm:cxn modelId="{AB489EAD-18B8-D14A-825A-94E0E87B498C}" type="presParOf" srcId="{414608E6-ECEF-AA4D-9FC8-A583EA098208}" destId="{3E02269F-BA89-6A4B-8534-EA6241F83EC3}" srcOrd="0" destOrd="0" presId="urn:microsoft.com/office/officeart/2005/8/layout/hierarchy1"/>
    <dgm:cxn modelId="{ED9388CC-3948-284C-B479-5FAA3F614293}" type="presParOf" srcId="{3E02269F-BA89-6A4B-8534-EA6241F83EC3}" destId="{95EC9CE4-3037-D143-9518-0B4214B6A3DC}" srcOrd="0" destOrd="0" presId="urn:microsoft.com/office/officeart/2005/8/layout/hierarchy1"/>
    <dgm:cxn modelId="{B3D6AD4C-D431-C346-81E1-C6153E44C9AD}" type="presParOf" srcId="{3E02269F-BA89-6A4B-8534-EA6241F83EC3}" destId="{B8793887-8AC8-CA43-8CEF-1299D7B046A3}" srcOrd="1" destOrd="0" presId="urn:microsoft.com/office/officeart/2005/8/layout/hierarchy1"/>
    <dgm:cxn modelId="{441762AE-3CE8-E14D-A55F-B3676AF34D4A}" type="presParOf" srcId="{414608E6-ECEF-AA4D-9FC8-A583EA098208}" destId="{98C7AE5A-23B2-1841-92E9-3B3DC74B7A81}" srcOrd="1" destOrd="0" presId="urn:microsoft.com/office/officeart/2005/8/layout/hierarchy1"/>
    <dgm:cxn modelId="{61A64733-1DD8-1445-90E4-DDA2D0E4488D}" type="presParOf" srcId="{D40D5B3B-68EE-3B48-8A04-2391B5F5B1DF}" destId="{C1111656-7633-C049-978A-8A2733E8CBE7}" srcOrd="2" destOrd="0" presId="urn:microsoft.com/office/officeart/2005/8/layout/hierarchy1"/>
    <dgm:cxn modelId="{2F8D6B62-527F-5D47-8702-6D8500B42DFE}" type="presParOf" srcId="{D40D5B3B-68EE-3B48-8A04-2391B5F5B1DF}" destId="{A39C16F3-A3C6-5E45-B1C2-A4FDBF35389B}" srcOrd="3" destOrd="0" presId="urn:microsoft.com/office/officeart/2005/8/layout/hierarchy1"/>
    <dgm:cxn modelId="{3A36A56C-4BCB-2B4F-BF3E-773C6A4974D9}" type="presParOf" srcId="{A39C16F3-A3C6-5E45-B1C2-A4FDBF35389B}" destId="{475BEDFD-A515-DF4A-B51C-DEBB24F22ABB}" srcOrd="0" destOrd="0" presId="urn:microsoft.com/office/officeart/2005/8/layout/hierarchy1"/>
    <dgm:cxn modelId="{65FACC91-16DE-8244-8F74-9B105B8C5D5F}" type="presParOf" srcId="{475BEDFD-A515-DF4A-B51C-DEBB24F22ABB}" destId="{5B1F8E14-6BF6-D442-9AB3-09FF85A6F2DB}" srcOrd="0" destOrd="0" presId="urn:microsoft.com/office/officeart/2005/8/layout/hierarchy1"/>
    <dgm:cxn modelId="{B91B0390-28D8-5944-9969-895A1CEC3F55}" type="presParOf" srcId="{475BEDFD-A515-DF4A-B51C-DEBB24F22ABB}" destId="{3F3867BC-5571-D741-AC03-9BBCCD5C2AD9}" srcOrd="1" destOrd="0" presId="urn:microsoft.com/office/officeart/2005/8/layout/hierarchy1"/>
    <dgm:cxn modelId="{B2A19C51-5858-464A-8BEF-46EEDBC4FBF1}" type="presParOf" srcId="{A39C16F3-A3C6-5E45-B1C2-A4FDBF35389B}" destId="{8131AD23-6440-3B49-B0A7-1539B8D27942}"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111656-7633-C049-978A-8A2733E8CBE7}">
      <dsp:nvSpPr>
        <dsp:cNvPr id="0" name=""/>
        <dsp:cNvSpPr/>
      </dsp:nvSpPr>
      <dsp:spPr>
        <a:xfrm>
          <a:off x="4017857" y="1109360"/>
          <a:ext cx="1066372" cy="507496"/>
        </a:xfrm>
        <a:custGeom>
          <a:avLst/>
          <a:gdLst/>
          <a:ahLst/>
          <a:cxnLst/>
          <a:rect l="0" t="0" r="0" b="0"/>
          <a:pathLst>
            <a:path>
              <a:moveTo>
                <a:pt x="0" y="0"/>
              </a:moveTo>
              <a:lnTo>
                <a:pt x="0" y="345843"/>
              </a:lnTo>
              <a:lnTo>
                <a:pt x="1066372" y="345843"/>
              </a:lnTo>
              <a:lnTo>
                <a:pt x="1066372" y="50749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E677428-A28D-F442-BA71-6E5C6783869F}">
      <dsp:nvSpPr>
        <dsp:cNvPr id="0" name=""/>
        <dsp:cNvSpPr/>
      </dsp:nvSpPr>
      <dsp:spPr>
        <a:xfrm>
          <a:off x="2905764" y="2724914"/>
          <a:ext cx="91440" cy="507496"/>
        </a:xfrm>
        <a:custGeom>
          <a:avLst/>
          <a:gdLst/>
          <a:ahLst/>
          <a:cxnLst/>
          <a:rect l="0" t="0" r="0" b="0"/>
          <a:pathLst>
            <a:path>
              <a:moveTo>
                <a:pt x="45720" y="0"/>
              </a:moveTo>
              <a:lnTo>
                <a:pt x="45720" y="50749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0F1C95-D6CC-3248-8CC2-8DA5F389FE1F}">
      <dsp:nvSpPr>
        <dsp:cNvPr id="0" name=""/>
        <dsp:cNvSpPr/>
      </dsp:nvSpPr>
      <dsp:spPr>
        <a:xfrm>
          <a:off x="2951484" y="1109360"/>
          <a:ext cx="1066372" cy="507496"/>
        </a:xfrm>
        <a:custGeom>
          <a:avLst/>
          <a:gdLst/>
          <a:ahLst/>
          <a:cxnLst/>
          <a:rect l="0" t="0" r="0" b="0"/>
          <a:pathLst>
            <a:path>
              <a:moveTo>
                <a:pt x="1066372" y="0"/>
              </a:moveTo>
              <a:lnTo>
                <a:pt x="1066372" y="345843"/>
              </a:lnTo>
              <a:lnTo>
                <a:pt x="0" y="345843"/>
              </a:lnTo>
              <a:lnTo>
                <a:pt x="0" y="50749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C6B403-22C3-7A46-B04D-055A5E254D35}">
      <dsp:nvSpPr>
        <dsp:cNvPr id="0" name=""/>
        <dsp:cNvSpPr/>
      </dsp:nvSpPr>
      <dsp:spPr>
        <a:xfrm>
          <a:off x="3145370" y="1303"/>
          <a:ext cx="1744972" cy="110805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D168BFF-8B5E-7445-8B90-1F967CB0EFE3}">
      <dsp:nvSpPr>
        <dsp:cNvPr id="0" name=""/>
        <dsp:cNvSpPr/>
      </dsp:nvSpPr>
      <dsp:spPr>
        <a:xfrm>
          <a:off x="3339256" y="185494"/>
          <a:ext cx="1744972" cy="110805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Common Core State Standards</a:t>
          </a:r>
          <a:endParaRPr lang="en-US" sz="2100" kern="1200" dirty="0"/>
        </a:p>
      </dsp:txBody>
      <dsp:txXfrm>
        <a:off x="3339256" y="185494"/>
        <a:ext cx="1744972" cy="1108057"/>
      </dsp:txXfrm>
    </dsp:sp>
    <dsp:sp modelId="{A078421F-8A92-7349-87BE-A2E1871DD3E1}">
      <dsp:nvSpPr>
        <dsp:cNvPr id="0" name=""/>
        <dsp:cNvSpPr/>
      </dsp:nvSpPr>
      <dsp:spPr>
        <a:xfrm>
          <a:off x="2078998" y="1616856"/>
          <a:ext cx="1744972" cy="110805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B5C1ACF-2D65-4748-A44A-7B835765CAA8}">
      <dsp:nvSpPr>
        <dsp:cNvPr id="0" name=""/>
        <dsp:cNvSpPr/>
      </dsp:nvSpPr>
      <dsp:spPr>
        <a:xfrm>
          <a:off x="2272884" y="1801048"/>
          <a:ext cx="1744972" cy="110805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Content Specifications</a:t>
          </a:r>
          <a:endParaRPr lang="en-US" sz="2100" kern="1200" dirty="0"/>
        </a:p>
      </dsp:txBody>
      <dsp:txXfrm>
        <a:off x="2272884" y="1801048"/>
        <a:ext cx="1744972" cy="1108057"/>
      </dsp:txXfrm>
    </dsp:sp>
    <dsp:sp modelId="{95EC9CE4-3037-D143-9518-0B4214B6A3DC}">
      <dsp:nvSpPr>
        <dsp:cNvPr id="0" name=""/>
        <dsp:cNvSpPr/>
      </dsp:nvSpPr>
      <dsp:spPr>
        <a:xfrm>
          <a:off x="2078998" y="3232410"/>
          <a:ext cx="1744972" cy="110805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8793887-8AC8-CA43-8CEF-1299D7B046A3}">
      <dsp:nvSpPr>
        <dsp:cNvPr id="0" name=""/>
        <dsp:cNvSpPr/>
      </dsp:nvSpPr>
      <dsp:spPr>
        <a:xfrm>
          <a:off x="2272884" y="3416602"/>
          <a:ext cx="1744972" cy="110805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Item Specifications</a:t>
          </a:r>
          <a:endParaRPr lang="en-US" sz="2100" kern="1200" dirty="0"/>
        </a:p>
      </dsp:txBody>
      <dsp:txXfrm>
        <a:off x="2272884" y="3416602"/>
        <a:ext cx="1744972" cy="1108057"/>
      </dsp:txXfrm>
    </dsp:sp>
    <dsp:sp modelId="{5B1F8E14-6BF6-D442-9AB3-09FF85A6F2DB}">
      <dsp:nvSpPr>
        <dsp:cNvPr id="0" name=""/>
        <dsp:cNvSpPr/>
      </dsp:nvSpPr>
      <dsp:spPr>
        <a:xfrm>
          <a:off x="4211742" y="1616856"/>
          <a:ext cx="1744972" cy="110805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F3867BC-5571-D741-AC03-9BBCCD5C2AD9}">
      <dsp:nvSpPr>
        <dsp:cNvPr id="0" name=""/>
        <dsp:cNvSpPr/>
      </dsp:nvSpPr>
      <dsp:spPr>
        <a:xfrm>
          <a:off x="4405628" y="1801048"/>
          <a:ext cx="1744972" cy="110805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Summative Blueprint</a:t>
          </a:r>
          <a:endParaRPr lang="en-US" sz="2100" kern="1200" dirty="0"/>
        </a:p>
      </dsp:txBody>
      <dsp:txXfrm>
        <a:off x="4405628" y="1801048"/>
        <a:ext cx="1744972" cy="11080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a:defRPr>
            </a:lvl1pPr>
          </a:lstStyle>
          <a:p>
            <a:fld id="{5BD1B420-1CEE-F142-AAA2-2F912A5BCD52}" type="datetimeFigureOut">
              <a:rPr lang="en-US" smtClean="0"/>
              <a:pPr/>
              <a:t>8/18/14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a:defRPr>
            </a:lvl1pPr>
          </a:lstStyle>
          <a:p>
            <a:fld id="{C888B1E1-8A0A-D840-83A1-A29773597CE2}"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360679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Calibri"/>
        <a:ea typeface="+mn-ea"/>
        <a:cs typeface="+mn-cs"/>
      </a:defRPr>
    </a:lvl1pPr>
    <a:lvl2pPr marL="457200" algn="l" defTabSz="457200" rtl="0" eaLnBrk="1" latinLnBrk="0" hangingPunct="1">
      <a:defRPr sz="1200" kern="1200">
        <a:solidFill>
          <a:schemeClr val="tx1"/>
        </a:solidFill>
        <a:latin typeface="Calibri"/>
        <a:ea typeface="+mn-ea"/>
        <a:cs typeface="+mn-cs"/>
      </a:defRPr>
    </a:lvl2pPr>
    <a:lvl3pPr marL="914400" algn="l" defTabSz="457200" rtl="0" eaLnBrk="1" latinLnBrk="0" hangingPunct="1">
      <a:defRPr sz="1200" kern="1200">
        <a:solidFill>
          <a:schemeClr val="tx1"/>
        </a:solidFill>
        <a:latin typeface="Calibri"/>
        <a:ea typeface="+mn-ea"/>
        <a:cs typeface="+mn-cs"/>
      </a:defRPr>
    </a:lvl3pPr>
    <a:lvl4pPr marL="1371600" algn="l" defTabSz="457200" rtl="0" eaLnBrk="1" latinLnBrk="0" hangingPunct="1">
      <a:defRPr sz="1200" kern="1200">
        <a:solidFill>
          <a:schemeClr val="tx1"/>
        </a:solidFill>
        <a:latin typeface="Calibri"/>
        <a:ea typeface="+mn-ea"/>
        <a:cs typeface="+mn-cs"/>
      </a:defRPr>
    </a:lvl4pPr>
    <a:lvl5pPr marL="1828800" algn="l" defTabSz="457200" rtl="0" eaLnBrk="1" latinLnBrk="0" hangingPunct="1">
      <a:defRPr sz="1200" kern="1200">
        <a:solidFill>
          <a:schemeClr val="tx1"/>
        </a:solidFill>
        <a:latin typeface="Calibr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Calibri"/>
              <a:ea typeface="+mn-ea"/>
              <a:cs typeface="+mn-cs"/>
            </a:endParaRPr>
          </a:p>
        </p:txBody>
      </p:sp>
      <p:sp>
        <p:nvSpPr>
          <p:cNvPr id="4" name="Slide Number Placeholder 3"/>
          <p:cNvSpPr>
            <a:spLocks noGrp="1"/>
          </p:cNvSpPr>
          <p:nvPr>
            <p:ph type="sldNum" sz="quarter" idx="10"/>
          </p:nvPr>
        </p:nvSpPr>
        <p:spPr/>
        <p:txBody>
          <a:bodyPr/>
          <a:lstStyle/>
          <a:p>
            <a:fld id="{C888B1E1-8A0A-D840-83A1-A29773597CE2}" type="slidenum">
              <a:rPr lang="en-US" smtClean="0"/>
              <a:pPr/>
              <a:t>1</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33708770"/>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sp>
      <p:sp>
        <p:nvSpPr>
          <p:cNvPr id="55299" name="Slide Number Placeholder 3"/>
          <p:cNvSpPr>
            <a:spLocks noGrp="1"/>
          </p:cNvSpPr>
          <p:nvPr>
            <p:ph type="sldNum" sz="quarter" idx="5"/>
          </p:nvPr>
        </p:nvSpPr>
        <p:spPr bwMode="auto">
          <a:ln>
            <a:miter lim="800000"/>
            <a:headEnd/>
            <a:tailEnd/>
          </a:ln>
        </p:spPr>
        <p:txBody>
          <a:bodyPr/>
          <a:lstStyle/>
          <a:p>
            <a:pPr>
              <a:defRPr/>
            </a:pPr>
            <a:fld id="{7A85519B-0C79-4704-85DF-0C2D3B0D2449}" type="slidenum">
              <a:rPr lang="en-US">
                <a:solidFill>
                  <a:prstClr val="black"/>
                </a:solidFill>
              </a:rPr>
              <a:pPr>
                <a:defRPr/>
              </a:pPr>
              <a:t>23</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1" y="4343400"/>
            <a:ext cx="5486399" cy="1200282"/>
          </a:xfrm>
          <a:prstGeom prst="rect">
            <a:avLst/>
          </a:prstGeom>
          <a:noFill/>
          <a:ln>
            <a:noFill/>
          </a:ln>
        </p:spPr>
        <p:txBody>
          <a:bodyPr lIns="91420" tIns="45697" rIns="91420" bIns="45697" anchor="t" anchorCtr="0">
            <a:spAutoFit/>
          </a:bodyPr>
          <a:lstStyle/>
          <a:p>
            <a:pPr marL="231762" indent="-231762">
              <a:buSzPct val="25000"/>
            </a:pPr>
            <a:r>
              <a:rPr lang="en-US" sz="1800" dirty="0" smtClean="0"/>
              <a:t>Here are the three shifts – the same shifts we’ve been examining together this week.  We’re going to continue to build on these shifts as they have implications for assessment.</a:t>
            </a:r>
            <a:endParaRPr lang="x-none" sz="1800" dirty="0"/>
          </a:p>
        </p:txBody>
      </p:sp>
      <p:sp>
        <p:nvSpPr>
          <p:cNvPr id="119" name="Shape 119"/>
          <p:cNvSpPr txBox="1">
            <a:spLocks noGrp="1"/>
          </p:cNvSpPr>
          <p:nvPr>
            <p:ph type="sldNum" idx="12"/>
          </p:nvPr>
        </p:nvSpPr>
        <p:spPr>
          <a:xfrm>
            <a:off x="3884613" y="8865462"/>
            <a:ext cx="2971799" cy="276952"/>
          </a:xfrm>
          <a:prstGeom prst="rect">
            <a:avLst/>
          </a:prstGeom>
          <a:noFill/>
          <a:ln>
            <a:noFill/>
          </a:ln>
        </p:spPr>
        <p:txBody>
          <a:bodyPr lIns="91420" tIns="45697" rIns="91420" bIns="45697" anchor="b" anchorCtr="0">
            <a:spAutoFit/>
          </a:bodyPr>
          <a:lstStyle/>
          <a:p>
            <a:pPr>
              <a:buSzPct val="25000"/>
            </a:pPr>
            <a:r>
              <a:rPr lang="x-none">
                <a:solidFill>
                  <a:prstClr val="black"/>
                </a:solidFill>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
        <p:cNvGrpSpPr/>
        <p:nvPr/>
      </p:nvGrpSpPr>
      <p:grpSpPr>
        <a:xfrm>
          <a:off x="0" y="0"/>
          <a:ext cx="0" cy="0"/>
          <a:chOff x="0" y="0"/>
          <a:chExt cx="0" cy="0"/>
        </a:xfrm>
      </p:grpSpPr>
      <p:sp>
        <p:nvSpPr>
          <p:cNvPr id="83970" name="Shape 142"/>
          <p:cNvSpPr>
            <a:spLocks noGrp="1" noRot="1" noChangeAspect="1" noTextEdit="1"/>
          </p:cNvSpPr>
          <p:nvPr>
            <p:ph type="sldImg" idx="2"/>
          </p:nvPr>
        </p:nvSpPr>
        <p:spPr>
          <a:noFill/>
          <a:ln/>
        </p:spPr>
      </p:sp>
      <p:sp>
        <p:nvSpPr>
          <p:cNvPr id="83971" name="Shape 143"/>
          <p:cNvSpPr txBox="1">
            <a:spLocks noGrp="1"/>
          </p:cNvSpPr>
          <p:nvPr>
            <p:ph type="body" idx="1"/>
          </p:nvPr>
        </p:nvSpPr>
        <p:spPr bwMode="auto">
          <a:xfrm>
            <a:off x="685800" y="4343400"/>
            <a:ext cx="5486400" cy="2246723"/>
          </a:xfrm>
          <a:noFill/>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tIns="45697" bIns="45697" numCol="1" anchor="t" compatLnSpc="1">
            <a:prstTxWarp prst="textNoShape">
              <a:avLst/>
            </a:prstTxWarp>
            <a:spAutoFit/>
          </a:bodyPr>
          <a:lstStyle>
            <a:lvl1pPr marL="285750" indent="-285750">
              <a:defRPr sz="1200">
                <a:solidFill>
                  <a:schemeClr val="tx1"/>
                </a:solidFill>
                <a:latin typeface="Arial" charset="0"/>
              </a:defRPr>
            </a:lvl1pPr>
            <a:lvl2pPr>
              <a:defRPr sz="1200">
                <a:solidFill>
                  <a:schemeClr val="tx1"/>
                </a:solidFill>
                <a:latin typeface="Arial" charset="0"/>
              </a:defRPr>
            </a:lvl2pPr>
            <a:lvl3pPr>
              <a:defRPr sz="1200">
                <a:solidFill>
                  <a:schemeClr val="tx1"/>
                </a:solidFill>
                <a:latin typeface="Arial" charset="0"/>
              </a:defRPr>
            </a:lvl3pPr>
            <a:lvl4pPr>
              <a:defRPr sz="1200">
                <a:solidFill>
                  <a:schemeClr val="tx1"/>
                </a:solidFill>
                <a:latin typeface="Arial" charset="0"/>
              </a:defRPr>
            </a:lvl4pPr>
            <a:lvl5pPr>
              <a:defRPr sz="1200">
                <a:solidFill>
                  <a:schemeClr val="tx1"/>
                </a:solidFill>
                <a:latin typeface="Arial" charset="0"/>
              </a:defRPr>
            </a:lvl5pPr>
            <a:lvl6pPr marL="2514600" indent="-228600" fontAlgn="base">
              <a:spcBef>
                <a:spcPct val="30000"/>
              </a:spcBef>
              <a:spcAft>
                <a:spcPct val="0"/>
              </a:spcAft>
              <a:defRPr sz="1200">
                <a:solidFill>
                  <a:schemeClr val="tx1"/>
                </a:solidFill>
                <a:latin typeface="Arial" charset="0"/>
              </a:defRPr>
            </a:lvl6pPr>
            <a:lvl7pPr marL="2971800" indent="-228600" fontAlgn="base">
              <a:spcBef>
                <a:spcPct val="30000"/>
              </a:spcBef>
              <a:spcAft>
                <a:spcPct val="0"/>
              </a:spcAft>
              <a:defRPr sz="1200">
                <a:solidFill>
                  <a:schemeClr val="tx1"/>
                </a:solidFill>
                <a:latin typeface="Arial" charset="0"/>
              </a:defRPr>
            </a:lvl7pPr>
            <a:lvl8pPr marL="3429000" indent="-228600" fontAlgn="base">
              <a:spcBef>
                <a:spcPct val="30000"/>
              </a:spcBef>
              <a:spcAft>
                <a:spcPct val="0"/>
              </a:spcAft>
              <a:defRPr sz="1200">
                <a:solidFill>
                  <a:schemeClr val="tx1"/>
                </a:solidFill>
                <a:latin typeface="Arial" charset="0"/>
              </a:defRPr>
            </a:lvl8pPr>
            <a:lvl9pPr marL="3886200" indent="-228600" fontAlgn="base">
              <a:spcBef>
                <a:spcPct val="30000"/>
              </a:spcBef>
              <a:spcAft>
                <a:spcPct val="0"/>
              </a:spcAft>
              <a:defRPr sz="1200">
                <a:solidFill>
                  <a:schemeClr val="tx1"/>
                </a:solidFill>
                <a:latin typeface="Arial" charset="0"/>
              </a:defRPr>
            </a:lvl9pPr>
          </a:lstStyle>
          <a:p>
            <a:pPr>
              <a:spcBef>
                <a:spcPct val="0"/>
              </a:spcBef>
              <a:buFontTx/>
              <a:buChar char="•"/>
            </a:pPr>
            <a:r>
              <a:rPr lang="en-US" sz="1400" dirty="0"/>
              <a:t>There are no detailed labels here because I want you to see visually that the overall shape of math topics in A+ countries and those typical in the US (pre-Common Core) is different.</a:t>
            </a:r>
          </a:p>
          <a:p>
            <a:pPr>
              <a:spcBef>
                <a:spcPct val="0"/>
              </a:spcBef>
              <a:buFontTx/>
              <a:buChar char="•"/>
            </a:pPr>
            <a:r>
              <a:rPr lang="en-US" sz="1400" dirty="0"/>
              <a:t>Each row is a math topic, like </a:t>
            </a:r>
            <a:r>
              <a:rPr lang="en-US" sz="1400" i="1" dirty="0"/>
              <a:t>fractions</a:t>
            </a:r>
            <a:r>
              <a:rPr lang="en-US" sz="1400" dirty="0"/>
              <a:t>, or </a:t>
            </a:r>
            <a:r>
              <a:rPr lang="en-US" sz="1400" i="1" dirty="0"/>
              <a:t>congruence</a:t>
            </a:r>
            <a:r>
              <a:rPr lang="en-US" sz="1400" dirty="0"/>
              <a:t>.</a:t>
            </a:r>
          </a:p>
          <a:p>
            <a:pPr>
              <a:spcBef>
                <a:spcPct val="0"/>
              </a:spcBef>
              <a:buFontTx/>
              <a:buChar char="•"/>
            </a:pPr>
            <a:r>
              <a:rPr lang="en-US" sz="1400" dirty="0"/>
              <a:t>In 2/3rds of the high-performing countries, the foundations are laid and then further knowledge is built on them. The design principle is focus and coherent progressions.</a:t>
            </a:r>
          </a:p>
          <a:p>
            <a:pPr>
              <a:spcBef>
                <a:spcPct val="0"/>
              </a:spcBef>
              <a:buFontTx/>
              <a:buChar char="•"/>
            </a:pPr>
            <a:r>
              <a:rPr lang="en-US" sz="1400" dirty="0"/>
              <a:t>In the U.S.,  the design principle is to teach </a:t>
            </a:r>
            <a:r>
              <a:rPr lang="en-US" sz="1400" i="1" dirty="0"/>
              <a:t>everything</a:t>
            </a:r>
            <a:r>
              <a:rPr lang="en-US" sz="1400" dirty="0"/>
              <a:t> </a:t>
            </a:r>
            <a:r>
              <a:rPr lang="en-US" sz="1400" u="sng" dirty="0"/>
              <a:t>every</a:t>
            </a:r>
            <a:r>
              <a:rPr lang="en-US" sz="1400" dirty="0"/>
              <a:t> year that can possibly be taught… as well as many things that cannot.</a:t>
            </a:r>
          </a:p>
        </p:txBody>
      </p:sp>
      <p:sp>
        <p:nvSpPr>
          <p:cNvPr id="83972" name="Shape 144"/>
          <p:cNvSpPr>
            <a:spLocks noGrp="1"/>
          </p:cNvSpPr>
          <p:nvPr>
            <p:ph type="sldNum" sz="quarter" idx="12"/>
          </p:nvPr>
        </p:nvSpPr>
        <p:spPr>
          <a:xfrm>
            <a:off x="3884613" y="8865462"/>
            <a:ext cx="2971800" cy="276952"/>
          </a:xfrm>
          <a:noFill/>
        </p:spPr>
        <p:txBody>
          <a:bodyPr tIns="45697" bIns="45697">
            <a:spAutoFit/>
          </a:bodyPr>
          <a:lstStyle>
            <a:lvl1pPr eaLnBrk="0" hangingPunct="0">
              <a:defRPr sz="1400">
                <a:solidFill>
                  <a:srgbClr val="000000"/>
                </a:solidFill>
                <a:latin typeface="Arial" charset="0"/>
                <a:cs typeface="Arial" charset="0"/>
                <a:sym typeface="Arial" charset="0"/>
              </a:defRPr>
            </a:lvl1pPr>
            <a:lvl2pPr marL="742909" indent="-285734" eaLnBrk="0" hangingPunct="0">
              <a:defRPr sz="1400">
                <a:solidFill>
                  <a:srgbClr val="000000"/>
                </a:solidFill>
                <a:latin typeface="Arial" charset="0"/>
                <a:cs typeface="Arial" charset="0"/>
                <a:sym typeface="Arial" charset="0"/>
              </a:defRPr>
            </a:lvl2pPr>
            <a:lvl3pPr marL="1142937" indent="-228587" eaLnBrk="0" hangingPunct="0">
              <a:defRPr sz="1400">
                <a:solidFill>
                  <a:srgbClr val="000000"/>
                </a:solidFill>
                <a:latin typeface="Arial" charset="0"/>
                <a:cs typeface="Arial" charset="0"/>
                <a:sym typeface="Arial" charset="0"/>
              </a:defRPr>
            </a:lvl3pPr>
            <a:lvl4pPr marL="1600112" indent="-228587" eaLnBrk="0" hangingPunct="0">
              <a:defRPr sz="1400">
                <a:solidFill>
                  <a:srgbClr val="000000"/>
                </a:solidFill>
                <a:latin typeface="Arial" charset="0"/>
                <a:cs typeface="Arial" charset="0"/>
                <a:sym typeface="Arial" charset="0"/>
              </a:defRPr>
            </a:lvl4pPr>
            <a:lvl5pPr marL="2057287" indent="-228587" eaLnBrk="0" hangingPunct="0">
              <a:defRPr sz="1400">
                <a:solidFill>
                  <a:srgbClr val="000000"/>
                </a:solidFill>
                <a:latin typeface="Arial" charset="0"/>
                <a:cs typeface="Arial" charset="0"/>
                <a:sym typeface="Arial" charset="0"/>
              </a:defRPr>
            </a:lvl5pPr>
            <a:lvl6pPr marL="2514461" indent="-228587" eaLnBrk="0" fontAlgn="base" hangingPunct="0">
              <a:spcBef>
                <a:spcPct val="0"/>
              </a:spcBef>
              <a:spcAft>
                <a:spcPct val="0"/>
              </a:spcAft>
              <a:defRPr sz="1400">
                <a:solidFill>
                  <a:srgbClr val="000000"/>
                </a:solidFill>
                <a:latin typeface="Arial" charset="0"/>
                <a:cs typeface="Arial" charset="0"/>
                <a:sym typeface="Arial" charset="0"/>
              </a:defRPr>
            </a:lvl6pPr>
            <a:lvl7pPr marL="2971635" indent="-228587" eaLnBrk="0" fontAlgn="base" hangingPunct="0">
              <a:spcBef>
                <a:spcPct val="0"/>
              </a:spcBef>
              <a:spcAft>
                <a:spcPct val="0"/>
              </a:spcAft>
              <a:defRPr sz="1400">
                <a:solidFill>
                  <a:srgbClr val="000000"/>
                </a:solidFill>
                <a:latin typeface="Arial" charset="0"/>
                <a:cs typeface="Arial" charset="0"/>
                <a:sym typeface="Arial" charset="0"/>
              </a:defRPr>
            </a:lvl7pPr>
            <a:lvl8pPr marL="3428810" indent="-228587" eaLnBrk="0" fontAlgn="base" hangingPunct="0">
              <a:spcBef>
                <a:spcPct val="0"/>
              </a:spcBef>
              <a:spcAft>
                <a:spcPct val="0"/>
              </a:spcAft>
              <a:defRPr sz="1400">
                <a:solidFill>
                  <a:srgbClr val="000000"/>
                </a:solidFill>
                <a:latin typeface="Arial" charset="0"/>
                <a:cs typeface="Arial" charset="0"/>
                <a:sym typeface="Arial" charset="0"/>
              </a:defRPr>
            </a:lvl8pPr>
            <a:lvl9pPr marL="3885985" indent="-228587"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SzPct val="25000"/>
            </a:pPr>
            <a:r>
              <a:rPr lang="en-US" sz="1200" dirty="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
        <p:cNvGrpSpPr/>
        <p:nvPr/>
      </p:nvGrpSpPr>
      <p:grpSpPr>
        <a:xfrm>
          <a:off x="0" y="0"/>
          <a:ext cx="0" cy="0"/>
          <a:chOff x="0" y="0"/>
          <a:chExt cx="0" cy="0"/>
        </a:xfrm>
      </p:grpSpPr>
      <p:sp>
        <p:nvSpPr>
          <p:cNvPr id="88066" name="Shape 163"/>
          <p:cNvSpPr>
            <a:spLocks noGrp="1" noRot="1" noChangeAspect="1" noTextEdit="1"/>
          </p:cNvSpPr>
          <p:nvPr>
            <p:ph type="sldImg" idx="2"/>
          </p:nvPr>
        </p:nvSpPr>
        <p:spPr>
          <a:noFill/>
          <a:ln/>
        </p:spPr>
      </p:sp>
      <p:sp>
        <p:nvSpPr>
          <p:cNvPr id="88067" name="Shape 164"/>
          <p:cNvSpPr txBox="1">
            <a:spLocks noGrp="1"/>
          </p:cNvSpPr>
          <p:nvPr>
            <p:ph type="body" idx="1"/>
          </p:nvPr>
        </p:nvSpPr>
        <p:spPr bwMode="auto">
          <a:xfrm>
            <a:off x="685800" y="4343400"/>
            <a:ext cx="5486400" cy="2677610"/>
          </a:xfrm>
          <a:noFill/>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tIns="45697" bIns="45697" numCol="1" anchor="t" compatLnSpc="1">
            <a:prstTxWarp prst="textNoShape">
              <a:avLst/>
            </a:prstTxWarp>
            <a:spAutoFit/>
          </a:bodyPr>
          <a:lstStyle>
            <a:lvl1pPr marL="285750" indent="-285750">
              <a:defRPr sz="1200">
                <a:solidFill>
                  <a:schemeClr val="tx1"/>
                </a:solidFill>
                <a:latin typeface="Arial" charset="0"/>
              </a:defRPr>
            </a:lvl1pPr>
            <a:lvl2pPr>
              <a:defRPr sz="1200">
                <a:solidFill>
                  <a:schemeClr val="tx1"/>
                </a:solidFill>
                <a:latin typeface="Arial" charset="0"/>
              </a:defRPr>
            </a:lvl2pPr>
            <a:lvl3pPr>
              <a:defRPr sz="1200">
                <a:solidFill>
                  <a:schemeClr val="tx1"/>
                </a:solidFill>
                <a:latin typeface="Arial" charset="0"/>
              </a:defRPr>
            </a:lvl3pPr>
            <a:lvl4pPr>
              <a:defRPr sz="1200">
                <a:solidFill>
                  <a:schemeClr val="tx1"/>
                </a:solidFill>
                <a:latin typeface="Arial" charset="0"/>
              </a:defRPr>
            </a:lvl4pPr>
            <a:lvl5pPr>
              <a:defRPr sz="1200">
                <a:solidFill>
                  <a:schemeClr val="tx1"/>
                </a:solidFill>
                <a:latin typeface="Arial" charset="0"/>
              </a:defRPr>
            </a:lvl5pPr>
            <a:lvl6pPr marL="2514600" indent="-228600" fontAlgn="base">
              <a:spcBef>
                <a:spcPct val="30000"/>
              </a:spcBef>
              <a:spcAft>
                <a:spcPct val="0"/>
              </a:spcAft>
              <a:defRPr sz="1200">
                <a:solidFill>
                  <a:schemeClr val="tx1"/>
                </a:solidFill>
                <a:latin typeface="Arial" charset="0"/>
              </a:defRPr>
            </a:lvl6pPr>
            <a:lvl7pPr marL="2971800" indent="-228600" fontAlgn="base">
              <a:spcBef>
                <a:spcPct val="30000"/>
              </a:spcBef>
              <a:spcAft>
                <a:spcPct val="0"/>
              </a:spcAft>
              <a:defRPr sz="1200">
                <a:solidFill>
                  <a:schemeClr val="tx1"/>
                </a:solidFill>
                <a:latin typeface="Arial" charset="0"/>
              </a:defRPr>
            </a:lvl7pPr>
            <a:lvl8pPr marL="3429000" indent="-228600" fontAlgn="base">
              <a:spcBef>
                <a:spcPct val="30000"/>
              </a:spcBef>
              <a:spcAft>
                <a:spcPct val="0"/>
              </a:spcAft>
              <a:defRPr sz="1200">
                <a:solidFill>
                  <a:schemeClr val="tx1"/>
                </a:solidFill>
                <a:latin typeface="Arial" charset="0"/>
              </a:defRPr>
            </a:lvl8pPr>
            <a:lvl9pPr marL="3886200" indent="-228600" fontAlgn="base">
              <a:spcBef>
                <a:spcPct val="30000"/>
              </a:spcBef>
              <a:spcAft>
                <a:spcPct val="0"/>
              </a:spcAft>
              <a:defRPr sz="1200">
                <a:solidFill>
                  <a:schemeClr val="tx1"/>
                </a:solidFill>
                <a:latin typeface="Arial" charset="0"/>
              </a:defRPr>
            </a:lvl9pPr>
          </a:lstStyle>
          <a:p>
            <a:pPr>
              <a:spcBef>
                <a:spcPct val="0"/>
              </a:spcBef>
              <a:buFontTx/>
              <a:buChar char="•"/>
            </a:pPr>
            <a:r>
              <a:rPr lang="en-US" sz="1400" dirty="0"/>
              <a:t>Focus in the Common Core Standards means two things.  What is in versus what is out, but also what the main focus of the standards are for each grade.  This chart shows what the major focus areas are for K-8 math.  These are the concepts which demand the most time, attention and energy throughout the school year.   It is through focus in these key areas in K-8, that students will be best be prepared for further studies of math in HS and consequently, college and career ready.</a:t>
            </a:r>
          </a:p>
          <a:p>
            <a:pPr>
              <a:spcBef>
                <a:spcPct val="0"/>
              </a:spcBef>
              <a:buFontTx/>
              <a:buChar char="•"/>
            </a:pPr>
            <a:r>
              <a:rPr lang="en-US" sz="1400" dirty="0"/>
              <a:t>It is important to note that these are not topics to be checked off a list during an isolated unit of instruction, but rather these priority areas will be present throughout the school year through rich instructional experiences.  </a:t>
            </a:r>
          </a:p>
        </p:txBody>
      </p:sp>
      <p:sp>
        <p:nvSpPr>
          <p:cNvPr id="88068" name="Shape 165"/>
          <p:cNvSpPr>
            <a:spLocks noGrp="1"/>
          </p:cNvSpPr>
          <p:nvPr>
            <p:ph type="sldNum" sz="quarter" idx="12"/>
          </p:nvPr>
        </p:nvSpPr>
        <p:spPr>
          <a:xfrm>
            <a:off x="3884613" y="8865462"/>
            <a:ext cx="2971800" cy="276952"/>
          </a:xfrm>
          <a:noFill/>
        </p:spPr>
        <p:txBody>
          <a:bodyPr tIns="45697" bIns="45697">
            <a:spAutoFit/>
          </a:bodyPr>
          <a:lstStyle>
            <a:lvl1pPr eaLnBrk="0" hangingPunct="0">
              <a:defRPr sz="1400">
                <a:solidFill>
                  <a:srgbClr val="000000"/>
                </a:solidFill>
                <a:latin typeface="Arial" charset="0"/>
                <a:cs typeface="Arial" charset="0"/>
                <a:sym typeface="Arial" charset="0"/>
              </a:defRPr>
            </a:lvl1pPr>
            <a:lvl2pPr marL="742909" indent="-285734" eaLnBrk="0" hangingPunct="0">
              <a:defRPr sz="1400">
                <a:solidFill>
                  <a:srgbClr val="000000"/>
                </a:solidFill>
                <a:latin typeface="Arial" charset="0"/>
                <a:cs typeface="Arial" charset="0"/>
                <a:sym typeface="Arial" charset="0"/>
              </a:defRPr>
            </a:lvl2pPr>
            <a:lvl3pPr marL="1142937" indent="-228587" eaLnBrk="0" hangingPunct="0">
              <a:defRPr sz="1400">
                <a:solidFill>
                  <a:srgbClr val="000000"/>
                </a:solidFill>
                <a:latin typeface="Arial" charset="0"/>
                <a:cs typeface="Arial" charset="0"/>
                <a:sym typeface="Arial" charset="0"/>
              </a:defRPr>
            </a:lvl3pPr>
            <a:lvl4pPr marL="1600112" indent="-228587" eaLnBrk="0" hangingPunct="0">
              <a:defRPr sz="1400">
                <a:solidFill>
                  <a:srgbClr val="000000"/>
                </a:solidFill>
                <a:latin typeface="Arial" charset="0"/>
                <a:cs typeface="Arial" charset="0"/>
                <a:sym typeface="Arial" charset="0"/>
              </a:defRPr>
            </a:lvl4pPr>
            <a:lvl5pPr marL="2057287" indent="-228587" eaLnBrk="0" hangingPunct="0">
              <a:defRPr sz="1400">
                <a:solidFill>
                  <a:srgbClr val="000000"/>
                </a:solidFill>
                <a:latin typeface="Arial" charset="0"/>
                <a:cs typeface="Arial" charset="0"/>
                <a:sym typeface="Arial" charset="0"/>
              </a:defRPr>
            </a:lvl5pPr>
            <a:lvl6pPr marL="2514461" indent="-228587" eaLnBrk="0" fontAlgn="base" hangingPunct="0">
              <a:spcBef>
                <a:spcPct val="0"/>
              </a:spcBef>
              <a:spcAft>
                <a:spcPct val="0"/>
              </a:spcAft>
              <a:defRPr sz="1400">
                <a:solidFill>
                  <a:srgbClr val="000000"/>
                </a:solidFill>
                <a:latin typeface="Arial" charset="0"/>
                <a:cs typeface="Arial" charset="0"/>
                <a:sym typeface="Arial" charset="0"/>
              </a:defRPr>
            </a:lvl6pPr>
            <a:lvl7pPr marL="2971635" indent="-228587" eaLnBrk="0" fontAlgn="base" hangingPunct="0">
              <a:spcBef>
                <a:spcPct val="0"/>
              </a:spcBef>
              <a:spcAft>
                <a:spcPct val="0"/>
              </a:spcAft>
              <a:defRPr sz="1400">
                <a:solidFill>
                  <a:srgbClr val="000000"/>
                </a:solidFill>
                <a:latin typeface="Arial" charset="0"/>
                <a:cs typeface="Arial" charset="0"/>
                <a:sym typeface="Arial" charset="0"/>
              </a:defRPr>
            </a:lvl7pPr>
            <a:lvl8pPr marL="3428810" indent="-228587" eaLnBrk="0" fontAlgn="base" hangingPunct="0">
              <a:spcBef>
                <a:spcPct val="0"/>
              </a:spcBef>
              <a:spcAft>
                <a:spcPct val="0"/>
              </a:spcAft>
              <a:defRPr sz="1400">
                <a:solidFill>
                  <a:srgbClr val="000000"/>
                </a:solidFill>
                <a:latin typeface="Arial" charset="0"/>
                <a:cs typeface="Arial" charset="0"/>
                <a:sym typeface="Arial" charset="0"/>
              </a:defRPr>
            </a:lvl8pPr>
            <a:lvl9pPr marL="3885985" indent="-228587"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SzPct val="25000"/>
            </a:pPr>
            <a:r>
              <a:rPr lang="en-US" sz="1200" dirty="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
        <p:cNvGrpSpPr/>
        <p:nvPr/>
      </p:nvGrpSpPr>
      <p:grpSpPr>
        <a:xfrm>
          <a:off x="0" y="0"/>
          <a:ext cx="0" cy="0"/>
          <a:chOff x="0" y="0"/>
          <a:chExt cx="0" cy="0"/>
        </a:xfrm>
      </p:grpSpPr>
      <p:sp>
        <p:nvSpPr>
          <p:cNvPr id="114690" name="Shape 377"/>
          <p:cNvSpPr>
            <a:spLocks noGrp="1" noRot="1" noChangeAspect="1" noTextEdit="1"/>
          </p:cNvSpPr>
          <p:nvPr>
            <p:ph type="sldImg" idx="2"/>
          </p:nvPr>
        </p:nvSpPr>
        <p:spPr>
          <a:noFill/>
          <a:ln/>
        </p:spPr>
      </p:sp>
      <p:sp>
        <p:nvSpPr>
          <p:cNvPr id="378" name="Shape 378"/>
          <p:cNvSpPr txBox="1">
            <a:spLocks noGrp="1"/>
          </p:cNvSpPr>
          <p:nvPr>
            <p:ph type="body" idx="1"/>
          </p:nvPr>
        </p:nvSpPr>
        <p:spPr>
          <a:xfrm>
            <a:off x="685800" y="4343401"/>
            <a:ext cx="5486400" cy="4062605"/>
          </a:xfrm>
          <a:ln/>
        </p:spPr>
        <p:txBody>
          <a:bodyPr tIns="45697" bIns="45697" anchor="t">
            <a:spAutoFit/>
          </a:bodyPr>
          <a:lstStyle/>
          <a:p>
            <a:pPr marL="285734" indent="-285734">
              <a:buFont typeface="Arial" pitchFamily="34" charset="0"/>
              <a:buChar char="•"/>
              <a:defRPr/>
            </a:pPr>
            <a:r>
              <a:rPr lang="x-none" sz="1400" dirty="0" smtClean="0"/>
              <a:t>The </a:t>
            </a:r>
            <a:r>
              <a:rPr lang="x-none" sz="1400" dirty="0"/>
              <a:t>emphases charts make visible the intended focus and coherence of the subject matter by identifying the major work (focus) and the </a:t>
            </a:r>
            <a:r>
              <a:rPr lang="x-none" sz="1400" dirty="0">
                <a:solidFill>
                  <a:srgbClr val="FF0000"/>
                </a:solidFill>
              </a:rPr>
              <a:t>supporting and additional work (coherence within and across</a:t>
            </a:r>
            <a:r>
              <a:rPr lang="en-US" sz="1400" dirty="0">
                <a:solidFill>
                  <a:srgbClr val="FF0000"/>
                </a:solidFill>
              </a:rPr>
              <a:t>)</a:t>
            </a:r>
          </a:p>
          <a:p>
            <a:pPr>
              <a:defRPr/>
            </a:pPr>
            <a:endParaRPr lang="en-US" sz="1800" dirty="0" smtClean="0"/>
          </a:p>
          <a:p>
            <a:pPr>
              <a:defRPr/>
            </a:pPr>
            <a:r>
              <a:rPr lang="en-US" sz="1800" b="1" dirty="0" smtClean="0"/>
              <a:t>Need to discuss how “major” work was chosen and why it is important</a:t>
            </a:r>
            <a:endParaRPr lang="x-none" sz="1800" b="1" dirty="0"/>
          </a:p>
          <a:p>
            <a:pPr>
              <a:defRPr/>
            </a:pPr>
            <a:endParaRPr lang="x-none" sz="1800" dirty="0"/>
          </a:p>
          <a:p>
            <a:pPr>
              <a:defRPr/>
            </a:pPr>
            <a:r>
              <a:rPr lang="x-none" sz="1800" dirty="0"/>
              <a:t>For example, here are some connections between supporting and major.</a:t>
            </a:r>
          </a:p>
          <a:p>
            <a:pPr>
              <a:buSzPct val="25000"/>
              <a:defRPr/>
            </a:pPr>
            <a:r>
              <a:rPr lang="x-none" sz="1800" dirty="0">
                <a:solidFill>
                  <a:schemeClr val="dk1"/>
                </a:solidFill>
                <a:ea typeface="Arial"/>
                <a:cs typeface="Arial"/>
                <a:sym typeface="Arial"/>
              </a:rPr>
              <a:t>Gain familiarity with factors and multiples: Work in this cluster supports students work with multi-digit arithmetic as well as their work with fraction equivalence. </a:t>
            </a:r>
          </a:p>
          <a:p>
            <a:pPr>
              <a:defRPr/>
            </a:pPr>
            <a:endParaRPr lang="x-none" sz="1800" dirty="0">
              <a:solidFill>
                <a:schemeClr val="dk1"/>
              </a:solidFill>
              <a:ea typeface="Arial"/>
              <a:cs typeface="Arial"/>
              <a:sym typeface="Arial"/>
            </a:endParaRPr>
          </a:p>
          <a:p>
            <a:pPr>
              <a:defRPr/>
            </a:pPr>
            <a:endParaRPr lang="x-none" sz="1800" dirty="0">
              <a:solidFill>
                <a:schemeClr val="dk1"/>
              </a:solidFill>
              <a:ea typeface="Arial"/>
              <a:cs typeface="Arial"/>
              <a:sym typeface="Arial"/>
            </a:endParaRPr>
          </a:p>
        </p:txBody>
      </p:sp>
      <p:sp>
        <p:nvSpPr>
          <p:cNvPr id="114692" name="Shape 379"/>
          <p:cNvSpPr>
            <a:spLocks noGrp="1"/>
          </p:cNvSpPr>
          <p:nvPr>
            <p:ph type="sldNum" sz="quarter" idx="12"/>
          </p:nvPr>
        </p:nvSpPr>
        <p:spPr>
          <a:xfrm>
            <a:off x="3884613" y="8865462"/>
            <a:ext cx="2971800" cy="276952"/>
          </a:xfrm>
          <a:noFill/>
        </p:spPr>
        <p:txBody>
          <a:bodyPr tIns="45697" bIns="45697">
            <a:spAutoFit/>
          </a:bodyPr>
          <a:lstStyle>
            <a:lvl1pPr eaLnBrk="0" hangingPunct="0">
              <a:defRPr sz="1400">
                <a:solidFill>
                  <a:srgbClr val="000000"/>
                </a:solidFill>
                <a:latin typeface="Arial" charset="0"/>
                <a:cs typeface="Arial" charset="0"/>
                <a:sym typeface="Arial" charset="0"/>
              </a:defRPr>
            </a:lvl1pPr>
            <a:lvl2pPr marL="742909" indent="-285734" eaLnBrk="0" hangingPunct="0">
              <a:defRPr sz="1400">
                <a:solidFill>
                  <a:srgbClr val="000000"/>
                </a:solidFill>
                <a:latin typeface="Arial" charset="0"/>
                <a:cs typeface="Arial" charset="0"/>
                <a:sym typeface="Arial" charset="0"/>
              </a:defRPr>
            </a:lvl2pPr>
            <a:lvl3pPr marL="1142937" indent="-228587" eaLnBrk="0" hangingPunct="0">
              <a:defRPr sz="1400">
                <a:solidFill>
                  <a:srgbClr val="000000"/>
                </a:solidFill>
                <a:latin typeface="Arial" charset="0"/>
                <a:cs typeface="Arial" charset="0"/>
                <a:sym typeface="Arial" charset="0"/>
              </a:defRPr>
            </a:lvl3pPr>
            <a:lvl4pPr marL="1600112" indent="-228587" eaLnBrk="0" hangingPunct="0">
              <a:defRPr sz="1400">
                <a:solidFill>
                  <a:srgbClr val="000000"/>
                </a:solidFill>
                <a:latin typeface="Arial" charset="0"/>
                <a:cs typeface="Arial" charset="0"/>
                <a:sym typeface="Arial" charset="0"/>
              </a:defRPr>
            </a:lvl4pPr>
            <a:lvl5pPr marL="2057287" indent="-228587" eaLnBrk="0" hangingPunct="0">
              <a:defRPr sz="1400">
                <a:solidFill>
                  <a:srgbClr val="000000"/>
                </a:solidFill>
                <a:latin typeface="Arial" charset="0"/>
                <a:cs typeface="Arial" charset="0"/>
                <a:sym typeface="Arial" charset="0"/>
              </a:defRPr>
            </a:lvl5pPr>
            <a:lvl6pPr marL="2514461" indent="-228587" eaLnBrk="0" fontAlgn="base" hangingPunct="0">
              <a:spcBef>
                <a:spcPct val="0"/>
              </a:spcBef>
              <a:spcAft>
                <a:spcPct val="0"/>
              </a:spcAft>
              <a:defRPr sz="1400">
                <a:solidFill>
                  <a:srgbClr val="000000"/>
                </a:solidFill>
                <a:latin typeface="Arial" charset="0"/>
                <a:cs typeface="Arial" charset="0"/>
                <a:sym typeface="Arial" charset="0"/>
              </a:defRPr>
            </a:lvl6pPr>
            <a:lvl7pPr marL="2971635" indent="-228587" eaLnBrk="0" fontAlgn="base" hangingPunct="0">
              <a:spcBef>
                <a:spcPct val="0"/>
              </a:spcBef>
              <a:spcAft>
                <a:spcPct val="0"/>
              </a:spcAft>
              <a:defRPr sz="1400">
                <a:solidFill>
                  <a:srgbClr val="000000"/>
                </a:solidFill>
                <a:latin typeface="Arial" charset="0"/>
                <a:cs typeface="Arial" charset="0"/>
                <a:sym typeface="Arial" charset="0"/>
              </a:defRPr>
            </a:lvl7pPr>
            <a:lvl8pPr marL="3428810" indent="-228587" eaLnBrk="0" fontAlgn="base" hangingPunct="0">
              <a:spcBef>
                <a:spcPct val="0"/>
              </a:spcBef>
              <a:spcAft>
                <a:spcPct val="0"/>
              </a:spcAft>
              <a:defRPr sz="1400">
                <a:solidFill>
                  <a:srgbClr val="000000"/>
                </a:solidFill>
                <a:latin typeface="Arial" charset="0"/>
                <a:cs typeface="Arial" charset="0"/>
                <a:sym typeface="Arial" charset="0"/>
              </a:defRPr>
            </a:lvl8pPr>
            <a:lvl9pPr marL="3885985" indent="-228587"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SzPct val="25000"/>
            </a:pPr>
            <a:r>
              <a:rPr lang="en-US" sz="1200" dirty="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
        <p:cNvGrpSpPr/>
        <p:nvPr/>
      </p:nvGrpSpPr>
      <p:grpSpPr>
        <a:xfrm>
          <a:off x="0" y="0"/>
          <a:ext cx="0" cy="0"/>
          <a:chOff x="0" y="0"/>
          <a:chExt cx="0" cy="0"/>
        </a:xfrm>
      </p:grpSpPr>
      <p:sp>
        <p:nvSpPr>
          <p:cNvPr id="91138" name="Shape 185"/>
          <p:cNvSpPr>
            <a:spLocks noGrp="1" noRot="1" noChangeAspect="1" noTextEdit="1"/>
          </p:cNvSpPr>
          <p:nvPr>
            <p:ph type="sldImg" idx="2"/>
          </p:nvPr>
        </p:nvSpPr>
        <p:spPr>
          <a:noFill/>
          <a:ln/>
        </p:spPr>
      </p:sp>
      <p:sp>
        <p:nvSpPr>
          <p:cNvPr id="186" name="Shape 186"/>
          <p:cNvSpPr txBox="1">
            <a:spLocks noGrp="1"/>
          </p:cNvSpPr>
          <p:nvPr>
            <p:ph type="body" idx="1"/>
          </p:nvPr>
        </p:nvSpPr>
        <p:spPr>
          <a:xfrm>
            <a:off x="685800" y="4343401"/>
            <a:ext cx="5486400" cy="4401158"/>
          </a:xfrm>
          <a:ln/>
        </p:spPr>
        <p:txBody>
          <a:bodyPr tIns="45697" bIns="45697" anchor="t">
            <a:spAutoFit/>
          </a:bodyPr>
          <a:lstStyle/>
          <a:p>
            <a:pPr marL="285734" indent="-285734">
              <a:buSzPct val="25000"/>
              <a:buFont typeface="Arial" pitchFamily="34" charset="0"/>
              <a:buChar char="•"/>
              <a:defRPr/>
            </a:pPr>
            <a:r>
              <a:rPr lang="x-none" sz="1400" dirty="0"/>
              <a:t>{Read slide}</a:t>
            </a:r>
          </a:p>
          <a:p>
            <a:pPr marL="285734" indent="-285734">
              <a:buFont typeface="Arial" pitchFamily="34" charset="0"/>
              <a:buChar char="•"/>
              <a:defRPr/>
            </a:pPr>
            <a:r>
              <a:rPr lang="x-none" sz="1400" dirty="0"/>
              <a:t>In the second shift of coherence, we take advantage of focus to actually pay attention to sense-making in math.  Coherence speaks to the idea that math does not consist of a list of isolated topics.  </a:t>
            </a:r>
          </a:p>
          <a:p>
            <a:pPr marL="285734" indent="-285734">
              <a:buFont typeface="Arial" pitchFamily="34" charset="0"/>
              <a:buChar char="•"/>
              <a:defRPr/>
            </a:pPr>
            <a:r>
              <a:rPr lang="x-none" sz="1400" dirty="0"/>
              <a:t>The Standards themselves, and therefore any resulting curriculum and instruction, should build on major concepts within a given school year as well as major concepts from previous school years.  </a:t>
            </a:r>
          </a:p>
          <a:p>
            <a:pPr>
              <a:defRPr/>
            </a:pPr>
            <a:endParaRPr lang="x-none" sz="1400" dirty="0"/>
          </a:p>
          <a:p>
            <a:pPr marL="231762" indent="-231762">
              <a:buClr>
                <a:srgbClr val="000000"/>
              </a:buClr>
              <a:buSzPct val="101851"/>
              <a:buFont typeface="Arial"/>
              <a:buChar char="•"/>
              <a:defRPr/>
            </a:pPr>
            <a:r>
              <a:rPr lang="x-none" sz="1400" dirty="0"/>
              <a:t>Typically, current math curriculum spends as much as 25% of the instructional school year on review and re-teaching of previous grade level expectations – not as an extension – but rather as a re-teaching because many students have very little command of critical concepts.   </a:t>
            </a:r>
          </a:p>
          <a:p>
            <a:pPr>
              <a:defRPr/>
            </a:pPr>
            <a:endParaRPr lang="x-none" sz="1400" dirty="0"/>
          </a:p>
          <a:p>
            <a:pPr marL="231762" indent="-231762">
              <a:buClr>
                <a:srgbClr val="000000"/>
              </a:buClr>
              <a:buSzPct val="101851"/>
              <a:buFont typeface="Arial"/>
              <a:buChar char="•"/>
              <a:defRPr/>
            </a:pPr>
            <a:r>
              <a:rPr lang="x-none" sz="1400" dirty="0"/>
              <a:t>Just as there are two ways to look at focus, there are two elements of coherence: The coherence across grades and the coherence that links topics to the major work of the grade.</a:t>
            </a:r>
          </a:p>
          <a:p>
            <a:pPr>
              <a:defRPr/>
            </a:pPr>
            <a:endParaRPr lang="x-none" sz="1400" dirty="0"/>
          </a:p>
          <a:p>
            <a:pPr>
              <a:defRPr/>
            </a:pPr>
            <a:endParaRPr lang="x-none" sz="1400" dirty="0"/>
          </a:p>
          <a:p>
            <a:pPr>
              <a:defRPr/>
            </a:pPr>
            <a:endParaRPr lang="x-none" sz="1400" dirty="0"/>
          </a:p>
          <a:p>
            <a:pPr>
              <a:defRPr/>
            </a:pPr>
            <a:endParaRPr lang="x-none" sz="1400" dirty="0"/>
          </a:p>
        </p:txBody>
      </p:sp>
      <p:sp>
        <p:nvSpPr>
          <p:cNvPr id="91140" name="Shape 187"/>
          <p:cNvSpPr>
            <a:spLocks noGrp="1"/>
          </p:cNvSpPr>
          <p:nvPr>
            <p:ph type="sldNum" sz="quarter" idx="12"/>
          </p:nvPr>
        </p:nvSpPr>
        <p:spPr>
          <a:xfrm>
            <a:off x="3884613" y="8865462"/>
            <a:ext cx="2971800" cy="276952"/>
          </a:xfrm>
          <a:noFill/>
        </p:spPr>
        <p:txBody>
          <a:bodyPr tIns="45697" bIns="45697">
            <a:spAutoFit/>
          </a:bodyPr>
          <a:lstStyle>
            <a:lvl1pPr eaLnBrk="0" hangingPunct="0">
              <a:defRPr sz="1400">
                <a:solidFill>
                  <a:srgbClr val="000000"/>
                </a:solidFill>
                <a:latin typeface="Arial" charset="0"/>
                <a:cs typeface="Arial" charset="0"/>
                <a:sym typeface="Arial" charset="0"/>
              </a:defRPr>
            </a:lvl1pPr>
            <a:lvl2pPr marL="742909" indent="-285734" eaLnBrk="0" hangingPunct="0">
              <a:defRPr sz="1400">
                <a:solidFill>
                  <a:srgbClr val="000000"/>
                </a:solidFill>
                <a:latin typeface="Arial" charset="0"/>
                <a:cs typeface="Arial" charset="0"/>
                <a:sym typeface="Arial" charset="0"/>
              </a:defRPr>
            </a:lvl2pPr>
            <a:lvl3pPr marL="1142937" indent="-228587" eaLnBrk="0" hangingPunct="0">
              <a:defRPr sz="1400">
                <a:solidFill>
                  <a:srgbClr val="000000"/>
                </a:solidFill>
                <a:latin typeface="Arial" charset="0"/>
                <a:cs typeface="Arial" charset="0"/>
                <a:sym typeface="Arial" charset="0"/>
              </a:defRPr>
            </a:lvl3pPr>
            <a:lvl4pPr marL="1600112" indent="-228587" eaLnBrk="0" hangingPunct="0">
              <a:defRPr sz="1400">
                <a:solidFill>
                  <a:srgbClr val="000000"/>
                </a:solidFill>
                <a:latin typeface="Arial" charset="0"/>
                <a:cs typeface="Arial" charset="0"/>
                <a:sym typeface="Arial" charset="0"/>
              </a:defRPr>
            </a:lvl4pPr>
            <a:lvl5pPr marL="2057287" indent="-228587" eaLnBrk="0" hangingPunct="0">
              <a:defRPr sz="1400">
                <a:solidFill>
                  <a:srgbClr val="000000"/>
                </a:solidFill>
                <a:latin typeface="Arial" charset="0"/>
                <a:cs typeface="Arial" charset="0"/>
                <a:sym typeface="Arial" charset="0"/>
              </a:defRPr>
            </a:lvl5pPr>
            <a:lvl6pPr marL="2514461" indent="-228587" eaLnBrk="0" fontAlgn="base" hangingPunct="0">
              <a:spcBef>
                <a:spcPct val="0"/>
              </a:spcBef>
              <a:spcAft>
                <a:spcPct val="0"/>
              </a:spcAft>
              <a:defRPr sz="1400">
                <a:solidFill>
                  <a:srgbClr val="000000"/>
                </a:solidFill>
                <a:latin typeface="Arial" charset="0"/>
                <a:cs typeface="Arial" charset="0"/>
                <a:sym typeface="Arial" charset="0"/>
              </a:defRPr>
            </a:lvl6pPr>
            <a:lvl7pPr marL="2971635" indent="-228587" eaLnBrk="0" fontAlgn="base" hangingPunct="0">
              <a:spcBef>
                <a:spcPct val="0"/>
              </a:spcBef>
              <a:spcAft>
                <a:spcPct val="0"/>
              </a:spcAft>
              <a:defRPr sz="1400">
                <a:solidFill>
                  <a:srgbClr val="000000"/>
                </a:solidFill>
                <a:latin typeface="Arial" charset="0"/>
                <a:cs typeface="Arial" charset="0"/>
                <a:sym typeface="Arial" charset="0"/>
              </a:defRPr>
            </a:lvl7pPr>
            <a:lvl8pPr marL="3428810" indent="-228587" eaLnBrk="0" fontAlgn="base" hangingPunct="0">
              <a:spcBef>
                <a:spcPct val="0"/>
              </a:spcBef>
              <a:spcAft>
                <a:spcPct val="0"/>
              </a:spcAft>
              <a:defRPr sz="1400">
                <a:solidFill>
                  <a:srgbClr val="000000"/>
                </a:solidFill>
                <a:latin typeface="Arial" charset="0"/>
                <a:cs typeface="Arial" charset="0"/>
                <a:sym typeface="Arial" charset="0"/>
              </a:defRPr>
            </a:lvl8pPr>
            <a:lvl9pPr marL="3885985" indent="-228587"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SzPct val="25000"/>
            </a:pPr>
            <a:r>
              <a:rPr lang="en-US" sz="1200" dirty="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
        <p:cNvGrpSpPr/>
        <p:nvPr/>
      </p:nvGrpSpPr>
      <p:grpSpPr>
        <a:xfrm>
          <a:off x="0" y="0"/>
          <a:ext cx="0" cy="0"/>
          <a:chOff x="0" y="0"/>
          <a:chExt cx="0" cy="0"/>
        </a:xfrm>
      </p:grpSpPr>
      <p:sp>
        <p:nvSpPr>
          <p:cNvPr id="94210" name="Shape 211"/>
          <p:cNvSpPr>
            <a:spLocks noGrp="1" noRot="1" noChangeAspect="1" noTextEdit="1"/>
          </p:cNvSpPr>
          <p:nvPr>
            <p:ph type="sldImg" idx="2"/>
          </p:nvPr>
        </p:nvSpPr>
        <p:spPr>
          <a:noFill/>
          <a:ln/>
        </p:spPr>
      </p:sp>
      <p:sp>
        <p:nvSpPr>
          <p:cNvPr id="94211" name="Shape 212"/>
          <p:cNvSpPr txBox="1">
            <a:spLocks noGrp="1"/>
          </p:cNvSpPr>
          <p:nvPr>
            <p:ph type="body" idx="1"/>
          </p:nvPr>
        </p:nvSpPr>
        <p:spPr bwMode="auto">
          <a:xfrm>
            <a:off x="685800" y="4343400"/>
            <a:ext cx="5486400" cy="3231607"/>
          </a:xfrm>
          <a:noFill/>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tIns="45697" bIns="45697" numCol="1" anchor="t" compatLnSpc="1">
            <a:prstTxWarp prst="textNoShape">
              <a:avLst/>
            </a:prstTxWarp>
            <a:spAutoFit/>
          </a:bodyPr>
          <a:lstStyle>
            <a:lvl1pPr marL="171450" indent="-171450">
              <a:defRPr sz="1200">
                <a:solidFill>
                  <a:schemeClr val="tx1"/>
                </a:solidFill>
                <a:latin typeface="Arial" charset="0"/>
              </a:defRPr>
            </a:lvl1pPr>
            <a:lvl2pPr>
              <a:defRPr sz="1200">
                <a:solidFill>
                  <a:schemeClr val="tx1"/>
                </a:solidFill>
                <a:latin typeface="Arial" charset="0"/>
              </a:defRPr>
            </a:lvl2pPr>
            <a:lvl3pPr>
              <a:defRPr sz="1200">
                <a:solidFill>
                  <a:schemeClr val="tx1"/>
                </a:solidFill>
                <a:latin typeface="Arial" charset="0"/>
              </a:defRPr>
            </a:lvl3pPr>
            <a:lvl4pPr>
              <a:defRPr sz="1200">
                <a:solidFill>
                  <a:schemeClr val="tx1"/>
                </a:solidFill>
                <a:latin typeface="Arial" charset="0"/>
              </a:defRPr>
            </a:lvl4pPr>
            <a:lvl5pPr>
              <a:defRPr sz="1200">
                <a:solidFill>
                  <a:schemeClr val="tx1"/>
                </a:solidFill>
                <a:latin typeface="Arial" charset="0"/>
              </a:defRPr>
            </a:lvl5pPr>
            <a:lvl6pPr marL="2514600" indent="-228600" fontAlgn="base">
              <a:spcBef>
                <a:spcPct val="30000"/>
              </a:spcBef>
              <a:spcAft>
                <a:spcPct val="0"/>
              </a:spcAft>
              <a:defRPr sz="1200">
                <a:solidFill>
                  <a:schemeClr val="tx1"/>
                </a:solidFill>
                <a:latin typeface="Arial" charset="0"/>
              </a:defRPr>
            </a:lvl6pPr>
            <a:lvl7pPr marL="2971800" indent="-228600" fontAlgn="base">
              <a:spcBef>
                <a:spcPct val="30000"/>
              </a:spcBef>
              <a:spcAft>
                <a:spcPct val="0"/>
              </a:spcAft>
              <a:defRPr sz="1200">
                <a:solidFill>
                  <a:schemeClr val="tx1"/>
                </a:solidFill>
                <a:latin typeface="Arial" charset="0"/>
              </a:defRPr>
            </a:lvl7pPr>
            <a:lvl8pPr marL="3429000" indent="-228600" fontAlgn="base">
              <a:spcBef>
                <a:spcPct val="30000"/>
              </a:spcBef>
              <a:spcAft>
                <a:spcPct val="0"/>
              </a:spcAft>
              <a:defRPr sz="1200">
                <a:solidFill>
                  <a:schemeClr val="tx1"/>
                </a:solidFill>
                <a:latin typeface="Arial" charset="0"/>
              </a:defRPr>
            </a:lvl8pPr>
            <a:lvl9pPr marL="3886200" indent="-228600" fontAlgn="base">
              <a:spcBef>
                <a:spcPct val="30000"/>
              </a:spcBef>
              <a:spcAft>
                <a:spcPct val="0"/>
              </a:spcAft>
              <a:defRPr sz="1200">
                <a:solidFill>
                  <a:schemeClr val="tx1"/>
                </a:solidFill>
                <a:latin typeface="Arial" charset="0"/>
              </a:defRPr>
            </a:lvl9pPr>
          </a:lstStyle>
          <a:p>
            <a:pPr>
              <a:spcBef>
                <a:spcPct val="0"/>
              </a:spcBef>
              <a:buFontTx/>
              <a:buChar char="•"/>
            </a:pPr>
            <a:r>
              <a:rPr lang="en-US" dirty="0" smtClean="0"/>
              <a:t>Here you see some of the international data that informed the development of the CCSSM.  On the left you see a coherent progression of multiplication and division of fractions over three grade levels.  </a:t>
            </a:r>
          </a:p>
          <a:p>
            <a:pPr>
              <a:spcBef>
                <a:spcPct val="0"/>
              </a:spcBef>
              <a:buFontTx/>
              <a:buChar char="•"/>
            </a:pPr>
            <a:r>
              <a:rPr lang="en-US" dirty="0" smtClean="0"/>
              <a:t>On the right you see excerpts from the Common Core that address fractions with purpose and direction. The term “apply and extend previous understandings…” is a sure sign of the expectation within a progression of concept development. </a:t>
            </a:r>
          </a:p>
          <a:p>
            <a:pPr>
              <a:spcBef>
                <a:spcPct val="0"/>
              </a:spcBef>
              <a:buFontTx/>
              <a:buChar char="•"/>
            </a:pPr>
            <a:r>
              <a:rPr lang="en-US" dirty="0" smtClean="0"/>
              <a:t>Looking at the progression of multiplying and dividing fractions, you will see that over these 3 years the students are building on previous knowledge and not just repeating the same thing each year.   You’ll see that in 4</a:t>
            </a:r>
            <a:r>
              <a:rPr lang="en-US" baseline="30000" dirty="0" smtClean="0"/>
              <a:t>th</a:t>
            </a:r>
            <a:r>
              <a:rPr lang="en-US" dirty="0" smtClean="0"/>
              <a:t> grade students apply and extend previous understandings of multiplication to multiply a fraction by a whole number.  In 5</a:t>
            </a:r>
            <a:r>
              <a:rPr lang="en-US" baseline="30000" dirty="0" smtClean="0"/>
              <a:t>th</a:t>
            </a:r>
            <a:r>
              <a:rPr lang="en-US" dirty="0" smtClean="0"/>
              <a:t> grade that knowledge and skill is extended to multiply a fraction or whole number by a fraction.  Also in 5</a:t>
            </a:r>
            <a:r>
              <a:rPr lang="en-US" baseline="30000" dirty="0" smtClean="0"/>
              <a:t>th</a:t>
            </a:r>
            <a:r>
              <a:rPr lang="en-US" dirty="0" smtClean="0"/>
              <a:t> grade, students extend previous understandings of division to divide unit fractions by whole numbers and the reverse.  In 6</a:t>
            </a:r>
            <a:r>
              <a:rPr lang="en-US" baseline="30000" dirty="0" smtClean="0"/>
              <a:t>th</a:t>
            </a:r>
            <a:r>
              <a:rPr lang="en-US" dirty="0" smtClean="0"/>
              <a:t> grade, students will continue to build on the foundations laid and will divide fractions by fractions.   These are clear and carefully laid progressions.</a:t>
            </a:r>
          </a:p>
        </p:txBody>
      </p:sp>
      <p:sp>
        <p:nvSpPr>
          <p:cNvPr id="94212" name="Shape 213"/>
          <p:cNvSpPr>
            <a:spLocks noGrp="1"/>
          </p:cNvSpPr>
          <p:nvPr>
            <p:ph type="sldNum" sz="quarter" idx="12"/>
          </p:nvPr>
        </p:nvSpPr>
        <p:spPr>
          <a:xfrm>
            <a:off x="3884613" y="8865462"/>
            <a:ext cx="2971800" cy="276952"/>
          </a:xfrm>
          <a:noFill/>
        </p:spPr>
        <p:txBody>
          <a:bodyPr tIns="45697" bIns="45697">
            <a:spAutoFit/>
          </a:bodyPr>
          <a:lstStyle>
            <a:lvl1pPr eaLnBrk="0" hangingPunct="0">
              <a:defRPr sz="1400">
                <a:solidFill>
                  <a:srgbClr val="000000"/>
                </a:solidFill>
                <a:latin typeface="Arial" charset="0"/>
                <a:cs typeface="Arial" charset="0"/>
                <a:sym typeface="Arial" charset="0"/>
              </a:defRPr>
            </a:lvl1pPr>
            <a:lvl2pPr marL="742909" indent="-285734" eaLnBrk="0" hangingPunct="0">
              <a:defRPr sz="1400">
                <a:solidFill>
                  <a:srgbClr val="000000"/>
                </a:solidFill>
                <a:latin typeface="Arial" charset="0"/>
                <a:cs typeface="Arial" charset="0"/>
                <a:sym typeface="Arial" charset="0"/>
              </a:defRPr>
            </a:lvl2pPr>
            <a:lvl3pPr marL="1142937" indent="-228587" eaLnBrk="0" hangingPunct="0">
              <a:defRPr sz="1400">
                <a:solidFill>
                  <a:srgbClr val="000000"/>
                </a:solidFill>
                <a:latin typeface="Arial" charset="0"/>
                <a:cs typeface="Arial" charset="0"/>
                <a:sym typeface="Arial" charset="0"/>
              </a:defRPr>
            </a:lvl3pPr>
            <a:lvl4pPr marL="1600112" indent="-228587" eaLnBrk="0" hangingPunct="0">
              <a:defRPr sz="1400">
                <a:solidFill>
                  <a:srgbClr val="000000"/>
                </a:solidFill>
                <a:latin typeface="Arial" charset="0"/>
                <a:cs typeface="Arial" charset="0"/>
                <a:sym typeface="Arial" charset="0"/>
              </a:defRPr>
            </a:lvl4pPr>
            <a:lvl5pPr marL="2057287" indent="-228587" eaLnBrk="0" hangingPunct="0">
              <a:defRPr sz="1400">
                <a:solidFill>
                  <a:srgbClr val="000000"/>
                </a:solidFill>
                <a:latin typeface="Arial" charset="0"/>
                <a:cs typeface="Arial" charset="0"/>
                <a:sym typeface="Arial" charset="0"/>
              </a:defRPr>
            </a:lvl5pPr>
            <a:lvl6pPr marL="2514461" indent="-228587" eaLnBrk="0" fontAlgn="base" hangingPunct="0">
              <a:spcBef>
                <a:spcPct val="0"/>
              </a:spcBef>
              <a:spcAft>
                <a:spcPct val="0"/>
              </a:spcAft>
              <a:defRPr sz="1400">
                <a:solidFill>
                  <a:srgbClr val="000000"/>
                </a:solidFill>
                <a:latin typeface="Arial" charset="0"/>
                <a:cs typeface="Arial" charset="0"/>
                <a:sym typeface="Arial" charset="0"/>
              </a:defRPr>
            </a:lvl6pPr>
            <a:lvl7pPr marL="2971635" indent="-228587" eaLnBrk="0" fontAlgn="base" hangingPunct="0">
              <a:spcBef>
                <a:spcPct val="0"/>
              </a:spcBef>
              <a:spcAft>
                <a:spcPct val="0"/>
              </a:spcAft>
              <a:defRPr sz="1400">
                <a:solidFill>
                  <a:srgbClr val="000000"/>
                </a:solidFill>
                <a:latin typeface="Arial" charset="0"/>
                <a:cs typeface="Arial" charset="0"/>
                <a:sym typeface="Arial" charset="0"/>
              </a:defRPr>
            </a:lvl7pPr>
            <a:lvl8pPr marL="3428810" indent="-228587" eaLnBrk="0" fontAlgn="base" hangingPunct="0">
              <a:spcBef>
                <a:spcPct val="0"/>
              </a:spcBef>
              <a:spcAft>
                <a:spcPct val="0"/>
              </a:spcAft>
              <a:defRPr sz="1400">
                <a:solidFill>
                  <a:srgbClr val="000000"/>
                </a:solidFill>
                <a:latin typeface="Arial" charset="0"/>
                <a:cs typeface="Arial" charset="0"/>
                <a:sym typeface="Arial" charset="0"/>
              </a:defRPr>
            </a:lvl8pPr>
            <a:lvl9pPr marL="3885985" indent="-228587"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SzPct val="25000"/>
            </a:pPr>
            <a:r>
              <a:rPr lang="en-US" sz="1200" dirty="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a:headEnd/>
            <a:tailEnd/>
          </a:ln>
        </p:spPr>
      </p:sp>
      <p:sp>
        <p:nvSpPr>
          <p:cNvPr id="3" name="Notes Placeholder 2"/>
          <p:cNvSpPr>
            <a:spLocks noGrp="1"/>
          </p:cNvSpPr>
          <p:nvPr>
            <p:ph type="body" idx="1"/>
          </p:nvPr>
        </p:nvSpPr>
        <p:spPr/>
        <p:txBody>
          <a:bodyPr/>
          <a:lstStyle/>
          <a:p>
            <a:pPr marL="285734" indent="-285734">
              <a:buSzPct val="25000"/>
              <a:buFont typeface="Arial" pitchFamily="34" charset="0"/>
              <a:buChar char="•"/>
              <a:defRPr/>
            </a:pPr>
            <a:r>
              <a:rPr lang="x-none" sz="1400" dirty="0"/>
              <a:t>   {read slide}</a:t>
            </a:r>
          </a:p>
          <a:p>
            <a:pPr>
              <a:defRPr/>
            </a:pPr>
            <a:endParaRPr lang="x-none" dirty="0" smtClean="0"/>
          </a:p>
          <a:p>
            <a:pPr>
              <a:defRPr/>
            </a:pPr>
            <a:endParaRPr lang="x-none" dirty="0" smtClean="0"/>
          </a:p>
          <a:p>
            <a:pPr>
              <a:defRPr/>
            </a:pPr>
            <a:endParaRPr lang="en-US" dirty="0"/>
          </a:p>
        </p:txBody>
      </p:sp>
      <p:sp>
        <p:nvSpPr>
          <p:cNvPr id="101380" name="Slide Number Placeholder 3"/>
          <p:cNvSpPr>
            <a:spLocks noGrp="1"/>
          </p:cNvSpPr>
          <p:nvPr>
            <p:ph type="sldNum" sz="quarter" idx="12"/>
          </p:nvPr>
        </p:nvSpPr>
        <p:spPr>
          <a:noFill/>
        </p:spPr>
        <p:txBody>
          <a:bodyPr/>
          <a:lstStyle>
            <a:lvl1pPr eaLnBrk="0" hangingPunct="0">
              <a:defRPr sz="1400">
                <a:solidFill>
                  <a:srgbClr val="000000"/>
                </a:solidFill>
                <a:latin typeface="Arial" charset="0"/>
                <a:cs typeface="Arial" charset="0"/>
                <a:sym typeface="Arial" charset="0"/>
              </a:defRPr>
            </a:lvl1pPr>
            <a:lvl2pPr marL="742909" indent="-285734" eaLnBrk="0" hangingPunct="0">
              <a:defRPr sz="1400">
                <a:solidFill>
                  <a:srgbClr val="000000"/>
                </a:solidFill>
                <a:latin typeface="Arial" charset="0"/>
                <a:cs typeface="Arial" charset="0"/>
                <a:sym typeface="Arial" charset="0"/>
              </a:defRPr>
            </a:lvl2pPr>
            <a:lvl3pPr marL="1142937" indent="-228587" eaLnBrk="0" hangingPunct="0">
              <a:defRPr sz="1400">
                <a:solidFill>
                  <a:srgbClr val="000000"/>
                </a:solidFill>
                <a:latin typeface="Arial" charset="0"/>
                <a:cs typeface="Arial" charset="0"/>
                <a:sym typeface="Arial" charset="0"/>
              </a:defRPr>
            </a:lvl3pPr>
            <a:lvl4pPr marL="1600112" indent="-228587" eaLnBrk="0" hangingPunct="0">
              <a:defRPr sz="1400">
                <a:solidFill>
                  <a:srgbClr val="000000"/>
                </a:solidFill>
                <a:latin typeface="Arial" charset="0"/>
                <a:cs typeface="Arial" charset="0"/>
                <a:sym typeface="Arial" charset="0"/>
              </a:defRPr>
            </a:lvl4pPr>
            <a:lvl5pPr marL="2057287" indent="-228587" eaLnBrk="0" hangingPunct="0">
              <a:defRPr sz="1400">
                <a:solidFill>
                  <a:srgbClr val="000000"/>
                </a:solidFill>
                <a:latin typeface="Arial" charset="0"/>
                <a:cs typeface="Arial" charset="0"/>
                <a:sym typeface="Arial" charset="0"/>
              </a:defRPr>
            </a:lvl5pPr>
            <a:lvl6pPr marL="2514461" indent="-228587" eaLnBrk="0" fontAlgn="base" hangingPunct="0">
              <a:spcBef>
                <a:spcPct val="0"/>
              </a:spcBef>
              <a:spcAft>
                <a:spcPct val="0"/>
              </a:spcAft>
              <a:defRPr sz="1400">
                <a:solidFill>
                  <a:srgbClr val="000000"/>
                </a:solidFill>
                <a:latin typeface="Arial" charset="0"/>
                <a:cs typeface="Arial" charset="0"/>
                <a:sym typeface="Arial" charset="0"/>
              </a:defRPr>
            </a:lvl6pPr>
            <a:lvl7pPr marL="2971635" indent="-228587" eaLnBrk="0" fontAlgn="base" hangingPunct="0">
              <a:spcBef>
                <a:spcPct val="0"/>
              </a:spcBef>
              <a:spcAft>
                <a:spcPct val="0"/>
              </a:spcAft>
              <a:defRPr sz="1400">
                <a:solidFill>
                  <a:srgbClr val="000000"/>
                </a:solidFill>
                <a:latin typeface="Arial" charset="0"/>
                <a:cs typeface="Arial" charset="0"/>
                <a:sym typeface="Arial" charset="0"/>
              </a:defRPr>
            </a:lvl7pPr>
            <a:lvl8pPr marL="3428810" indent="-228587" eaLnBrk="0" fontAlgn="base" hangingPunct="0">
              <a:spcBef>
                <a:spcPct val="0"/>
              </a:spcBef>
              <a:spcAft>
                <a:spcPct val="0"/>
              </a:spcAft>
              <a:defRPr sz="1400">
                <a:solidFill>
                  <a:srgbClr val="000000"/>
                </a:solidFill>
                <a:latin typeface="Arial" charset="0"/>
                <a:cs typeface="Arial" charset="0"/>
                <a:sym typeface="Arial" charset="0"/>
              </a:defRPr>
            </a:lvl8pPr>
            <a:lvl9pPr marL="3885985" indent="-228587"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
        <p:cNvGrpSpPr/>
        <p:nvPr/>
      </p:nvGrpSpPr>
      <p:grpSpPr>
        <a:xfrm>
          <a:off x="0" y="0"/>
          <a:ext cx="0" cy="0"/>
          <a:chOff x="0" y="0"/>
          <a:chExt cx="0" cy="0"/>
        </a:xfrm>
      </p:grpSpPr>
      <p:sp>
        <p:nvSpPr>
          <p:cNvPr id="107522" name="Shape 318"/>
          <p:cNvSpPr>
            <a:spLocks noGrp="1" noRot="1" noChangeAspect="1" noTextEdit="1"/>
          </p:cNvSpPr>
          <p:nvPr>
            <p:ph type="sldImg" idx="2"/>
          </p:nvPr>
        </p:nvSpPr>
        <p:spPr>
          <a:noFill/>
          <a:ln/>
        </p:spPr>
      </p:sp>
      <p:sp>
        <p:nvSpPr>
          <p:cNvPr id="107523" name="Shape 319"/>
          <p:cNvSpPr txBox="1">
            <a:spLocks noGrp="1"/>
          </p:cNvSpPr>
          <p:nvPr>
            <p:ph type="body" idx="1"/>
          </p:nvPr>
        </p:nvSpPr>
        <p:spPr bwMode="auto">
          <a:xfrm>
            <a:off x="685800" y="4343401"/>
            <a:ext cx="5486400" cy="3323941"/>
          </a:xfrm>
          <a:noFill/>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tIns="45697" bIns="45697" numCol="1" anchor="t" compatLnSpc="1">
            <a:prstTxWarp prst="textNoShape">
              <a:avLst/>
            </a:prstTxWarp>
            <a:spAutoFit/>
          </a:bodyPr>
          <a:lstStyle>
            <a:lvl1pPr marL="285750" indent="-285750">
              <a:defRPr sz="1200">
                <a:solidFill>
                  <a:schemeClr val="tx1"/>
                </a:solidFill>
                <a:latin typeface="Arial" charset="0"/>
              </a:defRPr>
            </a:lvl1pPr>
            <a:lvl2pPr>
              <a:defRPr sz="1200">
                <a:solidFill>
                  <a:schemeClr val="tx1"/>
                </a:solidFill>
                <a:latin typeface="Arial" charset="0"/>
              </a:defRPr>
            </a:lvl2pPr>
            <a:lvl3pPr>
              <a:defRPr sz="1200">
                <a:solidFill>
                  <a:schemeClr val="tx1"/>
                </a:solidFill>
                <a:latin typeface="Arial" charset="0"/>
              </a:defRPr>
            </a:lvl3pPr>
            <a:lvl4pPr>
              <a:defRPr sz="1200">
                <a:solidFill>
                  <a:schemeClr val="tx1"/>
                </a:solidFill>
                <a:latin typeface="Arial" charset="0"/>
              </a:defRPr>
            </a:lvl4pPr>
            <a:lvl5pPr>
              <a:defRPr sz="1200">
                <a:solidFill>
                  <a:schemeClr val="tx1"/>
                </a:solidFill>
                <a:latin typeface="Arial" charset="0"/>
              </a:defRPr>
            </a:lvl5pPr>
            <a:lvl6pPr marL="2514600" indent="-228600" fontAlgn="base">
              <a:spcBef>
                <a:spcPct val="30000"/>
              </a:spcBef>
              <a:spcAft>
                <a:spcPct val="0"/>
              </a:spcAft>
              <a:defRPr sz="1200">
                <a:solidFill>
                  <a:schemeClr val="tx1"/>
                </a:solidFill>
                <a:latin typeface="Arial" charset="0"/>
              </a:defRPr>
            </a:lvl6pPr>
            <a:lvl7pPr marL="2971800" indent="-228600" fontAlgn="base">
              <a:spcBef>
                <a:spcPct val="30000"/>
              </a:spcBef>
              <a:spcAft>
                <a:spcPct val="0"/>
              </a:spcAft>
              <a:defRPr sz="1200">
                <a:solidFill>
                  <a:schemeClr val="tx1"/>
                </a:solidFill>
                <a:latin typeface="Arial" charset="0"/>
              </a:defRPr>
            </a:lvl7pPr>
            <a:lvl8pPr marL="3429000" indent="-228600" fontAlgn="base">
              <a:spcBef>
                <a:spcPct val="30000"/>
              </a:spcBef>
              <a:spcAft>
                <a:spcPct val="0"/>
              </a:spcAft>
              <a:defRPr sz="1200">
                <a:solidFill>
                  <a:schemeClr val="tx1"/>
                </a:solidFill>
                <a:latin typeface="Arial" charset="0"/>
              </a:defRPr>
            </a:lvl8pPr>
            <a:lvl9pPr marL="3886200" indent="-228600" fontAlgn="base">
              <a:spcBef>
                <a:spcPct val="30000"/>
              </a:spcBef>
              <a:spcAft>
                <a:spcPct val="0"/>
              </a:spcAft>
              <a:defRPr sz="1200">
                <a:solidFill>
                  <a:schemeClr val="tx1"/>
                </a:solidFill>
                <a:latin typeface="Arial" charset="0"/>
              </a:defRPr>
            </a:lvl9pPr>
          </a:lstStyle>
          <a:p>
            <a:pPr>
              <a:spcBef>
                <a:spcPct val="0"/>
              </a:spcBef>
              <a:buFontTx/>
              <a:buChar char="•"/>
            </a:pPr>
            <a:r>
              <a:rPr lang="en-US" sz="1400" dirty="0">
                <a:solidFill>
                  <a:srgbClr val="000000"/>
                </a:solidFill>
                <a:cs typeface="Arial" charset="0"/>
                <a:sym typeface="Arial" charset="0"/>
              </a:rPr>
              <a:t>This chart shows a breakdown of the required fluencies in grades K-6.</a:t>
            </a:r>
          </a:p>
          <a:p>
            <a:pPr>
              <a:spcBef>
                <a:spcPct val="0"/>
              </a:spcBef>
              <a:buFontTx/>
              <a:buChar char="•"/>
            </a:pPr>
            <a:r>
              <a:rPr lang="en-US" sz="1400" i="1" dirty="0">
                <a:solidFill>
                  <a:srgbClr val="000000"/>
                </a:solidFill>
                <a:cs typeface="Arial" charset="0"/>
                <a:sym typeface="Arial" charset="0"/>
              </a:rPr>
              <a:t>Fluent</a:t>
            </a:r>
            <a:r>
              <a:rPr lang="en-US" sz="1400" dirty="0">
                <a:solidFill>
                  <a:srgbClr val="000000"/>
                </a:solidFill>
                <a:cs typeface="Arial" charset="0"/>
                <a:sym typeface="Arial" charset="0"/>
              </a:rPr>
              <a:t> in the particular Standards cited here means “fast and accurate.” It might also help to think of fluency as meaning the same thing as when we say that somebody is fluent in a foreign language: when you’re fluent, you flow. Fluent isn’t halting, stumbling, or reversing oneself. </a:t>
            </a:r>
          </a:p>
          <a:p>
            <a:pPr>
              <a:spcBef>
                <a:spcPct val="0"/>
              </a:spcBef>
              <a:buFontTx/>
              <a:buChar char="•"/>
            </a:pPr>
            <a:r>
              <a:rPr lang="en-US" sz="1400" dirty="0">
                <a:solidFill>
                  <a:srgbClr val="000000"/>
                </a:solidFill>
                <a:cs typeface="Arial" charset="0"/>
                <a:sym typeface="Arial" charset="0"/>
              </a:rPr>
              <a:t>The word </a:t>
            </a:r>
            <a:r>
              <a:rPr lang="en-US" sz="1400" i="1" dirty="0">
                <a:solidFill>
                  <a:srgbClr val="000000"/>
                </a:solidFill>
                <a:cs typeface="Arial" charset="0"/>
                <a:sym typeface="Arial" charset="0"/>
              </a:rPr>
              <a:t>fluency</a:t>
            </a:r>
            <a:r>
              <a:rPr lang="en-US" sz="1400" dirty="0">
                <a:solidFill>
                  <a:srgbClr val="000000"/>
                </a:solidFill>
                <a:cs typeface="Arial" charset="0"/>
                <a:sym typeface="Arial" charset="0"/>
              </a:rPr>
              <a:t> was used judiciously in the Standards to mark the endpoints of progressions of learning that begin with solid underpinnings and then pass upward through stages of growing maturity. </a:t>
            </a:r>
          </a:p>
          <a:p>
            <a:pPr>
              <a:spcBef>
                <a:spcPct val="0"/>
              </a:spcBef>
              <a:buFontTx/>
              <a:buChar char="•"/>
            </a:pPr>
            <a:r>
              <a:rPr lang="en-US" sz="1400" dirty="0">
                <a:solidFill>
                  <a:srgbClr val="000000"/>
                </a:solidFill>
                <a:cs typeface="Arial" charset="0"/>
                <a:sym typeface="Arial" charset="0"/>
              </a:rPr>
              <a:t>Some of these fluency expectations are meant to be mental and others with pencil and paper. But for each of them, there should be no hesitation about how to proceed in getting the answer with accuracy.</a:t>
            </a:r>
          </a:p>
        </p:txBody>
      </p:sp>
      <p:sp>
        <p:nvSpPr>
          <p:cNvPr id="107524" name="Shape 320"/>
          <p:cNvSpPr>
            <a:spLocks noGrp="1"/>
          </p:cNvSpPr>
          <p:nvPr>
            <p:ph type="sldNum" sz="quarter" idx="12"/>
          </p:nvPr>
        </p:nvSpPr>
        <p:spPr>
          <a:xfrm>
            <a:off x="3884613" y="8865462"/>
            <a:ext cx="2971800" cy="276952"/>
          </a:xfrm>
          <a:noFill/>
        </p:spPr>
        <p:txBody>
          <a:bodyPr tIns="45697" bIns="45697">
            <a:spAutoFit/>
          </a:bodyPr>
          <a:lstStyle>
            <a:lvl1pPr eaLnBrk="0" hangingPunct="0">
              <a:defRPr sz="1400">
                <a:solidFill>
                  <a:srgbClr val="000000"/>
                </a:solidFill>
                <a:latin typeface="Arial" charset="0"/>
                <a:cs typeface="Arial" charset="0"/>
                <a:sym typeface="Arial" charset="0"/>
              </a:defRPr>
            </a:lvl1pPr>
            <a:lvl2pPr marL="742909" indent="-285734" eaLnBrk="0" hangingPunct="0">
              <a:defRPr sz="1400">
                <a:solidFill>
                  <a:srgbClr val="000000"/>
                </a:solidFill>
                <a:latin typeface="Arial" charset="0"/>
                <a:cs typeface="Arial" charset="0"/>
                <a:sym typeface="Arial" charset="0"/>
              </a:defRPr>
            </a:lvl2pPr>
            <a:lvl3pPr marL="1142937" indent="-228587" eaLnBrk="0" hangingPunct="0">
              <a:defRPr sz="1400">
                <a:solidFill>
                  <a:srgbClr val="000000"/>
                </a:solidFill>
                <a:latin typeface="Arial" charset="0"/>
                <a:cs typeface="Arial" charset="0"/>
                <a:sym typeface="Arial" charset="0"/>
              </a:defRPr>
            </a:lvl3pPr>
            <a:lvl4pPr marL="1600112" indent="-228587" eaLnBrk="0" hangingPunct="0">
              <a:defRPr sz="1400">
                <a:solidFill>
                  <a:srgbClr val="000000"/>
                </a:solidFill>
                <a:latin typeface="Arial" charset="0"/>
                <a:cs typeface="Arial" charset="0"/>
                <a:sym typeface="Arial" charset="0"/>
              </a:defRPr>
            </a:lvl4pPr>
            <a:lvl5pPr marL="2057287" indent="-228587" eaLnBrk="0" hangingPunct="0">
              <a:defRPr sz="1400">
                <a:solidFill>
                  <a:srgbClr val="000000"/>
                </a:solidFill>
                <a:latin typeface="Arial" charset="0"/>
                <a:cs typeface="Arial" charset="0"/>
                <a:sym typeface="Arial" charset="0"/>
              </a:defRPr>
            </a:lvl5pPr>
            <a:lvl6pPr marL="2514461" indent="-228587" eaLnBrk="0" fontAlgn="base" hangingPunct="0">
              <a:spcBef>
                <a:spcPct val="0"/>
              </a:spcBef>
              <a:spcAft>
                <a:spcPct val="0"/>
              </a:spcAft>
              <a:defRPr sz="1400">
                <a:solidFill>
                  <a:srgbClr val="000000"/>
                </a:solidFill>
                <a:latin typeface="Arial" charset="0"/>
                <a:cs typeface="Arial" charset="0"/>
                <a:sym typeface="Arial" charset="0"/>
              </a:defRPr>
            </a:lvl6pPr>
            <a:lvl7pPr marL="2971635" indent="-228587" eaLnBrk="0" fontAlgn="base" hangingPunct="0">
              <a:spcBef>
                <a:spcPct val="0"/>
              </a:spcBef>
              <a:spcAft>
                <a:spcPct val="0"/>
              </a:spcAft>
              <a:defRPr sz="1400">
                <a:solidFill>
                  <a:srgbClr val="000000"/>
                </a:solidFill>
                <a:latin typeface="Arial" charset="0"/>
                <a:cs typeface="Arial" charset="0"/>
                <a:sym typeface="Arial" charset="0"/>
              </a:defRPr>
            </a:lvl7pPr>
            <a:lvl8pPr marL="3428810" indent="-228587" eaLnBrk="0" fontAlgn="base" hangingPunct="0">
              <a:spcBef>
                <a:spcPct val="0"/>
              </a:spcBef>
              <a:spcAft>
                <a:spcPct val="0"/>
              </a:spcAft>
              <a:defRPr sz="1400">
                <a:solidFill>
                  <a:srgbClr val="000000"/>
                </a:solidFill>
                <a:latin typeface="Arial" charset="0"/>
                <a:cs typeface="Arial" charset="0"/>
                <a:sym typeface="Arial" charset="0"/>
              </a:defRPr>
            </a:lvl8pPr>
            <a:lvl9pPr marL="3885985" indent="-228587"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SzPct val="25000"/>
            </a:pPr>
            <a:r>
              <a:rPr lang="en-US" sz="1200" dirty="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93776" y="344778"/>
            <a:ext cx="8257032" cy="769441"/>
          </a:xfrm>
        </p:spPr>
        <p:txBody>
          <a:bodyPr>
            <a:noAutofit/>
          </a:bodyPr>
          <a:lstStyle>
            <a:lvl1pPr algn="r">
              <a:defRPr sz="4400">
                <a:solidFill>
                  <a:schemeClr val="accent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p>
          <a:p>
            <a:r>
              <a:rPr lang="en-US" dirty="0" smtClean="0"/>
              <a:t>Presenter</a:t>
            </a:r>
          </a:p>
          <a:p>
            <a:r>
              <a:rPr lang="en-US" dirty="0" smtClean="0"/>
              <a:t>Presenter</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93700B33-C428-C046-90F4-EF8E4DF6734E}" type="datetimeFigureOut">
              <a:rPr lang="en-US" smtClean="0"/>
              <a:pPr/>
              <a:t>8/18/14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n-US" dirty="0"/>
          </a:p>
        </p:txBody>
      </p:sp>
      <p:sp>
        <p:nvSpPr>
          <p:cNvPr id="6" name="Slide Number Placeholder 5"/>
          <p:cNvSpPr>
            <a:spLocks noGrp="1"/>
          </p:cNvSpPr>
          <p:nvPr>
            <p:ph type="sldNum" sz="quarter" idx="12"/>
          </p:nvPr>
        </p:nvSpPr>
        <p:spPr/>
        <p:txBody>
          <a:bodyPr/>
          <a:lstStyle/>
          <a:p>
            <a:fld id="{FD1A5B45-13E0-ED45-A042-3497150A8327}" type="slidenum">
              <a:rPr lang="en-US" smtClean="0"/>
              <a:pPr/>
              <a:t>‹#›</a:t>
            </a:fld>
            <a:endParaRPr lang="en-US" dirty="0"/>
          </a:p>
        </p:txBody>
      </p:sp>
      <p:sp>
        <p:nvSpPr>
          <p:cNvPr id="10" name="Text Placeholder 9"/>
          <p:cNvSpPr>
            <a:spLocks noGrp="1"/>
          </p:cNvSpPr>
          <p:nvPr>
            <p:ph type="body" sz="quarter" idx="13" hasCustomPrompt="1"/>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Event Name</a:t>
            </a:r>
          </a:p>
          <a:p>
            <a:pPr lvl="0"/>
            <a:r>
              <a:rPr lang="en-US" dirty="0" smtClean="0"/>
              <a:t>Date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37217971"/>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93700B33-C428-C046-90F4-EF8E4DF6734E}" type="datetimeFigureOut">
              <a:rPr lang="en-US" smtClean="0"/>
              <a:pPr/>
              <a:t>8/18/14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n-US" dirty="0"/>
          </a:p>
        </p:txBody>
      </p:sp>
      <p:sp>
        <p:nvSpPr>
          <p:cNvPr id="6" name="Slide Number Placeholder 5"/>
          <p:cNvSpPr>
            <a:spLocks noGrp="1"/>
          </p:cNvSpPr>
          <p:nvPr>
            <p:ph type="sldNum" sz="quarter" idx="12"/>
          </p:nvPr>
        </p:nvSpPr>
        <p:spPr/>
        <p:txBody>
          <a:bodyPr/>
          <a:lstStyle/>
          <a:p>
            <a:fld id="{FD1A5B45-13E0-ED45-A042-3497150A8327}"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29893051"/>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93700B33-C428-C046-90F4-EF8E4DF6734E}" type="datetimeFigureOut">
              <a:rPr lang="en-US" smtClean="0"/>
              <a:pPr/>
              <a:t>8/18/14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n-US" dirty="0"/>
          </a:p>
        </p:txBody>
      </p:sp>
      <p:sp>
        <p:nvSpPr>
          <p:cNvPr id="6" name="Slide Number Placeholder 5"/>
          <p:cNvSpPr>
            <a:spLocks noGrp="1"/>
          </p:cNvSpPr>
          <p:nvPr>
            <p:ph type="sldNum" sz="quarter" idx="12"/>
          </p:nvPr>
        </p:nvSpPr>
        <p:spPr/>
        <p:txBody>
          <a:bodyPr/>
          <a:lstStyle/>
          <a:p>
            <a:fld id="{FD1A5B45-13E0-ED45-A042-3497150A8327}"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63095105"/>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93700B33-C428-C046-90F4-EF8E4DF6734E}" type="datetimeFigureOut">
              <a:rPr lang="en-US" smtClean="0"/>
              <a:pPr/>
              <a:t>8/18/14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n-US" dirty="0"/>
          </a:p>
        </p:txBody>
      </p:sp>
      <p:sp>
        <p:nvSpPr>
          <p:cNvPr id="6" name="Slide Number Placeholder 5"/>
          <p:cNvSpPr>
            <a:spLocks noGrp="1"/>
          </p:cNvSpPr>
          <p:nvPr>
            <p:ph type="sldNum" sz="quarter" idx="12"/>
          </p:nvPr>
        </p:nvSpPr>
        <p:spPr/>
        <p:txBody>
          <a:bodyPr/>
          <a:lstStyle/>
          <a:p>
            <a:fld id="{FD1A5B45-13E0-ED45-A042-3497150A8327}" type="slidenum">
              <a:rPr lang="en-US" smtClean="0"/>
              <a:pPr/>
              <a:t>‹#›</a:t>
            </a:fld>
            <a:endParaRPr lang="en-US" dirty="0"/>
          </a:p>
        </p:txBody>
      </p:sp>
      <p:sp>
        <p:nvSpPr>
          <p:cNvPr id="10" name="Text Placeholder 9"/>
          <p:cNvSpPr>
            <a:spLocks noGrp="1"/>
          </p:cNvSpPr>
          <p:nvPr>
            <p:ph type="body" sz="quarter" idx="13"/>
          </p:nvPr>
        </p:nvSpPr>
        <p:spPr>
          <a:xfrm>
            <a:off x="1387475" y="4733925"/>
            <a:ext cx="7299325" cy="967628"/>
          </a:xfrm>
        </p:spPr>
        <p:txBody>
          <a:bodyPr>
            <a:noAutofit/>
          </a:bodyPr>
          <a:lstStyle>
            <a:lvl1pPr marL="0" indent="0" algn="r">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2740871"/>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1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93700B33-C428-C046-90F4-EF8E4DF6734E}" type="datetimeFigureOut">
              <a:rPr lang="en-US" smtClean="0"/>
              <a:pPr/>
              <a:t>8/18/14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n-US" dirty="0"/>
          </a:p>
        </p:txBody>
      </p:sp>
      <p:sp>
        <p:nvSpPr>
          <p:cNvPr id="6" name="Slide Number Placeholder 5"/>
          <p:cNvSpPr>
            <a:spLocks noGrp="1"/>
          </p:cNvSpPr>
          <p:nvPr>
            <p:ph type="sldNum" sz="quarter" idx="12"/>
          </p:nvPr>
        </p:nvSpPr>
        <p:spPr/>
        <p:txBody>
          <a:bodyPr/>
          <a:lstStyle/>
          <a:p>
            <a:fld id="{FD1A5B45-13E0-ED45-A042-3497150A8327}" type="slidenum">
              <a:rPr lang="en-US" smtClean="0"/>
              <a:pPr/>
              <a:t>‹#›</a:t>
            </a:fld>
            <a:endParaRPr lang="en-US" dirty="0"/>
          </a:p>
        </p:txBody>
      </p:sp>
      <p:sp>
        <p:nvSpPr>
          <p:cNvPr id="8" name="Title 1"/>
          <p:cNvSpPr>
            <a:spLocks noGrp="1"/>
          </p:cNvSpPr>
          <p:nvPr>
            <p:ph type="ctrTitle"/>
          </p:nvPr>
        </p:nvSpPr>
        <p:spPr>
          <a:xfrm>
            <a:off x="749808" y="1198938"/>
            <a:ext cx="8110728" cy="672891"/>
          </a:xfrm>
        </p:spPr>
        <p:txBody>
          <a:bodyPr/>
          <a:lstStyle>
            <a:lvl1pPr algn="r">
              <a:defRPr sz="4000"/>
            </a:lvl1pPr>
          </a:lstStyle>
          <a:p>
            <a:r>
              <a:rPr lang="en-US" smtClean="0"/>
              <a:t>Click to edit Master title style</a:t>
            </a:r>
            <a:endParaRPr lang="en-US" dirty="0"/>
          </a:p>
        </p:txBody>
      </p:sp>
      <p:sp>
        <p:nvSpPr>
          <p:cNvPr id="9" name="Subtitle 2"/>
          <p:cNvSpPr>
            <a:spLocks noGrp="1"/>
          </p:cNvSpPr>
          <p:nvPr>
            <p:ph type="subTitle" idx="1"/>
          </p:nvPr>
        </p:nvSpPr>
        <p:spPr>
          <a:xfrm>
            <a:off x="749808" y="1807280"/>
            <a:ext cx="8110728" cy="871373"/>
          </a:xfrm>
        </p:spPr>
        <p:txBody>
          <a:bodyPr>
            <a:normAutofit/>
          </a:bodyPr>
          <a:lstStyle>
            <a:lvl1pPr marL="0" indent="0" algn="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33175159"/>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0BCB776-6332-49D6-B0F7-EF1755F626EB}" type="datetime1">
              <a:rPr lang="en-US" smtClean="0">
                <a:solidFill>
                  <a:srgbClr val="63666A"/>
                </a:solidFill>
              </a:rPr>
              <a:pPr/>
              <a:t>8/18/14</a:t>
            </a:fld>
            <a:endParaRPr lang="en-US" dirty="0">
              <a:solidFill>
                <a:srgbClr val="63666A"/>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8703210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lvl1pPr algn="ctr" defTabSz="457200" rtl="0" eaLnBrk="1" latinLnBrk="0" hangingPunct="1">
              <a:spcBef>
                <a:spcPct val="0"/>
              </a:spcBef>
              <a:buNone/>
              <a:defRPr lang="en-US" sz="3200" kern="1200" dirty="0">
                <a:solidFill>
                  <a:schemeClr val="accent4"/>
                </a:solidFill>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768"/>
              </a:spcBef>
              <a:buClr>
                <a:srgbClr val="299D37"/>
              </a:buClr>
              <a:buSzPct val="150000"/>
              <a:buFont typeface="Arial"/>
              <a:buChar char="•"/>
              <a:defRPr lang="en-US" sz="3200" kern="1200" dirty="0" smtClean="0">
                <a:solidFill>
                  <a:schemeClr val="tx2"/>
                </a:solidFill>
                <a:latin typeface="Arial" pitchFamily="34" charset="0"/>
                <a:ea typeface="+mn-ea"/>
                <a:cs typeface="Arial" pitchFamily="34" charset="0"/>
              </a:defRPr>
            </a:lvl1pPr>
            <a:lvl2pPr>
              <a:lnSpc>
                <a:spcPct val="90000"/>
              </a:lnSpc>
              <a:spcBef>
                <a:spcPts val="768"/>
              </a:spcBef>
              <a:defRPr>
                <a:solidFill>
                  <a:schemeClr val="tx2"/>
                </a:solidFill>
                <a:latin typeface="Arial" pitchFamily="34" charset="0"/>
                <a:cs typeface="Arial" pitchFamily="34" charset="0"/>
              </a:defRPr>
            </a:lvl2pPr>
            <a:lvl3pPr>
              <a:lnSpc>
                <a:spcPct val="90000"/>
              </a:lnSpc>
              <a:spcBef>
                <a:spcPts val="768"/>
              </a:spcBef>
              <a:defRPr>
                <a:solidFill>
                  <a:schemeClr val="tx2"/>
                </a:solidFill>
                <a:latin typeface="Arial" pitchFamily="34" charset="0"/>
                <a:cs typeface="Arial" pitchFamily="34" charset="0"/>
              </a:defRPr>
            </a:lvl3pPr>
            <a:lvl4pPr>
              <a:lnSpc>
                <a:spcPct val="90000"/>
              </a:lnSpc>
              <a:spcBef>
                <a:spcPts val="768"/>
              </a:spcBef>
              <a:defRPr>
                <a:solidFill>
                  <a:schemeClr val="tx2"/>
                </a:solidFill>
                <a:latin typeface="Arial" pitchFamily="34" charset="0"/>
                <a:cs typeface="Arial" pitchFamily="34" charset="0"/>
              </a:defRPr>
            </a:lvl4pPr>
            <a:lvl5pPr>
              <a:lnSpc>
                <a:spcPct val="90000"/>
              </a:lnSpc>
              <a:spcBef>
                <a:spcPts val="768"/>
              </a:spcBef>
              <a:defRPr>
                <a:solidFill>
                  <a:schemeClr val="tx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6671538" y="6377866"/>
            <a:ext cx="2133600" cy="365125"/>
          </a:xfrm>
          <a:prstGeom prst="rect">
            <a:avLst/>
          </a:prstGeom>
        </p:spPr>
        <p:txBody>
          <a:bodyPr vert="horz" lIns="91440" tIns="45720" rIns="91440" bIns="45720" rtlCol="0" anchor="ctr"/>
          <a:lstStyle>
            <a:lvl1pPr algn="r">
              <a:defRPr sz="1200">
                <a:solidFill>
                  <a:schemeClr val="tx2"/>
                </a:solidFill>
              </a:defRPr>
            </a:lvl1p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6875593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8AE7966-25AE-4014-ACC0-85725EE7C400}" type="datetime1">
              <a:rPr lang="en-US" smtClean="0">
                <a:solidFill>
                  <a:srgbClr val="63666A"/>
                </a:solidFill>
              </a:rPr>
              <a:pPr/>
              <a:t>8/18/14</a:t>
            </a:fld>
            <a:endParaRPr lang="en-US" dirty="0">
              <a:solidFill>
                <a:srgbClr val="63666A"/>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srgbClr val="63666A"/>
              </a:solidFill>
            </a:endParaRPr>
          </a:p>
        </p:txBody>
      </p:sp>
      <p:sp>
        <p:nvSpPr>
          <p:cNvPr id="5" name="Slide Number Placeholder 4"/>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2471462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Section Start">
    <p:bg>
      <p:bgPr>
        <a:gradFill>
          <a:gsLst>
            <a:gs pos="0">
              <a:schemeClr val="bg1"/>
            </a:gs>
            <a:gs pos="100000">
              <a:srgbClr val="009644"/>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6239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C40FA8-6266-BC45-ABEC-B7B3D3D94B01}" type="datetimeFigureOut">
              <a:rPr lang="en-US" smtClean="0">
                <a:solidFill>
                  <a:prstClr val="black">
                    <a:tint val="75000"/>
                  </a:prstClr>
                </a:solidFill>
              </a:rPr>
              <a:pPr/>
              <a:t>8/18/14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B6CAD5-FB8D-194E-B161-0BF0A71C5FF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4ED0F-8D32-154F-BA78-49FFF71BEE70}" type="datetimeFigureOut">
              <a:rPr lang="en-US" smtClean="0">
                <a:solidFill>
                  <a:prstClr val="black">
                    <a:tint val="75000"/>
                  </a:prstClr>
                </a:solidFill>
              </a:rPr>
              <a:pPr/>
              <a:t>8/18/14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FC06AE-4897-FA49-AD39-E75A64B85E4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lvl1pPr algn="ctr" defTabSz="457200" rtl="0" eaLnBrk="1" latinLnBrk="0" hangingPunct="1">
              <a:spcBef>
                <a:spcPct val="0"/>
              </a:spcBef>
              <a:buNone/>
              <a:defRPr lang="en-US" sz="3200" kern="1200" dirty="0">
                <a:solidFill>
                  <a:schemeClr val="accent4"/>
                </a:solidFill>
                <a:latin typeface="Calibri"/>
                <a:ea typeface="+mj-ea"/>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1"/>
                </a:solidFill>
                <a:latin typeface="Calibri"/>
                <a:ea typeface="+mn-ea"/>
                <a:cs typeface="Calibri"/>
              </a:defRPr>
            </a:lvl1pPr>
            <a:lvl2pPr>
              <a:lnSpc>
                <a:spcPct val="90000"/>
              </a:lnSpc>
              <a:spcBef>
                <a:spcPts val="568"/>
              </a:spcBef>
              <a:defRPr>
                <a:solidFill>
                  <a:schemeClr val="tx1"/>
                </a:solidFill>
              </a:defRPr>
            </a:lvl2pPr>
            <a:lvl3pPr>
              <a:lnSpc>
                <a:spcPct val="90000"/>
              </a:lnSpc>
              <a:spcBef>
                <a:spcPts val="568"/>
              </a:spcBef>
              <a:defRPr>
                <a:solidFill>
                  <a:schemeClr val="tx1"/>
                </a:solidFill>
              </a:defRPr>
            </a:lvl3pPr>
            <a:lvl4pPr>
              <a:lnSpc>
                <a:spcPct val="90000"/>
              </a:lnSpc>
              <a:spcBef>
                <a:spcPts val="568"/>
              </a:spcBef>
              <a:defRPr>
                <a:solidFill>
                  <a:schemeClr val="tx1"/>
                </a:solidFill>
              </a:defRPr>
            </a:lvl4pPr>
            <a:lvl5pPr>
              <a:lnSpc>
                <a:spcPct val="90000"/>
              </a:lnSpc>
              <a:spcBef>
                <a:spcPts val="568"/>
              </a:spcBef>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2100" y="6407150"/>
            <a:ext cx="2133600" cy="365125"/>
          </a:xfrm>
        </p:spPr>
        <p:txBody>
          <a:bodyPr/>
          <a:lstStyle>
            <a:lvl1pPr>
              <a:defRPr sz="900">
                <a:latin typeface="Calibri"/>
              </a:defRPr>
            </a:lvl1pPr>
          </a:lstStyle>
          <a:p>
            <a:fld id="{FD1A5B45-13E0-ED45-A042-3497150A8327}"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45911"/>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lvl1pPr algn="ctr" defTabSz="457200" rtl="0" eaLnBrk="1" latinLnBrk="0" hangingPunct="1">
              <a:spcBef>
                <a:spcPct val="0"/>
              </a:spcBef>
              <a:buNone/>
              <a:defRPr lang="en-US" sz="3200" kern="1200" dirty="0">
                <a:solidFill>
                  <a:schemeClr val="accent4"/>
                </a:solidFill>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768"/>
              </a:spcBef>
              <a:buClr>
                <a:srgbClr val="299D37"/>
              </a:buClr>
              <a:buSzPct val="150000"/>
              <a:buFont typeface="Arial"/>
              <a:buChar char="•"/>
              <a:defRPr lang="en-US" sz="3200" kern="1200" dirty="0" smtClean="0">
                <a:solidFill>
                  <a:schemeClr val="tx2"/>
                </a:solidFill>
                <a:latin typeface="Arial" pitchFamily="34" charset="0"/>
                <a:ea typeface="+mn-ea"/>
                <a:cs typeface="Arial" pitchFamily="34" charset="0"/>
              </a:defRPr>
            </a:lvl1pPr>
            <a:lvl2pPr>
              <a:lnSpc>
                <a:spcPct val="90000"/>
              </a:lnSpc>
              <a:spcBef>
                <a:spcPts val="768"/>
              </a:spcBef>
              <a:defRPr>
                <a:solidFill>
                  <a:schemeClr val="tx2"/>
                </a:solidFill>
                <a:latin typeface="Arial" pitchFamily="34" charset="0"/>
                <a:cs typeface="Arial" pitchFamily="34" charset="0"/>
              </a:defRPr>
            </a:lvl2pPr>
            <a:lvl3pPr>
              <a:lnSpc>
                <a:spcPct val="90000"/>
              </a:lnSpc>
              <a:spcBef>
                <a:spcPts val="768"/>
              </a:spcBef>
              <a:defRPr>
                <a:solidFill>
                  <a:schemeClr val="tx2"/>
                </a:solidFill>
                <a:latin typeface="Arial" pitchFamily="34" charset="0"/>
                <a:cs typeface="Arial" pitchFamily="34" charset="0"/>
              </a:defRPr>
            </a:lvl3pPr>
            <a:lvl4pPr>
              <a:lnSpc>
                <a:spcPct val="90000"/>
              </a:lnSpc>
              <a:spcBef>
                <a:spcPts val="768"/>
              </a:spcBef>
              <a:defRPr>
                <a:solidFill>
                  <a:schemeClr val="tx2"/>
                </a:solidFill>
                <a:latin typeface="Arial" pitchFamily="34" charset="0"/>
                <a:cs typeface="Arial" pitchFamily="34" charset="0"/>
              </a:defRPr>
            </a:lvl4pPr>
            <a:lvl5pPr>
              <a:lnSpc>
                <a:spcPct val="90000"/>
              </a:lnSpc>
              <a:spcBef>
                <a:spcPts val="768"/>
              </a:spcBef>
              <a:defRPr>
                <a:solidFill>
                  <a:schemeClr val="tx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6671538" y="6377866"/>
            <a:ext cx="2133600" cy="365125"/>
          </a:xfrm>
          <a:prstGeom prst="rect">
            <a:avLst/>
          </a:prstGeom>
        </p:spPr>
        <p:txBody>
          <a:bodyPr vert="horz" lIns="91440" tIns="45720" rIns="91440" bIns="45720" rtlCol="0" anchor="ctr"/>
          <a:lstStyle>
            <a:lvl1pPr algn="r">
              <a:defRPr sz="1200">
                <a:solidFill>
                  <a:schemeClr val="tx2"/>
                </a:solidFill>
              </a:defRPr>
            </a:lvl1p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578834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93700B33-C428-C046-90F4-EF8E4DF6734E}" type="datetimeFigureOut">
              <a:rPr lang="en-US" smtClean="0"/>
              <a:pPr/>
              <a:t>8/18/14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n-US" dirty="0"/>
          </a:p>
        </p:txBody>
      </p:sp>
      <p:sp>
        <p:nvSpPr>
          <p:cNvPr id="6" name="Slide Number Placeholder 5"/>
          <p:cNvSpPr>
            <a:spLocks noGrp="1"/>
          </p:cNvSpPr>
          <p:nvPr>
            <p:ph type="sldNum" sz="quarter" idx="12"/>
          </p:nvPr>
        </p:nvSpPr>
        <p:spPr/>
        <p:txBody>
          <a:bodyPr/>
          <a:lstStyle/>
          <a:p>
            <a:fld id="{FD1A5B45-13E0-ED45-A042-3497150A8327}" type="slidenum">
              <a:rPr lang="en-US" smtClean="0"/>
              <a:pPr/>
              <a:t>‹#›</a:t>
            </a:fld>
            <a:endParaRPr lang="en-US" dirty="0"/>
          </a:p>
        </p:txBody>
      </p:sp>
      <p:sp>
        <p:nvSpPr>
          <p:cNvPr id="8" name="Title 1"/>
          <p:cNvSpPr>
            <a:spLocks noGrp="1"/>
          </p:cNvSpPr>
          <p:nvPr>
            <p:ph type="ctrTitle"/>
          </p:nvPr>
        </p:nvSpPr>
        <p:spPr>
          <a:xfrm>
            <a:off x="749808" y="1261872"/>
            <a:ext cx="8110728" cy="672891"/>
          </a:xfrm>
        </p:spPr>
        <p:txBody>
          <a:bodyPr/>
          <a:lstStyle>
            <a:lvl1pPr algn="r">
              <a:defRPr sz="4000"/>
            </a:lvl1pPr>
          </a:lstStyle>
          <a:p>
            <a:r>
              <a:rPr lang="en-US" smtClean="0"/>
              <a:t>Click to edit Master title style</a:t>
            </a:r>
            <a:endParaRPr lang="en-US" dirty="0"/>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14265894"/>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93700B33-C428-C046-90F4-EF8E4DF6734E}" type="datetimeFigureOut">
              <a:rPr lang="en-US" smtClean="0"/>
              <a:pPr/>
              <a:t>8/18/14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n-US" dirty="0"/>
          </a:p>
        </p:txBody>
      </p:sp>
      <p:sp>
        <p:nvSpPr>
          <p:cNvPr id="7" name="Slide Number Placeholder 6"/>
          <p:cNvSpPr>
            <a:spLocks noGrp="1"/>
          </p:cNvSpPr>
          <p:nvPr>
            <p:ph type="sldNum" sz="quarter" idx="12"/>
          </p:nvPr>
        </p:nvSpPr>
        <p:spPr/>
        <p:txBody>
          <a:bodyPr/>
          <a:lstStyle/>
          <a:p>
            <a:fld id="{FD1A5B45-13E0-ED45-A042-3497150A8327}"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2563074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93700B33-C428-C046-90F4-EF8E4DF6734E}" type="datetimeFigureOut">
              <a:rPr lang="en-US" smtClean="0"/>
              <a:pPr/>
              <a:t>8/18/14</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n-US" dirty="0"/>
          </a:p>
        </p:txBody>
      </p:sp>
      <p:sp>
        <p:nvSpPr>
          <p:cNvPr id="9" name="Slide Number Placeholder 8"/>
          <p:cNvSpPr>
            <a:spLocks noGrp="1"/>
          </p:cNvSpPr>
          <p:nvPr>
            <p:ph type="sldNum" sz="quarter" idx="12"/>
          </p:nvPr>
        </p:nvSpPr>
        <p:spPr/>
        <p:txBody>
          <a:bodyPr/>
          <a:lstStyle/>
          <a:p>
            <a:fld id="{FD1A5B45-13E0-ED45-A042-3497150A8327}"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55454803"/>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93700B33-C428-C046-90F4-EF8E4DF6734E}" type="datetimeFigureOut">
              <a:rPr lang="en-US" smtClean="0"/>
              <a:pPr/>
              <a:t>8/18/14</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n-US" dirty="0"/>
          </a:p>
        </p:txBody>
      </p:sp>
      <p:sp>
        <p:nvSpPr>
          <p:cNvPr id="5" name="Slide Number Placeholder 4"/>
          <p:cNvSpPr>
            <a:spLocks noGrp="1"/>
          </p:cNvSpPr>
          <p:nvPr>
            <p:ph type="sldNum" sz="quarter" idx="12"/>
          </p:nvPr>
        </p:nvSpPr>
        <p:spPr/>
        <p:txBody>
          <a:bodyPr/>
          <a:lstStyle/>
          <a:p>
            <a:fld id="{FD1A5B45-13E0-ED45-A042-3497150A8327}"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32316030"/>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93700B33-C428-C046-90F4-EF8E4DF6734E}" type="datetimeFigureOut">
              <a:rPr lang="en-US" smtClean="0"/>
              <a:pPr/>
              <a:t>8/18/14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n-US" dirty="0"/>
          </a:p>
        </p:txBody>
      </p:sp>
      <p:sp>
        <p:nvSpPr>
          <p:cNvPr id="4" name="Slide Number Placeholder 3"/>
          <p:cNvSpPr>
            <a:spLocks noGrp="1"/>
          </p:cNvSpPr>
          <p:nvPr>
            <p:ph type="sldNum" sz="quarter" idx="12"/>
          </p:nvPr>
        </p:nvSpPr>
        <p:spPr/>
        <p:txBody>
          <a:bodyPr/>
          <a:lstStyle/>
          <a:p>
            <a:fld id="{FD1A5B45-13E0-ED45-A042-3497150A8327}"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3466690"/>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93700B33-C428-C046-90F4-EF8E4DF6734E}" type="datetimeFigureOut">
              <a:rPr lang="en-US" smtClean="0"/>
              <a:pPr/>
              <a:t>8/18/14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n-US" dirty="0"/>
          </a:p>
        </p:txBody>
      </p:sp>
      <p:sp>
        <p:nvSpPr>
          <p:cNvPr id="7" name="Slide Number Placeholder 6"/>
          <p:cNvSpPr>
            <a:spLocks noGrp="1"/>
          </p:cNvSpPr>
          <p:nvPr>
            <p:ph type="sldNum" sz="quarter" idx="12"/>
          </p:nvPr>
        </p:nvSpPr>
        <p:spPr/>
        <p:txBody>
          <a:bodyPr/>
          <a:lstStyle/>
          <a:p>
            <a:fld id="{FD1A5B45-13E0-ED45-A042-3497150A8327}"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66649060"/>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93700B33-C428-C046-90F4-EF8E4DF6734E}" type="datetimeFigureOut">
              <a:rPr lang="en-US" smtClean="0"/>
              <a:pPr/>
              <a:t>8/18/14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n-US" dirty="0"/>
          </a:p>
        </p:txBody>
      </p:sp>
      <p:sp>
        <p:nvSpPr>
          <p:cNvPr id="7" name="Slide Number Placeholder 6"/>
          <p:cNvSpPr>
            <a:spLocks noGrp="1"/>
          </p:cNvSpPr>
          <p:nvPr>
            <p:ph type="sldNum" sz="quarter" idx="12"/>
          </p:nvPr>
        </p:nvSpPr>
        <p:spPr/>
        <p:txBody>
          <a:bodyPr/>
          <a:lstStyle/>
          <a:p>
            <a:fld id="{FD1A5B45-13E0-ED45-A042-3497150A8327}"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49601469"/>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theme" Target="../theme/theme2.xml"/><Relationship Id="rId6" Type="http://schemas.openxmlformats.org/officeDocument/2006/relationships/image" Target="../media/image1.jpeg"/><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theme" Target="../theme/theme6.xml"/><Relationship Id="rId3"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pic>
        <p:nvPicPr>
          <p:cNvPr id="7" name="Picture 6" descr="101130_Smarter_PPT_v5r12.jpg"/>
          <p:cNvPicPr>
            <a:picLocks noChangeAspect="1"/>
          </p:cNvPicPr>
          <p:nvPr/>
        </p:nvPicPr>
        <p:blipFill>
          <a:blip r:embed="rId1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208929"/>
          </a:xfrm>
          <a:prstGeom prst="rect">
            <a:avLst/>
          </a:prstGeom>
        </p:spPr>
        <p:txBody>
          <a:bodyPr vert="horz" lIns="91440" tIns="45720" rIns="91440" bIns="45720" rtlCol="0">
            <a:normAutofit/>
          </a:bodyPr>
          <a:lstStyle/>
          <a:p>
            <a:pPr marL="457200" lvl="0" indent="-457200" algn="l" defTabSz="457200" rtl="0" eaLnBrk="1" latinLnBrk="0" hangingPunct="1">
              <a:spcBef>
                <a:spcPct val="20000"/>
              </a:spcBef>
              <a:buClr>
                <a:srgbClr val="299D37"/>
              </a:buClr>
              <a:buSzPct val="150000"/>
              <a:buFont typeface="Arial"/>
              <a:buChar char="•"/>
            </a:pPr>
            <a:r>
              <a:rPr lang="en-US" dirty="0" smtClean="0"/>
              <a:t>Click to edit Master text styles</a:t>
            </a:r>
          </a:p>
          <a:p>
            <a:pPr marL="457200" lvl="1" indent="-457200" algn="l" defTabSz="457200" rtl="0" eaLnBrk="1" latinLnBrk="0" hangingPunct="1">
              <a:spcBef>
                <a:spcPct val="20000"/>
              </a:spcBef>
              <a:buClr>
                <a:srgbClr val="299D37"/>
              </a:buClr>
              <a:buSzPct val="150000"/>
              <a:buFont typeface="Arial"/>
              <a:buChar char="•"/>
            </a:pPr>
            <a:r>
              <a:rPr lang="en-US" dirty="0" smtClean="0"/>
              <a:t>Second level</a:t>
            </a:r>
          </a:p>
          <a:p>
            <a:pPr marL="457200" lvl="2" indent="-457200" algn="l" defTabSz="457200" rtl="0" eaLnBrk="1" latinLnBrk="0" hangingPunct="1">
              <a:spcBef>
                <a:spcPct val="20000"/>
              </a:spcBef>
              <a:buClr>
                <a:srgbClr val="299D37"/>
              </a:buClr>
              <a:buSzPct val="150000"/>
              <a:buFont typeface="Arial"/>
              <a:buChar char="•"/>
            </a:pPr>
            <a:r>
              <a:rPr lang="en-US" dirty="0" smtClean="0"/>
              <a:t>Third level</a:t>
            </a:r>
          </a:p>
          <a:p>
            <a:pPr marL="457200" lvl="3" indent="-457200" algn="l" defTabSz="457200" rtl="0" eaLnBrk="1" latinLnBrk="0" hangingPunct="1">
              <a:spcBef>
                <a:spcPct val="20000"/>
              </a:spcBef>
              <a:buClr>
                <a:srgbClr val="299D37"/>
              </a:buClr>
              <a:buSzPct val="150000"/>
              <a:buFont typeface="Arial"/>
              <a:buChar char="•"/>
            </a:pPr>
            <a:r>
              <a:rPr lang="en-US" dirty="0" smtClean="0"/>
              <a:t>Fourth level</a:t>
            </a:r>
          </a:p>
          <a:p>
            <a:pPr marL="457200" lvl="4" indent="-457200" algn="l" defTabSz="457200" rtl="0" eaLnBrk="1" latinLnBrk="0" hangingPunct="1">
              <a:spcBef>
                <a:spcPct val="20000"/>
              </a:spcBef>
              <a:buClr>
                <a:srgbClr val="299D37"/>
              </a:buClr>
              <a:buSzPct val="150000"/>
              <a:buFont typeface="Arial"/>
              <a:buChar char="•"/>
            </a:pPr>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a:defRPr>
            </a:lvl1pPr>
          </a:lstStyle>
          <a:p>
            <a:fld id="{FD1A5B45-13E0-ED45-A042-3497150A8327}"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54159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timing>
    <p:tnLst>
      <p:par>
        <p:cTn id="1" dur="indefinite" restart="never" nodeType="tmRoot"/>
      </p:par>
    </p:tnLst>
  </p:timing>
  <p:txStyles>
    <p:titleStyle>
      <a:lvl1pPr algn="ctr" defTabSz="457200" rtl="0" eaLnBrk="1" latinLnBrk="0" hangingPunct="1">
        <a:spcBef>
          <a:spcPct val="0"/>
        </a:spcBef>
        <a:buNone/>
        <a:defRPr lang="en-US" sz="3200" b="0" kern="1200" dirty="0">
          <a:solidFill>
            <a:schemeClr val="accent4"/>
          </a:solidFill>
          <a:latin typeface="Calibri"/>
          <a:ea typeface="+mj-ea"/>
          <a:cs typeface="+mj-cs"/>
        </a:defRPr>
      </a:lvl1pPr>
    </p:titleStyle>
    <p:bodyStyle>
      <a:lvl1pPr marL="342900" indent="-342900" algn="l" defTabSz="457200" rtl="0" eaLnBrk="1" latinLnBrk="0" hangingPunct="1">
        <a:lnSpc>
          <a:spcPct val="90000"/>
        </a:lnSpc>
        <a:spcBef>
          <a:spcPts val="568"/>
        </a:spcBef>
        <a:buClr>
          <a:schemeClr val="accent1"/>
        </a:buClr>
        <a:buSzPct val="125000"/>
        <a:buFont typeface="Arial"/>
        <a:buChar char="•"/>
        <a:defRPr lang="en-US" sz="3200" kern="1200" dirty="0" smtClean="0">
          <a:solidFill>
            <a:schemeClr val="tx1"/>
          </a:solidFill>
          <a:latin typeface="Calibri"/>
          <a:ea typeface="+mn-ea"/>
          <a:cs typeface="+mn-cs"/>
        </a:defRPr>
      </a:lvl1pPr>
      <a:lvl2pPr marL="742950" indent="-285750" algn="l" defTabSz="457200" rtl="0" eaLnBrk="1" latinLnBrk="0" hangingPunct="1">
        <a:lnSpc>
          <a:spcPct val="90000"/>
        </a:lnSpc>
        <a:spcBef>
          <a:spcPts val="568"/>
        </a:spcBef>
        <a:buFont typeface="Arial"/>
        <a:buChar char="–"/>
        <a:defRPr sz="2800" kern="1200">
          <a:solidFill>
            <a:schemeClr val="tx1"/>
          </a:solidFill>
          <a:latin typeface="Calibri"/>
          <a:ea typeface="+mn-ea"/>
          <a:cs typeface="+mn-cs"/>
        </a:defRPr>
      </a:lvl2pPr>
      <a:lvl3pPr marL="1143000" indent="-228600" algn="l" defTabSz="457200" rtl="0" eaLnBrk="1" latinLnBrk="0" hangingPunct="1">
        <a:lnSpc>
          <a:spcPct val="90000"/>
        </a:lnSpc>
        <a:spcBef>
          <a:spcPts val="568"/>
        </a:spcBef>
        <a:buFont typeface="Arial"/>
        <a:buChar char="•"/>
        <a:defRPr sz="2400" kern="1200">
          <a:solidFill>
            <a:schemeClr val="tx1"/>
          </a:solidFill>
          <a:latin typeface="Calibri"/>
          <a:ea typeface="+mn-ea"/>
          <a:cs typeface="+mn-cs"/>
        </a:defRPr>
      </a:lvl3pPr>
      <a:lvl4pPr marL="1600200" indent="-228600" algn="l" defTabSz="457200" rtl="0" eaLnBrk="1" latinLnBrk="0" hangingPunct="1">
        <a:lnSpc>
          <a:spcPct val="90000"/>
        </a:lnSpc>
        <a:spcBef>
          <a:spcPts val="568"/>
        </a:spcBef>
        <a:buFont typeface="Arial"/>
        <a:buChar char="–"/>
        <a:defRPr sz="2000" kern="1200">
          <a:solidFill>
            <a:schemeClr val="tx1"/>
          </a:solidFill>
          <a:latin typeface="Calibri"/>
          <a:ea typeface="+mn-ea"/>
          <a:cs typeface="+mn-cs"/>
        </a:defRPr>
      </a:lvl4pPr>
      <a:lvl5pPr marL="2057400" indent="-228600" algn="l" defTabSz="457200" rtl="0" eaLnBrk="1" latinLnBrk="0" hangingPunct="1">
        <a:lnSpc>
          <a:spcPct val="90000"/>
        </a:lnSpc>
        <a:spcBef>
          <a:spcPts val="568"/>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pic>
        <p:nvPicPr>
          <p:cNvPr id="7" name="Picture 6" descr="101130_Smarter_PPT_v5r12.jpg"/>
          <p:cNvPicPr>
            <a:picLocks noChangeAspect="1"/>
          </p:cNvPicPr>
          <p:nvPr/>
        </p:nvPicPr>
        <p:blipFill>
          <a:blip r:embed="rId6">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208929"/>
          </a:xfrm>
          <a:prstGeom prst="rect">
            <a:avLst/>
          </a:prstGeom>
        </p:spPr>
        <p:txBody>
          <a:bodyPr vert="horz" lIns="91440" tIns="45720" rIns="91440" bIns="45720" rtlCol="0">
            <a:normAutofit/>
          </a:bodyPr>
          <a:lstStyle/>
          <a:p>
            <a:pPr marL="457200" lvl="0" indent="-457200" algn="l" defTabSz="457200" rtl="0" eaLnBrk="1" latinLnBrk="0" hangingPunct="1">
              <a:spcBef>
                <a:spcPct val="20000"/>
              </a:spcBef>
              <a:buClr>
                <a:srgbClr val="299D37"/>
              </a:buClr>
              <a:buSzPct val="150000"/>
              <a:buFont typeface="Arial"/>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682296" y="6388624"/>
            <a:ext cx="2133600" cy="365125"/>
          </a:xfrm>
          <a:prstGeom prst="rect">
            <a:avLst/>
          </a:prstGeom>
        </p:spPr>
        <p:txBody>
          <a:bodyPr vert="horz" lIns="91440" tIns="45720" rIns="91440" bIns="45720" rtlCol="0" anchor="ctr"/>
          <a:lstStyle>
            <a:lvl1pPr algn="r">
              <a:defRPr sz="1200">
                <a:solidFill>
                  <a:schemeClr val="tx2"/>
                </a:solidFill>
                <a:latin typeface="Arial" pitchFamily="34" charset="0"/>
                <a:cs typeface="Arial" pitchFamily="34" charset="0"/>
              </a:defRPr>
            </a:lvl1p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6221380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timing>
    <p:tnLst>
      <p:par>
        <p:cTn id="1" dur="indefinite" restart="never" nodeType="tmRoot"/>
      </p:par>
    </p:tnLst>
  </p:timing>
  <p:hf hdr="0" ftr="0" dt="0"/>
  <p:txStyles>
    <p:titleStyle>
      <a:lvl1pPr algn="ctr" defTabSz="457200" rtl="0" eaLnBrk="1" latinLnBrk="0" hangingPunct="1">
        <a:spcBef>
          <a:spcPct val="0"/>
        </a:spcBef>
        <a:buNone/>
        <a:defRPr lang="en-US" sz="3200" b="1" kern="1200" dirty="0">
          <a:solidFill>
            <a:schemeClr val="accent4"/>
          </a:solidFill>
          <a:latin typeface="Arial" pitchFamily="34" charset="0"/>
          <a:ea typeface="+mj-ea"/>
          <a:cs typeface="Arial" pitchFamily="34" charset="0"/>
        </a:defRPr>
      </a:lvl1pPr>
    </p:titleStyle>
    <p:bodyStyle>
      <a:lvl1pPr marL="342900" indent="-342900" algn="l" defTabSz="457200" rtl="0" eaLnBrk="1" latinLnBrk="0" hangingPunct="1">
        <a:lnSpc>
          <a:spcPct val="90000"/>
        </a:lnSpc>
        <a:spcBef>
          <a:spcPts val="768"/>
        </a:spcBef>
        <a:buClr>
          <a:schemeClr val="accent1"/>
        </a:buClr>
        <a:buSzPct val="125000"/>
        <a:buFont typeface="Arial"/>
        <a:buChar char="•"/>
        <a:defRPr lang="en-US" sz="3200" kern="1200" dirty="0" smtClean="0">
          <a:solidFill>
            <a:schemeClr val="tx2"/>
          </a:solidFill>
          <a:latin typeface="Arial" pitchFamily="34" charset="0"/>
          <a:ea typeface="+mn-ea"/>
          <a:cs typeface="Arial" pitchFamily="34" charset="0"/>
        </a:defRPr>
      </a:lvl1pPr>
      <a:lvl2pPr marL="742950" indent="-285750" algn="l" defTabSz="457200" rtl="0" eaLnBrk="1" latinLnBrk="0" hangingPunct="1">
        <a:lnSpc>
          <a:spcPct val="90000"/>
        </a:lnSpc>
        <a:spcBef>
          <a:spcPts val="768"/>
        </a:spcBef>
        <a:buFont typeface="Arial"/>
        <a:buChar char="–"/>
        <a:defRPr sz="2800" kern="1200">
          <a:solidFill>
            <a:schemeClr val="tx2"/>
          </a:solidFill>
          <a:latin typeface="Arial" pitchFamily="34" charset="0"/>
          <a:ea typeface="+mn-ea"/>
          <a:cs typeface="Arial" pitchFamily="34" charset="0"/>
        </a:defRPr>
      </a:lvl2pPr>
      <a:lvl3pPr marL="1143000" indent="-228600" algn="l" defTabSz="457200" rtl="0" eaLnBrk="1" latinLnBrk="0" hangingPunct="1">
        <a:lnSpc>
          <a:spcPct val="90000"/>
        </a:lnSpc>
        <a:spcBef>
          <a:spcPts val="768"/>
        </a:spcBef>
        <a:buFont typeface="Arial"/>
        <a:buChar char="•"/>
        <a:defRPr sz="2400" kern="1200">
          <a:solidFill>
            <a:schemeClr val="tx2"/>
          </a:solidFill>
          <a:latin typeface="Arial" pitchFamily="34" charset="0"/>
          <a:ea typeface="+mn-ea"/>
          <a:cs typeface="Arial" pitchFamily="34" charset="0"/>
        </a:defRPr>
      </a:lvl3pPr>
      <a:lvl4pPr marL="1600200" indent="-228600" algn="l" defTabSz="457200" rtl="0" eaLnBrk="1" latinLnBrk="0" hangingPunct="1">
        <a:lnSpc>
          <a:spcPct val="90000"/>
        </a:lnSpc>
        <a:spcBef>
          <a:spcPts val="768"/>
        </a:spcBef>
        <a:buFont typeface="Arial"/>
        <a:buChar char="–"/>
        <a:defRPr sz="2000" kern="1200">
          <a:solidFill>
            <a:schemeClr val="tx2"/>
          </a:solidFill>
          <a:latin typeface="Arial" pitchFamily="34" charset="0"/>
          <a:ea typeface="+mn-ea"/>
          <a:cs typeface="Arial" pitchFamily="34" charset="0"/>
        </a:defRPr>
      </a:lvl4pPr>
      <a:lvl5pPr marL="2057400" indent="-228600" algn="l" defTabSz="457200" rtl="0" eaLnBrk="1" latinLnBrk="0" hangingPunct="1">
        <a:lnSpc>
          <a:spcPct val="90000"/>
        </a:lnSpc>
        <a:spcBef>
          <a:spcPts val="768"/>
        </a:spcBef>
        <a:buFont typeface="Arial"/>
        <a:buChar char="»"/>
        <a:defRPr sz="2000" kern="1200">
          <a:solidFill>
            <a:schemeClr val="tx2"/>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pic>
        <p:nvPicPr>
          <p:cNvPr id="7" name="Picture 6" descr="101130_Smarter_PPT_v5r12.jpg"/>
          <p:cNvPicPr>
            <a:picLocks noChangeAspect="1"/>
          </p:cNvPicPr>
          <p:nvPr/>
        </p:nvPicPr>
        <p:blipFill>
          <a:blip r:embed="rId2">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208929"/>
          </a:xfrm>
          <a:prstGeom prst="rect">
            <a:avLst/>
          </a:prstGeom>
        </p:spPr>
        <p:txBody>
          <a:bodyPr vert="horz" lIns="91440" tIns="45720" rIns="91440" bIns="45720" rtlCol="0">
            <a:normAutofit/>
          </a:bodyPr>
          <a:lstStyle/>
          <a:p>
            <a:pPr marL="457200" lvl="0" indent="-457200" algn="l" defTabSz="457200" rtl="0" eaLnBrk="1" latinLnBrk="0" hangingPunct="1">
              <a:spcBef>
                <a:spcPct val="20000"/>
              </a:spcBef>
              <a:buClr>
                <a:srgbClr val="299D37"/>
              </a:buClr>
              <a:buSzPct val="150000"/>
              <a:buFont typeface="Arial"/>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682296" y="6388624"/>
            <a:ext cx="2133600" cy="365125"/>
          </a:xfrm>
          <a:prstGeom prst="rect">
            <a:avLst/>
          </a:prstGeom>
        </p:spPr>
        <p:txBody>
          <a:bodyPr vert="horz" lIns="91440" tIns="45720" rIns="91440" bIns="45720" rtlCol="0" anchor="ctr"/>
          <a:lstStyle>
            <a:lvl1pPr algn="r">
              <a:defRPr sz="1200">
                <a:solidFill>
                  <a:schemeClr val="tx2"/>
                </a:solidFill>
                <a:latin typeface="Arial" pitchFamily="34" charset="0"/>
                <a:cs typeface="Arial" pitchFamily="34" charset="0"/>
              </a:defRPr>
            </a:lvl1pPr>
          </a:lstStyle>
          <a:p>
            <a:fld id="{B0BF9025-D128-CC4B-B075-F0A35CC9F153}" type="slidenum">
              <a:rPr lang="en-US" smtClean="0">
                <a:solidFill>
                  <a:srgbClr val="000000"/>
                </a:solidFill>
                <a:sym typeface="Arial" charset="0"/>
              </a:rPr>
              <a:pPr/>
              <a:t>‹#›</a:t>
            </a:fld>
            <a:endParaRPr lang="en-US" dirty="0">
              <a:solidFill>
                <a:srgbClr val="000000"/>
              </a:solidFill>
              <a:sym typeface="Arial" charset="0"/>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419850484"/>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latinLnBrk="0" hangingPunct="1">
        <a:spcBef>
          <a:spcPct val="0"/>
        </a:spcBef>
        <a:buNone/>
        <a:defRPr lang="en-US" sz="3200" b="1" kern="1200" dirty="0">
          <a:solidFill>
            <a:schemeClr val="accent4"/>
          </a:solidFill>
          <a:latin typeface="Arial" pitchFamily="34" charset="0"/>
          <a:ea typeface="+mj-ea"/>
          <a:cs typeface="Arial" pitchFamily="34" charset="0"/>
        </a:defRPr>
      </a:lvl1pPr>
    </p:titleStyle>
    <p:bodyStyle>
      <a:lvl1pPr marL="342900" indent="-342900" algn="l" defTabSz="457200" rtl="0" eaLnBrk="1" latinLnBrk="0" hangingPunct="1">
        <a:lnSpc>
          <a:spcPct val="90000"/>
        </a:lnSpc>
        <a:spcBef>
          <a:spcPts val="768"/>
        </a:spcBef>
        <a:buClr>
          <a:schemeClr val="accent1"/>
        </a:buClr>
        <a:buSzPct val="125000"/>
        <a:buFont typeface="Arial"/>
        <a:buChar char="•"/>
        <a:defRPr lang="en-US" sz="3200" kern="1200" dirty="0" smtClean="0">
          <a:solidFill>
            <a:schemeClr val="tx2"/>
          </a:solidFill>
          <a:latin typeface="Arial" pitchFamily="34" charset="0"/>
          <a:ea typeface="+mn-ea"/>
          <a:cs typeface="Arial" pitchFamily="34" charset="0"/>
        </a:defRPr>
      </a:lvl1pPr>
      <a:lvl2pPr marL="742950" indent="-285750" algn="l" defTabSz="457200" rtl="0" eaLnBrk="1" latinLnBrk="0" hangingPunct="1">
        <a:lnSpc>
          <a:spcPct val="90000"/>
        </a:lnSpc>
        <a:spcBef>
          <a:spcPts val="768"/>
        </a:spcBef>
        <a:buFont typeface="Arial"/>
        <a:buChar char="–"/>
        <a:defRPr sz="2800" kern="1200">
          <a:solidFill>
            <a:schemeClr val="tx2"/>
          </a:solidFill>
          <a:latin typeface="Arial" pitchFamily="34" charset="0"/>
          <a:ea typeface="+mn-ea"/>
          <a:cs typeface="Arial" pitchFamily="34" charset="0"/>
        </a:defRPr>
      </a:lvl2pPr>
      <a:lvl3pPr marL="1143000" indent="-228600" algn="l" defTabSz="457200" rtl="0" eaLnBrk="1" latinLnBrk="0" hangingPunct="1">
        <a:lnSpc>
          <a:spcPct val="90000"/>
        </a:lnSpc>
        <a:spcBef>
          <a:spcPts val="768"/>
        </a:spcBef>
        <a:buFont typeface="Arial"/>
        <a:buChar char="•"/>
        <a:defRPr sz="2400" kern="1200">
          <a:solidFill>
            <a:schemeClr val="tx2"/>
          </a:solidFill>
          <a:latin typeface="Arial" pitchFamily="34" charset="0"/>
          <a:ea typeface="+mn-ea"/>
          <a:cs typeface="Arial" pitchFamily="34" charset="0"/>
        </a:defRPr>
      </a:lvl3pPr>
      <a:lvl4pPr marL="1600200" indent="-228600" algn="l" defTabSz="457200" rtl="0" eaLnBrk="1" latinLnBrk="0" hangingPunct="1">
        <a:lnSpc>
          <a:spcPct val="90000"/>
        </a:lnSpc>
        <a:spcBef>
          <a:spcPts val="768"/>
        </a:spcBef>
        <a:buFont typeface="Arial"/>
        <a:buChar char="–"/>
        <a:defRPr sz="2000" kern="1200">
          <a:solidFill>
            <a:schemeClr val="tx2"/>
          </a:solidFill>
          <a:latin typeface="Arial" pitchFamily="34" charset="0"/>
          <a:ea typeface="+mn-ea"/>
          <a:cs typeface="Arial" pitchFamily="34" charset="0"/>
        </a:defRPr>
      </a:lvl4pPr>
      <a:lvl5pPr marL="2057400" indent="-228600" algn="l" defTabSz="457200" rtl="0" eaLnBrk="1" latinLnBrk="0" hangingPunct="1">
        <a:lnSpc>
          <a:spcPct val="90000"/>
        </a:lnSpc>
        <a:spcBef>
          <a:spcPts val="768"/>
        </a:spcBef>
        <a:buFont typeface="Arial"/>
        <a:buChar char="»"/>
        <a:defRPr sz="2000" kern="1200">
          <a:solidFill>
            <a:schemeClr val="tx2"/>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40FA8-6266-BC45-ABEC-B7B3D3D94B01}" type="datetimeFigureOut">
              <a:rPr lang="en-US" smtClean="0">
                <a:solidFill>
                  <a:prstClr val="black">
                    <a:tint val="75000"/>
                  </a:prstClr>
                </a:solidFill>
              </a:rPr>
              <a:pPr/>
              <a:t>8/18/14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6CAD5-FB8D-194E-B161-0BF0A71C5FF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4ED0F-8D32-154F-BA78-49FFF71BEE70}" type="datetimeFigureOut">
              <a:rPr lang="en-US" smtClean="0">
                <a:solidFill>
                  <a:prstClr val="black">
                    <a:tint val="75000"/>
                  </a:prstClr>
                </a:solidFill>
              </a:rPr>
              <a:pPr/>
              <a:t>8/18/14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C06AE-4897-FA49-AD39-E75A64B85E4E}"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pic>
        <p:nvPicPr>
          <p:cNvPr id="7" name="Picture 6" descr="101130_Smarter_PPT_v5r12.jpg"/>
          <p:cNvPicPr>
            <a:picLocks noChangeAspect="1"/>
          </p:cNvPicPr>
          <p:nvPr/>
        </p:nvPicPr>
        <p:blipFill>
          <a:blip r:embed="rId3">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208929"/>
          </a:xfrm>
          <a:prstGeom prst="rect">
            <a:avLst/>
          </a:prstGeom>
        </p:spPr>
        <p:txBody>
          <a:bodyPr vert="horz" lIns="91440" tIns="45720" rIns="91440" bIns="45720" rtlCol="0">
            <a:normAutofit/>
          </a:bodyPr>
          <a:lstStyle/>
          <a:p>
            <a:pPr marL="457200" lvl="0" indent="-457200" algn="l" defTabSz="457200" rtl="0" eaLnBrk="1" latinLnBrk="0" hangingPunct="1">
              <a:spcBef>
                <a:spcPct val="20000"/>
              </a:spcBef>
              <a:buClr>
                <a:srgbClr val="299D37"/>
              </a:buClr>
              <a:buSzPct val="150000"/>
              <a:buFont typeface="Arial"/>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682296" y="6388624"/>
            <a:ext cx="2133600" cy="365125"/>
          </a:xfrm>
          <a:prstGeom prst="rect">
            <a:avLst/>
          </a:prstGeom>
        </p:spPr>
        <p:txBody>
          <a:bodyPr vert="horz" lIns="91440" tIns="45720" rIns="91440" bIns="45720" rtlCol="0" anchor="ctr"/>
          <a:lstStyle>
            <a:lvl1pPr algn="r">
              <a:defRPr sz="1200">
                <a:solidFill>
                  <a:schemeClr val="tx2"/>
                </a:solidFill>
                <a:latin typeface="Arial" pitchFamily="34" charset="0"/>
                <a:cs typeface="Arial" pitchFamily="34" charset="0"/>
              </a:defRPr>
            </a:lvl1pPr>
          </a:lstStyle>
          <a:p>
            <a:fld id="{B0BF9025-D128-CC4B-B075-F0A35CC9F153}" type="slidenum">
              <a:rPr lang="en-US" smtClean="0">
                <a:solidFill>
                  <a:srgbClr val="000000"/>
                </a:solidFill>
                <a:sym typeface="Arial" charset="0"/>
              </a:rPr>
              <a:pPr/>
              <a:t>‹#›</a:t>
            </a:fld>
            <a:endParaRPr lang="en-US" dirty="0">
              <a:solidFill>
                <a:srgbClr val="000000"/>
              </a:solidFill>
              <a:sym typeface="Arial" charset="0"/>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419850484"/>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hf hdr="0" ftr="0" dt="0"/>
  <p:txStyles>
    <p:titleStyle>
      <a:lvl1pPr algn="ctr" defTabSz="457200" rtl="0" eaLnBrk="1" latinLnBrk="0" hangingPunct="1">
        <a:spcBef>
          <a:spcPct val="0"/>
        </a:spcBef>
        <a:buNone/>
        <a:defRPr lang="en-US" sz="3200" b="1" kern="1200" dirty="0">
          <a:solidFill>
            <a:schemeClr val="accent4"/>
          </a:solidFill>
          <a:latin typeface="Arial" pitchFamily="34" charset="0"/>
          <a:ea typeface="+mj-ea"/>
          <a:cs typeface="Arial" pitchFamily="34" charset="0"/>
        </a:defRPr>
      </a:lvl1pPr>
    </p:titleStyle>
    <p:bodyStyle>
      <a:lvl1pPr marL="342900" indent="-342900" algn="l" defTabSz="457200" rtl="0" eaLnBrk="1" latinLnBrk="0" hangingPunct="1">
        <a:lnSpc>
          <a:spcPct val="90000"/>
        </a:lnSpc>
        <a:spcBef>
          <a:spcPts val="768"/>
        </a:spcBef>
        <a:buClr>
          <a:schemeClr val="accent1"/>
        </a:buClr>
        <a:buSzPct val="125000"/>
        <a:buFont typeface="Arial"/>
        <a:buChar char="•"/>
        <a:defRPr lang="en-US" sz="3200" kern="1200" dirty="0" smtClean="0">
          <a:solidFill>
            <a:schemeClr val="tx2"/>
          </a:solidFill>
          <a:latin typeface="Arial" pitchFamily="34" charset="0"/>
          <a:ea typeface="+mn-ea"/>
          <a:cs typeface="Arial" pitchFamily="34" charset="0"/>
        </a:defRPr>
      </a:lvl1pPr>
      <a:lvl2pPr marL="742950" indent="-285750" algn="l" defTabSz="457200" rtl="0" eaLnBrk="1" latinLnBrk="0" hangingPunct="1">
        <a:lnSpc>
          <a:spcPct val="90000"/>
        </a:lnSpc>
        <a:spcBef>
          <a:spcPts val="768"/>
        </a:spcBef>
        <a:buFont typeface="Arial"/>
        <a:buChar char="–"/>
        <a:defRPr sz="2800" kern="1200">
          <a:solidFill>
            <a:schemeClr val="tx2"/>
          </a:solidFill>
          <a:latin typeface="Arial" pitchFamily="34" charset="0"/>
          <a:ea typeface="+mn-ea"/>
          <a:cs typeface="Arial" pitchFamily="34" charset="0"/>
        </a:defRPr>
      </a:lvl2pPr>
      <a:lvl3pPr marL="1143000" indent="-228600" algn="l" defTabSz="457200" rtl="0" eaLnBrk="1" latinLnBrk="0" hangingPunct="1">
        <a:lnSpc>
          <a:spcPct val="90000"/>
        </a:lnSpc>
        <a:spcBef>
          <a:spcPts val="768"/>
        </a:spcBef>
        <a:buFont typeface="Arial"/>
        <a:buChar char="•"/>
        <a:defRPr sz="2400" kern="1200">
          <a:solidFill>
            <a:schemeClr val="tx2"/>
          </a:solidFill>
          <a:latin typeface="Arial" pitchFamily="34" charset="0"/>
          <a:ea typeface="+mn-ea"/>
          <a:cs typeface="Arial" pitchFamily="34" charset="0"/>
        </a:defRPr>
      </a:lvl3pPr>
      <a:lvl4pPr marL="1600200" indent="-228600" algn="l" defTabSz="457200" rtl="0" eaLnBrk="1" latinLnBrk="0" hangingPunct="1">
        <a:lnSpc>
          <a:spcPct val="90000"/>
        </a:lnSpc>
        <a:spcBef>
          <a:spcPts val="768"/>
        </a:spcBef>
        <a:buFont typeface="Arial"/>
        <a:buChar char="–"/>
        <a:defRPr sz="2000" kern="1200">
          <a:solidFill>
            <a:schemeClr val="tx2"/>
          </a:solidFill>
          <a:latin typeface="Arial" pitchFamily="34" charset="0"/>
          <a:ea typeface="+mn-ea"/>
          <a:cs typeface="Arial" pitchFamily="34" charset="0"/>
        </a:defRPr>
      </a:lvl4pPr>
      <a:lvl5pPr marL="2057400" indent="-228600" algn="l" defTabSz="457200" rtl="0" eaLnBrk="1" latinLnBrk="0" hangingPunct="1">
        <a:lnSpc>
          <a:spcPct val="90000"/>
        </a:lnSpc>
        <a:spcBef>
          <a:spcPts val="768"/>
        </a:spcBef>
        <a:buFont typeface="Arial"/>
        <a:buChar char="»"/>
        <a:defRPr sz="2000" kern="1200">
          <a:solidFill>
            <a:schemeClr val="tx2"/>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18.xml"/><Relationship Id="rId3" Type="http://schemas.openxmlformats.org/officeDocument/2006/relationships/oleObject" Target="Macintosh%20HD:Users:shelbicole:Desktop:Common%20Core:SAP:Standards%20for%20Claims%202%203%204.docx!OLE_LINK3"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sampleitems.smarterbalanced.org/itempreview/sbac/" TargetMode="External"/><Relationship Id="rId3" Type="http://schemas.openxmlformats.org/officeDocument/2006/relationships/hyperlink" Target="http://sbac.portal.airast.org/practice-tes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9.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Writing &amp; Scoring Items that Ask Students to </a:t>
            </a:r>
            <a:r>
              <a:rPr lang="en-US" dirty="0" smtClean="0"/>
              <a:t>Reason Mathematically</a:t>
            </a:r>
            <a:endParaRPr lang="en-US" dirty="0"/>
          </a:p>
        </p:txBody>
      </p:sp>
      <p:sp>
        <p:nvSpPr>
          <p:cNvPr id="4" name="Text Placeholder 3"/>
          <p:cNvSpPr>
            <a:spLocks noGrp="1"/>
          </p:cNvSpPr>
          <p:nvPr>
            <p:ph type="body" sz="quarter" idx="13"/>
          </p:nvPr>
        </p:nvSpPr>
        <p:spPr/>
        <p:txBody>
          <a:bodyPr/>
          <a:lstStyle/>
          <a:p>
            <a:r>
              <a:rPr lang="en-US" dirty="0" smtClean="0"/>
              <a:t>Shelbi K. Cole, Ph.D.</a:t>
            </a:r>
          </a:p>
          <a:p>
            <a:r>
              <a:rPr lang="en-US" dirty="0" smtClean="0"/>
              <a:t>August 19, 2014</a:t>
            </a:r>
          </a:p>
          <a:p>
            <a:endParaRPr lang="en-US" dirty="0" smtClean="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56099877"/>
      </p:ext>
    </p:extLst>
  </p:cSld>
  <p:clrMapOvr>
    <a:masterClrMapping/>
  </p:clrMapOvr>
  <p:transition advTm="2083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hape 136"/>
          <p:cNvSpPr>
            <a:spLocks noChangeAspect="1"/>
          </p:cNvSpPr>
          <p:nvPr/>
        </p:nvSpPr>
        <p:spPr bwMode="auto">
          <a:xfrm>
            <a:off x="1627188" y="1269702"/>
            <a:ext cx="5915025" cy="4756150"/>
          </a:xfrm>
          <a:prstGeom prst="rect">
            <a:avLst/>
          </a:prstGeom>
          <a:blipFill dpi="0" rotWithShape="1">
            <a:blip r:embed="rId3"/>
            <a:srcRect/>
            <a:stretch>
              <a:fillRect/>
            </a:stretch>
          </a:blip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defTabSz="914400" fontAlgn="base">
              <a:spcBef>
                <a:spcPct val="0"/>
              </a:spcBef>
              <a:spcAft>
                <a:spcPct val="0"/>
              </a:spcAft>
            </a:pPr>
            <a:endParaRPr lang="en-US" sz="1400" smtClean="0">
              <a:solidFill>
                <a:srgbClr val="000000"/>
              </a:solidFill>
              <a:latin typeface="Arial" charset="0"/>
              <a:cs typeface="Arial" charset="0"/>
              <a:sym typeface="Arial" charset="0"/>
            </a:endParaRPr>
          </a:p>
        </p:txBody>
      </p:sp>
      <p:sp>
        <p:nvSpPr>
          <p:cNvPr id="37891" name="Shape 137"/>
          <p:cNvSpPr txBox="1">
            <a:spLocks noChangeArrowheads="1"/>
          </p:cNvSpPr>
          <p:nvPr/>
        </p:nvSpPr>
        <p:spPr bwMode="auto">
          <a:xfrm>
            <a:off x="179388" y="1479252"/>
            <a:ext cx="1447800" cy="160020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r" defTabSz="914400" eaLnBrk="1" fontAlgn="base" hangingPunct="1">
              <a:spcBef>
                <a:spcPct val="0"/>
              </a:spcBef>
              <a:spcAft>
                <a:spcPct val="0"/>
              </a:spcAft>
              <a:buSzPct val="25000"/>
            </a:pPr>
            <a:r>
              <a:rPr lang="en-US" b="1" dirty="0" smtClean="0"/>
              <a:t>Mathematics topics intended at each grade by at least two-thirds of A+ countries</a:t>
            </a:r>
          </a:p>
        </p:txBody>
      </p:sp>
      <p:sp>
        <p:nvSpPr>
          <p:cNvPr id="37892" name="Shape 138"/>
          <p:cNvSpPr txBox="1">
            <a:spLocks noChangeArrowheads="1"/>
          </p:cNvSpPr>
          <p:nvPr/>
        </p:nvSpPr>
        <p:spPr bwMode="auto">
          <a:xfrm>
            <a:off x="7543800" y="1330920"/>
            <a:ext cx="1463675" cy="160020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defTabSz="914400" eaLnBrk="1" fontAlgn="base" hangingPunct="1">
              <a:spcBef>
                <a:spcPct val="0"/>
              </a:spcBef>
              <a:spcAft>
                <a:spcPct val="0"/>
              </a:spcAft>
              <a:buSzPct val="25000"/>
            </a:pPr>
            <a:r>
              <a:rPr lang="en-US" b="1" dirty="0" smtClean="0"/>
              <a:t>Mathematics topics intended at each grade by at least two-thirds of 21 U.S. states</a:t>
            </a:r>
          </a:p>
        </p:txBody>
      </p:sp>
      <p:sp>
        <p:nvSpPr>
          <p:cNvPr id="139" name="Shape 139"/>
          <p:cNvSpPr txBox="1"/>
          <p:nvPr/>
        </p:nvSpPr>
        <p:spPr>
          <a:xfrm>
            <a:off x="69850" y="298388"/>
            <a:ext cx="9144000" cy="954067"/>
          </a:xfrm>
          <a:prstGeom prst="rect">
            <a:avLst/>
          </a:prstGeom>
          <a:noFill/>
          <a:ln>
            <a:noFill/>
          </a:ln>
        </p:spPr>
        <p:txBody>
          <a:bodyPr wrap="square" lIns="91425" tIns="45700" rIns="91425" bIns="45700">
            <a:spAutoFit/>
          </a:bodyPr>
          <a:lstStyle/>
          <a:p>
            <a:pPr defTabSz="914400">
              <a:buSzPct val="25000"/>
              <a:defRPr/>
            </a:pPr>
            <a:r>
              <a:rPr lang="en-US" sz="2800" b="1" dirty="0">
                <a:solidFill>
                  <a:srgbClr val="006298"/>
                </a:solidFill>
                <a:latin typeface="Arial" pitchFamily="34" charset="0"/>
                <a:cs typeface="Arial" pitchFamily="34" charset="0"/>
              </a:rPr>
              <a:t>Shift #1: Focus Strongly where the Standards Focus</a:t>
            </a:r>
            <a:endParaRPr lang="en-US" sz="2800" b="1" dirty="0" smtClean="0">
              <a:solidFill>
                <a:srgbClr val="006298"/>
              </a:solidFill>
              <a:latin typeface="Century Gothic" pitchFamily="34" charset="0"/>
              <a:cs typeface="Arial" charset="0"/>
              <a:sym typeface="Arial"/>
            </a:endParaRPr>
          </a:p>
          <a:p>
            <a:pPr defTabSz="914400">
              <a:buSzPct val="25000"/>
              <a:defRPr/>
            </a:pPr>
            <a:r>
              <a:rPr lang="en-US" sz="2800" b="1" i="1" dirty="0">
                <a:solidFill>
                  <a:srgbClr val="006298"/>
                </a:solidFill>
                <a:latin typeface="Century Gothic" pitchFamily="34" charset="0"/>
                <a:cs typeface="Arial" charset="0"/>
                <a:sym typeface="Arial"/>
              </a:rPr>
              <a:t>	</a:t>
            </a:r>
            <a:r>
              <a:rPr lang="x-none" sz="2400" b="1" i="1" smtClean="0">
                <a:solidFill>
                  <a:srgbClr val="006298"/>
                </a:solidFill>
                <a:latin typeface="Century Gothic" pitchFamily="34" charset="0"/>
                <a:cs typeface="Arial" charset="0"/>
                <a:sym typeface="Arial"/>
              </a:rPr>
              <a:t>The </a:t>
            </a:r>
            <a:r>
              <a:rPr lang="x-none" sz="2400" b="1" i="1">
                <a:solidFill>
                  <a:srgbClr val="006298"/>
                </a:solidFill>
                <a:latin typeface="Century Gothic" pitchFamily="34" charset="0"/>
                <a:cs typeface="Arial" charset="0"/>
                <a:sym typeface="Arial"/>
              </a:rPr>
              <a:t>shape of math in A+ countries</a:t>
            </a:r>
          </a:p>
        </p:txBody>
      </p:sp>
      <p:sp>
        <p:nvSpPr>
          <p:cNvPr id="37894" name="Shape 140"/>
          <p:cNvSpPr>
            <a:spLocks noChangeArrowheads="1"/>
          </p:cNvSpPr>
          <p:nvPr/>
        </p:nvSpPr>
        <p:spPr bwMode="auto">
          <a:xfrm>
            <a:off x="1668463" y="6584415"/>
            <a:ext cx="6308725" cy="277813"/>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1425" tIns="45700" rIns="91425" bIns="45700">
            <a:spAutoFit/>
          </a:bodyPr>
          <a:lstStyle/>
          <a:p>
            <a:pPr defTabSz="914400" fontAlgn="base">
              <a:spcBef>
                <a:spcPct val="0"/>
              </a:spcBef>
              <a:spcAft>
                <a:spcPct val="0"/>
              </a:spcAft>
              <a:buSzPct val="25000"/>
            </a:pPr>
            <a:r>
              <a:rPr lang="en-US" sz="1200" i="1" baseline="30000" dirty="0" smtClean="0">
                <a:solidFill>
                  <a:srgbClr val="000000"/>
                </a:solidFill>
                <a:latin typeface="Arial" charset="0"/>
                <a:cs typeface="Arial" charset="0"/>
                <a:sym typeface="Arial" charset="0"/>
              </a:rPr>
              <a:t>1 </a:t>
            </a:r>
            <a:r>
              <a:rPr lang="en-US" sz="1200" i="1" dirty="0" smtClean="0">
                <a:solidFill>
                  <a:srgbClr val="000000"/>
                </a:solidFill>
                <a:latin typeface="Arial" charset="0"/>
                <a:cs typeface="Arial" charset="0"/>
                <a:sym typeface="Arial" charset="0"/>
              </a:rPr>
              <a:t>Schmidt, </a:t>
            </a:r>
            <a:r>
              <a:rPr lang="en-US" sz="1200" i="1" dirty="0" err="1" smtClean="0">
                <a:solidFill>
                  <a:srgbClr val="000000"/>
                </a:solidFill>
                <a:latin typeface="Arial" charset="0"/>
                <a:cs typeface="Arial" charset="0"/>
                <a:sym typeface="Arial" charset="0"/>
              </a:rPr>
              <a:t>Houang</a:t>
            </a:r>
            <a:r>
              <a:rPr lang="en-US" sz="1200" i="1" dirty="0" smtClean="0">
                <a:solidFill>
                  <a:srgbClr val="000000"/>
                </a:solidFill>
                <a:latin typeface="Arial" charset="0"/>
                <a:cs typeface="Arial" charset="0"/>
                <a:sym typeface="Arial" charset="0"/>
              </a:rPr>
              <a:t>, &amp; Cogan, “A Coherent Curriculum: The Case of Mathematics.” (2002). </a:t>
            </a:r>
          </a:p>
        </p:txBody>
      </p:sp>
      <p:sp>
        <p:nvSpPr>
          <p:cNvPr id="37895" name="Slide Number Placeholder 5"/>
          <p:cNvSpPr>
            <a:spLocks noGrp="1"/>
          </p:cNvSpPr>
          <p:nvPr>
            <p:ph type="sldNum" sz="quarter" idx="12"/>
          </p:nvPr>
        </p:nvSpPr>
        <p:spPr>
          <a:xfrm>
            <a:off x="7010400" y="6537849"/>
            <a:ext cx="2133600" cy="365125"/>
          </a:xfrm>
          <a:noFill/>
        </p:spPr>
        <p:txBody>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fld id="{49061DB2-9695-4F1D-835F-5B2426FC3228}" type="slidenum">
              <a:rPr lang="en-US" sz="1200"/>
              <a:pPr eaLnBrk="1" hangingPunct="1"/>
              <a:t>10</a:t>
            </a:fld>
            <a:endParaRPr lang="en-US" sz="1200"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906824439"/>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Number Placeholder 5"/>
          <p:cNvSpPr>
            <a:spLocks noGrp="1"/>
          </p:cNvSpPr>
          <p:nvPr>
            <p:ph type="sldNum" sz="quarter" idx="4"/>
          </p:nvPr>
        </p:nvSpPr>
        <p:spPr>
          <a:xfrm>
            <a:off x="6967538" y="6499267"/>
            <a:ext cx="2133600" cy="320675"/>
          </a:xfrm>
          <a:noFill/>
        </p:spPr>
        <p:txBody>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fld id="{241897F9-3EB0-4F1C-99D9-13D360B57873}" type="slidenum">
              <a:rPr lang="en-US" sz="1200"/>
              <a:pPr eaLnBrk="1" hangingPunct="1"/>
              <a:t>11</a:t>
            </a:fld>
            <a:endParaRPr lang="en-US" sz="1200" dirty="0"/>
          </a:p>
        </p:txBody>
      </p:sp>
      <p:graphicFrame>
        <p:nvGraphicFramePr>
          <p:cNvPr id="7" name="Shape 199"/>
          <p:cNvGraphicFramePr/>
          <p:nvPr>
            <p:extLst>
              <p:ext uri="{D42A27DB-BD31-4B8C-83A1-F6EECF244321}">
                <p14:mod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980388460"/>
              </p:ext>
            </p:extLst>
          </p:nvPr>
        </p:nvGraphicFramePr>
        <p:xfrm>
          <a:off x="503238" y="1241425"/>
          <a:ext cx="8137525" cy="5271620"/>
        </p:xfrm>
        <a:graphic>
          <a:graphicData uri="http://schemas.openxmlformats.org/drawingml/2006/table">
            <a:tbl>
              <a:tblPr>
                <a:noFill/>
              </a:tblPr>
              <a:tblGrid>
                <a:gridCol w="1188627"/>
                <a:gridCol w="6948898"/>
              </a:tblGrid>
              <a:tr h="917471">
                <a:tc>
                  <a:txBody>
                    <a:bodyPr/>
                    <a:lstStyle/>
                    <a:p>
                      <a:pPr marL="228600" marR="0" lvl="0" indent="-228600" algn="ctr" rtl="0">
                        <a:lnSpc>
                          <a:spcPct val="115000"/>
                        </a:lnSpc>
                        <a:spcBef>
                          <a:spcPts val="0"/>
                        </a:spcBef>
                        <a:spcAft>
                          <a:spcPts val="0"/>
                        </a:spcAft>
                        <a:buSzPct val="25000"/>
                        <a:buNone/>
                      </a:pPr>
                      <a:r>
                        <a:rPr lang="x-none" sz="2200" b="1">
                          <a:solidFill>
                            <a:schemeClr val="bg1"/>
                          </a:solidFill>
                          <a:latin typeface="Arial" pitchFamily="34" charset="0"/>
                          <a:cs typeface="Arial" pitchFamily="34" charset="0"/>
                        </a:rPr>
                        <a:t>Grade</a:t>
                      </a:r>
                    </a:p>
                  </a:txBody>
                  <a:tcPr marL="68575" marR="6857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rtl="0">
                        <a:lnSpc>
                          <a:spcPct val="115000"/>
                        </a:lnSpc>
                        <a:spcBef>
                          <a:spcPts val="0"/>
                        </a:spcBef>
                        <a:spcAft>
                          <a:spcPts val="0"/>
                        </a:spcAft>
                        <a:buSzPct val="25000"/>
                        <a:buNone/>
                      </a:pPr>
                      <a:r>
                        <a:rPr lang="x-none" sz="2200" b="1">
                          <a:solidFill>
                            <a:schemeClr val="bg1"/>
                          </a:solidFill>
                          <a:latin typeface="Arial" pitchFamily="34" charset="0"/>
                          <a:cs typeface="Arial" pitchFamily="34" charset="0"/>
                        </a:rPr>
                        <a:t>Focus Areas in Support of Rich Instruction and Expectations of Fluency and Conceptual Understanding</a:t>
                      </a:r>
                    </a:p>
                  </a:txBody>
                  <a:tcPr marL="68575" marR="6857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822981">
                <a:tc>
                  <a:txBody>
                    <a:bodyPr/>
                    <a:lstStyle/>
                    <a:p>
                      <a:pPr marL="0" marR="0" lvl="0" indent="0" algn="ctr" rtl="0">
                        <a:lnSpc>
                          <a:spcPct val="115000"/>
                        </a:lnSpc>
                        <a:spcBef>
                          <a:spcPts val="0"/>
                        </a:spcBef>
                        <a:spcAft>
                          <a:spcPts val="0"/>
                        </a:spcAft>
                        <a:buSzPct val="25000"/>
                        <a:buNone/>
                      </a:pPr>
                      <a:r>
                        <a:rPr lang="x-none" sz="2200">
                          <a:solidFill>
                            <a:schemeClr val="tx2"/>
                          </a:solidFill>
                          <a:latin typeface="Arial" pitchFamily="34" charset="0"/>
                          <a:cs typeface="Arial" pitchFamily="34" charset="0"/>
                        </a:rPr>
                        <a:t>K–2</a:t>
                      </a:r>
                    </a:p>
                  </a:txBody>
                  <a:tcPr marL="68575" marR="6857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rtl="0">
                        <a:lnSpc>
                          <a:spcPct val="100000"/>
                        </a:lnSpc>
                        <a:spcBef>
                          <a:spcPts val="0"/>
                        </a:spcBef>
                        <a:spcAft>
                          <a:spcPts val="0"/>
                        </a:spcAft>
                        <a:buSzPct val="25000"/>
                        <a:buNone/>
                      </a:pPr>
                      <a:r>
                        <a:rPr lang="x-none" sz="2200">
                          <a:solidFill>
                            <a:schemeClr val="tx2"/>
                          </a:solidFill>
                          <a:latin typeface="Arial" pitchFamily="34" charset="0"/>
                          <a:cs typeface="Arial" pitchFamily="34" charset="0"/>
                        </a:rPr>
                        <a:t>Addition</a:t>
                      </a:r>
                      <a:r>
                        <a:rPr lang="x-none" sz="2200" baseline="0">
                          <a:solidFill>
                            <a:schemeClr val="tx2"/>
                          </a:solidFill>
                          <a:latin typeface="Arial" pitchFamily="34" charset="0"/>
                          <a:cs typeface="Arial" pitchFamily="34" charset="0"/>
                        </a:rPr>
                        <a:t> and  subtraction  - concepts, skills, and problem solving and place value</a:t>
                      </a:r>
                    </a:p>
                  </a:txBody>
                  <a:tcPr marL="68575" marR="6857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r>
              <a:tr h="822981">
                <a:tc>
                  <a:txBody>
                    <a:bodyPr/>
                    <a:lstStyle/>
                    <a:p>
                      <a:pPr marL="0" marR="0" lvl="0" indent="0" algn="ctr" rtl="0">
                        <a:lnSpc>
                          <a:spcPct val="115000"/>
                        </a:lnSpc>
                        <a:spcBef>
                          <a:spcPts val="0"/>
                        </a:spcBef>
                        <a:spcAft>
                          <a:spcPts val="0"/>
                        </a:spcAft>
                        <a:buSzPct val="25000"/>
                        <a:buNone/>
                      </a:pPr>
                      <a:r>
                        <a:rPr lang="x-none" sz="2200">
                          <a:solidFill>
                            <a:schemeClr val="tx2"/>
                          </a:solidFill>
                          <a:latin typeface="Arial" pitchFamily="34" charset="0"/>
                          <a:cs typeface="Arial" pitchFamily="34" charset="0"/>
                        </a:rPr>
                        <a:t>3–5</a:t>
                      </a:r>
                    </a:p>
                  </a:txBody>
                  <a:tcPr marL="68575" marR="6857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rtl="0">
                        <a:lnSpc>
                          <a:spcPct val="100000"/>
                        </a:lnSpc>
                        <a:spcBef>
                          <a:spcPts val="0"/>
                        </a:spcBef>
                        <a:spcAft>
                          <a:spcPts val="0"/>
                        </a:spcAft>
                        <a:buSzPct val="25000"/>
                        <a:buNone/>
                      </a:pPr>
                      <a:r>
                        <a:rPr lang="x-none" sz="2200">
                          <a:solidFill>
                            <a:schemeClr val="tx2"/>
                          </a:solidFill>
                          <a:latin typeface="Arial" pitchFamily="34" charset="0"/>
                          <a:cs typeface="Arial" pitchFamily="34" charset="0"/>
                        </a:rPr>
                        <a:t>Multiplication and division of whole numbers and fractions – concepts, skills, and problem solving</a:t>
                      </a:r>
                    </a:p>
                  </a:txBody>
                  <a:tcPr marL="68575" marR="6857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r>
              <a:tr h="822981">
                <a:tc>
                  <a:txBody>
                    <a:bodyPr/>
                    <a:lstStyle/>
                    <a:p>
                      <a:pPr marL="0" marR="0" lvl="0" indent="0" algn="ctr" rtl="0">
                        <a:lnSpc>
                          <a:spcPct val="115000"/>
                        </a:lnSpc>
                        <a:spcBef>
                          <a:spcPts val="0"/>
                        </a:spcBef>
                        <a:spcAft>
                          <a:spcPts val="0"/>
                        </a:spcAft>
                        <a:buSzPct val="25000"/>
                        <a:buNone/>
                      </a:pPr>
                      <a:r>
                        <a:rPr lang="x-none" sz="2200">
                          <a:solidFill>
                            <a:schemeClr val="tx2"/>
                          </a:solidFill>
                          <a:latin typeface="Arial" pitchFamily="34" charset="0"/>
                          <a:cs typeface="Arial" pitchFamily="34" charset="0"/>
                        </a:rPr>
                        <a:t>6</a:t>
                      </a:r>
                    </a:p>
                  </a:txBody>
                  <a:tcPr marL="68575" marR="6857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rtl="0">
                        <a:lnSpc>
                          <a:spcPct val="100000"/>
                        </a:lnSpc>
                        <a:spcBef>
                          <a:spcPts val="0"/>
                        </a:spcBef>
                        <a:spcAft>
                          <a:spcPts val="0"/>
                        </a:spcAft>
                        <a:buSzPct val="25000"/>
                        <a:buNone/>
                      </a:pPr>
                      <a:r>
                        <a:rPr lang="x-none" sz="2200">
                          <a:solidFill>
                            <a:schemeClr val="tx2"/>
                          </a:solidFill>
                          <a:latin typeface="Arial" pitchFamily="34" charset="0"/>
                          <a:cs typeface="Arial" pitchFamily="34" charset="0"/>
                        </a:rPr>
                        <a:t>Ratios and proportional reasoning; early expressions and equations</a:t>
                      </a:r>
                    </a:p>
                  </a:txBody>
                  <a:tcPr marL="68575" marR="6857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r>
              <a:tr h="822981">
                <a:tc>
                  <a:txBody>
                    <a:bodyPr/>
                    <a:lstStyle/>
                    <a:p>
                      <a:pPr marL="0" marR="0" lvl="0" indent="0" algn="ctr" rtl="0">
                        <a:lnSpc>
                          <a:spcPct val="115000"/>
                        </a:lnSpc>
                        <a:spcBef>
                          <a:spcPts val="0"/>
                        </a:spcBef>
                        <a:spcAft>
                          <a:spcPts val="0"/>
                        </a:spcAft>
                        <a:buSzPct val="25000"/>
                        <a:buNone/>
                      </a:pPr>
                      <a:r>
                        <a:rPr lang="x-none" sz="2200">
                          <a:solidFill>
                            <a:schemeClr val="tx2"/>
                          </a:solidFill>
                          <a:latin typeface="Arial" pitchFamily="34" charset="0"/>
                          <a:cs typeface="Arial" pitchFamily="34" charset="0"/>
                        </a:rPr>
                        <a:t>7</a:t>
                      </a:r>
                    </a:p>
                  </a:txBody>
                  <a:tcPr marL="68575" marR="6857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rtl="0">
                        <a:lnSpc>
                          <a:spcPct val="100000"/>
                        </a:lnSpc>
                        <a:spcBef>
                          <a:spcPts val="0"/>
                        </a:spcBef>
                        <a:spcAft>
                          <a:spcPts val="0"/>
                        </a:spcAft>
                        <a:buSzPct val="25000"/>
                        <a:buNone/>
                      </a:pPr>
                      <a:r>
                        <a:rPr lang="x-none" sz="2200">
                          <a:solidFill>
                            <a:schemeClr val="tx2"/>
                          </a:solidFill>
                          <a:latin typeface="Arial" pitchFamily="34" charset="0"/>
                          <a:cs typeface="Arial" pitchFamily="34" charset="0"/>
                        </a:rPr>
                        <a:t>Ratios and proportional reasoning; arithmetic of rational numbers</a:t>
                      </a:r>
                    </a:p>
                  </a:txBody>
                  <a:tcPr marL="68575" marR="6857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r>
              <a:tr h="822981">
                <a:tc>
                  <a:txBody>
                    <a:bodyPr/>
                    <a:lstStyle/>
                    <a:p>
                      <a:pPr marL="0" marR="0" lvl="0" indent="0" algn="ctr" rtl="0">
                        <a:lnSpc>
                          <a:spcPct val="115000"/>
                        </a:lnSpc>
                        <a:spcBef>
                          <a:spcPts val="0"/>
                        </a:spcBef>
                        <a:spcAft>
                          <a:spcPts val="0"/>
                        </a:spcAft>
                        <a:buSzPct val="25000"/>
                        <a:buNone/>
                      </a:pPr>
                      <a:r>
                        <a:rPr lang="x-none" sz="2200">
                          <a:solidFill>
                            <a:schemeClr val="tx2"/>
                          </a:solidFill>
                          <a:latin typeface="Arial" pitchFamily="34" charset="0"/>
                          <a:cs typeface="Arial" pitchFamily="34" charset="0"/>
                        </a:rPr>
                        <a:t>8</a:t>
                      </a:r>
                    </a:p>
                  </a:txBody>
                  <a:tcPr marL="68575" marR="6857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rtl="0">
                        <a:lnSpc>
                          <a:spcPct val="100000"/>
                        </a:lnSpc>
                        <a:spcBef>
                          <a:spcPts val="0"/>
                        </a:spcBef>
                        <a:spcAft>
                          <a:spcPts val="0"/>
                        </a:spcAft>
                        <a:buSzPct val="25000"/>
                        <a:buNone/>
                      </a:pPr>
                      <a:r>
                        <a:rPr lang="x-none" sz="2200" smtClean="0">
                          <a:solidFill>
                            <a:schemeClr val="tx2"/>
                          </a:solidFill>
                          <a:latin typeface="Arial" pitchFamily="34" charset="0"/>
                          <a:cs typeface="Arial" pitchFamily="34" charset="0"/>
                        </a:rPr>
                        <a:t>Linear algebra</a:t>
                      </a:r>
                      <a:r>
                        <a:rPr lang="en-US" sz="2200" dirty="0" smtClean="0">
                          <a:solidFill>
                            <a:schemeClr val="tx2"/>
                          </a:solidFill>
                          <a:latin typeface="Arial" pitchFamily="34" charset="0"/>
                          <a:cs typeface="Arial" pitchFamily="34" charset="0"/>
                        </a:rPr>
                        <a:t> and linear functions</a:t>
                      </a:r>
                      <a:endParaRPr lang="x-none" sz="2200">
                        <a:solidFill>
                          <a:schemeClr val="tx2"/>
                        </a:solidFill>
                        <a:latin typeface="Arial" pitchFamily="34" charset="0"/>
                        <a:cs typeface="Arial" pitchFamily="34" charset="0"/>
                      </a:endParaRPr>
                    </a:p>
                  </a:txBody>
                  <a:tcPr marL="68575" marR="6857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Shape 200"/>
          <p:cNvSpPr txBox="1"/>
          <p:nvPr/>
        </p:nvSpPr>
        <p:spPr>
          <a:xfrm>
            <a:off x="187036" y="180023"/>
            <a:ext cx="8640763" cy="1077178"/>
          </a:xfrm>
          <a:prstGeom prst="rect">
            <a:avLst/>
          </a:prstGeom>
          <a:noFill/>
          <a:ln>
            <a:noFill/>
          </a:ln>
        </p:spPr>
        <p:txBody>
          <a:bodyPr wrap="square" lIns="91425" tIns="45700" rIns="91425" bIns="45700">
            <a:spAutoFit/>
          </a:bodyPr>
          <a:lstStyle/>
          <a:p>
            <a:pPr defTabSz="914400">
              <a:buClr>
                <a:srgbClr val="63666A"/>
              </a:buClr>
              <a:buSzPct val="25000"/>
              <a:defRPr/>
            </a:pPr>
            <a:r>
              <a:rPr lang="en-US" sz="3200" b="1" dirty="0">
                <a:solidFill>
                  <a:srgbClr val="006298"/>
                </a:solidFill>
                <a:latin typeface="Arial" pitchFamily="34" charset="0"/>
                <a:cs typeface="Arial" pitchFamily="34" charset="0"/>
              </a:rPr>
              <a:t>Shift #1: Focus</a:t>
            </a:r>
            <a:r>
              <a:rPr lang="x-none" sz="3200" b="1" i="1">
                <a:solidFill>
                  <a:srgbClr val="006298"/>
                </a:solidFill>
                <a:latin typeface="Arial" pitchFamily="34" charset="0"/>
                <a:cs typeface="Arial" pitchFamily="34" charset="0"/>
                <a:sym typeface="Arial"/>
              </a:rPr>
              <a:t/>
            </a:r>
            <a:br>
              <a:rPr lang="x-none" sz="3200" b="1" i="1">
                <a:solidFill>
                  <a:srgbClr val="006298"/>
                </a:solidFill>
                <a:latin typeface="Arial" pitchFamily="34" charset="0"/>
                <a:cs typeface="Arial" pitchFamily="34" charset="0"/>
                <a:sym typeface="Arial"/>
              </a:rPr>
            </a:br>
            <a:r>
              <a:rPr lang="en-US" sz="3200" b="1" i="1" dirty="0">
                <a:solidFill>
                  <a:srgbClr val="006298"/>
                </a:solidFill>
                <a:latin typeface="Arial" pitchFamily="34" charset="0"/>
                <a:cs typeface="Arial" pitchFamily="34" charset="0"/>
                <a:sym typeface="Arial"/>
              </a:rPr>
              <a:t> </a:t>
            </a:r>
            <a:r>
              <a:rPr lang="en-US" sz="3200" b="1" i="1" dirty="0" smtClean="0">
                <a:solidFill>
                  <a:srgbClr val="006298"/>
                </a:solidFill>
                <a:latin typeface="Arial" pitchFamily="34" charset="0"/>
                <a:cs typeface="Arial" pitchFamily="34" charset="0"/>
                <a:sym typeface="Arial"/>
              </a:rPr>
              <a:t>    </a:t>
            </a:r>
            <a:r>
              <a:rPr lang="en-US" sz="2400" b="1" i="1" dirty="0" smtClean="0">
                <a:solidFill>
                  <a:srgbClr val="006298"/>
                </a:solidFill>
                <a:latin typeface="Arial" pitchFamily="34" charset="0"/>
                <a:cs typeface="Arial" pitchFamily="34" charset="0"/>
              </a:rPr>
              <a:t>Key </a:t>
            </a:r>
            <a:r>
              <a:rPr lang="en-US" sz="2400" b="1" i="1" kern="0" dirty="0" smtClean="0">
                <a:solidFill>
                  <a:srgbClr val="006298"/>
                </a:solidFill>
                <a:latin typeface="Arial" pitchFamily="34" charset="0"/>
                <a:cs typeface="Arial" pitchFamily="34" charset="0"/>
                <a:sym typeface="Arial"/>
              </a:rPr>
              <a:t>Areas of Focus</a:t>
            </a:r>
            <a:r>
              <a:rPr lang="x-none" sz="2400" b="1" i="1" kern="0" smtClean="0">
                <a:solidFill>
                  <a:srgbClr val="006298"/>
                </a:solidFill>
                <a:latin typeface="Arial" pitchFamily="34" charset="0"/>
                <a:cs typeface="Arial" pitchFamily="34" charset="0"/>
                <a:sym typeface="Arial"/>
              </a:rPr>
              <a:t> in Mathematics</a:t>
            </a:r>
            <a:endParaRPr lang="x-none" sz="2400" b="1" i="1" kern="0">
              <a:solidFill>
                <a:srgbClr val="006298"/>
              </a:solidFill>
              <a:latin typeface="Arial" pitchFamily="34" charset="0"/>
              <a:cs typeface="Arial" pitchFamily="34" charset="0"/>
              <a:sym typeface="Aria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455111276"/>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199" y="332037"/>
            <a:ext cx="8238745" cy="520490"/>
          </a:xfrm>
        </p:spPr>
        <p:txBody>
          <a:bodyPr/>
          <a:lstStyle/>
          <a:p>
            <a:pPr>
              <a:defRPr/>
            </a:pPr>
            <a:r>
              <a:rPr lang="en-US" dirty="0" smtClean="0"/>
              <a:t>Grade 7 Example</a:t>
            </a:r>
            <a:endParaRPr dirty="0">
              <a:latin typeface="Arial" pitchFamily="34" charset="0"/>
              <a:cs typeface="Arial" pitchFamily="34" charset="0"/>
            </a:endParaRPr>
          </a:p>
        </p:txBody>
      </p:sp>
      <p:pic>
        <p:nvPicPr>
          <p:cNvPr id="10241" name="Picture 1"/>
          <p:cNvPicPr>
            <a:picLocks noChangeAspect="1" noChangeArrowheads="1"/>
          </p:cNvPicPr>
          <p:nvPr/>
        </p:nvPicPr>
        <p:blipFill>
          <a:blip r:embed="rId2" cstate="print"/>
          <a:srcRect l="53429" t="18963" r="14190" b="8063"/>
          <a:stretch>
            <a:fillRect/>
          </a:stretch>
        </p:blipFill>
        <p:spPr bwMode="auto">
          <a:xfrm>
            <a:off x="342900" y="852527"/>
            <a:ext cx="4556881" cy="5776517"/>
          </a:xfrm>
          <a:prstGeom prst="rect">
            <a:avLst/>
          </a:prstGeom>
          <a:noFill/>
          <a:ln w="9525">
            <a:noFill/>
            <a:miter lim="800000"/>
            <a:headEnd/>
            <a:tailEnd/>
          </a:ln>
        </p:spPr>
      </p:pic>
      <p:sp>
        <p:nvSpPr>
          <p:cNvPr id="5" name="Oval 4"/>
          <p:cNvSpPr/>
          <p:nvPr/>
        </p:nvSpPr>
        <p:spPr>
          <a:xfrm>
            <a:off x="512236" y="1975903"/>
            <a:ext cx="2000250" cy="581025"/>
          </a:xfrm>
          <a:prstGeom prst="ellipse">
            <a:avLst/>
          </a:prstGeom>
          <a:noFill/>
          <a:ln>
            <a:solidFill>
              <a:srgbClr val="0076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Oval 5"/>
          <p:cNvSpPr/>
          <p:nvPr/>
        </p:nvSpPr>
        <p:spPr>
          <a:xfrm>
            <a:off x="449792" y="5387964"/>
            <a:ext cx="2133600" cy="581025"/>
          </a:xfrm>
          <a:prstGeom prst="ellipse">
            <a:avLst/>
          </a:prstGeom>
          <a:noFill/>
          <a:ln>
            <a:solidFill>
              <a:srgbClr val="0076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3"/>
          <p:cNvSpPr txBox="1">
            <a:spLocks/>
          </p:cNvSpPr>
          <p:nvPr/>
        </p:nvSpPr>
        <p:spPr bwMode="auto">
          <a:xfrm>
            <a:off x="4514850" y="1362075"/>
            <a:ext cx="4476750" cy="48629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1175" indent="-285750" defTabSz="914400" eaLnBrk="0" fontAlgn="base" hangingPunct="0">
              <a:spcAft>
                <a:spcPts val="1200"/>
              </a:spcAft>
              <a:buClr>
                <a:srgbClr val="009644"/>
              </a:buClr>
              <a:buFont typeface="Arial" charset="0"/>
              <a:buChar char="•"/>
              <a:defRPr/>
            </a:pPr>
            <a:r>
              <a:rPr lang="en-US" sz="2400" dirty="0" smtClean="0">
                <a:solidFill>
                  <a:srgbClr val="000000"/>
                </a:solidFill>
                <a:latin typeface="Arial" pitchFamily="34" charset="0"/>
                <a:cs typeface="Arial" pitchFamily="34" charset="0"/>
              </a:rPr>
              <a:t>In grades 6 and 7, proportional relationships are a crucial pivot from multiplicative reasoning to functional thinking; sets stage for 8.F.</a:t>
            </a:r>
          </a:p>
          <a:p>
            <a:pPr marL="511175" indent="-285750" defTabSz="914400" eaLnBrk="0" fontAlgn="base" hangingPunct="0">
              <a:spcAft>
                <a:spcPts val="1200"/>
              </a:spcAft>
              <a:buClr>
                <a:srgbClr val="009644"/>
              </a:buClr>
              <a:buFont typeface="Arial" charset="0"/>
              <a:buChar char="•"/>
              <a:defRPr/>
            </a:pPr>
            <a:r>
              <a:rPr lang="en-US" sz="2400" dirty="0" smtClean="0">
                <a:solidFill>
                  <a:srgbClr val="000000"/>
                </a:solidFill>
                <a:latin typeface="Arial" pitchFamily="34" charset="0"/>
                <a:cs typeface="Arial" pitchFamily="34" charset="0"/>
              </a:rPr>
              <a:t>Meanwhile, probability in grade 7 has potentially misleading grain size—uses almost twice as many words as for proportional relationships standards.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0" name="Shape 370"/>
          <p:cNvSpPr txBox="1">
            <a:spLocks noGrp="1"/>
          </p:cNvSpPr>
          <p:nvPr>
            <p:ph type="title"/>
          </p:nvPr>
        </p:nvSpPr>
        <p:spPr>
          <a:xfrm>
            <a:off x="232931" y="307541"/>
            <a:ext cx="8229600" cy="1077178"/>
          </a:xfrm>
        </p:spPr>
        <p:txBody>
          <a:bodyPr lIns="91425" tIns="45700" rIns="91425" bIns="45700">
            <a:spAutoFit/>
          </a:bodyPr>
          <a:lstStyle/>
          <a:p>
            <a:pPr algn="l">
              <a:spcBef>
                <a:spcPts val="0"/>
              </a:spcBef>
              <a:buClr>
                <a:schemeClr val="dk1"/>
              </a:buClr>
              <a:buSzPct val="25000"/>
              <a:defRPr/>
            </a:pPr>
            <a:r>
              <a:rPr lang="en-US" dirty="0"/>
              <a:t>Shift #1: Focus</a:t>
            </a:r>
            <a:r>
              <a:rPr lang="x-none" i="1">
                <a:sym typeface="Arial"/>
              </a:rPr>
              <a:t/>
            </a:r>
            <a:br>
              <a:rPr lang="x-none" i="1">
                <a:sym typeface="Arial"/>
              </a:rPr>
            </a:br>
            <a:r>
              <a:rPr lang="en-US" i="1" dirty="0">
                <a:sym typeface="Arial"/>
              </a:rPr>
              <a:t>	</a:t>
            </a:r>
            <a:r>
              <a:rPr lang="x-none" sz="2400" i="1" smtClean="0">
                <a:sym typeface="Arial"/>
              </a:rPr>
              <a:t>Content </a:t>
            </a:r>
            <a:r>
              <a:rPr lang="x-none" sz="2400" i="1">
                <a:sym typeface="Arial"/>
              </a:rPr>
              <a:t>Emphases by </a:t>
            </a:r>
            <a:r>
              <a:rPr lang="x-none" sz="2400" i="1" smtClean="0">
                <a:sym typeface="Arial"/>
              </a:rPr>
              <a:t>Cluster</a:t>
            </a:r>
            <a:endParaRPr lang="x-none" sz="2400" i="1">
              <a:sym typeface="Arial"/>
            </a:endParaRPr>
          </a:p>
        </p:txBody>
      </p:sp>
      <p:sp>
        <p:nvSpPr>
          <p:cNvPr id="68617" name="Slide Number Placeholder 5"/>
          <p:cNvSpPr>
            <a:spLocks noGrp="1"/>
          </p:cNvSpPr>
          <p:nvPr>
            <p:ph type="sldNum" sz="quarter" idx="4"/>
          </p:nvPr>
        </p:nvSpPr>
        <p:spPr>
          <a:xfrm>
            <a:off x="7000877" y="6518275"/>
            <a:ext cx="2133600" cy="320675"/>
          </a:xfrm>
          <a:noFill/>
        </p:spPr>
        <p:txBody>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fld id="{D6AECCD2-8B61-4510-A388-FF948CB96568}" type="slidenum">
              <a:rPr lang="en-US" sz="1200"/>
              <a:pPr eaLnBrk="1" hangingPunct="1"/>
              <a:t>13</a:t>
            </a:fld>
            <a:endParaRPr lang="en-US" sz="1200" dirty="0"/>
          </a:p>
        </p:txBody>
      </p:sp>
      <p:sp>
        <p:nvSpPr>
          <p:cNvPr id="5" name="TextBox 4"/>
          <p:cNvSpPr txBox="1"/>
          <p:nvPr/>
        </p:nvSpPr>
        <p:spPr>
          <a:xfrm>
            <a:off x="614681" y="1429174"/>
            <a:ext cx="8105458" cy="1723549"/>
          </a:xfrm>
          <a:prstGeom prst="rect">
            <a:avLst/>
          </a:prstGeom>
          <a:noFill/>
        </p:spPr>
        <p:txBody>
          <a:bodyPr wrap="square" rtlCol="0">
            <a:spAutoFit/>
          </a:bodyPr>
          <a:lstStyle/>
          <a:p>
            <a:r>
              <a:rPr lang="en-US" sz="2200" dirty="0" smtClean="0">
                <a:solidFill>
                  <a:srgbClr val="000000"/>
                </a:solidFill>
                <a:latin typeface="Arial" pitchFamily="34" charset="0"/>
                <a:cs typeface="Arial" pitchFamily="34" charset="0"/>
              </a:rPr>
              <a:t>The Smarter Balanced Content Specifications  help support focus by identifying the content emphasis by cluster.  The notation [m] indicates content that is major and [a/s] indicates content that is additional or supporting.</a:t>
            </a:r>
          </a:p>
          <a:p>
            <a:endParaRPr lang="en-US" dirty="0">
              <a:solidFill>
                <a:srgbClr val="000000"/>
              </a:solidFill>
            </a:endParaRPr>
          </a:p>
        </p:txBody>
      </p:sp>
      <p:pic>
        <p:nvPicPr>
          <p:cNvPr id="2" name="Picture 2"/>
          <p:cNvPicPr>
            <a:picLocks noChangeAspect="1" noChangeArrowheads="1"/>
          </p:cNvPicPr>
          <p:nvPr/>
        </p:nvPicPr>
        <p:blipFill rotWithShape="1">
          <a:blip r:embed="rId3">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l="10240" t="15284" r="15018" b="5654"/>
          <a:stretch/>
        </p:blipFill>
        <p:spPr bwMode="auto">
          <a:xfrm>
            <a:off x="1155283" y="3142238"/>
            <a:ext cx="5774155" cy="3484730"/>
          </a:xfrm>
          <a:prstGeom prst="rect">
            <a:avLst/>
          </a:prstGeom>
          <a:noFill/>
          <a:ln w="9525">
            <a:solidFill>
              <a:schemeClr val="tx1"/>
            </a:solidFill>
            <a:miter lim="800000"/>
            <a:headEnd/>
            <a:tailEnd/>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759302779"/>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Attending to Focus: Test Blueprint</a:t>
            </a:r>
            <a:endParaRPr lang="en-US" dirty="0"/>
          </a:p>
        </p:txBody>
      </p:sp>
      <p:sp>
        <p:nvSpPr>
          <p:cNvPr id="4" name="Slide Number Placeholder 3"/>
          <p:cNvSpPr>
            <a:spLocks noGrp="1"/>
          </p:cNvSpPr>
          <p:nvPr>
            <p:ph type="sldNum" sz="quarter" idx="4"/>
          </p:nvPr>
        </p:nvSpPr>
        <p:spPr/>
        <p:txBody>
          <a:bodyPr/>
          <a:lstStyle/>
          <a:p>
            <a:fld id="{B0BF9025-D128-CC4B-B075-F0A35CC9F153}" type="slidenum">
              <a:rPr lang="en-US" smtClean="0">
                <a:solidFill>
                  <a:srgbClr val="000000"/>
                </a:solidFill>
              </a:rPr>
              <a:pPr/>
              <a:t>14</a:t>
            </a:fld>
            <a:endParaRPr lang="en-US" dirty="0">
              <a:solidFill>
                <a:srgbClr val="000000"/>
              </a:solidFill>
            </a:endParaRPr>
          </a:p>
        </p:txBody>
      </p:sp>
      <p:pic>
        <p:nvPicPr>
          <p:cNvPr id="5" name="Picture 4"/>
          <p:cNvPicPr>
            <a:picLocks noChangeAspect="1"/>
          </p:cNvPicPr>
          <p:nvPr/>
        </p:nvPicPr>
        <p:blipFill>
          <a:blip r:embed="rId2"/>
          <a:stretch>
            <a:fillRect/>
          </a:stretch>
        </p:blipFill>
        <p:spPr>
          <a:xfrm>
            <a:off x="184150" y="1873250"/>
            <a:ext cx="8775700" cy="31115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006298"/>
                </a:solidFill>
                <a:latin typeface="Arial" pitchFamily="34" charset="0"/>
                <a:cs typeface="Arial" pitchFamily="34" charset="0"/>
              </a:rPr>
              <a:t>Attending to Focus: Test Blueprint</a:t>
            </a:r>
            <a:endParaRPr lang="en-US" dirty="0"/>
          </a:p>
        </p:txBody>
      </p:sp>
      <p:pic>
        <p:nvPicPr>
          <p:cNvPr id="4" name="Picture 3"/>
          <p:cNvPicPr>
            <a:picLocks noChangeAspect="1"/>
          </p:cNvPicPr>
          <p:nvPr/>
        </p:nvPicPr>
        <p:blipFill>
          <a:blip r:embed="rId2"/>
          <a:stretch>
            <a:fillRect/>
          </a:stretch>
        </p:blipFill>
        <p:spPr>
          <a:xfrm>
            <a:off x="101600" y="1339850"/>
            <a:ext cx="8585200" cy="475986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006298"/>
                </a:solidFill>
                <a:latin typeface="Arial" pitchFamily="34" charset="0"/>
                <a:cs typeface="Arial" pitchFamily="34" charset="0"/>
              </a:rPr>
              <a:t>Attending to Focus: Choosing High Priority Content for Claim 3</a:t>
            </a:r>
            <a:endParaRPr lang="en-US" dirty="0"/>
          </a:p>
        </p:txBody>
      </p:sp>
      <p:graphicFrame>
        <p:nvGraphicFramePr>
          <p:cNvPr id="194563" name="Object 3"/>
          <p:cNvGraphicFramePr>
            <a:graphicFrameLocks noChangeAspect="1"/>
          </p:cNvGraphicFramePr>
          <p:nvPr/>
        </p:nvGraphicFramePr>
        <p:xfrm>
          <a:off x="1494729" y="1496703"/>
          <a:ext cx="5784838" cy="5471439"/>
        </p:xfrm>
        <a:graphic>
          <a:graphicData uri="http://schemas.openxmlformats.org/presentationml/2006/ole">
            <p:oleObj spid="_x0000_s194563" name="Document" r:id="rId3" imgW="5626100" imgH="5321300" progId="Word.Document.12">
              <p:link updateAutomatic="1"/>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Number Placeholder 5"/>
          <p:cNvSpPr>
            <a:spLocks noGrp="1"/>
          </p:cNvSpPr>
          <p:nvPr>
            <p:ph type="sldNum" sz="quarter" idx="4"/>
          </p:nvPr>
        </p:nvSpPr>
        <p:spPr>
          <a:xfrm>
            <a:off x="6929438" y="6542088"/>
            <a:ext cx="2133600" cy="320675"/>
          </a:xfrm>
          <a:noFill/>
        </p:spPr>
        <p:txBody>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fld id="{C2AF25EB-38D6-443B-9D6E-FAEAD49DD531}" type="slidenum">
              <a:rPr lang="en-US" sz="1200"/>
              <a:pPr eaLnBrk="1" hangingPunct="1"/>
              <a:t>17</a:t>
            </a:fld>
            <a:endParaRPr lang="en-US" sz="1200"/>
          </a:p>
        </p:txBody>
      </p:sp>
      <p:sp>
        <p:nvSpPr>
          <p:cNvPr id="45059" name="Shape 213"/>
          <p:cNvSpPr txBox="1">
            <a:spLocks/>
          </p:cNvSpPr>
          <p:nvPr/>
        </p:nvSpPr>
        <p:spPr bwMode="auto">
          <a:xfrm>
            <a:off x="269081" y="286172"/>
            <a:ext cx="8605838" cy="1323399"/>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tIns="45700" bIns="45700" anchor="ctr">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defTabSz="914400" eaLnBrk="1" fontAlgn="base" hangingPunct="1">
              <a:spcBef>
                <a:spcPct val="0"/>
              </a:spcBef>
              <a:spcAft>
                <a:spcPct val="0"/>
              </a:spcAft>
              <a:buClr>
                <a:srgbClr val="000000"/>
              </a:buClr>
              <a:buSzPct val="25000"/>
            </a:pPr>
            <a:r>
              <a:rPr lang="en-US" sz="3200" b="1" dirty="0" smtClean="0">
                <a:solidFill>
                  <a:srgbClr val="006298"/>
                </a:solidFill>
                <a:latin typeface="Arial" pitchFamily="34" charset="0"/>
                <a:cs typeface="Arial" pitchFamily="34" charset="0"/>
              </a:rPr>
              <a:t>Shift #2: Coherence </a:t>
            </a:r>
          </a:p>
          <a:p>
            <a:pPr defTabSz="914400" eaLnBrk="1" fontAlgn="base" hangingPunct="1">
              <a:spcBef>
                <a:spcPct val="0"/>
              </a:spcBef>
              <a:spcAft>
                <a:spcPct val="0"/>
              </a:spcAft>
              <a:buClr>
                <a:srgbClr val="000000"/>
              </a:buClr>
              <a:buSzPct val="25000"/>
            </a:pPr>
            <a:r>
              <a:rPr lang="en-US" sz="2400" b="1" dirty="0">
                <a:solidFill>
                  <a:srgbClr val="006298"/>
                </a:solidFill>
                <a:latin typeface="Arial" pitchFamily="34" charset="0"/>
                <a:cs typeface="Arial" pitchFamily="34" charset="0"/>
              </a:rPr>
              <a:t> </a:t>
            </a:r>
            <a:r>
              <a:rPr lang="en-US" sz="2400" b="1" dirty="0" smtClean="0">
                <a:solidFill>
                  <a:srgbClr val="006298"/>
                </a:solidFill>
                <a:latin typeface="Arial" pitchFamily="34" charset="0"/>
                <a:cs typeface="Arial" pitchFamily="34" charset="0"/>
              </a:rPr>
              <a:t>     </a:t>
            </a:r>
            <a:r>
              <a:rPr lang="en-US" sz="2400" b="1" i="1" dirty="0" smtClean="0">
                <a:solidFill>
                  <a:srgbClr val="006298"/>
                </a:solidFill>
                <a:latin typeface="Arial" pitchFamily="34" charset="0"/>
                <a:cs typeface="Arial" pitchFamily="34" charset="0"/>
              </a:rPr>
              <a:t>Think Across Grades, and Link to Major Topics Within </a:t>
            </a:r>
          </a:p>
          <a:p>
            <a:pPr defTabSz="914400" eaLnBrk="1" fontAlgn="base" hangingPunct="1">
              <a:spcBef>
                <a:spcPct val="0"/>
              </a:spcBef>
              <a:spcAft>
                <a:spcPct val="0"/>
              </a:spcAft>
              <a:buClr>
                <a:srgbClr val="000000"/>
              </a:buClr>
              <a:buSzPct val="25000"/>
            </a:pPr>
            <a:r>
              <a:rPr lang="en-US" sz="2400" b="1" i="1" dirty="0">
                <a:solidFill>
                  <a:srgbClr val="006298"/>
                </a:solidFill>
                <a:latin typeface="Arial" pitchFamily="34" charset="0"/>
                <a:cs typeface="Arial" pitchFamily="34" charset="0"/>
              </a:rPr>
              <a:t> </a:t>
            </a:r>
            <a:r>
              <a:rPr lang="en-US" sz="2400" b="1" i="1" dirty="0" smtClean="0">
                <a:solidFill>
                  <a:srgbClr val="006298"/>
                </a:solidFill>
                <a:latin typeface="Arial" pitchFamily="34" charset="0"/>
                <a:cs typeface="Arial" pitchFamily="34" charset="0"/>
              </a:rPr>
              <a:t>     Grades</a:t>
            </a:r>
          </a:p>
        </p:txBody>
      </p:sp>
      <p:sp>
        <p:nvSpPr>
          <p:cNvPr id="6" name="Shape 214"/>
          <p:cNvSpPr txBox="1">
            <a:spLocks/>
          </p:cNvSpPr>
          <p:nvPr/>
        </p:nvSpPr>
        <p:spPr bwMode="auto">
          <a:xfrm>
            <a:off x="503238" y="1635548"/>
            <a:ext cx="8137525" cy="3693278"/>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tIns="45700" bIns="45700">
            <a:spAutoFit/>
          </a:bodyPr>
          <a:lstStyle>
            <a:lvl1pPr marL="0" indent="0" algn="l" rtl="0" fontAlgn="base">
              <a:spcBef>
                <a:spcPct val="20000"/>
              </a:spcBef>
              <a:spcAft>
                <a:spcPct val="0"/>
              </a:spcAft>
              <a:buFont typeface="Arial" charset="0"/>
              <a:buNone/>
              <a:defRPr sz="2400" kern="1200">
                <a:solidFill>
                  <a:schemeClr val="tx1">
                    <a:lumMod val="85000"/>
                    <a:lumOff val="15000"/>
                  </a:schemeClr>
                </a:solidFill>
                <a:latin typeface="+mn-lt"/>
                <a:ea typeface="+mn-ea"/>
                <a:cs typeface="+mn-cs"/>
              </a:defRPr>
            </a:lvl1pPr>
            <a:lvl2pPr marL="742950" indent="-285750" algn="l" rtl="0" fontAlgn="base">
              <a:spcBef>
                <a:spcPct val="20000"/>
              </a:spcBef>
              <a:spcAft>
                <a:spcPct val="0"/>
              </a:spcAft>
              <a:buFont typeface="Arial" pitchFamily="34" charset="0"/>
              <a:buChar char="•"/>
              <a:defRPr sz="2000" kern="1200">
                <a:solidFill>
                  <a:schemeClr val="tx1">
                    <a:lumMod val="85000"/>
                    <a:lumOff val="15000"/>
                  </a:schemeClr>
                </a:solidFill>
                <a:latin typeface="+mn-lt"/>
                <a:ea typeface="+mn-ea"/>
                <a:cs typeface="+mn-cs"/>
              </a:defRPr>
            </a:lvl2pPr>
            <a:lvl3pPr marL="1143000" indent="-228600" algn="l" rtl="0" fontAlgn="base">
              <a:spcBef>
                <a:spcPct val="20000"/>
              </a:spcBef>
              <a:spcAft>
                <a:spcPct val="0"/>
              </a:spcAft>
              <a:buFont typeface="Calibri" pitchFamily="34" charset="0"/>
              <a:buChar char="‒"/>
              <a:defRPr sz="1800" kern="1200">
                <a:solidFill>
                  <a:schemeClr val="tx1">
                    <a:lumMod val="85000"/>
                    <a:lumOff val="15000"/>
                  </a:schemeClr>
                </a:solidFill>
                <a:latin typeface="+mn-lt"/>
                <a:ea typeface="+mn-ea"/>
                <a:cs typeface="+mn-cs"/>
              </a:defRPr>
            </a:lvl3pPr>
            <a:lvl4pPr marL="1600200" indent="-228600" algn="l" rtl="0" fontAlgn="base">
              <a:spcBef>
                <a:spcPct val="20000"/>
              </a:spcBef>
              <a:spcAft>
                <a:spcPct val="0"/>
              </a:spcAft>
              <a:buFont typeface="Wingdings" pitchFamily="2" charset="2"/>
              <a:buChar char="§"/>
              <a:defRPr sz="1600" kern="1200">
                <a:solidFill>
                  <a:schemeClr val="tx1">
                    <a:lumMod val="85000"/>
                    <a:lumOff val="1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defTabSz="914400">
              <a:spcBef>
                <a:spcPts val="1200"/>
              </a:spcBef>
              <a:buClr>
                <a:srgbClr val="009644"/>
              </a:buClr>
              <a:buSzPct val="132000"/>
              <a:buFont typeface="Arial" charset="0"/>
              <a:buChar char="•"/>
              <a:defRPr/>
            </a:pPr>
            <a:r>
              <a:rPr lang="x-none" sz="2800" smtClean="0">
                <a:solidFill>
                  <a:srgbClr val="000000"/>
                </a:solidFill>
                <a:latin typeface="Arial" pitchFamily="34" charset="0"/>
                <a:cs typeface="Arial" pitchFamily="34" charset="0"/>
                <a:sym typeface="Arial"/>
              </a:rPr>
              <a:t>Carefully connect the learning within and across grades so that students can build new understanding on foundations built in previous years. </a:t>
            </a:r>
          </a:p>
          <a:p>
            <a:pPr marL="342900" indent="-342900" defTabSz="914400">
              <a:spcBef>
                <a:spcPts val="1200"/>
              </a:spcBef>
              <a:buClr>
                <a:srgbClr val="009644"/>
              </a:buClr>
              <a:buSzPct val="132000"/>
              <a:buFont typeface="Arial" charset="0"/>
              <a:buChar char="•"/>
              <a:defRPr/>
            </a:pPr>
            <a:r>
              <a:rPr lang="x-none" sz="2800" smtClean="0">
                <a:solidFill>
                  <a:srgbClr val="000000"/>
                </a:solidFill>
                <a:latin typeface="Arial" pitchFamily="34" charset="0"/>
                <a:cs typeface="Arial" pitchFamily="34" charset="0"/>
                <a:sym typeface="Arial"/>
              </a:rPr>
              <a:t>Begin to count on solid conceptual understanding of core content and build on it. Each standard is not a new event, but an extension of previous learning.</a:t>
            </a:r>
            <a:endParaRPr lang="x-none" sz="2800">
              <a:solidFill>
                <a:srgbClr val="000000"/>
              </a:solidFill>
              <a:latin typeface="Arial" pitchFamily="34" charset="0"/>
              <a:cs typeface="Arial" pitchFamily="34" charset="0"/>
              <a:sym typeface="Aria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998151411"/>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2" name="Slide Number Placeholder 5"/>
          <p:cNvSpPr>
            <a:spLocks noGrp="1"/>
          </p:cNvSpPr>
          <p:nvPr>
            <p:ph type="sldNum" sz="quarter" idx="4294967295"/>
          </p:nvPr>
        </p:nvSpPr>
        <p:spPr>
          <a:xfrm>
            <a:off x="7010400" y="6486525"/>
            <a:ext cx="2133600" cy="365125"/>
          </a:xfrm>
          <a:noFill/>
        </p:spPr>
        <p:txBody>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fld id="{3CB7B651-82C0-4030-90C9-4FBD2629DB8A}" type="slidenum">
              <a:rPr lang="en-US" sz="1200"/>
              <a:pPr eaLnBrk="1" hangingPunct="1"/>
              <a:t>18</a:t>
            </a:fld>
            <a:endParaRPr lang="en-US" sz="1200" dirty="0"/>
          </a:p>
        </p:txBody>
      </p:sp>
      <p:sp>
        <p:nvSpPr>
          <p:cNvPr id="18" name="Shape 220"/>
          <p:cNvSpPr txBox="1">
            <a:spLocks/>
          </p:cNvSpPr>
          <p:nvPr/>
        </p:nvSpPr>
        <p:spPr>
          <a:xfrm>
            <a:off x="-176572" y="215743"/>
            <a:ext cx="8621395" cy="1077178"/>
          </a:xfrm>
          <a:prstGeom prst="rect">
            <a:avLst/>
          </a:prstGeom>
        </p:spPr>
        <p:txBody>
          <a:bodyPr wrap="square" tIns="45700" bIns="45700">
            <a:spAutoFit/>
          </a:bodyPr>
          <a:lstStyle>
            <a:lvl1pPr algn="ctr" defTabSz="457200" rtl="0" eaLnBrk="1" latinLnBrk="0" hangingPunct="1">
              <a:spcBef>
                <a:spcPct val="0"/>
              </a:spcBef>
              <a:buNone/>
              <a:defRPr lang="en-US" sz="3200" b="1" kern="1200" dirty="0">
                <a:solidFill>
                  <a:schemeClr val="accent4"/>
                </a:solidFill>
                <a:latin typeface="Arial" pitchFamily="34" charset="0"/>
                <a:ea typeface="+mj-ea"/>
                <a:cs typeface="Arial" pitchFamily="34" charset="0"/>
              </a:defRPr>
            </a:lvl1pPr>
          </a:lstStyle>
          <a:p>
            <a:pPr algn="l">
              <a:buClr>
                <a:srgbClr val="000000"/>
              </a:buClr>
              <a:buSzPct val="25000"/>
            </a:pPr>
            <a:r>
              <a:rPr smtClean="0">
                <a:solidFill>
                  <a:srgbClr val="006298"/>
                </a:solidFill>
                <a:sym typeface="Arial" charset="0"/>
              </a:rPr>
              <a:t>	Shift #2: Coherence</a:t>
            </a:r>
            <a:br>
              <a:rPr smtClean="0">
                <a:solidFill>
                  <a:srgbClr val="006298"/>
                </a:solidFill>
                <a:sym typeface="Arial" charset="0"/>
              </a:rPr>
            </a:br>
            <a:r>
              <a:rPr smtClean="0">
                <a:solidFill>
                  <a:srgbClr val="006298"/>
                </a:solidFill>
                <a:sym typeface="Arial" charset="0"/>
              </a:rPr>
              <a:t>		</a:t>
            </a:r>
            <a:r>
              <a:rPr sz="2400" i="1" smtClean="0">
                <a:solidFill>
                  <a:srgbClr val="006298"/>
                </a:solidFill>
                <a:sym typeface="Arial" charset="0"/>
              </a:rPr>
              <a:t>Think Across Grades</a:t>
            </a:r>
          </a:p>
        </p:txBody>
      </p:sp>
      <p:sp>
        <p:nvSpPr>
          <p:cNvPr id="11" name="Rectangle 10"/>
          <p:cNvSpPr/>
          <p:nvPr/>
        </p:nvSpPr>
        <p:spPr>
          <a:xfrm>
            <a:off x="7685903" y="5622324"/>
            <a:ext cx="1099751" cy="12195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2" name="Shape 202"/>
          <p:cNvGrpSpPr>
            <a:grpSpLocks/>
          </p:cNvGrpSpPr>
          <p:nvPr/>
        </p:nvGrpSpPr>
        <p:grpSpPr bwMode="auto">
          <a:xfrm>
            <a:off x="396245" y="1438394"/>
            <a:ext cx="7981000" cy="5297926"/>
            <a:chOff x="4658089" y="344489"/>
            <a:chExt cx="3095246" cy="6281935"/>
          </a:xfrm>
        </p:grpSpPr>
        <p:sp>
          <p:nvSpPr>
            <p:cNvPr id="48138" name="Shape 203"/>
            <p:cNvSpPr txBox="1">
              <a:spLocks noChangeArrowheads="1"/>
            </p:cNvSpPr>
            <p:nvPr/>
          </p:nvSpPr>
          <p:spPr bwMode="auto">
            <a:xfrm>
              <a:off x="5180829" y="344489"/>
              <a:ext cx="2569331" cy="839318"/>
            </a:xfrm>
            <a:prstGeom prst="rect">
              <a:avLst/>
            </a:prstGeom>
            <a:solidFill>
              <a:srgbClr val="FFFFFF"/>
            </a:solid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lIns="91425" tIns="45700" rIns="91425" bIns="45700">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defTabSz="914400" eaLnBrk="1" fontAlgn="base" hangingPunct="1">
                <a:spcBef>
                  <a:spcPct val="0"/>
                </a:spcBef>
                <a:spcAft>
                  <a:spcPts val="1000"/>
                </a:spcAft>
                <a:buClr>
                  <a:srgbClr val="000000"/>
                </a:buClr>
                <a:buSzPct val="25000"/>
                <a:buFont typeface="Arial" charset="0"/>
                <a:buNone/>
              </a:pPr>
              <a:r>
                <a:rPr lang="en-US" sz="2000" dirty="0" smtClean="0"/>
                <a:t>4.NF.4. Apply and extend previous understandings of multiplication to multiply a fraction by a whole number.</a:t>
              </a:r>
            </a:p>
          </p:txBody>
        </p:sp>
        <p:sp>
          <p:nvSpPr>
            <p:cNvPr id="48139" name="Shape 204"/>
            <p:cNvSpPr txBox="1">
              <a:spLocks noChangeArrowheads="1"/>
            </p:cNvSpPr>
            <p:nvPr/>
          </p:nvSpPr>
          <p:spPr bwMode="auto">
            <a:xfrm>
              <a:off x="5180829" y="1459569"/>
              <a:ext cx="2572506" cy="2451141"/>
            </a:xfrm>
            <a:prstGeom prst="rect">
              <a:avLst/>
            </a:prstGeom>
            <a:solidFill>
              <a:srgbClr val="FFFFFF"/>
            </a:solid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lIns="91425" tIns="45700" rIns="91425" bIns="45700">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defTabSz="914400" eaLnBrk="1" fontAlgn="base" hangingPunct="1">
                <a:spcBef>
                  <a:spcPct val="0"/>
                </a:spcBef>
                <a:spcAft>
                  <a:spcPts val="1000"/>
                </a:spcAft>
                <a:buClr>
                  <a:srgbClr val="000000"/>
                </a:buClr>
                <a:buSzPct val="25000"/>
                <a:buFont typeface="Arial" charset="0"/>
                <a:buNone/>
              </a:pPr>
              <a:r>
                <a:rPr lang="en-US" sz="2000" dirty="0" smtClean="0"/>
                <a:t>5.NF.4. Apply and extend previous understandings of multiplication to multiply a fraction or whole number by a fraction.</a:t>
              </a:r>
            </a:p>
            <a:p>
              <a:pPr defTabSz="914400" eaLnBrk="1" fontAlgn="base" hangingPunct="1">
                <a:spcBef>
                  <a:spcPct val="0"/>
                </a:spcBef>
                <a:spcAft>
                  <a:spcPts val="1000"/>
                </a:spcAft>
                <a:buClr>
                  <a:srgbClr val="000000"/>
                </a:buClr>
                <a:buSzPct val="25000"/>
                <a:buFont typeface="Arial" charset="0"/>
                <a:buNone/>
              </a:pPr>
              <a:r>
                <a:rPr lang="en-US" sz="2000" dirty="0" smtClean="0"/>
                <a:t>5.NF.7. Apply and extend previous understandings of division to divide unit fractions by whole numbers and whole numbers by unit fractions.</a:t>
              </a:r>
            </a:p>
          </p:txBody>
        </p:sp>
        <p:sp>
          <p:nvSpPr>
            <p:cNvPr id="48140" name="Shape 205"/>
            <p:cNvSpPr txBox="1">
              <a:spLocks noChangeArrowheads="1"/>
            </p:cNvSpPr>
            <p:nvPr/>
          </p:nvSpPr>
          <p:spPr bwMode="auto">
            <a:xfrm>
              <a:off x="5180829" y="3962399"/>
              <a:ext cx="2545533" cy="2664025"/>
            </a:xfrm>
            <a:prstGeom prst="rect">
              <a:avLst/>
            </a:prstGeom>
            <a:solidFill>
              <a:srgbClr val="FFFFFF"/>
            </a:solidFill>
            <a:ln>
              <a:noFill/>
            </a:ln>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lIns="91425" tIns="45700" rIns="91425" bIns="45700">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defTabSz="914400" eaLnBrk="1" fontAlgn="base" hangingPunct="1">
                <a:spcBef>
                  <a:spcPct val="0"/>
                </a:spcBef>
                <a:spcAft>
                  <a:spcPts val="1000"/>
                </a:spcAft>
                <a:buClr>
                  <a:srgbClr val="000000"/>
                </a:buClr>
                <a:buSzPct val="25000"/>
                <a:buFont typeface="Arial" charset="0"/>
                <a:buNone/>
              </a:pPr>
              <a:r>
                <a:rPr lang="en-US" sz="2000" dirty="0" smtClean="0"/>
                <a:t>6.NS.  Apply and extend previous understandings of multiplication and division to divide fractions by fractions.</a:t>
              </a:r>
              <a:br>
                <a:rPr lang="en-US" sz="2000" dirty="0" smtClean="0"/>
              </a:br>
              <a:r>
                <a:rPr lang="en-US" sz="2000" dirty="0" smtClean="0"/>
                <a:t/>
              </a:r>
              <a:br>
                <a:rPr lang="en-US" sz="2000" dirty="0" smtClean="0"/>
              </a:br>
              <a:r>
                <a:rPr lang="en-US" sz="2000" dirty="0" smtClean="0"/>
                <a:t>6.NS.1. Interpret and compute quotients of fractions, and solve word problems involving division of fractions by fractions, e.g., by using visual fraction models and equations to represent </a:t>
              </a:r>
              <a:r>
                <a:rPr lang="en-US" sz="2000" dirty="0" smtClean="0">
                  <a:solidFill>
                    <a:srgbClr val="FFFFFF"/>
                  </a:solidFill>
                </a:rPr>
                <a:t>the problem.</a:t>
              </a:r>
            </a:p>
          </p:txBody>
        </p:sp>
        <p:sp>
          <p:nvSpPr>
            <p:cNvPr id="48141" name="Shape 206"/>
            <p:cNvSpPr txBox="1">
              <a:spLocks noChangeArrowheads="1"/>
            </p:cNvSpPr>
            <p:nvPr/>
          </p:nvSpPr>
          <p:spPr bwMode="auto">
            <a:xfrm>
              <a:off x="4658094" y="569955"/>
              <a:ext cx="475454" cy="474376"/>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lIns="91425" tIns="45700" rIns="91425" bIns="45700">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r" defTabSz="914400" eaLnBrk="1" fontAlgn="base" hangingPunct="1">
                <a:spcBef>
                  <a:spcPct val="0"/>
                </a:spcBef>
                <a:spcAft>
                  <a:spcPts val="1000"/>
                </a:spcAft>
                <a:buClr>
                  <a:srgbClr val="000000"/>
                </a:buClr>
                <a:buSzPct val="25000"/>
                <a:buFont typeface="Arial" charset="0"/>
                <a:buNone/>
              </a:pPr>
              <a:r>
                <a:rPr lang="en-US" sz="2000" b="1" dirty="0" smtClean="0"/>
                <a:t>Grade 4</a:t>
              </a:r>
            </a:p>
          </p:txBody>
        </p:sp>
        <p:sp>
          <p:nvSpPr>
            <p:cNvPr id="48142" name="Shape 207"/>
            <p:cNvSpPr txBox="1">
              <a:spLocks noChangeArrowheads="1"/>
            </p:cNvSpPr>
            <p:nvPr/>
          </p:nvSpPr>
          <p:spPr bwMode="auto">
            <a:xfrm>
              <a:off x="4658089" y="2408990"/>
              <a:ext cx="475456" cy="474376"/>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lIns="91425" tIns="45700" rIns="91425" bIns="45700">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r" defTabSz="914400" eaLnBrk="1" fontAlgn="base" hangingPunct="1">
                <a:spcBef>
                  <a:spcPct val="0"/>
                </a:spcBef>
                <a:spcAft>
                  <a:spcPts val="1000"/>
                </a:spcAft>
                <a:buClr>
                  <a:srgbClr val="000000"/>
                </a:buClr>
                <a:buSzPct val="25000"/>
                <a:buFont typeface="Arial" charset="0"/>
                <a:buNone/>
              </a:pPr>
              <a:r>
                <a:rPr lang="en-US" sz="2000" b="1" dirty="0" smtClean="0"/>
                <a:t>Grade 5</a:t>
              </a:r>
            </a:p>
          </p:txBody>
        </p:sp>
        <p:sp>
          <p:nvSpPr>
            <p:cNvPr id="48143" name="Shape 208"/>
            <p:cNvSpPr txBox="1">
              <a:spLocks noChangeArrowheads="1"/>
            </p:cNvSpPr>
            <p:nvPr/>
          </p:nvSpPr>
          <p:spPr bwMode="auto">
            <a:xfrm>
              <a:off x="4664001" y="4541931"/>
              <a:ext cx="475455" cy="474376"/>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lIns="91425" tIns="45700" rIns="91425" bIns="45700">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r" defTabSz="914400" eaLnBrk="1" fontAlgn="base" hangingPunct="1">
                <a:spcBef>
                  <a:spcPct val="0"/>
                </a:spcBef>
                <a:spcAft>
                  <a:spcPts val="1000"/>
                </a:spcAft>
                <a:buClr>
                  <a:srgbClr val="000000"/>
                </a:buClr>
                <a:buSzPct val="25000"/>
                <a:buFont typeface="Arial" charset="0"/>
                <a:buNone/>
              </a:pPr>
              <a:r>
                <a:rPr lang="en-US" sz="2000" b="1" dirty="0" smtClean="0"/>
                <a:t>Grade 6</a:t>
              </a:r>
            </a:p>
          </p:txBody>
        </p:sp>
      </p:gr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77639350"/>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Math Break</a:t>
            </a:r>
            <a:endParaRPr lang="en-US" dirty="0"/>
          </a:p>
        </p:txBody>
      </p:sp>
      <p:sp>
        <p:nvSpPr>
          <p:cNvPr id="3" name="Content Placeholder 2"/>
          <p:cNvSpPr>
            <a:spLocks noGrp="1"/>
          </p:cNvSpPr>
          <p:nvPr>
            <p:ph idx="1"/>
          </p:nvPr>
        </p:nvSpPr>
        <p:spPr>
          <a:xfrm>
            <a:off x="457200" y="1600201"/>
            <a:ext cx="8229600" cy="923218"/>
          </a:xfrm>
        </p:spPr>
        <p:txBody>
          <a:bodyPr>
            <a:normAutofit fontScale="85000" lnSpcReduction="10000"/>
          </a:bodyPr>
          <a:lstStyle/>
          <a:p>
            <a:r>
              <a:rPr lang="en-US" dirty="0" smtClean="0"/>
              <a:t>Explain how you could use a cup with markings every 2 oz. (as shown) to measure 1 2/3 cup.</a:t>
            </a:r>
            <a:endParaRPr lang="en-US" dirty="0"/>
          </a:p>
        </p:txBody>
      </p:sp>
      <p:pic>
        <p:nvPicPr>
          <p:cNvPr id="4" name="Picture 3"/>
          <p:cNvPicPr>
            <a:picLocks noChangeAspect="1"/>
          </p:cNvPicPr>
          <p:nvPr/>
        </p:nvPicPr>
        <p:blipFill>
          <a:blip r:embed="rId2"/>
          <a:stretch>
            <a:fillRect/>
          </a:stretch>
        </p:blipFill>
        <p:spPr>
          <a:xfrm>
            <a:off x="2210557" y="2523419"/>
            <a:ext cx="1855787" cy="3120404"/>
          </a:xfrm>
          <a:prstGeom prst="rect">
            <a:avLst/>
          </a:prstGeom>
        </p:spPr>
      </p:pic>
      <p:sp>
        <p:nvSpPr>
          <p:cNvPr id="5" name="TextBox 4"/>
          <p:cNvSpPr txBox="1"/>
          <p:nvPr/>
        </p:nvSpPr>
        <p:spPr>
          <a:xfrm>
            <a:off x="2800387" y="3337424"/>
            <a:ext cx="716379" cy="1877437"/>
          </a:xfrm>
          <a:prstGeom prst="rect">
            <a:avLst/>
          </a:prstGeom>
          <a:noFill/>
        </p:spPr>
        <p:txBody>
          <a:bodyPr wrap="square" rtlCol="0">
            <a:spAutoFit/>
          </a:bodyPr>
          <a:lstStyle/>
          <a:p>
            <a:endParaRPr lang="en-US" dirty="0" smtClean="0"/>
          </a:p>
          <a:p>
            <a:r>
              <a:rPr lang="en-US" sz="1400" dirty="0" smtClean="0">
                <a:solidFill>
                  <a:srgbClr val="000000"/>
                </a:solidFill>
              </a:rPr>
              <a:t>16 oz</a:t>
            </a:r>
          </a:p>
          <a:p>
            <a:endParaRPr lang="en-US" sz="1400" dirty="0" smtClean="0">
              <a:solidFill>
                <a:srgbClr val="000000"/>
              </a:solidFill>
            </a:endParaRPr>
          </a:p>
          <a:p>
            <a:r>
              <a:rPr lang="en-US" sz="1400" dirty="0" smtClean="0">
                <a:solidFill>
                  <a:srgbClr val="000000"/>
                </a:solidFill>
              </a:rPr>
              <a:t>12</a:t>
            </a:r>
          </a:p>
          <a:p>
            <a:endParaRPr lang="en-US" sz="1400" dirty="0" smtClean="0">
              <a:solidFill>
                <a:srgbClr val="000000"/>
              </a:solidFill>
            </a:endParaRPr>
          </a:p>
          <a:p>
            <a:r>
              <a:rPr lang="en-US" sz="1400" dirty="0" smtClean="0">
                <a:solidFill>
                  <a:srgbClr val="000000"/>
                </a:solidFill>
              </a:rPr>
              <a:t>8</a:t>
            </a:r>
          </a:p>
          <a:p>
            <a:endParaRPr lang="en-US" sz="1400" dirty="0" smtClean="0">
              <a:solidFill>
                <a:srgbClr val="000000"/>
              </a:solidFill>
            </a:endParaRPr>
          </a:p>
          <a:p>
            <a:r>
              <a:rPr lang="en-US" sz="1400" dirty="0" smtClean="0">
                <a:solidFill>
                  <a:srgbClr val="000000"/>
                </a:solidFill>
              </a:rPr>
              <a:t>4</a:t>
            </a:r>
            <a:endParaRPr lang="en-US" sz="1400" dirty="0">
              <a:solidFill>
                <a:srgbClr val="000000"/>
              </a:solidFill>
            </a:endParaRPr>
          </a:p>
        </p:txBody>
      </p:sp>
      <p:cxnSp>
        <p:nvCxnSpPr>
          <p:cNvPr id="7" name="Straight Connector 6"/>
          <p:cNvCxnSpPr/>
          <p:nvPr/>
        </p:nvCxnSpPr>
        <p:spPr>
          <a:xfrm>
            <a:off x="2750905" y="3991909"/>
            <a:ext cx="25104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777465" y="4435699"/>
            <a:ext cx="25104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794274" y="4831594"/>
            <a:ext cx="25104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800387" y="5278519"/>
            <a:ext cx="251049" cy="1588"/>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520969" y="3960972"/>
            <a:ext cx="4052240" cy="923330"/>
          </a:xfrm>
          <a:prstGeom prst="rect">
            <a:avLst/>
          </a:prstGeom>
          <a:noFill/>
        </p:spPr>
        <p:txBody>
          <a:bodyPr wrap="square" rtlCol="0">
            <a:spAutoFit/>
          </a:bodyPr>
          <a:lstStyle/>
          <a:p>
            <a:r>
              <a:rPr lang="en-US" dirty="0" smtClean="0">
                <a:solidFill>
                  <a:schemeClr val="tx2"/>
                </a:solidFill>
              </a:rPr>
              <a:t>Which standards is this attending to? At which grade level is explaining this problem a reasonable expectation? </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teach kids to reason mathematically?</a:t>
            </a:r>
            <a:endParaRPr lang="en-US" dirty="0"/>
          </a:p>
        </p:txBody>
      </p:sp>
      <p:pic>
        <p:nvPicPr>
          <p:cNvPr id="4" name="Picture 3"/>
          <p:cNvPicPr>
            <a:picLocks noChangeAspect="1"/>
          </p:cNvPicPr>
          <p:nvPr/>
        </p:nvPicPr>
        <p:blipFill>
          <a:blip r:embed="rId2"/>
          <a:stretch>
            <a:fillRect/>
          </a:stretch>
        </p:blipFill>
        <p:spPr>
          <a:xfrm rot="5400000">
            <a:off x="-30228" y="1898488"/>
            <a:ext cx="6385734" cy="4319437"/>
          </a:xfrm>
          <a:prstGeom prst="rect">
            <a:avLst/>
          </a:prstGeom>
        </p:spPr>
      </p:pic>
      <p:sp>
        <p:nvSpPr>
          <p:cNvPr id="5" name="Rectangle 4"/>
          <p:cNvSpPr/>
          <p:nvPr/>
        </p:nvSpPr>
        <p:spPr>
          <a:xfrm rot="21233678">
            <a:off x="3315152" y="1886738"/>
            <a:ext cx="5215140" cy="341632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Because trusting the world to do the math for us is a bad idea.</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306821" y="195580"/>
            <a:ext cx="8229600" cy="639763"/>
          </a:xfrm>
        </p:spPr>
        <p:txBody>
          <a:bodyPr/>
          <a:lstStyle/>
          <a:p>
            <a:pPr lvl="0" algn="l" eaLnBrk="1" hangingPunct="1"/>
            <a:r>
              <a:rPr lang="en-US" dirty="0">
                <a:ea typeface="+mn-ea"/>
                <a:cs typeface="Arial" charset="0"/>
                <a:sym typeface="Arial" charset="0"/>
              </a:rPr>
              <a:t>Shift #3: </a:t>
            </a:r>
            <a:r>
              <a:rPr lang="en-US" dirty="0" smtClean="0">
                <a:ea typeface="+mn-ea"/>
                <a:cs typeface="Arial" charset="0"/>
                <a:sym typeface="Arial" charset="0"/>
              </a:rPr>
              <a:t>Rigor </a:t>
            </a:r>
            <a:br>
              <a:rPr lang="en-US" dirty="0" smtClean="0">
                <a:ea typeface="+mn-ea"/>
                <a:cs typeface="Arial" charset="0"/>
                <a:sym typeface="Arial" charset="0"/>
              </a:rPr>
            </a:br>
            <a:r>
              <a:rPr lang="en-US" i="1" dirty="0" smtClean="0">
                <a:ea typeface="+mn-ea"/>
                <a:cs typeface="Arial" charset="0"/>
                <a:sym typeface="Arial" charset="0"/>
              </a:rPr>
              <a:t>	</a:t>
            </a:r>
            <a:r>
              <a:rPr lang="en-US" sz="2400" i="1" dirty="0" smtClean="0">
                <a:ea typeface="+mn-ea"/>
                <a:cs typeface="Arial" charset="0"/>
                <a:sym typeface="Arial" charset="0"/>
              </a:rPr>
              <a:t>In </a:t>
            </a:r>
            <a:r>
              <a:rPr lang="en-US" sz="2400" i="1" dirty="0">
                <a:ea typeface="+mn-ea"/>
                <a:cs typeface="Arial" charset="0"/>
                <a:sym typeface="Arial" charset="0"/>
              </a:rPr>
              <a:t>Major Topics, Pursue Conceptual Understanding, </a:t>
            </a:r>
            <a:r>
              <a:rPr lang="en-US" sz="2400" i="1" dirty="0" smtClean="0">
                <a:ea typeface="+mn-ea"/>
                <a:cs typeface="Arial" charset="0"/>
                <a:sym typeface="Arial" charset="0"/>
              </a:rPr>
              <a:t>	Procedural </a:t>
            </a:r>
            <a:r>
              <a:rPr lang="en-US" sz="2400" i="1" dirty="0">
                <a:ea typeface="+mn-ea"/>
                <a:cs typeface="Arial" charset="0"/>
                <a:sym typeface="Arial" charset="0"/>
              </a:rPr>
              <a:t>Skill and Fluency, and Application</a:t>
            </a:r>
          </a:p>
        </p:txBody>
      </p:sp>
      <p:sp>
        <p:nvSpPr>
          <p:cNvPr id="55299" name="Slide Number Placeholder 5"/>
          <p:cNvSpPr>
            <a:spLocks noGrp="1"/>
          </p:cNvSpPr>
          <p:nvPr>
            <p:ph type="sldNum" sz="quarter" idx="4"/>
          </p:nvPr>
        </p:nvSpPr>
        <p:spPr>
          <a:xfrm>
            <a:off x="6929438" y="6542088"/>
            <a:ext cx="2133600" cy="320675"/>
          </a:xfrm>
          <a:noFill/>
        </p:spPr>
        <p:txBody>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fld id="{06E3E9F6-03B5-4B17-BC4D-1E38193A4415}" type="slidenum">
              <a:rPr lang="en-US" sz="1200"/>
              <a:pPr eaLnBrk="1" hangingPunct="1"/>
              <a:t>20</a:t>
            </a:fld>
            <a:endParaRPr lang="en-US" sz="1200"/>
          </a:p>
        </p:txBody>
      </p:sp>
      <p:sp>
        <p:nvSpPr>
          <p:cNvPr id="6" name="Shape 256"/>
          <p:cNvSpPr txBox="1">
            <a:spLocks/>
          </p:cNvSpPr>
          <p:nvPr/>
        </p:nvSpPr>
        <p:spPr bwMode="auto">
          <a:xfrm>
            <a:off x="490538" y="1870778"/>
            <a:ext cx="8229600" cy="397919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tIns="45700" bIns="45700">
            <a:spAutoFit/>
          </a:bodyPr>
          <a:lstStyle>
            <a:lvl1pPr marL="0" indent="0" algn="l" rtl="0" fontAlgn="base">
              <a:spcBef>
                <a:spcPct val="20000"/>
              </a:spcBef>
              <a:spcAft>
                <a:spcPct val="0"/>
              </a:spcAft>
              <a:buFont typeface="Arial" charset="0"/>
              <a:buNone/>
              <a:defRPr sz="2400" kern="1200">
                <a:solidFill>
                  <a:schemeClr val="tx1">
                    <a:lumMod val="85000"/>
                    <a:lumOff val="15000"/>
                  </a:schemeClr>
                </a:solidFill>
                <a:latin typeface="+mn-lt"/>
                <a:ea typeface="+mn-ea"/>
                <a:cs typeface="+mn-cs"/>
              </a:defRPr>
            </a:lvl1pPr>
            <a:lvl2pPr marL="742950" indent="-285750" algn="l" rtl="0" fontAlgn="base">
              <a:spcBef>
                <a:spcPct val="20000"/>
              </a:spcBef>
              <a:spcAft>
                <a:spcPct val="0"/>
              </a:spcAft>
              <a:buFont typeface="Arial" pitchFamily="34" charset="0"/>
              <a:buChar char="•"/>
              <a:defRPr sz="2000" kern="1200">
                <a:solidFill>
                  <a:schemeClr val="tx1">
                    <a:lumMod val="85000"/>
                    <a:lumOff val="15000"/>
                  </a:schemeClr>
                </a:solidFill>
                <a:latin typeface="+mn-lt"/>
                <a:ea typeface="+mn-ea"/>
                <a:cs typeface="+mn-cs"/>
              </a:defRPr>
            </a:lvl2pPr>
            <a:lvl3pPr marL="1143000" indent="-228600" algn="l" rtl="0" fontAlgn="base">
              <a:spcBef>
                <a:spcPct val="20000"/>
              </a:spcBef>
              <a:spcAft>
                <a:spcPct val="0"/>
              </a:spcAft>
              <a:buFont typeface="Calibri" pitchFamily="34" charset="0"/>
              <a:buChar char="‒"/>
              <a:defRPr sz="1800" kern="1200">
                <a:solidFill>
                  <a:schemeClr val="tx1">
                    <a:lumMod val="85000"/>
                    <a:lumOff val="15000"/>
                  </a:schemeClr>
                </a:solidFill>
                <a:latin typeface="+mn-lt"/>
                <a:ea typeface="+mn-ea"/>
                <a:cs typeface="+mn-cs"/>
              </a:defRPr>
            </a:lvl3pPr>
            <a:lvl4pPr marL="1600200" indent="-228600" algn="l" rtl="0" fontAlgn="base">
              <a:spcBef>
                <a:spcPct val="20000"/>
              </a:spcBef>
              <a:spcAft>
                <a:spcPct val="0"/>
              </a:spcAft>
              <a:buFont typeface="Wingdings" pitchFamily="2" charset="2"/>
              <a:buChar char="§"/>
              <a:defRPr sz="1600" kern="1200">
                <a:solidFill>
                  <a:schemeClr val="tx1">
                    <a:lumMod val="85000"/>
                    <a:lumOff val="1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defTabSz="914400">
              <a:lnSpc>
                <a:spcPct val="114000"/>
              </a:lnSpc>
              <a:spcBef>
                <a:spcPts val="1200"/>
              </a:spcBef>
              <a:buClr>
                <a:srgbClr val="009644"/>
              </a:buClr>
              <a:buSzPct val="132000"/>
              <a:buFont typeface="Arial" charset="0"/>
              <a:buChar char="•"/>
              <a:defRPr/>
            </a:pPr>
            <a:r>
              <a:rPr lang="x-none" sz="2800" smtClean="0">
                <a:solidFill>
                  <a:srgbClr val="000000"/>
                </a:solidFill>
                <a:latin typeface="Arial" pitchFamily="34" charset="0"/>
                <a:cs typeface="Arial" pitchFamily="34" charset="0"/>
                <a:sym typeface="Arial"/>
              </a:rPr>
              <a:t>The CCSSM require a balance of:</a:t>
            </a:r>
          </a:p>
          <a:p>
            <a:pPr marL="974725" lvl="2" indent="-457200" defTabSz="914400">
              <a:lnSpc>
                <a:spcPct val="114000"/>
              </a:lnSpc>
              <a:buClr>
                <a:srgbClr val="009644"/>
              </a:buClr>
              <a:buSzPct val="85000"/>
              <a:buFont typeface="Wingdings" pitchFamily="2" charset="2"/>
              <a:buChar char="§"/>
              <a:defRPr/>
            </a:pPr>
            <a:r>
              <a:rPr lang="x-none" sz="2800" smtClean="0">
                <a:solidFill>
                  <a:srgbClr val="000000"/>
                </a:solidFill>
                <a:latin typeface="Arial" pitchFamily="34" charset="0"/>
                <a:cs typeface="Arial" pitchFamily="34" charset="0"/>
                <a:sym typeface="Arial"/>
              </a:rPr>
              <a:t>Solid conceptual understanding</a:t>
            </a:r>
          </a:p>
          <a:p>
            <a:pPr marL="974725" lvl="2" indent="-457200" defTabSz="914400">
              <a:lnSpc>
                <a:spcPct val="114000"/>
              </a:lnSpc>
              <a:buClr>
                <a:srgbClr val="009644"/>
              </a:buClr>
              <a:buSzPct val="85000"/>
              <a:buFont typeface="Wingdings" pitchFamily="2" charset="2"/>
              <a:buChar char="§"/>
              <a:defRPr/>
            </a:pPr>
            <a:r>
              <a:rPr lang="x-none" sz="2800" smtClean="0">
                <a:solidFill>
                  <a:srgbClr val="000000"/>
                </a:solidFill>
                <a:latin typeface="Arial" pitchFamily="34" charset="0"/>
                <a:cs typeface="Arial" pitchFamily="34" charset="0"/>
                <a:sym typeface="Arial"/>
              </a:rPr>
              <a:t>Procedural skill and fluency</a:t>
            </a:r>
          </a:p>
          <a:p>
            <a:pPr marL="974725" lvl="2" indent="-457200" defTabSz="914400">
              <a:lnSpc>
                <a:spcPct val="114000"/>
              </a:lnSpc>
              <a:buClr>
                <a:srgbClr val="009644"/>
              </a:buClr>
              <a:buSzPct val="85000"/>
              <a:buFont typeface="Wingdings" pitchFamily="2" charset="2"/>
              <a:buChar char="§"/>
              <a:defRPr/>
            </a:pPr>
            <a:r>
              <a:rPr lang="x-none" sz="2800" smtClean="0">
                <a:solidFill>
                  <a:srgbClr val="000000"/>
                </a:solidFill>
                <a:latin typeface="Arial" pitchFamily="34" charset="0"/>
                <a:cs typeface="Arial" pitchFamily="34" charset="0"/>
                <a:sym typeface="Arial"/>
              </a:rPr>
              <a:t>Application of skills in problem solving situations</a:t>
            </a:r>
          </a:p>
          <a:p>
            <a:pPr marL="342900" indent="-342900" defTabSz="914400">
              <a:lnSpc>
                <a:spcPct val="114000"/>
              </a:lnSpc>
              <a:spcBef>
                <a:spcPts val="1800"/>
              </a:spcBef>
              <a:buClr>
                <a:srgbClr val="009644"/>
              </a:buClr>
              <a:buSzPct val="132000"/>
              <a:buFont typeface="Arial" charset="0"/>
              <a:buChar char="•"/>
              <a:defRPr/>
            </a:pPr>
            <a:r>
              <a:rPr lang="x-none" sz="2800" smtClean="0">
                <a:solidFill>
                  <a:srgbClr val="000000"/>
                </a:solidFill>
                <a:latin typeface="Arial" pitchFamily="34" charset="0"/>
                <a:cs typeface="Arial" pitchFamily="34" charset="0"/>
                <a:sym typeface="Arial"/>
              </a:rPr>
              <a:t>Pursuit of all threes requires equal intensity in time, activities, and resources.</a:t>
            </a:r>
            <a:endParaRPr lang="x-none" sz="2800">
              <a:solidFill>
                <a:srgbClr val="000000"/>
              </a:solidFill>
              <a:latin typeface="Arial" pitchFamily="34" charset="0"/>
              <a:cs typeface="Arial" pitchFamily="34" charset="0"/>
              <a:sym typeface="Aria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572400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lide Number Placeholder 5"/>
          <p:cNvSpPr>
            <a:spLocks noGrp="1"/>
          </p:cNvSpPr>
          <p:nvPr>
            <p:ph type="sldNum" sz="quarter" idx="4"/>
          </p:nvPr>
        </p:nvSpPr>
        <p:spPr>
          <a:xfrm>
            <a:off x="6929438" y="6542088"/>
            <a:ext cx="2133600" cy="320675"/>
          </a:xfrm>
          <a:noFill/>
        </p:spPr>
        <p:txBody>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fld id="{C480E7AB-49DF-49C2-B21C-FAF4BE39AC3D}" type="slidenum">
              <a:rPr lang="en-US" sz="1200"/>
              <a:pPr eaLnBrk="1" hangingPunct="1"/>
              <a:t>21</a:t>
            </a:fld>
            <a:endParaRPr lang="en-US" sz="1200"/>
          </a:p>
        </p:txBody>
      </p:sp>
      <p:graphicFrame>
        <p:nvGraphicFramePr>
          <p:cNvPr id="7" name="Shape 263"/>
          <p:cNvGraphicFramePr/>
          <p:nvPr>
            <p:extLst>
              <p:ext uri="{D42A27DB-BD31-4B8C-83A1-F6EECF244321}">
                <p14:mod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136894541"/>
              </p:ext>
            </p:extLst>
          </p:nvPr>
        </p:nvGraphicFramePr>
        <p:xfrm>
          <a:off x="484188" y="1277938"/>
          <a:ext cx="8175625" cy="4970460"/>
        </p:xfrm>
        <a:graphic>
          <a:graphicData uri="http://schemas.openxmlformats.org/drawingml/2006/table">
            <a:tbl>
              <a:tblPr firstRow="1" bandRow="1">
                <a:noFill/>
              </a:tblPr>
              <a:tblGrid>
                <a:gridCol w="1038134"/>
                <a:gridCol w="1377279"/>
                <a:gridCol w="5760212"/>
              </a:tblGrid>
              <a:tr h="451009">
                <a:tc>
                  <a:txBody>
                    <a:bodyPr/>
                    <a:lstStyle/>
                    <a:p>
                      <a:pPr marL="0" marR="0" lvl="0" indent="0" algn="l" defTabSz="914400" rtl="0" eaLnBrk="1" latinLnBrk="0" hangingPunct="1">
                        <a:lnSpc>
                          <a:spcPct val="115000"/>
                        </a:lnSpc>
                        <a:spcBef>
                          <a:spcPts val="0"/>
                        </a:spcBef>
                        <a:spcAft>
                          <a:spcPts val="0"/>
                        </a:spcAft>
                        <a:buClr>
                          <a:schemeClr val="dk1"/>
                        </a:buClr>
                        <a:buSzPct val="25000"/>
                        <a:buNone/>
                      </a:pPr>
                      <a:r>
                        <a:rPr lang="x-none" sz="2200" b="1" i="0" u="none" strike="noStrike" kern="1200" cap="none" baseline="0">
                          <a:solidFill>
                            <a:schemeClr val="lt1"/>
                          </a:solidFill>
                          <a:latin typeface="Arial" pitchFamily="34" charset="0"/>
                          <a:ea typeface="+mn-ea"/>
                          <a:cs typeface="Arial" pitchFamily="34" charset="0"/>
                        </a:rPr>
                        <a:t>Grade</a:t>
                      </a:r>
                    </a:p>
                  </a:txBody>
                  <a:tcPr marL="68569" marR="685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latinLnBrk="0" hangingPunct="1">
                        <a:lnSpc>
                          <a:spcPct val="115000"/>
                        </a:lnSpc>
                        <a:spcBef>
                          <a:spcPts val="0"/>
                        </a:spcBef>
                        <a:spcAft>
                          <a:spcPts val="0"/>
                        </a:spcAft>
                        <a:buClr>
                          <a:schemeClr val="dk1"/>
                        </a:buClr>
                        <a:buSzPct val="25000"/>
                        <a:buNone/>
                      </a:pPr>
                      <a:r>
                        <a:rPr lang="x-none" sz="2200" b="1" i="0" u="none" strike="noStrike" kern="1200" cap="none" baseline="0">
                          <a:solidFill>
                            <a:schemeClr val="lt1"/>
                          </a:solidFill>
                          <a:latin typeface="Arial" pitchFamily="34" charset="0"/>
                          <a:ea typeface="+mn-ea"/>
                          <a:cs typeface="Arial" pitchFamily="34" charset="0"/>
                        </a:rPr>
                        <a:t>Standard</a:t>
                      </a:r>
                    </a:p>
                  </a:txBody>
                  <a:tcPr marL="68569" marR="685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latinLnBrk="0" hangingPunct="1">
                        <a:lnSpc>
                          <a:spcPct val="115000"/>
                        </a:lnSpc>
                        <a:spcBef>
                          <a:spcPts val="0"/>
                        </a:spcBef>
                        <a:spcAft>
                          <a:spcPts val="0"/>
                        </a:spcAft>
                        <a:buClr>
                          <a:schemeClr val="dk1"/>
                        </a:buClr>
                        <a:buSzPct val="25000"/>
                        <a:buNone/>
                      </a:pPr>
                      <a:r>
                        <a:rPr lang="x-none" sz="2200" b="1" i="0" u="none" strike="noStrike" kern="1200" cap="none" baseline="0">
                          <a:solidFill>
                            <a:schemeClr val="lt1"/>
                          </a:solidFill>
                          <a:latin typeface="Arial" pitchFamily="34" charset="0"/>
                          <a:ea typeface="+mn-ea"/>
                          <a:cs typeface="Arial" pitchFamily="34" charset="0"/>
                        </a:rPr>
                        <a:t>Required Fluency</a:t>
                      </a:r>
                    </a:p>
                  </a:txBody>
                  <a:tcPr marL="68569" marR="685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r>
              <a:tr h="451009">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Arial" pitchFamily="34" charset="0"/>
                          <a:ea typeface="+mn-ea"/>
                          <a:cs typeface="Arial" pitchFamily="34" charset="0"/>
                        </a:rPr>
                        <a:t>K</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Arial" pitchFamily="34" charset="0"/>
                          <a:ea typeface="+mn-ea"/>
                          <a:cs typeface="Arial" pitchFamily="34" charset="0"/>
                        </a:rPr>
                        <a:t>K.OA.5</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Arial" pitchFamily="34" charset="0"/>
                          <a:ea typeface="+mn-ea"/>
                          <a:cs typeface="Arial" pitchFamily="34" charset="0"/>
                        </a:rPr>
                        <a:t>Add/subtract within 5</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a:solidFill>
                        <a:schemeClr val="dk1"/>
                      </a:solidFill>
                      <a:prstDash val="solid"/>
                      <a:round/>
                      <a:headEnd type="none" w="med" len="med"/>
                      <a:tailEnd type="none" w="med" len="med"/>
                    </a:lnB>
                  </a:tcPr>
                </a:tc>
              </a:tr>
              <a:tr h="451009">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Arial" pitchFamily="34" charset="0"/>
                          <a:ea typeface="+mn-ea"/>
                          <a:cs typeface="Arial" pitchFamily="34" charset="0"/>
                        </a:rPr>
                        <a:t>1</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Arial" pitchFamily="34" charset="0"/>
                          <a:ea typeface="+mn-ea"/>
                          <a:cs typeface="Arial" pitchFamily="34" charset="0"/>
                        </a:rPr>
                        <a:t>1.OA.6</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Arial" pitchFamily="34" charset="0"/>
                          <a:ea typeface="+mn-ea"/>
                          <a:cs typeface="Arial" pitchFamily="34" charset="0"/>
                        </a:rPr>
                        <a:t>Add/subtract within 10</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997280">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Arial" pitchFamily="34" charset="0"/>
                          <a:ea typeface="+mn-ea"/>
                          <a:cs typeface="Arial" pitchFamily="34" charset="0"/>
                        </a:rPr>
                        <a:t>2</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Arial" pitchFamily="34" charset="0"/>
                          <a:ea typeface="+mn-ea"/>
                          <a:cs typeface="Arial" pitchFamily="34" charset="0"/>
                        </a:rPr>
                        <a:t>2.OA.2</a:t>
                      </a:r>
                    </a:p>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Arial" pitchFamily="34" charset="0"/>
                          <a:ea typeface="+mn-ea"/>
                          <a:cs typeface="Arial" pitchFamily="34" charset="0"/>
                        </a:rPr>
                        <a:t>2.NBT.5</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Arial" pitchFamily="34" charset="0"/>
                          <a:ea typeface="+mn-ea"/>
                          <a:cs typeface="Arial" pitchFamily="34" charset="0"/>
                        </a:rPr>
                        <a:t>Add/subtract within 20 (know single-digit sums from memory)</a:t>
                      </a:r>
                    </a:p>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Arial" pitchFamily="34" charset="0"/>
                          <a:ea typeface="+mn-ea"/>
                          <a:cs typeface="Arial" pitchFamily="34" charset="0"/>
                        </a:rPr>
                        <a:t>Add/subtract within 100</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997280">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Arial" pitchFamily="34" charset="0"/>
                          <a:ea typeface="+mn-ea"/>
                          <a:cs typeface="Arial" pitchFamily="34" charset="0"/>
                        </a:rPr>
                        <a:t>3</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Arial" pitchFamily="34" charset="0"/>
                          <a:ea typeface="+mn-ea"/>
                          <a:cs typeface="Arial" pitchFamily="34" charset="0"/>
                        </a:rPr>
                        <a:t>3.OA.7</a:t>
                      </a:r>
                    </a:p>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Arial" pitchFamily="34" charset="0"/>
                          <a:ea typeface="+mn-ea"/>
                          <a:cs typeface="Arial" pitchFamily="34" charset="0"/>
                        </a:rPr>
                        <a:t>3.NBT.2</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Arial" pitchFamily="34" charset="0"/>
                          <a:ea typeface="+mn-ea"/>
                          <a:cs typeface="Arial" pitchFamily="34" charset="0"/>
                        </a:rPr>
                        <a:t>Multiply/divide within 100 (know single-digit products from memory)</a:t>
                      </a:r>
                    </a:p>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Arial" pitchFamily="34" charset="0"/>
                          <a:ea typeface="+mn-ea"/>
                          <a:cs typeface="Arial" pitchFamily="34" charset="0"/>
                        </a:rPr>
                        <a:t>Add/subtract within 1000</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451009">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Arial" pitchFamily="34" charset="0"/>
                          <a:ea typeface="+mn-ea"/>
                          <a:cs typeface="Arial" pitchFamily="34" charset="0"/>
                        </a:rPr>
                        <a:t>4</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Arial" pitchFamily="34" charset="0"/>
                          <a:ea typeface="+mn-ea"/>
                          <a:cs typeface="Arial" pitchFamily="34" charset="0"/>
                        </a:rPr>
                        <a:t>4.NBT.4</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Arial" pitchFamily="34" charset="0"/>
                          <a:ea typeface="+mn-ea"/>
                          <a:cs typeface="Arial" pitchFamily="34" charset="0"/>
                        </a:rPr>
                        <a:t>Add/subtract within 1,000,000</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451009">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Arial" pitchFamily="34" charset="0"/>
                          <a:ea typeface="+mn-ea"/>
                          <a:cs typeface="Arial" pitchFamily="34" charset="0"/>
                        </a:rPr>
                        <a:t>5</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Arial" pitchFamily="34" charset="0"/>
                          <a:ea typeface="+mn-ea"/>
                          <a:cs typeface="Arial" pitchFamily="34" charset="0"/>
                        </a:rPr>
                        <a:t>5.NBT.5</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Arial" pitchFamily="34" charset="0"/>
                          <a:ea typeface="+mn-ea"/>
                          <a:cs typeface="Arial" pitchFamily="34" charset="0"/>
                        </a:rPr>
                        <a:t>Multi-digit multiplication</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720855">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Arial" pitchFamily="34" charset="0"/>
                          <a:ea typeface="+mn-ea"/>
                          <a:cs typeface="Arial" pitchFamily="34" charset="0"/>
                        </a:rPr>
                        <a:t>6</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Arial" pitchFamily="34" charset="0"/>
                          <a:ea typeface="+mn-ea"/>
                          <a:cs typeface="Arial" pitchFamily="34" charset="0"/>
                        </a:rPr>
                        <a:t>6.NS.2,3</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Arial" pitchFamily="34" charset="0"/>
                          <a:ea typeface="+mn-ea"/>
                          <a:cs typeface="Arial" pitchFamily="34" charset="0"/>
                        </a:rPr>
                        <a:t>Multi-digit division</a:t>
                      </a:r>
                    </a:p>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Arial" pitchFamily="34" charset="0"/>
                          <a:ea typeface="+mn-ea"/>
                          <a:cs typeface="Arial" pitchFamily="34" charset="0"/>
                        </a:rPr>
                        <a:t>Multi-digit decimal operations</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sp>
        <p:nvSpPr>
          <p:cNvPr id="8" name="Shape 308"/>
          <p:cNvSpPr txBox="1">
            <a:spLocks noGrp="1"/>
          </p:cNvSpPr>
          <p:nvPr>
            <p:ph type="title"/>
          </p:nvPr>
        </p:nvSpPr>
        <p:spPr>
          <a:xfrm>
            <a:off x="249382" y="274638"/>
            <a:ext cx="8229600" cy="1077178"/>
          </a:xfrm>
        </p:spPr>
        <p:txBody>
          <a:bodyPr lIns="91425" tIns="45700" rIns="91425" bIns="45700">
            <a:spAutoFit/>
          </a:bodyPr>
          <a:lstStyle/>
          <a:p>
            <a:pPr algn="l" eaLnBrk="1" hangingPunct="1">
              <a:spcBef>
                <a:spcPts val="0"/>
              </a:spcBef>
              <a:buClr>
                <a:schemeClr val="dk1"/>
              </a:buClr>
              <a:buSzPct val="25000"/>
              <a:buFont typeface="Arial"/>
              <a:buNone/>
              <a:defRPr/>
            </a:pPr>
            <a:r>
              <a:rPr lang="en-US" dirty="0" smtClean="0">
                <a:sym typeface="Arial"/>
              </a:rPr>
              <a:t>Shift #3: Rigor</a:t>
            </a:r>
            <a:r>
              <a:rPr lang="en-US" dirty="0">
                <a:sym typeface="Arial"/>
              </a:rPr>
              <a:t/>
            </a:r>
            <a:br>
              <a:rPr lang="en-US" dirty="0">
                <a:sym typeface="Arial"/>
              </a:rPr>
            </a:br>
            <a:r>
              <a:rPr lang="en-US" dirty="0">
                <a:sym typeface="Arial"/>
              </a:rPr>
              <a:t>	</a:t>
            </a:r>
            <a:r>
              <a:rPr lang="en-US" sz="2400" i="1" dirty="0" smtClean="0">
                <a:sym typeface="Arial"/>
              </a:rPr>
              <a:t>Required Fluencies for Grades K-6</a:t>
            </a:r>
            <a:endParaRPr lang="x-none" sz="2400" i="1">
              <a:sym typeface="Aria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233320936"/>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B0BF9025-D128-CC4B-B075-F0A35CC9F153}" type="slidenum">
              <a:rPr lang="en-US" smtClean="0">
                <a:solidFill>
                  <a:srgbClr val="000000"/>
                </a:solidFill>
              </a:rPr>
              <a:pPr/>
              <a:t>22</a:t>
            </a:fld>
            <a:endParaRPr lang="en-US" dirty="0">
              <a:solidFill>
                <a:srgbClr val="000000"/>
              </a:solidFill>
            </a:endParaRPr>
          </a:p>
        </p:txBody>
      </p:sp>
      <p:pic>
        <p:nvPicPr>
          <p:cNvPr id="5" name="Picture 4"/>
          <p:cNvPicPr>
            <a:picLocks noChangeAspect="1"/>
          </p:cNvPicPr>
          <p:nvPr/>
        </p:nvPicPr>
        <p:blipFill>
          <a:blip r:embed="rId2"/>
          <a:stretch>
            <a:fillRect/>
          </a:stretch>
        </p:blipFill>
        <p:spPr>
          <a:xfrm>
            <a:off x="768350" y="273050"/>
            <a:ext cx="7607300" cy="63119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 name="Title 21"/>
          <p:cNvSpPr>
            <a:spLocks noGrp="1"/>
          </p:cNvSpPr>
          <p:nvPr>
            <p:ph type="title"/>
          </p:nvPr>
        </p:nvSpPr>
        <p:spPr>
          <a:ln>
            <a:miter lim="800000"/>
            <a:headEnd/>
            <a:tailEnd/>
          </a:ln>
        </p:spPr>
        <p:txBody>
          <a:bodyPr/>
          <a:lstStyle/>
          <a:p>
            <a:pPr marL="457200" indent="-457200">
              <a:spcBef>
                <a:spcPts val="600"/>
              </a:spcBef>
              <a:defRPr/>
            </a:pPr>
            <a:r>
              <a:rPr b="1" dirty="0" smtClean="0"/>
              <a:t>A Balanced Assessment System</a:t>
            </a:r>
          </a:p>
        </p:txBody>
      </p:sp>
      <p:sp>
        <p:nvSpPr>
          <p:cNvPr id="65" name="Rounded Rectangle 64"/>
          <p:cNvSpPr/>
          <p:nvPr/>
        </p:nvSpPr>
        <p:spPr>
          <a:xfrm>
            <a:off x="85725" y="2095967"/>
            <a:ext cx="1479550" cy="2701925"/>
          </a:xfrm>
          <a:prstGeom prst="roundRect">
            <a:avLst>
              <a:gd name="adj" fmla="val 7177"/>
            </a:avLst>
          </a:prstGeom>
          <a:solidFill>
            <a:schemeClr val="bg2"/>
          </a:solidFill>
          <a:ln w="13970">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dirty="0">
                <a:solidFill>
                  <a:prstClr val="white"/>
                </a:solidFill>
                <a:latin typeface="Arial" pitchFamily="34" charset="0"/>
                <a:cs typeface="Arial" pitchFamily="34" charset="0"/>
              </a:rPr>
              <a:t>Common Core State Standards specify </a:t>
            </a:r>
          </a:p>
          <a:p>
            <a:pPr algn="ctr">
              <a:defRPr/>
            </a:pPr>
            <a:r>
              <a:rPr lang="en-US" dirty="0">
                <a:solidFill>
                  <a:prstClr val="white"/>
                </a:solidFill>
                <a:latin typeface="Arial" pitchFamily="34" charset="0"/>
                <a:cs typeface="Arial" pitchFamily="34" charset="0"/>
              </a:rPr>
              <a:t>K-12 expectations for college and career readiness</a:t>
            </a:r>
            <a:endParaRPr lang="en-US" u="sng" dirty="0">
              <a:solidFill>
                <a:prstClr val="white"/>
              </a:solidFill>
              <a:latin typeface="Arial" pitchFamily="34" charset="0"/>
              <a:cs typeface="Arial" pitchFamily="34" charset="0"/>
            </a:endParaRPr>
          </a:p>
        </p:txBody>
      </p:sp>
      <p:sp>
        <p:nvSpPr>
          <p:cNvPr id="68" name="Notched Right Arrow 67"/>
          <p:cNvSpPr/>
          <p:nvPr/>
        </p:nvSpPr>
        <p:spPr>
          <a:xfrm>
            <a:off x="1893888" y="2983379"/>
            <a:ext cx="1098550" cy="585788"/>
          </a:xfrm>
          <a:prstGeom prst="notchedRightArrow">
            <a:avLst/>
          </a:prstGeom>
          <a:solidFill>
            <a:schemeClr val="tx1"/>
          </a:solidFill>
          <a:ln w="19050">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Arial" pitchFamily="34" charset="0"/>
              <a:cs typeface="Arial" pitchFamily="34" charset="0"/>
            </a:endParaRPr>
          </a:p>
        </p:txBody>
      </p:sp>
      <p:sp>
        <p:nvSpPr>
          <p:cNvPr id="20" name="Rounded Rectangle 19"/>
          <p:cNvSpPr/>
          <p:nvPr/>
        </p:nvSpPr>
        <p:spPr>
          <a:xfrm>
            <a:off x="7577138" y="2140417"/>
            <a:ext cx="1481137" cy="2701925"/>
          </a:xfrm>
          <a:prstGeom prst="roundRect">
            <a:avLst>
              <a:gd name="adj" fmla="val 7177"/>
            </a:avLst>
          </a:prstGeom>
          <a:solidFill>
            <a:schemeClr val="bg2"/>
          </a:solidFill>
          <a:ln w="13970">
            <a:noFill/>
          </a:ln>
          <a:effectLst>
            <a:outerShdw blurRad="50800" dist="508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Arial" pitchFamily="34" charset="0"/>
                <a:cs typeface="Arial" pitchFamily="34" charset="0"/>
              </a:rPr>
              <a:t>All students leave </a:t>
            </a:r>
            <a:br>
              <a:rPr lang="en-US" dirty="0">
                <a:solidFill>
                  <a:prstClr val="white"/>
                </a:solidFill>
                <a:latin typeface="Arial" pitchFamily="34" charset="0"/>
                <a:cs typeface="Arial" pitchFamily="34" charset="0"/>
              </a:rPr>
            </a:br>
            <a:r>
              <a:rPr lang="en-US" dirty="0">
                <a:solidFill>
                  <a:prstClr val="white"/>
                </a:solidFill>
                <a:latin typeface="Arial" pitchFamily="34" charset="0"/>
                <a:cs typeface="Arial" pitchFamily="34" charset="0"/>
              </a:rPr>
              <a:t>high school college </a:t>
            </a:r>
            <a:br>
              <a:rPr lang="en-US" dirty="0">
                <a:solidFill>
                  <a:prstClr val="white"/>
                </a:solidFill>
                <a:latin typeface="Arial" pitchFamily="34" charset="0"/>
                <a:cs typeface="Arial" pitchFamily="34" charset="0"/>
              </a:rPr>
            </a:br>
            <a:r>
              <a:rPr lang="en-US" dirty="0">
                <a:solidFill>
                  <a:prstClr val="white"/>
                </a:solidFill>
                <a:latin typeface="Arial" pitchFamily="34" charset="0"/>
                <a:cs typeface="Arial" pitchFamily="34" charset="0"/>
              </a:rPr>
              <a:t>and career ready </a:t>
            </a:r>
          </a:p>
        </p:txBody>
      </p:sp>
      <p:sp>
        <p:nvSpPr>
          <p:cNvPr id="21" name="Notched Right Arrow 20"/>
          <p:cNvSpPr/>
          <p:nvPr/>
        </p:nvSpPr>
        <p:spPr>
          <a:xfrm>
            <a:off x="6138863" y="2983379"/>
            <a:ext cx="1096962" cy="585788"/>
          </a:xfrm>
          <a:prstGeom prst="notchedRightArrow">
            <a:avLst/>
          </a:prstGeom>
          <a:solidFill>
            <a:schemeClr val="tx1"/>
          </a:solidFill>
          <a:ln w="19050">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Arial" pitchFamily="34" charset="0"/>
              <a:cs typeface="Arial" pitchFamily="34" charset="0"/>
            </a:endParaRPr>
          </a:p>
        </p:txBody>
      </p:sp>
      <p:sp>
        <p:nvSpPr>
          <p:cNvPr id="5" name="Isosceles Triangle 4"/>
          <p:cNvSpPr/>
          <p:nvPr/>
        </p:nvSpPr>
        <p:spPr>
          <a:xfrm>
            <a:off x="2644775" y="1507004"/>
            <a:ext cx="3703638" cy="3457575"/>
          </a:xfrm>
          <a:prstGeom prst="triangle">
            <a:avLst/>
          </a:prstGeom>
          <a:solidFill>
            <a:schemeClr val="tx1"/>
          </a:solidFill>
          <a:ln cap="rnd">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b="1" dirty="0" smtClean="0">
                <a:solidFill>
                  <a:prstClr val="white"/>
                </a:solidFill>
                <a:latin typeface="Arial" pitchFamily="34" charset="0"/>
                <a:cs typeface="Arial" pitchFamily="34" charset="0"/>
              </a:rPr>
              <a:t>Teachers </a:t>
            </a:r>
            <a:r>
              <a:rPr lang="en-US" b="1" dirty="0">
                <a:solidFill>
                  <a:prstClr val="white"/>
                </a:solidFill>
                <a:latin typeface="Arial" pitchFamily="34" charset="0"/>
                <a:cs typeface="Arial" pitchFamily="34" charset="0"/>
              </a:rPr>
              <a:t>and schools have information and tools they need to improve teaching and </a:t>
            </a:r>
            <a:r>
              <a:rPr lang="en-US" b="1" dirty="0" smtClean="0">
                <a:solidFill>
                  <a:prstClr val="white"/>
                </a:solidFill>
                <a:latin typeface="Arial" pitchFamily="34" charset="0"/>
                <a:cs typeface="Arial" pitchFamily="34" charset="0"/>
              </a:rPr>
              <a:t>learning</a:t>
            </a:r>
            <a:endParaRPr lang="en-US" b="1" dirty="0">
              <a:solidFill>
                <a:prstClr val="white"/>
              </a:solidFill>
              <a:latin typeface="Arial" pitchFamily="34" charset="0"/>
              <a:cs typeface="Arial" pitchFamily="34" charset="0"/>
            </a:endParaRPr>
          </a:p>
          <a:p>
            <a:pPr algn="ctr">
              <a:defRPr/>
            </a:pPr>
            <a:endParaRPr lang="en-US" dirty="0">
              <a:solidFill>
                <a:prstClr val="white"/>
              </a:solidFill>
              <a:latin typeface="Arial" pitchFamily="34" charset="0"/>
              <a:cs typeface="Arial" pitchFamily="34" charset="0"/>
            </a:endParaRPr>
          </a:p>
          <a:p>
            <a:pPr algn="ctr">
              <a:defRPr/>
            </a:pPr>
            <a:endParaRPr lang="en-US" dirty="0">
              <a:solidFill>
                <a:prstClr val="white"/>
              </a:solidFill>
              <a:latin typeface="Arial" pitchFamily="34" charset="0"/>
              <a:cs typeface="Arial" pitchFamily="34" charset="0"/>
            </a:endParaRPr>
          </a:p>
        </p:txBody>
      </p:sp>
      <p:sp>
        <p:nvSpPr>
          <p:cNvPr id="7" name="Rounded Rectangle 6"/>
          <p:cNvSpPr>
            <a:spLocks noChangeArrowheads="1"/>
          </p:cNvSpPr>
          <p:nvPr/>
        </p:nvSpPr>
        <p:spPr bwMode="auto">
          <a:xfrm>
            <a:off x="5187950" y="4630177"/>
            <a:ext cx="2076450" cy="1179513"/>
          </a:xfrm>
          <a:prstGeom prst="roundRect">
            <a:avLst>
              <a:gd name="adj" fmla="val 16667"/>
            </a:avLst>
          </a:prstGeom>
          <a:solidFill>
            <a:schemeClr val="tx1">
              <a:lumMod val="20000"/>
              <a:lumOff val="80000"/>
            </a:schemeClr>
          </a:solidFill>
          <a:ln w="9525">
            <a:solidFill>
              <a:schemeClr val="tx2"/>
            </a:solidFill>
            <a:round/>
            <a:headEnd/>
            <a:tailEnd/>
          </a:ln>
        </p:spPr>
        <p:txBody>
          <a:bodyPr anchor="ctr"/>
          <a:lstStyle/>
          <a:p>
            <a:pPr algn="ctr" defTabSz="711200">
              <a:lnSpc>
                <a:spcPct val="90000"/>
              </a:lnSpc>
            </a:pPr>
            <a:r>
              <a:rPr lang="en-US" sz="1400" b="1" dirty="0" smtClean="0">
                <a:solidFill>
                  <a:schemeClr val="tx2"/>
                </a:solidFill>
                <a:latin typeface="Arial" pitchFamily="34" charset="0"/>
                <a:cs typeface="Arial" pitchFamily="34" charset="0"/>
              </a:rPr>
              <a:t>Interim assessments </a:t>
            </a:r>
            <a:r>
              <a:rPr lang="en-US" sz="1400" dirty="0" smtClean="0">
                <a:solidFill>
                  <a:schemeClr val="tx2"/>
                </a:solidFill>
                <a:latin typeface="Arial" pitchFamily="34" charset="0"/>
                <a:cs typeface="Arial" pitchFamily="34" charset="0"/>
              </a:rPr>
              <a:t/>
            </a:r>
            <a:br>
              <a:rPr lang="en-US" sz="1400" dirty="0" smtClean="0">
                <a:solidFill>
                  <a:schemeClr val="tx2"/>
                </a:solidFill>
                <a:latin typeface="Arial" pitchFamily="34" charset="0"/>
                <a:cs typeface="Arial" pitchFamily="34" charset="0"/>
              </a:rPr>
            </a:br>
            <a:r>
              <a:rPr lang="en-US" sz="1400" dirty="0" smtClean="0">
                <a:solidFill>
                  <a:schemeClr val="tx2"/>
                </a:solidFill>
                <a:latin typeface="Arial" pitchFamily="34" charset="0"/>
                <a:cs typeface="Arial" pitchFamily="34" charset="0"/>
              </a:rPr>
              <a:t>Flexible, open, used for actionable feedback</a:t>
            </a:r>
          </a:p>
        </p:txBody>
      </p:sp>
      <p:sp>
        <p:nvSpPr>
          <p:cNvPr id="23" name="Rounded Rectangle 22"/>
          <p:cNvSpPr>
            <a:spLocks noChangeArrowheads="1"/>
          </p:cNvSpPr>
          <p:nvPr/>
        </p:nvSpPr>
        <p:spPr bwMode="auto">
          <a:xfrm>
            <a:off x="3479800" y="1289517"/>
            <a:ext cx="2073275" cy="1174750"/>
          </a:xfrm>
          <a:prstGeom prst="roundRect">
            <a:avLst>
              <a:gd name="adj" fmla="val 16667"/>
            </a:avLst>
          </a:prstGeom>
          <a:solidFill>
            <a:schemeClr val="tx1">
              <a:lumMod val="20000"/>
              <a:lumOff val="80000"/>
            </a:schemeClr>
          </a:solidFill>
          <a:ln w="9525">
            <a:solidFill>
              <a:schemeClr val="tx2"/>
            </a:solidFill>
            <a:round/>
            <a:headEnd/>
            <a:tailEnd/>
          </a:ln>
        </p:spPr>
        <p:txBody>
          <a:bodyPr anchor="ctr"/>
          <a:lstStyle/>
          <a:p>
            <a:pPr algn="ctr" defTabSz="711200">
              <a:lnSpc>
                <a:spcPct val="90000"/>
              </a:lnSpc>
            </a:pPr>
            <a:r>
              <a:rPr lang="en-US" sz="1400" b="1" dirty="0" smtClean="0">
                <a:solidFill>
                  <a:schemeClr val="tx2"/>
                </a:solidFill>
                <a:latin typeface="Arial" pitchFamily="34" charset="0"/>
                <a:cs typeface="Arial" pitchFamily="34" charset="0"/>
              </a:rPr>
              <a:t>Summative assessments </a:t>
            </a:r>
          </a:p>
          <a:p>
            <a:pPr algn="ctr" defTabSz="711200">
              <a:lnSpc>
                <a:spcPct val="90000"/>
              </a:lnSpc>
            </a:pPr>
            <a:r>
              <a:rPr lang="en-US" sz="1400" dirty="0" smtClean="0">
                <a:solidFill>
                  <a:schemeClr val="tx2"/>
                </a:solidFill>
                <a:latin typeface="Arial" pitchFamily="34" charset="0"/>
                <a:cs typeface="Arial" pitchFamily="34" charset="0"/>
              </a:rPr>
              <a:t>Benchmarked to college and career readiness</a:t>
            </a:r>
          </a:p>
        </p:txBody>
      </p:sp>
      <p:sp>
        <p:nvSpPr>
          <p:cNvPr id="24" name="Rounded Rectangle 23"/>
          <p:cNvSpPr/>
          <p:nvPr/>
        </p:nvSpPr>
        <p:spPr>
          <a:xfrm>
            <a:off x="1817688" y="4614302"/>
            <a:ext cx="2071687" cy="1179513"/>
          </a:xfrm>
          <a:prstGeom prst="roundRect">
            <a:avLst/>
          </a:prstGeom>
          <a:solidFill>
            <a:schemeClr val="tx1">
              <a:lumMod val="20000"/>
              <a:lumOff val="80000"/>
            </a:schemeClr>
          </a:solidFill>
          <a:ln>
            <a:solidFill>
              <a:schemeClr val="tx2"/>
            </a:solidFill>
          </a:ln>
        </p:spPr>
        <p:txBody>
          <a:bodyPr anchor="ctr"/>
          <a:lstStyle/>
          <a:p>
            <a:pPr algn="ctr" defTabSz="711200">
              <a:lnSpc>
                <a:spcPct val="90000"/>
              </a:lnSpc>
              <a:defRPr/>
            </a:pPr>
            <a:r>
              <a:rPr lang="en-US" sz="1400" dirty="0">
                <a:solidFill>
                  <a:schemeClr val="tx2"/>
                </a:solidFill>
                <a:latin typeface="Arial" pitchFamily="34" charset="0"/>
                <a:cs typeface="Arial" pitchFamily="34" charset="0"/>
              </a:rPr>
              <a:t>Teacher resources for </a:t>
            </a:r>
          </a:p>
          <a:p>
            <a:pPr algn="ctr" defTabSz="711200">
              <a:lnSpc>
                <a:spcPct val="90000"/>
              </a:lnSpc>
              <a:defRPr/>
            </a:pPr>
            <a:r>
              <a:rPr lang="en-US" sz="1400" b="1" dirty="0">
                <a:solidFill>
                  <a:schemeClr val="tx2"/>
                </a:solidFill>
                <a:latin typeface="Arial" pitchFamily="34" charset="0"/>
                <a:cs typeface="Arial" pitchFamily="34" charset="0"/>
              </a:rPr>
              <a:t>formative assessment practices</a:t>
            </a:r>
          </a:p>
          <a:p>
            <a:pPr algn="ctr" defTabSz="711200">
              <a:lnSpc>
                <a:spcPct val="90000"/>
              </a:lnSpc>
              <a:defRPr/>
            </a:pPr>
            <a:r>
              <a:rPr lang="en-US" sz="1400" dirty="0">
                <a:solidFill>
                  <a:schemeClr val="tx2"/>
                </a:solidFill>
                <a:latin typeface="Arial" pitchFamily="34" charset="0"/>
                <a:cs typeface="Arial" pitchFamily="34" charset="0"/>
              </a:rPr>
              <a:t>to improve instruction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1738200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1+#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1+#ppt_w/2"/>
                                          </p:val>
                                        </p:tav>
                                        <p:tav tm="100000">
                                          <p:val>
                                            <p:strVal val="#ppt_x"/>
                                          </p:val>
                                        </p:tav>
                                      </p:tavLst>
                                    </p:anim>
                                    <p:anim calcmode="lin" valueType="num">
                                      <p:cBhvr additive="base">
                                        <p:cTn id="12"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1+#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1+#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1+#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1+#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8" grpId="0" animBg="1"/>
      <p:bldP spid="20" grpId="0" animBg="1"/>
      <p:bldP spid="21" grpId="0" animBg="1"/>
      <p:bldP spid="5" grpId="0" animBg="1"/>
      <p:bldP spid="7" grpId="0" animBg="1"/>
      <p:bldP spid="23" grpId="0" animBg="1"/>
      <p:bldP spid="24"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0938"/>
            <a:ext cx="8238745" cy="520490"/>
          </a:xfrm>
        </p:spPr>
        <p:txBody>
          <a:bodyPr/>
          <a:lstStyle/>
          <a:p>
            <a:pPr>
              <a:defRPr/>
            </a:pPr>
            <a:r>
              <a:rPr b="1" dirty="0" smtClean="0"/>
              <a:t>Using Computer Adaptive Technology for Summative and Interim Assessments</a:t>
            </a:r>
            <a:endParaRPr b="1" dirty="0"/>
          </a:p>
        </p:txBody>
      </p:sp>
      <p:grpSp>
        <p:nvGrpSpPr>
          <p:cNvPr id="3" name="Group 6"/>
          <p:cNvGrpSpPr/>
          <p:nvPr/>
        </p:nvGrpSpPr>
        <p:grpSpPr>
          <a:xfrm>
            <a:off x="3061082" y="1490716"/>
            <a:ext cx="5876856" cy="640080"/>
            <a:chOff x="2976210" y="76380"/>
            <a:chExt cx="5291041" cy="600721"/>
          </a:xfrm>
          <a:solidFill>
            <a:schemeClr val="bg1"/>
          </a:solidFill>
        </p:grpSpPr>
        <p:sp>
          <p:nvSpPr>
            <p:cNvPr id="41" name="Round Same Side Corner Rectangle 40"/>
            <p:cNvSpPr/>
            <p:nvPr/>
          </p:nvSpPr>
          <p:spPr>
            <a:xfrm rot="5400000">
              <a:off x="5321370" y="-2268780"/>
              <a:ext cx="600721" cy="5291041"/>
            </a:xfrm>
            <a:prstGeom prst="round2SameRect">
              <a:avLst/>
            </a:prstGeom>
            <a:grpFill/>
            <a:ln w="19050">
              <a:solidFill>
                <a:schemeClr val="bg2"/>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2" name="Round Same Side Corner Rectangle 4"/>
            <p:cNvSpPr/>
            <p:nvPr/>
          </p:nvSpPr>
          <p:spPr>
            <a:xfrm>
              <a:off x="2976211" y="105704"/>
              <a:ext cx="5261716" cy="542071"/>
            </a:xfrm>
            <a:prstGeom prst="rect">
              <a:avLst/>
            </a:prstGeom>
            <a:noFill/>
            <a:ln w="1905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65760" tIns="22860" rIns="45720" bIns="22860" spcCol="1270" anchor="ctr"/>
            <a:lstStyle/>
            <a:p>
              <a:pPr marL="282575" lvl="1" indent="-174625" defTabSz="533400">
                <a:lnSpc>
                  <a:spcPct val="90000"/>
                </a:lnSpc>
                <a:spcAft>
                  <a:spcPct val="15000"/>
                </a:spcAft>
                <a:buClr>
                  <a:srgbClr val="0085AD"/>
                </a:buClr>
                <a:buFontTx/>
                <a:buChar char="••"/>
                <a:defRPr/>
              </a:pPr>
              <a:r>
                <a:rPr lang="en-US" sz="1600" dirty="0" smtClean="0">
                  <a:solidFill>
                    <a:schemeClr val="tx2"/>
                  </a:solidFill>
                  <a:latin typeface="Arial" pitchFamily="34" charset="0"/>
                  <a:cs typeface="Arial" pitchFamily="34" charset="0"/>
                </a:rPr>
                <a:t>Provides accurate measurements of student growth over time</a:t>
              </a:r>
              <a:endParaRPr lang="en-US" sz="1600" dirty="0">
                <a:solidFill>
                  <a:schemeClr val="tx2"/>
                </a:solidFill>
                <a:latin typeface="Arial" pitchFamily="34" charset="0"/>
                <a:cs typeface="Arial" pitchFamily="34" charset="0"/>
              </a:endParaRPr>
            </a:p>
          </p:txBody>
        </p:sp>
      </p:grpSp>
      <p:grpSp>
        <p:nvGrpSpPr>
          <p:cNvPr id="4" name="Group 7"/>
          <p:cNvGrpSpPr>
            <a:grpSpLocks/>
          </p:cNvGrpSpPr>
          <p:nvPr/>
        </p:nvGrpSpPr>
        <p:grpSpPr bwMode="auto">
          <a:xfrm>
            <a:off x="438150" y="1436890"/>
            <a:ext cx="2976563" cy="731838"/>
            <a:chOff x="0" y="1289"/>
            <a:chExt cx="2976210" cy="750901"/>
          </a:xfrm>
          <a:solidFill>
            <a:schemeClr val="bg2"/>
          </a:solidFill>
        </p:grpSpPr>
        <p:sp>
          <p:nvSpPr>
            <p:cNvPr id="39" name="Rounded Rectangle 38"/>
            <p:cNvSpPr/>
            <p:nvPr/>
          </p:nvSpPr>
          <p:spPr>
            <a:xfrm>
              <a:off x="0" y="1289"/>
              <a:ext cx="2976210" cy="750901"/>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Rounded Rectangle 6"/>
            <p:cNvSpPr/>
            <p:nvPr/>
          </p:nvSpPr>
          <p:spPr>
            <a:xfrm>
              <a:off x="36509" y="38753"/>
              <a:ext cx="2903193" cy="675973"/>
            </a:xfrm>
            <a:prstGeom prst="rect">
              <a:avLst/>
            </a:prstGeom>
            <a:grpFill/>
            <a:ln>
              <a:noFill/>
            </a:ln>
          </p:spPr>
          <p:style>
            <a:lnRef idx="0">
              <a:scrgbClr r="0" g="0" b="0"/>
            </a:lnRef>
            <a:fillRef idx="0">
              <a:scrgbClr r="0" g="0" b="0"/>
            </a:fillRef>
            <a:effectRef idx="0">
              <a:scrgbClr r="0" g="0" b="0"/>
            </a:effectRef>
            <a:fontRef idx="minor">
              <a:schemeClr val="lt1"/>
            </a:fontRef>
          </p:style>
          <p:txBody>
            <a:bodyPr lIns="83820" tIns="41910" rIns="83820" bIns="41910" spcCol="1270" anchor="ctr"/>
            <a:lstStyle/>
            <a:p>
              <a:pPr algn="ctr" defTabSz="977900">
                <a:lnSpc>
                  <a:spcPct val="90000"/>
                </a:lnSpc>
                <a:spcAft>
                  <a:spcPct val="35000"/>
                </a:spcAft>
                <a:defRPr/>
              </a:pPr>
              <a:r>
                <a:rPr lang="en-US" sz="2200" dirty="0" smtClean="0">
                  <a:solidFill>
                    <a:srgbClr val="FFFFFF"/>
                  </a:solidFill>
                  <a:latin typeface="Arial" pitchFamily="34" charset="0"/>
                  <a:cs typeface="Arial" pitchFamily="34" charset="0"/>
                </a:rPr>
                <a:t>Increased precision</a:t>
              </a:r>
              <a:endParaRPr lang="en-US" sz="2200" dirty="0">
                <a:solidFill>
                  <a:srgbClr val="FFFFFF"/>
                </a:solidFill>
                <a:latin typeface="Arial" pitchFamily="34" charset="0"/>
                <a:cs typeface="Arial" pitchFamily="34" charset="0"/>
              </a:endParaRPr>
            </a:p>
          </p:txBody>
        </p:sp>
      </p:grpSp>
      <p:grpSp>
        <p:nvGrpSpPr>
          <p:cNvPr id="5" name="Group 8"/>
          <p:cNvGrpSpPr/>
          <p:nvPr/>
        </p:nvGrpSpPr>
        <p:grpSpPr>
          <a:xfrm>
            <a:off x="3061082" y="2249163"/>
            <a:ext cx="5876856" cy="640080"/>
            <a:chOff x="2976210" y="864827"/>
            <a:chExt cx="5291041" cy="600721"/>
          </a:xfrm>
          <a:solidFill>
            <a:schemeClr val="bg1"/>
          </a:solidFill>
        </p:grpSpPr>
        <p:sp>
          <p:nvSpPr>
            <p:cNvPr id="37" name="Round Same Side Corner Rectangle 36"/>
            <p:cNvSpPr/>
            <p:nvPr/>
          </p:nvSpPr>
          <p:spPr>
            <a:xfrm rot="5400000">
              <a:off x="5321370" y="-1480333"/>
              <a:ext cx="600721" cy="5291041"/>
            </a:xfrm>
            <a:prstGeom prst="round2SameRect">
              <a:avLst/>
            </a:prstGeom>
            <a:grpFill/>
            <a:ln w="19050">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8" name="Round Same Side Corner Rectangle 8"/>
            <p:cNvSpPr/>
            <p:nvPr/>
          </p:nvSpPr>
          <p:spPr>
            <a:xfrm>
              <a:off x="2976211" y="894151"/>
              <a:ext cx="5261716" cy="542071"/>
            </a:xfrm>
            <a:prstGeom prst="rect">
              <a:avLst/>
            </a:prstGeom>
            <a:noFill/>
            <a:ln w="1905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65760" tIns="22860" rIns="45720" bIns="22860" spcCol="1270" anchor="ctr"/>
            <a:lstStyle/>
            <a:p>
              <a:pPr marL="282575" lvl="1" indent="-163513" defTabSz="533400">
                <a:lnSpc>
                  <a:spcPct val="90000"/>
                </a:lnSpc>
                <a:spcAft>
                  <a:spcPct val="15000"/>
                </a:spcAft>
                <a:buClr>
                  <a:schemeClr val="tx1"/>
                </a:buClr>
                <a:buFontTx/>
                <a:buChar char="••"/>
                <a:defRPr/>
              </a:pPr>
              <a:r>
                <a:rPr lang="en-US" sz="1600" dirty="0" smtClean="0">
                  <a:solidFill>
                    <a:schemeClr val="tx2"/>
                  </a:solidFill>
                  <a:latin typeface="Arial" pitchFamily="34" charset="0"/>
                  <a:cs typeface="Arial" pitchFamily="34" charset="0"/>
                </a:rPr>
                <a:t>Item difficulty based on student responses</a:t>
              </a:r>
              <a:endParaRPr lang="en-US" sz="1600" dirty="0">
                <a:solidFill>
                  <a:schemeClr val="tx2"/>
                </a:solidFill>
                <a:latin typeface="Arial" pitchFamily="34" charset="0"/>
                <a:cs typeface="Arial" pitchFamily="34" charset="0"/>
              </a:endParaRPr>
            </a:p>
          </p:txBody>
        </p:sp>
      </p:grpSp>
      <p:grpSp>
        <p:nvGrpSpPr>
          <p:cNvPr id="6" name="Group 9"/>
          <p:cNvGrpSpPr>
            <a:grpSpLocks/>
          </p:cNvGrpSpPr>
          <p:nvPr/>
        </p:nvGrpSpPr>
        <p:grpSpPr bwMode="auto">
          <a:xfrm>
            <a:off x="438150" y="2194999"/>
            <a:ext cx="2976563" cy="731838"/>
            <a:chOff x="0" y="789736"/>
            <a:chExt cx="2976210" cy="750901"/>
          </a:xfrm>
          <a:solidFill>
            <a:schemeClr val="tx1"/>
          </a:solidFill>
        </p:grpSpPr>
        <p:sp>
          <p:nvSpPr>
            <p:cNvPr id="35" name="Rounded Rectangle 34"/>
            <p:cNvSpPr/>
            <p:nvPr/>
          </p:nvSpPr>
          <p:spPr>
            <a:xfrm>
              <a:off x="0" y="789736"/>
              <a:ext cx="2976210" cy="750901"/>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Rounded Rectangle 10"/>
            <p:cNvSpPr/>
            <p:nvPr/>
          </p:nvSpPr>
          <p:spPr>
            <a:xfrm>
              <a:off x="36509" y="827200"/>
              <a:ext cx="2903193" cy="675973"/>
            </a:xfrm>
            <a:prstGeom prst="rect">
              <a:avLst/>
            </a:prstGeom>
            <a:grpFill/>
            <a:ln>
              <a:noFill/>
            </a:ln>
          </p:spPr>
          <p:style>
            <a:lnRef idx="0">
              <a:scrgbClr r="0" g="0" b="0"/>
            </a:lnRef>
            <a:fillRef idx="0">
              <a:scrgbClr r="0" g="0" b="0"/>
            </a:fillRef>
            <a:effectRef idx="0">
              <a:scrgbClr r="0" g="0" b="0"/>
            </a:effectRef>
            <a:fontRef idx="minor">
              <a:schemeClr val="lt1"/>
            </a:fontRef>
          </p:style>
          <p:txBody>
            <a:bodyPr lIns="83820" tIns="41910" rIns="83820" bIns="41910" spcCol="1270" anchor="ctr"/>
            <a:lstStyle/>
            <a:p>
              <a:pPr algn="ctr" defTabSz="977900">
                <a:lnSpc>
                  <a:spcPct val="90000"/>
                </a:lnSpc>
                <a:spcAft>
                  <a:spcPct val="35000"/>
                </a:spcAft>
                <a:defRPr/>
              </a:pPr>
              <a:r>
                <a:rPr lang="en-US" sz="2200" dirty="0" smtClean="0">
                  <a:solidFill>
                    <a:srgbClr val="FFFFFF"/>
                  </a:solidFill>
                  <a:latin typeface="Arial" pitchFamily="34" charset="0"/>
                  <a:cs typeface="Arial" pitchFamily="34" charset="0"/>
                </a:rPr>
                <a:t>Tailored for Each Student</a:t>
              </a:r>
            </a:p>
          </p:txBody>
        </p:sp>
      </p:grpSp>
      <p:grpSp>
        <p:nvGrpSpPr>
          <p:cNvPr id="7" name="Group 10"/>
          <p:cNvGrpSpPr/>
          <p:nvPr/>
        </p:nvGrpSpPr>
        <p:grpSpPr>
          <a:xfrm>
            <a:off x="3061082" y="3007609"/>
            <a:ext cx="5876856" cy="640080"/>
            <a:chOff x="2976210" y="1653273"/>
            <a:chExt cx="5291041" cy="600721"/>
          </a:xfrm>
          <a:solidFill>
            <a:schemeClr val="bg1"/>
          </a:solidFill>
        </p:grpSpPr>
        <p:sp>
          <p:nvSpPr>
            <p:cNvPr id="33" name="Round Same Side Corner Rectangle 32"/>
            <p:cNvSpPr/>
            <p:nvPr/>
          </p:nvSpPr>
          <p:spPr>
            <a:xfrm rot="5400000">
              <a:off x="5321370" y="-691887"/>
              <a:ext cx="600721" cy="5291041"/>
            </a:xfrm>
            <a:prstGeom prst="round2SameRect">
              <a:avLst/>
            </a:prstGeom>
            <a:grpFill/>
            <a:ln w="19050">
              <a:solidFill>
                <a:schemeClr val="bg2"/>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4" name="Round Same Side Corner Rectangle 12"/>
            <p:cNvSpPr/>
            <p:nvPr/>
          </p:nvSpPr>
          <p:spPr>
            <a:xfrm>
              <a:off x="2976211" y="1682597"/>
              <a:ext cx="5261716" cy="542071"/>
            </a:xfrm>
            <a:prstGeom prst="rect">
              <a:avLst/>
            </a:prstGeom>
            <a:noFill/>
            <a:ln w="1905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65760" tIns="22860" rIns="45720" bIns="22860" spcCol="1270" anchor="ctr"/>
            <a:lstStyle/>
            <a:p>
              <a:pPr marL="282575" lvl="1" indent="-163513" defTabSz="533400">
                <a:lnSpc>
                  <a:spcPct val="90000"/>
                </a:lnSpc>
                <a:spcAft>
                  <a:spcPct val="15000"/>
                </a:spcAft>
                <a:buClr>
                  <a:srgbClr val="0085AD"/>
                </a:buClr>
                <a:buFontTx/>
                <a:buChar char="••"/>
                <a:defRPr/>
              </a:pPr>
              <a:r>
                <a:rPr lang="en-US" sz="1600" dirty="0" smtClean="0">
                  <a:solidFill>
                    <a:schemeClr val="tx2"/>
                  </a:solidFill>
                  <a:latin typeface="Arial" pitchFamily="34" charset="0"/>
                  <a:cs typeface="Arial" pitchFamily="34" charset="0"/>
                </a:rPr>
                <a:t>Larger item banks mean that not all students receive the same questions</a:t>
              </a:r>
              <a:endParaRPr lang="en-US" sz="1600" dirty="0">
                <a:solidFill>
                  <a:schemeClr val="tx2"/>
                </a:solidFill>
                <a:latin typeface="Arial" pitchFamily="34" charset="0"/>
                <a:cs typeface="Arial" pitchFamily="34" charset="0"/>
              </a:endParaRPr>
            </a:p>
          </p:txBody>
        </p:sp>
      </p:grpSp>
      <p:grpSp>
        <p:nvGrpSpPr>
          <p:cNvPr id="8" name="Group 11"/>
          <p:cNvGrpSpPr>
            <a:grpSpLocks/>
          </p:cNvGrpSpPr>
          <p:nvPr/>
        </p:nvGrpSpPr>
        <p:grpSpPr bwMode="auto">
          <a:xfrm>
            <a:off x="438150" y="2954696"/>
            <a:ext cx="2976563" cy="730250"/>
            <a:chOff x="0" y="1578182"/>
            <a:chExt cx="2976210" cy="750901"/>
          </a:xfrm>
          <a:solidFill>
            <a:schemeClr val="bg2"/>
          </a:solidFill>
        </p:grpSpPr>
        <p:sp>
          <p:nvSpPr>
            <p:cNvPr id="31" name="Rounded Rectangle 30"/>
            <p:cNvSpPr/>
            <p:nvPr/>
          </p:nvSpPr>
          <p:spPr>
            <a:xfrm>
              <a:off x="0" y="1578182"/>
              <a:ext cx="2976210" cy="750901"/>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ounded Rectangle 14"/>
            <p:cNvSpPr/>
            <p:nvPr/>
          </p:nvSpPr>
          <p:spPr>
            <a:xfrm>
              <a:off x="36509" y="1614095"/>
              <a:ext cx="2903193" cy="679076"/>
            </a:xfrm>
            <a:prstGeom prst="rect">
              <a:avLst/>
            </a:prstGeom>
            <a:grpFill/>
            <a:ln>
              <a:noFill/>
            </a:ln>
          </p:spPr>
          <p:style>
            <a:lnRef idx="0">
              <a:scrgbClr r="0" g="0" b="0"/>
            </a:lnRef>
            <a:fillRef idx="0">
              <a:scrgbClr r="0" g="0" b="0"/>
            </a:fillRef>
            <a:effectRef idx="0">
              <a:scrgbClr r="0" g="0" b="0"/>
            </a:effectRef>
            <a:fontRef idx="minor">
              <a:schemeClr val="lt1"/>
            </a:fontRef>
          </p:style>
          <p:txBody>
            <a:bodyPr lIns="83820" tIns="41910" rIns="83820" bIns="41910" spcCol="1270" anchor="ctr"/>
            <a:lstStyle/>
            <a:p>
              <a:pPr algn="ctr" defTabSz="977900">
                <a:lnSpc>
                  <a:spcPct val="90000"/>
                </a:lnSpc>
                <a:spcAft>
                  <a:spcPct val="35000"/>
                </a:spcAft>
                <a:defRPr/>
              </a:pPr>
              <a:r>
                <a:rPr lang="en-US" sz="2200" dirty="0" smtClean="0">
                  <a:solidFill>
                    <a:srgbClr val="FFFFFF"/>
                  </a:solidFill>
                  <a:latin typeface="Arial" pitchFamily="34" charset="0"/>
                  <a:cs typeface="Arial" pitchFamily="34" charset="0"/>
                </a:rPr>
                <a:t>Increased Security</a:t>
              </a:r>
            </a:p>
          </p:txBody>
        </p:sp>
      </p:grpSp>
      <p:grpSp>
        <p:nvGrpSpPr>
          <p:cNvPr id="9" name="Group 12"/>
          <p:cNvGrpSpPr/>
          <p:nvPr/>
        </p:nvGrpSpPr>
        <p:grpSpPr>
          <a:xfrm>
            <a:off x="3061082" y="3768176"/>
            <a:ext cx="5876856" cy="640080"/>
            <a:chOff x="2976210" y="2441719"/>
            <a:chExt cx="5291041" cy="600721"/>
          </a:xfrm>
          <a:solidFill>
            <a:schemeClr val="bg1"/>
          </a:solidFill>
        </p:grpSpPr>
        <p:sp>
          <p:nvSpPr>
            <p:cNvPr id="29" name="Round Same Side Corner Rectangle 28"/>
            <p:cNvSpPr/>
            <p:nvPr/>
          </p:nvSpPr>
          <p:spPr>
            <a:xfrm rot="5400000">
              <a:off x="5321370" y="96559"/>
              <a:ext cx="600721" cy="5291041"/>
            </a:xfrm>
            <a:prstGeom prst="round2SameRect">
              <a:avLst/>
            </a:prstGeom>
            <a:grpFill/>
            <a:ln w="19050">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0" name="Round Same Side Corner Rectangle 16"/>
            <p:cNvSpPr/>
            <p:nvPr/>
          </p:nvSpPr>
          <p:spPr>
            <a:xfrm>
              <a:off x="2976211" y="2471044"/>
              <a:ext cx="5261716" cy="542071"/>
            </a:xfrm>
            <a:prstGeom prst="rect">
              <a:avLst/>
            </a:prstGeom>
            <a:noFill/>
            <a:ln w="1905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65760" tIns="22860" rIns="45720" bIns="22860" spcCol="1270" anchor="ctr"/>
            <a:lstStyle/>
            <a:p>
              <a:pPr marL="282575" lvl="1" indent="-163513" defTabSz="533400">
                <a:lnSpc>
                  <a:spcPct val="90000"/>
                </a:lnSpc>
                <a:spcAft>
                  <a:spcPct val="15000"/>
                </a:spcAft>
                <a:buClr>
                  <a:schemeClr val="tx1"/>
                </a:buClr>
                <a:buFontTx/>
                <a:buChar char="••"/>
                <a:defRPr/>
              </a:pPr>
              <a:r>
                <a:rPr lang="en-US" sz="1600" dirty="0" smtClean="0">
                  <a:solidFill>
                    <a:schemeClr val="tx2"/>
                  </a:solidFill>
                  <a:latin typeface="Arial" pitchFamily="34" charset="0"/>
                  <a:cs typeface="Arial" pitchFamily="34" charset="0"/>
                </a:rPr>
                <a:t>Fewer questions compared to fixed form tests</a:t>
              </a:r>
              <a:endParaRPr lang="en-US" sz="1600" dirty="0">
                <a:solidFill>
                  <a:schemeClr val="tx2"/>
                </a:solidFill>
                <a:latin typeface="Arial" pitchFamily="34" charset="0"/>
                <a:cs typeface="Arial" pitchFamily="34" charset="0"/>
              </a:endParaRPr>
            </a:p>
          </p:txBody>
        </p:sp>
      </p:grpSp>
      <p:grpSp>
        <p:nvGrpSpPr>
          <p:cNvPr id="10" name="Group 13"/>
          <p:cNvGrpSpPr>
            <a:grpSpLocks/>
          </p:cNvGrpSpPr>
          <p:nvPr/>
        </p:nvGrpSpPr>
        <p:grpSpPr bwMode="auto">
          <a:xfrm>
            <a:off x="438150" y="3714571"/>
            <a:ext cx="2976563" cy="731838"/>
            <a:chOff x="0" y="2366629"/>
            <a:chExt cx="2976210" cy="750901"/>
          </a:xfrm>
          <a:solidFill>
            <a:schemeClr val="tx1"/>
          </a:solidFill>
        </p:grpSpPr>
        <p:sp>
          <p:nvSpPr>
            <p:cNvPr id="27" name="Rounded Rectangle 26"/>
            <p:cNvSpPr/>
            <p:nvPr/>
          </p:nvSpPr>
          <p:spPr>
            <a:xfrm>
              <a:off x="0" y="2366629"/>
              <a:ext cx="2976210" cy="750901"/>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ounded Rectangle 18"/>
            <p:cNvSpPr/>
            <p:nvPr/>
          </p:nvSpPr>
          <p:spPr>
            <a:xfrm>
              <a:off x="36509" y="2404093"/>
              <a:ext cx="2903193" cy="675973"/>
            </a:xfrm>
            <a:prstGeom prst="rect">
              <a:avLst/>
            </a:prstGeom>
            <a:grpFill/>
            <a:ln>
              <a:noFill/>
            </a:ln>
          </p:spPr>
          <p:style>
            <a:lnRef idx="0">
              <a:scrgbClr r="0" g="0" b="0"/>
            </a:lnRef>
            <a:fillRef idx="0">
              <a:scrgbClr r="0" g="0" b="0"/>
            </a:fillRef>
            <a:effectRef idx="0">
              <a:scrgbClr r="0" g="0" b="0"/>
            </a:effectRef>
            <a:fontRef idx="minor">
              <a:schemeClr val="lt1"/>
            </a:fontRef>
          </p:style>
          <p:txBody>
            <a:bodyPr lIns="83820" tIns="41910" rIns="83820" bIns="41910" spcCol="1270" anchor="ctr"/>
            <a:lstStyle/>
            <a:p>
              <a:pPr algn="ctr" defTabSz="977900">
                <a:lnSpc>
                  <a:spcPct val="90000"/>
                </a:lnSpc>
                <a:spcAft>
                  <a:spcPct val="35000"/>
                </a:spcAft>
                <a:defRPr/>
              </a:pPr>
              <a:r>
                <a:rPr lang="en-US" sz="2200" dirty="0" smtClean="0">
                  <a:solidFill>
                    <a:srgbClr val="FFFFFF"/>
                  </a:solidFill>
                  <a:latin typeface="Arial" pitchFamily="34" charset="0"/>
                  <a:cs typeface="Arial" pitchFamily="34" charset="0"/>
                </a:rPr>
                <a:t>Shorter Test Length</a:t>
              </a:r>
            </a:p>
          </p:txBody>
        </p:sp>
      </p:grpSp>
      <p:grpSp>
        <p:nvGrpSpPr>
          <p:cNvPr id="11" name="Group 14"/>
          <p:cNvGrpSpPr/>
          <p:nvPr/>
        </p:nvGrpSpPr>
        <p:grpSpPr>
          <a:xfrm>
            <a:off x="3061082" y="4528743"/>
            <a:ext cx="5876856" cy="640080"/>
            <a:chOff x="2976210" y="3230165"/>
            <a:chExt cx="5291041" cy="600721"/>
          </a:xfrm>
          <a:solidFill>
            <a:schemeClr val="bg1"/>
          </a:solidFill>
        </p:grpSpPr>
        <p:sp>
          <p:nvSpPr>
            <p:cNvPr id="25" name="Round Same Side Corner Rectangle 24"/>
            <p:cNvSpPr/>
            <p:nvPr/>
          </p:nvSpPr>
          <p:spPr>
            <a:xfrm rot="5400000">
              <a:off x="5321370" y="885005"/>
              <a:ext cx="600721" cy="5291041"/>
            </a:xfrm>
            <a:prstGeom prst="round2SameRect">
              <a:avLst/>
            </a:prstGeom>
            <a:grpFill/>
            <a:ln w="19050">
              <a:solidFill>
                <a:schemeClr val="bg2"/>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Round Same Side Corner Rectangle 20"/>
            <p:cNvSpPr/>
            <p:nvPr/>
          </p:nvSpPr>
          <p:spPr>
            <a:xfrm>
              <a:off x="2976211" y="3259490"/>
              <a:ext cx="5261716" cy="542071"/>
            </a:xfrm>
            <a:prstGeom prst="rect">
              <a:avLst/>
            </a:prstGeom>
            <a:noFill/>
            <a:ln w="1905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65760" tIns="22860" rIns="45720" bIns="22860" spcCol="1270" anchor="ctr"/>
            <a:lstStyle/>
            <a:p>
              <a:pPr marL="282575" lvl="1" indent="-174625" defTabSz="533400">
                <a:lnSpc>
                  <a:spcPct val="90000"/>
                </a:lnSpc>
                <a:spcAft>
                  <a:spcPct val="15000"/>
                </a:spcAft>
                <a:buClr>
                  <a:srgbClr val="0085AD"/>
                </a:buClr>
                <a:buFontTx/>
                <a:buChar char="••"/>
                <a:defRPr/>
              </a:pPr>
              <a:r>
                <a:rPr lang="en-US" sz="1600" dirty="0" smtClean="0">
                  <a:solidFill>
                    <a:schemeClr val="tx2"/>
                  </a:solidFill>
                  <a:latin typeface="Arial" pitchFamily="34" charset="0"/>
                  <a:cs typeface="Arial" pitchFamily="34" charset="0"/>
                </a:rPr>
                <a:t>Turnaround time is significantly reduced</a:t>
              </a:r>
              <a:endParaRPr lang="en-US" sz="1600" dirty="0">
                <a:solidFill>
                  <a:schemeClr val="tx2"/>
                </a:solidFill>
                <a:latin typeface="Arial" pitchFamily="34" charset="0"/>
                <a:cs typeface="Arial" pitchFamily="34" charset="0"/>
              </a:endParaRPr>
            </a:p>
          </p:txBody>
        </p:sp>
      </p:grpSp>
      <p:grpSp>
        <p:nvGrpSpPr>
          <p:cNvPr id="12" name="Group 15"/>
          <p:cNvGrpSpPr>
            <a:grpSpLocks/>
          </p:cNvGrpSpPr>
          <p:nvPr/>
        </p:nvGrpSpPr>
        <p:grpSpPr bwMode="auto">
          <a:xfrm>
            <a:off x="438150" y="4474447"/>
            <a:ext cx="2976563" cy="731837"/>
            <a:chOff x="0" y="3155075"/>
            <a:chExt cx="2976210" cy="750901"/>
          </a:xfrm>
          <a:solidFill>
            <a:schemeClr val="bg2"/>
          </a:solidFill>
        </p:grpSpPr>
        <p:sp>
          <p:nvSpPr>
            <p:cNvPr id="23" name="Rounded Rectangle 22"/>
            <p:cNvSpPr/>
            <p:nvPr/>
          </p:nvSpPr>
          <p:spPr>
            <a:xfrm>
              <a:off x="0" y="3155075"/>
              <a:ext cx="2976210" cy="750901"/>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Rounded Rectangle 22"/>
            <p:cNvSpPr/>
            <p:nvPr/>
          </p:nvSpPr>
          <p:spPr>
            <a:xfrm>
              <a:off x="36509" y="3192538"/>
              <a:ext cx="2903193" cy="675975"/>
            </a:xfrm>
            <a:prstGeom prst="rect">
              <a:avLst/>
            </a:prstGeom>
            <a:grpFill/>
            <a:ln>
              <a:noFill/>
            </a:ln>
          </p:spPr>
          <p:style>
            <a:lnRef idx="0">
              <a:scrgbClr r="0" g="0" b="0"/>
            </a:lnRef>
            <a:fillRef idx="0">
              <a:scrgbClr r="0" g="0" b="0"/>
            </a:fillRef>
            <a:effectRef idx="0">
              <a:scrgbClr r="0" g="0" b="0"/>
            </a:effectRef>
            <a:fontRef idx="minor">
              <a:schemeClr val="lt1"/>
            </a:fontRef>
          </p:style>
          <p:txBody>
            <a:bodyPr lIns="83820" tIns="41910" rIns="83820" bIns="41910" spcCol="1270" anchor="ctr"/>
            <a:lstStyle/>
            <a:p>
              <a:pPr algn="ctr" defTabSz="977900">
                <a:lnSpc>
                  <a:spcPct val="90000"/>
                </a:lnSpc>
                <a:spcAft>
                  <a:spcPct val="35000"/>
                </a:spcAft>
                <a:defRPr/>
              </a:pPr>
              <a:r>
                <a:rPr lang="en-US" sz="2200" dirty="0" smtClean="0">
                  <a:solidFill>
                    <a:srgbClr val="FFFFFF"/>
                  </a:solidFill>
                  <a:latin typeface="Arial" pitchFamily="34" charset="0"/>
                  <a:cs typeface="Arial" pitchFamily="34" charset="0"/>
                </a:rPr>
                <a:t>Faster Results</a:t>
              </a:r>
            </a:p>
          </p:txBody>
        </p:sp>
      </p:grpSp>
      <p:grpSp>
        <p:nvGrpSpPr>
          <p:cNvPr id="13" name="Group 16"/>
          <p:cNvGrpSpPr/>
          <p:nvPr/>
        </p:nvGrpSpPr>
        <p:grpSpPr>
          <a:xfrm>
            <a:off x="3061082" y="5276431"/>
            <a:ext cx="5876856" cy="640080"/>
            <a:chOff x="2976210" y="4018611"/>
            <a:chExt cx="5291041" cy="600721"/>
          </a:xfrm>
          <a:solidFill>
            <a:schemeClr val="bg1"/>
          </a:solidFill>
        </p:grpSpPr>
        <p:sp>
          <p:nvSpPr>
            <p:cNvPr id="21" name="Round Same Side Corner Rectangle 20"/>
            <p:cNvSpPr/>
            <p:nvPr/>
          </p:nvSpPr>
          <p:spPr>
            <a:xfrm rot="5400000">
              <a:off x="5321370" y="1673451"/>
              <a:ext cx="600721" cy="5291041"/>
            </a:xfrm>
            <a:prstGeom prst="round2SameRect">
              <a:avLst/>
            </a:prstGeom>
            <a:grpFill/>
            <a:ln w="19050">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Round Same Side Corner Rectangle 24"/>
            <p:cNvSpPr/>
            <p:nvPr/>
          </p:nvSpPr>
          <p:spPr>
            <a:xfrm>
              <a:off x="2976211" y="4047936"/>
              <a:ext cx="5261716" cy="542071"/>
            </a:xfrm>
            <a:prstGeom prst="rect">
              <a:avLst/>
            </a:prstGeom>
            <a:noFill/>
            <a:ln w="1905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65760" tIns="22860" rIns="45720" bIns="22860" spcCol="1270" anchor="ctr"/>
            <a:lstStyle/>
            <a:p>
              <a:pPr marL="282575" lvl="1" indent="-163513" defTabSz="533400">
                <a:lnSpc>
                  <a:spcPct val="90000"/>
                </a:lnSpc>
                <a:spcAft>
                  <a:spcPct val="15000"/>
                </a:spcAft>
                <a:buClr>
                  <a:schemeClr val="tx1"/>
                </a:buClr>
                <a:buFontTx/>
                <a:buChar char="••"/>
                <a:defRPr/>
              </a:pPr>
              <a:r>
                <a:rPr lang="en-US" sz="1600" dirty="0" smtClean="0">
                  <a:solidFill>
                    <a:schemeClr val="tx2"/>
                  </a:solidFill>
                  <a:latin typeface="Arial" pitchFamily="34" charset="0"/>
                  <a:cs typeface="Arial" pitchFamily="34" charset="0"/>
                </a:rPr>
                <a:t>GMAT, GRE, COMPASS (ACT), Measures of Academic Progress (MAP)</a:t>
              </a:r>
              <a:endParaRPr lang="en-US" sz="1600" dirty="0">
                <a:solidFill>
                  <a:schemeClr val="tx2"/>
                </a:solidFill>
                <a:latin typeface="Arial" pitchFamily="34" charset="0"/>
                <a:cs typeface="Arial" pitchFamily="34" charset="0"/>
              </a:endParaRPr>
            </a:p>
          </p:txBody>
        </p:sp>
      </p:grpSp>
      <p:grpSp>
        <p:nvGrpSpPr>
          <p:cNvPr id="14" name="Group 17"/>
          <p:cNvGrpSpPr>
            <a:grpSpLocks/>
          </p:cNvGrpSpPr>
          <p:nvPr/>
        </p:nvGrpSpPr>
        <p:grpSpPr bwMode="auto">
          <a:xfrm>
            <a:off x="438150" y="5223031"/>
            <a:ext cx="2976563" cy="731837"/>
            <a:chOff x="0" y="3943521"/>
            <a:chExt cx="2976210" cy="750901"/>
          </a:xfrm>
          <a:solidFill>
            <a:schemeClr val="tx1"/>
          </a:solidFill>
        </p:grpSpPr>
        <p:sp>
          <p:nvSpPr>
            <p:cNvPr id="19" name="Rounded Rectangle 18"/>
            <p:cNvSpPr/>
            <p:nvPr/>
          </p:nvSpPr>
          <p:spPr>
            <a:xfrm>
              <a:off x="0" y="3943521"/>
              <a:ext cx="2976210" cy="750901"/>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ounded Rectangle 26"/>
            <p:cNvSpPr/>
            <p:nvPr/>
          </p:nvSpPr>
          <p:spPr>
            <a:xfrm>
              <a:off x="36509" y="3980984"/>
              <a:ext cx="2903193" cy="675975"/>
            </a:xfrm>
            <a:prstGeom prst="rect">
              <a:avLst/>
            </a:prstGeom>
            <a:grpFill/>
            <a:ln>
              <a:noFill/>
            </a:ln>
          </p:spPr>
          <p:style>
            <a:lnRef idx="0">
              <a:scrgbClr r="0" g="0" b="0"/>
            </a:lnRef>
            <a:fillRef idx="0">
              <a:scrgbClr r="0" g="0" b="0"/>
            </a:fillRef>
            <a:effectRef idx="0">
              <a:scrgbClr r="0" g="0" b="0"/>
            </a:effectRef>
            <a:fontRef idx="minor">
              <a:schemeClr val="lt1"/>
            </a:fontRef>
          </p:style>
          <p:txBody>
            <a:bodyPr lIns="83820" tIns="41910" rIns="83820" bIns="41910" spcCol="1270" anchor="ctr"/>
            <a:lstStyle/>
            <a:p>
              <a:pPr algn="ctr" defTabSz="977900">
                <a:lnSpc>
                  <a:spcPct val="90000"/>
                </a:lnSpc>
                <a:spcAft>
                  <a:spcPct val="35000"/>
                </a:spcAft>
                <a:defRPr/>
              </a:pPr>
              <a:r>
                <a:rPr lang="en-US" sz="2200" dirty="0" smtClean="0">
                  <a:solidFill>
                    <a:srgbClr val="FFFFFF"/>
                  </a:solidFill>
                  <a:latin typeface="Arial" pitchFamily="34" charset="0"/>
                  <a:cs typeface="Arial" pitchFamily="34" charset="0"/>
                </a:rPr>
                <a:t>Mature Technology</a:t>
              </a:r>
            </a:p>
          </p:txBody>
        </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6751642"/>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1+#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1+#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1+#ppt_w/2"/>
                                          </p:val>
                                        </p:tav>
                                        <p:tav tm="100000">
                                          <p:val>
                                            <p:strVal val="#ppt_x"/>
                                          </p:val>
                                        </p:tav>
                                      </p:tavLst>
                                    </p:anim>
                                    <p:anim calcmode="lin" valueType="num">
                                      <p:cBhvr additive="base">
                                        <p:cTn id="6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457200" y="266700"/>
            <a:ext cx="8229600" cy="808038"/>
          </a:xfrm>
        </p:spPr>
        <p:txBody>
          <a:bodyPr/>
          <a:lstStyle/>
          <a:p>
            <a:pPr eaLnBrk="1" hangingPunct="1"/>
            <a:r>
              <a:rPr lang="en-US" sz="3600" b="1"/>
              <a:t>How CAT Works (Binet’s Test)</a:t>
            </a:r>
          </a:p>
        </p:txBody>
      </p:sp>
      <p:sp>
        <p:nvSpPr>
          <p:cNvPr id="218115" name="Rectangle 3"/>
          <p:cNvSpPr>
            <a:spLocks noGrp="1" noChangeArrowheads="1"/>
          </p:cNvSpPr>
          <p:nvPr>
            <p:ph idx="1"/>
          </p:nvPr>
        </p:nvSpPr>
        <p:spPr/>
        <p:txBody>
          <a:bodyPr/>
          <a:lstStyle/>
          <a:p>
            <a:pPr eaLnBrk="1" hangingPunct="1">
              <a:buFont typeface="Wingdings" charset="2"/>
              <a:buNone/>
            </a:pPr>
            <a:r>
              <a:rPr lang="en-US"/>
              <a:t>	</a:t>
            </a:r>
          </a:p>
        </p:txBody>
      </p:sp>
      <p:pic>
        <p:nvPicPr>
          <p:cNvPr id="218116" name="Picture 2"/>
          <p:cNvPicPr>
            <a:picLocks noChangeAspect="1" noChangeArrowheads="1"/>
          </p:cNvPicPr>
          <p:nvPr/>
        </p:nvPicPr>
        <p:blipFill>
          <a:blip r:embed="rId2"/>
          <a:srcRect/>
          <a:stretch>
            <a:fillRect/>
          </a:stretch>
        </p:blipFill>
        <p:spPr bwMode="auto">
          <a:xfrm>
            <a:off x="776288" y="1676400"/>
            <a:ext cx="7553325" cy="4229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Range of Difficulty</a:t>
            </a:r>
            <a:endParaRPr lang="en-US" dirty="0"/>
          </a:p>
        </p:txBody>
      </p:sp>
      <p:sp>
        <p:nvSpPr>
          <p:cNvPr id="4" name="Slide Number Placeholder 3"/>
          <p:cNvSpPr>
            <a:spLocks noGrp="1"/>
          </p:cNvSpPr>
          <p:nvPr>
            <p:ph type="sldNum" sz="quarter" idx="4"/>
          </p:nvPr>
        </p:nvSpPr>
        <p:spPr/>
        <p:txBody>
          <a:bodyPr/>
          <a:lstStyle/>
          <a:p>
            <a:fld id="{B0BF9025-D128-CC4B-B075-F0A35CC9F153}" type="slidenum">
              <a:rPr lang="en-US" smtClean="0">
                <a:solidFill>
                  <a:srgbClr val="000000"/>
                </a:solidFill>
              </a:rPr>
              <a:pPr/>
              <a:t>26</a:t>
            </a:fld>
            <a:endParaRPr lang="en-US" dirty="0">
              <a:solidFill>
                <a:srgbClr val="000000"/>
              </a:solidFill>
            </a:endParaRPr>
          </a:p>
        </p:txBody>
      </p:sp>
      <p:pic>
        <p:nvPicPr>
          <p:cNvPr id="5" name="Picture 4"/>
          <p:cNvPicPr>
            <a:picLocks noChangeAspect="1"/>
          </p:cNvPicPr>
          <p:nvPr/>
        </p:nvPicPr>
        <p:blipFill>
          <a:blip r:embed="rId2"/>
          <a:stretch>
            <a:fillRect/>
          </a:stretch>
        </p:blipFill>
        <p:spPr>
          <a:xfrm>
            <a:off x="553386" y="3114352"/>
            <a:ext cx="7606111" cy="2675924"/>
          </a:xfrm>
          <a:prstGeom prst="rect">
            <a:avLst/>
          </a:prstGeom>
        </p:spPr>
      </p:pic>
      <p:sp>
        <p:nvSpPr>
          <p:cNvPr id="6" name="TextBox 5"/>
          <p:cNvSpPr txBox="1"/>
          <p:nvPr/>
        </p:nvSpPr>
        <p:spPr>
          <a:xfrm>
            <a:off x="635053" y="1723476"/>
            <a:ext cx="7575269" cy="646331"/>
          </a:xfrm>
          <a:prstGeom prst="rect">
            <a:avLst/>
          </a:prstGeom>
          <a:noFill/>
        </p:spPr>
        <p:txBody>
          <a:bodyPr wrap="square" rtlCol="0">
            <a:spAutoFit/>
          </a:bodyPr>
          <a:lstStyle/>
          <a:p>
            <a:r>
              <a:rPr lang="en-US" dirty="0" smtClean="0">
                <a:solidFill>
                  <a:srgbClr val="000000"/>
                </a:solidFill>
              </a:rPr>
              <a:t>To which grade level does this item align? Why?</a:t>
            </a:r>
          </a:p>
          <a:p>
            <a:r>
              <a:rPr lang="en-US" dirty="0" smtClean="0">
                <a:solidFill>
                  <a:srgbClr val="000000"/>
                </a:solidFill>
              </a:rPr>
              <a:t>How could you make an item like the one shown below easier? Harder?</a:t>
            </a:r>
            <a:endParaRPr lang="en-US" dirty="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vertical coherence of the standards to support the adaptive nature of the test</a:t>
            </a:r>
            <a:endParaRPr lang="en-US" dirty="0"/>
          </a:p>
        </p:txBody>
      </p:sp>
      <p:sp>
        <p:nvSpPr>
          <p:cNvPr id="4" name="Slide Number Placeholder 3"/>
          <p:cNvSpPr>
            <a:spLocks noGrp="1"/>
          </p:cNvSpPr>
          <p:nvPr>
            <p:ph type="sldNum" sz="quarter" idx="4294967295"/>
          </p:nvPr>
        </p:nvSpPr>
        <p:spPr>
          <a:xfrm>
            <a:off x="6642100" y="6407150"/>
            <a:ext cx="2133600" cy="365125"/>
          </a:xfrm>
          <a:prstGeom prst="rect">
            <a:avLst/>
          </a:prstGeom>
        </p:spPr>
        <p:txBody>
          <a:bodyPr/>
          <a:lstStyle/>
          <a:p>
            <a:pPr>
              <a:defRPr/>
            </a:pPr>
            <a:r>
              <a:rPr lang="en-US" smtClean="0"/>
              <a:t>Slide </a:t>
            </a:r>
            <a:fld id="{B8666373-50CA-437B-8CE4-DDE4291F9EC3}" type="slidenum">
              <a:rPr lang="en-US" smtClean="0"/>
              <a:pPr>
                <a:defRPr/>
              </a:pPr>
              <a:t>27</a:t>
            </a:fld>
            <a:endParaRPr lang="en-US"/>
          </a:p>
        </p:txBody>
      </p:sp>
      <p:pic>
        <p:nvPicPr>
          <p:cNvPr id="5" name="Picture 4"/>
          <p:cNvPicPr>
            <a:picLocks noChangeAspect="1"/>
          </p:cNvPicPr>
          <p:nvPr/>
        </p:nvPicPr>
        <p:blipFill>
          <a:blip r:embed="rId2"/>
          <a:stretch>
            <a:fillRect/>
          </a:stretch>
        </p:blipFill>
        <p:spPr>
          <a:xfrm>
            <a:off x="-219767" y="2070099"/>
            <a:ext cx="9524741" cy="3131021"/>
          </a:xfrm>
          <a:prstGeom prst="rect">
            <a:avLst/>
          </a:prstGeom>
        </p:spPr>
      </p:pic>
      <p:sp>
        <p:nvSpPr>
          <p:cNvPr id="6" name="Rectangle 5"/>
          <p:cNvSpPr/>
          <p:nvPr/>
        </p:nvSpPr>
        <p:spPr>
          <a:xfrm rot="19843298">
            <a:off x="1604530" y="2659225"/>
            <a:ext cx="5455371" cy="1446550"/>
          </a:xfrm>
          <a:prstGeom prst="rect">
            <a:avLst/>
          </a:prstGeom>
          <a:noFill/>
        </p:spPr>
        <p:txBody>
          <a:bodyPr wrap="square" lIns="91440" tIns="45720" rIns="91440" bIns="45720">
            <a:spAutoFit/>
          </a:bodyPr>
          <a:lstStyle/>
          <a:p>
            <a:pPr algn="ctr"/>
            <a:r>
              <a:rPr lang="en-US" sz="8800" b="1" cap="none" spc="0" dirty="0" smtClean="0">
                <a:ln w="12700">
                  <a:solidFill>
                    <a:schemeClr val="tx2">
                      <a:satMod val="155000"/>
                    </a:schemeClr>
                  </a:solidFill>
                  <a:prstDash val="solid"/>
                </a:ln>
                <a:noFill/>
                <a:effectLst>
                  <a:outerShdw blurRad="41275" dist="20320" dir="1800000" algn="tl" rotWithShape="0">
                    <a:srgbClr val="000000">
                      <a:alpha val="40000"/>
                    </a:srgbClr>
                  </a:outerShdw>
                </a:effectLst>
              </a:rPr>
              <a:t>DRAFT</a:t>
            </a:r>
            <a:endParaRPr lang="en-US" sz="8800" b="1" cap="none" spc="0" dirty="0">
              <a:ln w="12700">
                <a:solidFill>
                  <a:schemeClr val="tx2">
                    <a:satMod val="155000"/>
                  </a:schemeClr>
                </a:solidFill>
                <a:prstDash val="solid"/>
              </a:ln>
              <a:no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Sample Items &amp; Tasks</a:t>
            </a:r>
            <a:endParaRPr lang="en-US" dirty="0"/>
          </a:p>
        </p:txBody>
      </p:sp>
      <p:sp>
        <p:nvSpPr>
          <p:cNvPr id="3" name="Content Placeholder 2"/>
          <p:cNvSpPr>
            <a:spLocks noGrp="1"/>
          </p:cNvSpPr>
          <p:nvPr>
            <p:ph idx="1"/>
          </p:nvPr>
        </p:nvSpPr>
        <p:spPr/>
        <p:txBody>
          <a:bodyPr/>
          <a:lstStyle/>
          <a:p>
            <a:r>
              <a:rPr lang="en-US" dirty="0" smtClean="0"/>
              <a:t>Preliminary Sample Items</a:t>
            </a:r>
          </a:p>
          <a:p>
            <a:pPr lvl="1"/>
            <a:r>
              <a:rPr lang="en-US" dirty="0" smtClean="0">
                <a:hlinkClick r:id="rId2"/>
              </a:rPr>
              <a:t>http://sampleitems.smarterbalanced.org/itempreview/sbac/</a:t>
            </a:r>
            <a:endParaRPr lang="en-US" dirty="0" smtClean="0"/>
          </a:p>
          <a:p>
            <a:pPr lvl="1">
              <a:buNone/>
            </a:pPr>
            <a:endParaRPr lang="en-US" dirty="0" smtClean="0"/>
          </a:p>
          <a:p>
            <a:r>
              <a:rPr lang="en-US" dirty="0" smtClean="0"/>
              <a:t>Full Practice Tests Available</a:t>
            </a:r>
          </a:p>
          <a:p>
            <a:pPr lvl="1"/>
            <a:r>
              <a:rPr lang="en-US" dirty="0" smtClean="0">
                <a:hlinkClick r:id="rId3"/>
              </a:rPr>
              <a:t>http://sbac.portal.airast.org/practice-test/</a:t>
            </a:r>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0BF9025-D128-CC4B-B075-F0A35CC9F153}" type="slidenum">
              <a:rPr lang="en-US" smtClean="0">
                <a:solidFill>
                  <a:srgbClr val="000000"/>
                </a:solidFill>
              </a:rPr>
              <a:pPr/>
              <a:t>29</a:t>
            </a:fld>
            <a:endParaRPr lang="en-US" dirty="0">
              <a:solidFill>
                <a:srgbClr val="000000"/>
              </a:solidFill>
            </a:endParaRPr>
          </a:p>
        </p:txBody>
      </p:sp>
      <p:sp>
        <p:nvSpPr>
          <p:cNvPr id="5" name="Title 4"/>
          <p:cNvSpPr>
            <a:spLocks noGrp="1"/>
          </p:cNvSpPr>
          <p:nvPr>
            <p:ph type="ctrTitle"/>
          </p:nvPr>
        </p:nvSpPr>
        <p:spPr/>
        <p:txBody>
          <a:bodyPr/>
          <a:lstStyle/>
          <a:p>
            <a:r>
              <a:rPr lang="en-US" dirty="0" smtClean="0"/>
              <a:t>Focus on Reasoning</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685800" y="1874658"/>
            <a:ext cx="8122920" cy="4328021"/>
          </a:xfrm>
        </p:spPr>
        <p:txBody>
          <a:bodyPr>
            <a:normAutofit/>
          </a:bodyPr>
          <a:lstStyle/>
          <a:p>
            <a:pPr>
              <a:lnSpc>
                <a:spcPct val="100000"/>
              </a:lnSpc>
              <a:spcBef>
                <a:spcPts val="1200"/>
              </a:spcBef>
              <a:spcAft>
                <a:spcPts val="600"/>
              </a:spcAft>
            </a:pPr>
            <a:r>
              <a:rPr lang="en-US" sz="2800" dirty="0" smtClean="0"/>
              <a:t>Summary </a:t>
            </a:r>
            <a:r>
              <a:rPr lang="en-US" sz="2800" dirty="0" smtClean="0"/>
              <a:t>of Smarter Balanced Mathematics </a:t>
            </a:r>
            <a:r>
              <a:rPr lang="en-US" sz="2800" dirty="0" smtClean="0"/>
              <a:t>Assessments</a:t>
            </a:r>
          </a:p>
          <a:p>
            <a:pPr>
              <a:lnSpc>
                <a:spcPct val="100000"/>
              </a:lnSpc>
              <a:spcBef>
                <a:spcPts val="1200"/>
              </a:spcBef>
              <a:spcAft>
                <a:spcPts val="600"/>
              </a:spcAft>
            </a:pPr>
            <a:r>
              <a:rPr lang="en-US" sz="2800" dirty="0" smtClean="0"/>
              <a:t>Focus on Mathematical Reasoning</a:t>
            </a:r>
          </a:p>
          <a:p>
            <a:pPr>
              <a:lnSpc>
                <a:spcPct val="100000"/>
              </a:lnSpc>
              <a:spcBef>
                <a:spcPts val="1200"/>
              </a:spcBef>
              <a:spcAft>
                <a:spcPts val="600"/>
              </a:spcAft>
            </a:pPr>
            <a:r>
              <a:rPr lang="en-US" sz="2800" dirty="0" smtClean="0"/>
              <a:t>Developing &amp; refining scoring rubrics that align to the problem’s purpose</a:t>
            </a:r>
          </a:p>
          <a:p>
            <a:pPr>
              <a:lnSpc>
                <a:spcPct val="100000"/>
              </a:lnSpc>
              <a:spcBef>
                <a:spcPts val="1200"/>
              </a:spcBef>
              <a:spcAft>
                <a:spcPts val="600"/>
              </a:spcAft>
            </a:pPr>
            <a:r>
              <a:rPr lang="en-US" sz="2800" dirty="0" smtClean="0"/>
              <a:t>Task development time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4816143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90286" y="274638"/>
            <a:ext cx="8563428" cy="1143000"/>
          </a:xfrm>
        </p:spPr>
        <p:txBody>
          <a:bodyPr/>
          <a:lstStyle/>
          <a:p>
            <a:r>
              <a:rPr lang="en-US" dirty="0" smtClean="0"/>
              <a:t>What is reasoning in mathematics?</a:t>
            </a:r>
            <a:endParaRPr lang="en-US" dirty="0"/>
          </a:p>
        </p:txBody>
      </p:sp>
      <p:sp>
        <p:nvSpPr>
          <p:cNvPr id="4" name="Slide Number Placeholder 3"/>
          <p:cNvSpPr>
            <a:spLocks noGrp="1"/>
          </p:cNvSpPr>
          <p:nvPr>
            <p:ph type="sldNum" sz="quarter" idx="4"/>
          </p:nvPr>
        </p:nvSpPr>
        <p:spPr/>
        <p:txBody>
          <a:bodyPr/>
          <a:lstStyle/>
          <a:p>
            <a:fld id="{B0BF9025-D128-CC4B-B075-F0A35CC9F153}" type="slidenum">
              <a:rPr lang="en-US" smtClean="0">
                <a:solidFill>
                  <a:srgbClr val="000000"/>
                </a:solidFill>
              </a:rPr>
              <a:pPr/>
              <a:t>30</a:t>
            </a:fld>
            <a:endParaRPr lang="en-US" dirty="0">
              <a:solidFill>
                <a:srgbClr val="000000"/>
              </a:solidFill>
            </a:endParaRPr>
          </a:p>
        </p:txBody>
      </p:sp>
      <p:pic>
        <p:nvPicPr>
          <p:cNvPr id="6" name="Picture 5"/>
          <p:cNvPicPr>
            <a:picLocks noChangeAspect="1"/>
          </p:cNvPicPr>
          <p:nvPr/>
        </p:nvPicPr>
        <p:blipFill>
          <a:blip r:embed="rId2"/>
          <a:stretch>
            <a:fillRect/>
          </a:stretch>
        </p:blipFill>
        <p:spPr>
          <a:xfrm>
            <a:off x="-1" y="1478643"/>
            <a:ext cx="6933909" cy="4290785"/>
          </a:xfrm>
          <a:prstGeom prst="rect">
            <a:avLst/>
          </a:prstGeom>
        </p:spPr>
      </p:pic>
      <p:sp>
        <p:nvSpPr>
          <p:cNvPr id="7" name="TextBox 6"/>
          <p:cNvSpPr txBox="1"/>
          <p:nvPr/>
        </p:nvSpPr>
        <p:spPr>
          <a:xfrm>
            <a:off x="2685143" y="4444999"/>
            <a:ext cx="6005285" cy="1015663"/>
          </a:xfrm>
          <a:prstGeom prst="rect">
            <a:avLst/>
          </a:prstGeom>
          <a:noFill/>
        </p:spPr>
        <p:txBody>
          <a:bodyPr wrap="square" rtlCol="0">
            <a:spAutoFit/>
          </a:bodyPr>
          <a:lstStyle/>
          <a:p>
            <a:r>
              <a:rPr lang="en-US" sz="2000" dirty="0" smtClean="0">
                <a:solidFill>
                  <a:srgbClr val="000000"/>
                </a:solidFill>
              </a:rPr>
              <a:t>How could a student use reasoning to do this problem?</a:t>
            </a:r>
          </a:p>
          <a:p>
            <a:r>
              <a:rPr lang="en-US" sz="2000" dirty="0" smtClean="0">
                <a:solidFill>
                  <a:srgbClr val="000000"/>
                </a:solidFill>
              </a:rPr>
              <a:t>How could a student solve this procedurally?</a:t>
            </a:r>
          </a:p>
          <a:p>
            <a:r>
              <a:rPr lang="en-US" sz="2000" dirty="0" smtClean="0">
                <a:solidFill>
                  <a:srgbClr val="000000"/>
                </a:solidFill>
              </a:rPr>
              <a:t>Benefits of either or both approaches?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4800" dirty="0" smtClean="0"/>
              <a:t>“Reasoning is the lifeblood of mathematics.”</a:t>
            </a:r>
          </a:p>
          <a:p>
            <a:pPr marL="0" indent="0">
              <a:buNone/>
            </a:pPr>
            <a:endParaRPr lang="en-US" sz="4800" dirty="0" smtClean="0"/>
          </a:p>
          <a:p>
            <a:pPr marL="0" indent="0">
              <a:buNone/>
            </a:pPr>
            <a:r>
              <a:rPr lang="en-US" sz="4800" dirty="0" smtClean="0"/>
              <a:t>Hung-</a:t>
            </a:r>
            <a:r>
              <a:rPr lang="en-US" sz="4800" dirty="0" err="1" smtClean="0"/>
              <a:t>Hsi</a:t>
            </a:r>
            <a:r>
              <a:rPr lang="en-US" sz="4800" dirty="0" smtClean="0"/>
              <a:t> Wu</a:t>
            </a:r>
            <a:endParaRPr lang="en-US" sz="4800" dirty="0"/>
          </a:p>
        </p:txBody>
      </p:sp>
      <p:sp>
        <p:nvSpPr>
          <p:cNvPr id="4" name="Slide Number Placeholder 3"/>
          <p:cNvSpPr>
            <a:spLocks noGrp="1"/>
          </p:cNvSpPr>
          <p:nvPr>
            <p:ph type="sldNum" sz="quarter" idx="4"/>
          </p:nvPr>
        </p:nvSpPr>
        <p:spPr/>
        <p:txBody>
          <a:bodyPr/>
          <a:lstStyle/>
          <a:p>
            <a:fld id="{B0BF9025-D128-CC4B-B075-F0A35CC9F153}" type="slidenum">
              <a:rPr lang="en-US" smtClean="0">
                <a:solidFill>
                  <a:srgbClr val="000000"/>
                </a:solidFill>
              </a:rPr>
              <a:pPr/>
              <a:t>31</a:t>
            </a:fld>
            <a:endParaRPr lang="en-US" dirty="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Language of Coherence at the Cluster Level</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t>4.NF.B </a:t>
            </a:r>
            <a:r>
              <a:rPr lang="en-US" sz="2800" dirty="0"/>
              <a:t>Build fractions from unit fractions by applying and extending previous understandings of operations on whole numbers.</a:t>
            </a:r>
            <a:endParaRPr lang="en-US" sz="28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10 &gt; ___ + 7</a:t>
            </a:r>
            <a:endParaRPr lang="en-US" dirty="0"/>
          </a:p>
        </p:txBody>
      </p:sp>
      <p:sp>
        <p:nvSpPr>
          <p:cNvPr id="4" name="Slide Number Placeholder 3"/>
          <p:cNvSpPr>
            <a:spLocks noGrp="1"/>
          </p:cNvSpPr>
          <p:nvPr>
            <p:ph type="sldNum" sz="quarter" idx="4"/>
          </p:nvPr>
        </p:nvSpPr>
        <p:spPr/>
        <p:txBody>
          <a:bodyPr/>
          <a:lstStyle/>
          <a:p>
            <a:fld id="{B0BF9025-D128-CC4B-B075-F0A35CC9F153}" type="slidenum">
              <a:rPr lang="en-US" smtClean="0">
                <a:solidFill>
                  <a:srgbClr val="000000"/>
                </a:solidFill>
              </a:rPr>
              <a:pPr/>
              <a:t>32</a:t>
            </a:fld>
            <a:endParaRPr lang="en-US" dirty="0">
              <a:solidFill>
                <a:srgbClr val="000000"/>
              </a:solidFill>
            </a:endParaRPr>
          </a:p>
        </p:txBody>
      </p:sp>
      <p:pic>
        <p:nvPicPr>
          <p:cNvPr id="5" name="Picture 4"/>
          <p:cNvPicPr>
            <a:picLocks noChangeAspect="1"/>
          </p:cNvPicPr>
          <p:nvPr/>
        </p:nvPicPr>
        <p:blipFill>
          <a:blip r:embed="rId2"/>
          <a:srcRect r="571" b="68499"/>
          <a:stretch>
            <a:fillRect/>
          </a:stretch>
        </p:blipFill>
        <p:spPr>
          <a:xfrm>
            <a:off x="798284" y="3220357"/>
            <a:ext cx="6894286" cy="1351643"/>
          </a:xfrm>
          <a:prstGeom prst="rect">
            <a:avLst/>
          </a:prstGeom>
        </p:spPr>
      </p:pic>
      <p:sp>
        <p:nvSpPr>
          <p:cNvPr id="6" name="Cloud Callout 5"/>
          <p:cNvSpPr/>
          <p:nvPr/>
        </p:nvSpPr>
        <p:spPr>
          <a:xfrm>
            <a:off x="3773713" y="4372429"/>
            <a:ext cx="4499429" cy="1088571"/>
          </a:xfrm>
          <a:prstGeom prst="cloudCallout">
            <a:avLst>
              <a:gd name="adj1" fmla="val -76140"/>
              <a:gd name="adj2" fmla="val -17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Entering a smaller number will give a smaller sum</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467600" cy="1173161"/>
          </a:xfrm>
        </p:spPr>
        <p:txBody>
          <a:bodyPr>
            <a:normAutofit/>
          </a:bodyPr>
          <a:lstStyle/>
          <a:p>
            <a:r>
              <a:rPr lang="en-US" dirty="0" smtClean="0"/>
              <a:t>Claim </a:t>
            </a:r>
            <a:r>
              <a:rPr lang="en-US" dirty="0"/>
              <a:t>3: Communicating Reasoning</a:t>
            </a:r>
          </a:p>
        </p:txBody>
      </p:sp>
      <p:sp>
        <p:nvSpPr>
          <p:cNvPr id="3" name="Content Placeholder 2"/>
          <p:cNvSpPr>
            <a:spLocks noGrp="1"/>
          </p:cNvSpPr>
          <p:nvPr>
            <p:ph idx="1"/>
          </p:nvPr>
        </p:nvSpPr>
        <p:spPr>
          <a:xfrm>
            <a:off x="457200" y="1828800"/>
            <a:ext cx="8229600" cy="4221164"/>
          </a:xfrm>
        </p:spPr>
        <p:txBody>
          <a:bodyPr/>
          <a:lstStyle/>
          <a:p>
            <a:pPr marL="0" indent="0">
              <a:spcBef>
                <a:spcPts val="1200"/>
              </a:spcBef>
              <a:buNone/>
            </a:pPr>
            <a:r>
              <a:rPr lang="en-US" dirty="0" smtClean="0">
                <a:solidFill>
                  <a:srgbClr val="000000"/>
                </a:solidFill>
              </a:rPr>
              <a:t>Students </a:t>
            </a:r>
            <a:r>
              <a:rPr lang="en-US" dirty="0">
                <a:solidFill>
                  <a:srgbClr val="000000"/>
                </a:solidFill>
              </a:rPr>
              <a:t>can clearly and precisely construct viable arguments to support their own reasoning and to critique the reasoning of others. </a:t>
            </a:r>
            <a:r>
              <a:rPr lang="en-US" dirty="0"/>
              <a:t>	</a:t>
            </a:r>
          </a:p>
        </p:txBody>
      </p:sp>
      <p:sp>
        <p:nvSpPr>
          <p:cNvPr id="5" name="Slide Number Placeholder 4"/>
          <p:cNvSpPr>
            <a:spLocks noGrp="1"/>
          </p:cNvSpPr>
          <p:nvPr>
            <p:ph type="sldNum" sz="quarter" idx="12"/>
          </p:nvPr>
        </p:nvSpPr>
        <p:spPr/>
        <p:txBody>
          <a:bodyPr/>
          <a:lstStyle/>
          <a:p>
            <a:fld id="{6306FC8B-BD38-4A5C-AD7F-AA40E23BE3F3}" type="slidenum">
              <a:rPr lang="en-US" smtClean="0"/>
              <a:pPr/>
              <a:t>33</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0524600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467600" cy="563561"/>
          </a:xfrm>
        </p:spPr>
        <p:txBody>
          <a:bodyPr>
            <a:normAutofit fontScale="90000"/>
          </a:bodyPr>
          <a:lstStyle/>
          <a:p>
            <a:r>
              <a:rPr lang="en-US" dirty="0" smtClean="0"/>
              <a:t>Targets for Claim 3</a:t>
            </a:r>
            <a:endParaRPr lang="en-US" dirty="0"/>
          </a:p>
        </p:txBody>
      </p:sp>
      <p:sp>
        <p:nvSpPr>
          <p:cNvPr id="3" name="Content Placeholder 2"/>
          <p:cNvSpPr>
            <a:spLocks noGrp="1"/>
          </p:cNvSpPr>
          <p:nvPr>
            <p:ph idx="1"/>
          </p:nvPr>
        </p:nvSpPr>
        <p:spPr>
          <a:xfrm>
            <a:off x="457200" y="914400"/>
            <a:ext cx="8229600" cy="5486400"/>
          </a:xfrm>
        </p:spPr>
        <p:txBody>
          <a:bodyPr>
            <a:normAutofit fontScale="55000" lnSpcReduction="20000"/>
          </a:bodyPr>
          <a:lstStyle/>
          <a:p>
            <a:pPr marL="1206500" indent="-1206500">
              <a:lnSpc>
                <a:spcPct val="120000"/>
              </a:lnSpc>
              <a:spcBef>
                <a:spcPts val="1200"/>
              </a:spcBef>
              <a:buNone/>
            </a:pPr>
            <a:r>
              <a:rPr lang="en-US" sz="3600" b="1" dirty="0">
                <a:solidFill>
                  <a:srgbClr val="000000"/>
                </a:solidFill>
              </a:rPr>
              <a:t>Target A</a:t>
            </a:r>
            <a:r>
              <a:rPr lang="en-US" sz="3600" dirty="0">
                <a:solidFill>
                  <a:srgbClr val="000000"/>
                </a:solidFill>
              </a:rPr>
              <a:t>: Test propositions or conjectures with specific examples. </a:t>
            </a:r>
            <a:r>
              <a:rPr lang="en-US" sz="3600" dirty="0" smtClean="0">
                <a:solidFill>
                  <a:srgbClr val="000000"/>
                </a:solidFill>
              </a:rPr>
              <a:t>(DOK 2). </a:t>
            </a:r>
            <a:endParaRPr lang="en-US" sz="3600" dirty="0">
              <a:solidFill>
                <a:srgbClr val="000000"/>
              </a:solidFill>
            </a:endParaRPr>
          </a:p>
          <a:p>
            <a:pPr marL="1206500" indent="-1206500">
              <a:lnSpc>
                <a:spcPct val="120000"/>
              </a:lnSpc>
              <a:spcBef>
                <a:spcPts val="1200"/>
              </a:spcBef>
              <a:buNone/>
            </a:pPr>
            <a:r>
              <a:rPr lang="en-US" sz="3600" b="1" dirty="0">
                <a:solidFill>
                  <a:srgbClr val="000000"/>
                </a:solidFill>
              </a:rPr>
              <a:t>Target B: </a:t>
            </a:r>
            <a:r>
              <a:rPr lang="en-US" sz="3600" dirty="0">
                <a:solidFill>
                  <a:srgbClr val="000000"/>
                </a:solidFill>
              </a:rPr>
              <a:t>Construct, </a:t>
            </a:r>
            <a:r>
              <a:rPr lang="en-US" sz="3600" dirty="0" smtClean="0">
                <a:solidFill>
                  <a:srgbClr val="000000"/>
                </a:solidFill>
              </a:rPr>
              <a:t>autonomously, </a:t>
            </a:r>
            <a:r>
              <a:rPr lang="en-US" sz="3600" dirty="0">
                <a:solidFill>
                  <a:srgbClr val="000000"/>
                </a:solidFill>
              </a:rPr>
              <a:t>chains of reasoning that will justify or refute propositions or </a:t>
            </a:r>
            <a:r>
              <a:rPr lang="en-US" sz="3600" dirty="0" smtClean="0">
                <a:solidFill>
                  <a:srgbClr val="000000"/>
                </a:solidFill>
              </a:rPr>
              <a:t>conjectures. </a:t>
            </a:r>
            <a:r>
              <a:rPr lang="en-US" sz="3600" dirty="0">
                <a:solidFill>
                  <a:srgbClr val="000000"/>
                </a:solidFill>
              </a:rPr>
              <a:t>(DOK 3, 4). </a:t>
            </a:r>
          </a:p>
          <a:p>
            <a:pPr marL="1206500" indent="-1206500">
              <a:lnSpc>
                <a:spcPct val="120000"/>
              </a:lnSpc>
              <a:spcBef>
                <a:spcPts val="1200"/>
              </a:spcBef>
              <a:buNone/>
            </a:pPr>
            <a:r>
              <a:rPr lang="en-US" sz="3600" b="1" dirty="0">
                <a:solidFill>
                  <a:srgbClr val="000000"/>
                </a:solidFill>
              </a:rPr>
              <a:t>Target C: </a:t>
            </a:r>
            <a:r>
              <a:rPr lang="en-US" sz="3600" dirty="0">
                <a:solidFill>
                  <a:srgbClr val="000000"/>
                </a:solidFill>
              </a:rPr>
              <a:t>State logical assumptions being used. (DOK 2, 3) </a:t>
            </a:r>
          </a:p>
          <a:p>
            <a:pPr marL="1206500" indent="-1206500">
              <a:lnSpc>
                <a:spcPct val="120000"/>
              </a:lnSpc>
              <a:spcBef>
                <a:spcPts val="1200"/>
              </a:spcBef>
              <a:buNone/>
            </a:pPr>
            <a:r>
              <a:rPr lang="en-US" sz="3600" b="1" dirty="0">
                <a:solidFill>
                  <a:srgbClr val="000000"/>
                </a:solidFill>
              </a:rPr>
              <a:t>Target D: </a:t>
            </a:r>
            <a:r>
              <a:rPr lang="en-US" sz="3600" dirty="0">
                <a:solidFill>
                  <a:srgbClr val="000000"/>
                </a:solidFill>
              </a:rPr>
              <a:t>Use the technique of breaking an argument into cases. (DOK 2, 3</a:t>
            </a:r>
            <a:r>
              <a:rPr lang="en-US" sz="3600" dirty="0" smtClean="0">
                <a:solidFill>
                  <a:srgbClr val="000000"/>
                </a:solidFill>
              </a:rPr>
              <a:t>) </a:t>
            </a:r>
            <a:endParaRPr lang="en-US" sz="3600" dirty="0">
              <a:solidFill>
                <a:srgbClr val="000000"/>
              </a:solidFill>
            </a:endParaRPr>
          </a:p>
          <a:p>
            <a:pPr marL="1206500" indent="-1206500">
              <a:lnSpc>
                <a:spcPct val="120000"/>
              </a:lnSpc>
              <a:spcBef>
                <a:spcPts val="1200"/>
              </a:spcBef>
              <a:buNone/>
            </a:pPr>
            <a:r>
              <a:rPr lang="en-US" sz="3600" b="1" dirty="0">
                <a:solidFill>
                  <a:srgbClr val="000000"/>
                </a:solidFill>
              </a:rPr>
              <a:t>Target E: </a:t>
            </a:r>
            <a:r>
              <a:rPr lang="en-US" sz="3600" dirty="0">
                <a:solidFill>
                  <a:srgbClr val="000000"/>
                </a:solidFill>
              </a:rPr>
              <a:t>Distinguish correct logic or reasoning from that which is flawed and—if there is a flaw in the argument—explain what it is. (DOK 2, 3, 4</a:t>
            </a:r>
            <a:r>
              <a:rPr lang="en-US" sz="3600" dirty="0" smtClean="0">
                <a:solidFill>
                  <a:srgbClr val="000000"/>
                </a:solidFill>
              </a:rPr>
              <a:t>)</a:t>
            </a:r>
            <a:endParaRPr lang="en-US" sz="3600" dirty="0">
              <a:solidFill>
                <a:srgbClr val="000000"/>
              </a:solidFill>
            </a:endParaRPr>
          </a:p>
          <a:p>
            <a:pPr marL="1206500" indent="-1206500">
              <a:lnSpc>
                <a:spcPct val="120000"/>
              </a:lnSpc>
              <a:spcBef>
                <a:spcPts val="1200"/>
              </a:spcBef>
              <a:buNone/>
            </a:pPr>
            <a:r>
              <a:rPr lang="en-US" sz="3600" b="1" dirty="0">
                <a:solidFill>
                  <a:srgbClr val="000000"/>
                </a:solidFill>
              </a:rPr>
              <a:t>Target F: </a:t>
            </a:r>
            <a:r>
              <a:rPr lang="en-US" sz="3600" dirty="0">
                <a:solidFill>
                  <a:srgbClr val="000000"/>
                </a:solidFill>
              </a:rPr>
              <a:t>Base arguments on concrete referents such as objects, </a:t>
            </a:r>
            <a:r>
              <a:rPr lang="en-US" sz="3600" dirty="0" smtClean="0">
                <a:solidFill>
                  <a:srgbClr val="000000"/>
                </a:solidFill>
              </a:rPr>
              <a:t>drawings, diagrams</a:t>
            </a:r>
            <a:r>
              <a:rPr lang="en-US" sz="3600" dirty="0">
                <a:solidFill>
                  <a:srgbClr val="000000"/>
                </a:solidFill>
              </a:rPr>
              <a:t>, and actions. (DOK 2, 3) </a:t>
            </a:r>
          </a:p>
          <a:p>
            <a:pPr marL="1206500" indent="-1206500">
              <a:lnSpc>
                <a:spcPct val="120000"/>
              </a:lnSpc>
              <a:spcBef>
                <a:spcPts val="1200"/>
              </a:spcBef>
              <a:buNone/>
            </a:pPr>
            <a:r>
              <a:rPr lang="en-US" sz="3600" b="1" dirty="0">
                <a:solidFill>
                  <a:srgbClr val="000000"/>
                </a:solidFill>
              </a:rPr>
              <a:t>Target G: </a:t>
            </a:r>
            <a:r>
              <a:rPr lang="en-US" sz="3600" dirty="0">
                <a:solidFill>
                  <a:srgbClr val="000000"/>
                </a:solidFill>
              </a:rPr>
              <a:t>At later grades, determine conditions under which an argument </a:t>
            </a:r>
            <a:r>
              <a:rPr lang="en-US" sz="3600" i="1" dirty="0">
                <a:solidFill>
                  <a:srgbClr val="000000"/>
                </a:solidFill>
              </a:rPr>
              <a:t>does</a:t>
            </a:r>
            <a:r>
              <a:rPr lang="en-US" sz="3600" dirty="0">
                <a:solidFill>
                  <a:srgbClr val="000000"/>
                </a:solidFill>
              </a:rPr>
              <a:t> and </a:t>
            </a:r>
            <a:r>
              <a:rPr lang="en-US" sz="3600" i="1" dirty="0">
                <a:solidFill>
                  <a:srgbClr val="000000"/>
                </a:solidFill>
              </a:rPr>
              <a:t>does not </a:t>
            </a:r>
            <a:r>
              <a:rPr lang="en-US" sz="3600" dirty="0">
                <a:solidFill>
                  <a:srgbClr val="000000"/>
                </a:solidFill>
              </a:rPr>
              <a:t>apply. </a:t>
            </a:r>
            <a:r>
              <a:rPr lang="en-US" sz="3600" dirty="0" smtClean="0">
                <a:solidFill>
                  <a:srgbClr val="000000"/>
                </a:solidFill>
              </a:rPr>
              <a:t>(</a:t>
            </a:r>
            <a:r>
              <a:rPr lang="en-US" sz="3600" dirty="0">
                <a:solidFill>
                  <a:srgbClr val="000000"/>
                </a:solidFill>
              </a:rPr>
              <a:t>DOK 3, 4) </a:t>
            </a:r>
          </a:p>
          <a:p>
            <a:endParaRPr lang="en-US" dirty="0"/>
          </a:p>
        </p:txBody>
      </p:sp>
      <p:sp>
        <p:nvSpPr>
          <p:cNvPr id="5" name="Slide Number Placeholder 4"/>
          <p:cNvSpPr>
            <a:spLocks noGrp="1"/>
          </p:cNvSpPr>
          <p:nvPr>
            <p:ph type="sldNum" sz="quarter" idx="12"/>
          </p:nvPr>
        </p:nvSpPr>
        <p:spPr/>
        <p:txBody>
          <a:bodyPr/>
          <a:lstStyle/>
          <a:p>
            <a:fld id="{6306FC8B-BD38-4A5C-AD7F-AA40E23BE3F3}" type="slidenum">
              <a:rPr lang="en-US" smtClean="0"/>
              <a:pPr/>
              <a:t>34</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5609303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467600" cy="487361"/>
          </a:xfrm>
        </p:spPr>
        <p:txBody>
          <a:bodyPr>
            <a:normAutofit fontScale="90000"/>
          </a:bodyPr>
          <a:lstStyle/>
          <a:p>
            <a:r>
              <a:rPr lang="en-US" dirty="0" smtClean="0"/>
              <a:t>Basic Structure of All Tasks (Cont.):</a:t>
            </a:r>
            <a:endParaRPr lang="en-US" dirty="0"/>
          </a:p>
        </p:txBody>
      </p:sp>
      <p:sp>
        <p:nvSpPr>
          <p:cNvPr id="3" name="Content Placeholder 2"/>
          <p:cNvSpPr>
            <a:spLocks noGrp="1"/>
          </p:cNvSpPr>
          <p:nvPr>
            <p:ph idx="1"/>
          </p:nvPr>
        </p:nvSpPr>
        <p:spPr>
          <a:xfrm>
            <a:off x="304800" y="914400"/>
            <a:ext cx="8610600" cy="5410199"/>
          </a:xfrm>
        </p:spPr>
        <p:txBody>
          <a:bodyPr>
            <a:normAutofit fontScale="92500" lnSpcReduction="20000"/>
          </a:bodyPr>
          <a:lstStyle/>
          <a:p>
            <a:pPr marL="0" indent="0">
              <a:lnSpc>
                <a:spcPct val="110000"/>
              </a:lnSpc>
              <a:spcBef>
                <a:spcPts val="600"/>
              </a:spcBef>
              <a:buNone/>
            </a:pPr>
            <a:r>
              <a:rPr lang="en-US" b="1" dirty="0"/>
              <a:t>Response Types:</a:t>
            </a:r>
            <a:r>
              <a:rPr lang="en-US" dirty="0"/>
              <a:t> </a:t>
            </a:r>
            <a:endParaRPr lang="en-US" sz="3600" dirty="0"/>
          </a:p>
          <a:p>
            <a:pPr>
              <a:lnSpc>
                <a:spcPct val="110000"/>
              </a:lnSpc>
              <a:spcBef>
                <a:spcPts val="600"/>
              </a:spcBef>
            </a:pPr>
            <a:r>
              <a:rPr lang="en-US" dirty="0" smtClean="0"/>
              <a:t>Multiple-Choice with single </a:t>
            </a:r>
            <a:r>
              <a:rPr lang="en-US" dirty="0"/>
              <a:t>correct response (MC</a:t>
            </a:r>
            <a:r>
              <a:rPr lang="en-US" dirty="0" smtClean="0"/>
              <a:t>)</a:t>
            </a:r>
          </a:p>
          <a:p>
            <a:pPr>
              <a:lnSpc>
                <a:spcPct val="110000"/>
              </a:lnSpc>
              <a:spcBef>
                <a:spcPts val="600"/>
              </a:spcBef>
            </a:pPr>
            <a:r>
              <a:rPr lang="en-US" dirty="0" smtClean="0"/>
              <a:t>Multiple </a:t>
            </a:r>
            <a:r>
              <a:rPr lang="en-US" dirty="0"/>
              <a:t>Choice, multiple correct response (MS</a:t>
            </a:r>
            <a:r>
              <a:rPr lang="en-US" dirty="0" smtClean="0"/>
              <a:t>)*</a:t>
            </a:r>
          </a:p>
          <a:p>
            <a:pPr>
              <a:lnSpc>
                <a:spcPct val="110000"/>
              </a:lnSpc>
              <a:spcBef>
                <a:spcPts val="600"/>
              </a:spcBef>
            </a:pPr>
            <a:r>
              <a:rPr lang="en-US" dirty="0"/>
              <a:t>Matching Tables T/F and Y/N variations (MI</a:t>
            </a:r>
            <a:r>
              <a:rPr lang="en-US" dirty="0" smtClean="0"/>
              <a:t>)* </a:t>
            </a:r>
            <a:endParaRPr lang="en-US" sz="3600" dirty="0"/>
          </a:p>
          <a:p>
            <a:pPr>
              <a:lnSpc>
                <a:spcPct val="110000"/>
              </a:lnSpc>
              <a:spcBef>
                <a:spcPts val="600"/>
              </a:spcBef>
            </a:pPr>
            <a:r>
              <a:rPr lang="en-US" dirty="0" smtClean="0"/>
              <a:t>Hot </a:t>
            </a:r>
            <a:r>
              <a:rPr lang="en-US" dirty="0"/>
              <a:t>Text (HT</a:t>
            </a:r>
            <a:r>
              <a:rPr lang="en-US" dirty="0" smtClean="0"/>
              <a:t>)</a:t>
            </a:r>
          </a:p>
          <a:p>
            <a:pPr>
              <a:lnSpc>
                <a:spcPct val="110000"/>
              </a:lnSpc>
              <a:spcBef>
                <a:spcPts val="600"/>
              </a:spcBef>
            </a:pPr>
            <a:r>
              <a:rPr lang="en-US" dirty="0" smtClean="0"/>
              <a:t>Equation/Numeric </a:t>
            </a:r>
            <a:r>
              <a:rPr lang="en-US" dirty="0"/>
              <a:t>(EQ</a:t>
            </a:r>
            <a:r>
              <a:rPr lang="en-US" dirty="0" smtClean="0"/>
              <a:t>)</a:t>
            </a:r>
          </a:p>
          <a:p>
            <a:pPr>
              <a:lnSpc>
                <a:spcPct val="110000"/>
              </a:lnSpc>
              <a:spcBef>
                <a:spcPts val="600"/>
              </a:spcBef>
            </a:pPr>
            <a:r>
              <a:rPr lang="en-US" dirty="0" smtClean="0"/>
              <a:t>Drag </a:t>
            </a:r>
            <a:r>
              <a:rPr lang="en-US" dirty="0"/>
              <a:t>and Drop, Hot </a:t>
            </a:r>
            <a:r>
              <a:rPr lang="en-US" dirty="0" smtClean="0"/>
              <a:t>Spot</a:t>
            </a:r>
          </a:p>
          <a:p>
            <a:pPr>
              <a:lnSpc>
                <a:spcPct val="110000"/>
              </a:lnSpc>
              <a:spcBef>
                <a:spcPts val="600"/>
              </a:spcBef>
            </a:pPr>
            <a:r>
              <a:rPr lang="en-US" dirty="0" smtClean="0"/>
              <a:t>Graphing </a:t>
            </a:r>
            <a:r>
              <a:rPr lang="en-US" dirty="0"/>
              <a:t>(GI</a:t>
            </a:r>
            <a:r>
              <a:rPr lang="en-US" dirty="0" smtClean="0"/>
              <a:t>)</a:t>
            </a:r>
          </a:p>
          <a:p>
            <a:pPr>
              <a:lnSpc>
                <a:spcPct val="110000"/>
              </a:lnSpc>
              <a:spcBef>
                <a:spcPts val="600"/>
              </a:spcBef>
            </a:pPr>
            <a:r>
              <a:rPr lang="en-US" dirty="0" smtClean="0"/>
              <a:t>Text </a:t>
            </a:r>
            <a:r>
              <a:rPr lang="en-US" dirty="0"/>
              <a:t>(</a:t>
            </a:r>
            <a:r>
              <a:rPr lang="en-US" dirty="0" smtClean="0"/>
              <a:t>Performance </a:t>
            </a:r>
            <a:r>
              <a:rPr lang="en-US" dirty="0"/>
              <a:t>tasks only</a:t>
            </a:r>
            <a:r>
              <a:rPr lang="en-US" dirty="0" smtClean="0"/>
              <a:t>)</a:t>
            </a:r>
            <a:endParaRPr lang="en-US" dirty="0"/>
          </a:p>
          <a:p>
            <a:pPr>
              <a:lnSpc>
                <a:spcPct val="110000"/>
              </a:lnSpc>
              <a:spcBef>
                <a:spcPts val="600"/>
              </a:spcBef>
            </a:pPr>
            <a:endParaRPr lang="en-US" dirty="0" smtClean="0"/>
          </a:p>
          <a:p>
            <a:pPr marL="0" indent="0">
              <a:lnSpc>
                <a:spcPct val="110000"/>
              </a:lnSpc>
              <a:spcBef>
                <a:spcPts val="600"/>
              </a:spcBef>
              <a:buNone/>
            </a:pPr>
            <a:r>
              <a:rPr lang="en-US" sz="3000" dirty="0" smtClean="0"/>
              <a:t>* No </a:t>
            </a:r>
            <a:r>
              <a:rPr lang="en-US" sz="3000" dirty="0"/>
              <a:t>more than six choices in MS and MI items.</a:t>
            </a:r>
            <a:endParaRPr lang="en-US" sz="3500" dirty="0"/>
          </a:p>
          <a:p>
            <a:pPr marL="0" indent="0">
              <a:buNone/>
            </a:pPr>
            <a:endParaRPr lang="en-US" dirty="0" smtClean="0"/>
          </a:p>
        </p:txBody>
      </p:sp>
      <p:sp>
        <p:nvSpPr>
          <p:cNvPr id="5" name="Slide Number Placeholder 4"/>
          <p:cNvSpPr>
            <a:spLocks noGrp="1"/>
          </p:cNvSpPr>
          <p:nvPr>
            <p:ph type="sldNum" sz="quarter" idx="12"/>
          </p:nvPr>
        </p:nvSpPr>
        <p:spPr/>
        <p:txBody>
          <a:bodyPr/>
          <a:lstStyle/>
          <a:p>
            <a:fld id="{6306FC8B-BD38-4A5C-AD7F-AA40E23BE3F3}" type="slidenum">
              <a:rPr lang="en-US" smtClean="0"/>
              <a:pPr/>
              <a:t>35</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9264252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750"/>
            <a:ext cx="7819697" cy="892174"/>
          </a:xfrm>
        </p:spPr>
        <p:txBody>
          <a:bodyPr>
            <a:noAutofit/>
          </a:bodyPr>
          <a:lstStyle/>
          <a:p>
            <a:r>
              <a:rPr lang="en-US" sz="2800" dirty="0" smtClean="0"/>
              <a:t>Grade 3 Example</a:t>
            </a:r>
            <a:endParaRPr lang="en-US" sz="2800" dirty="0"/>
          </a:p>
        </p:txBody>
      </p:sp>
      <p:sp>
        <p:nvSpPr>
          <p:cNvPr id="5" name="Slide Number Placeholder 4"/>
          <p:cNvSpPr>
            <a:spLocks noGrp="1"/>
          </p:cNvSpPr>
          <p:nvPr>
            <p:ph type="sldNum" sz="quarter" idx="12"/>
          </p:nvPr>
        </p:nvSpPr>
        <p:spPr/>
        <p:txBody>
          <a:bodyPr/>
          <a:lstStyle/>
          <a:p>
            <a:fld id="{6306FC8B-BD38-4A5C-AD7F-AA40E23BE3F3}" type="slidenum">
              <a:rPr lang="en-US" smtClean="0"/>
              <a:pPr/>
              <a:t>36</a:t>
            </a:fld>
            <a:endParaRPr lang="en-US" dirty="0"/>
          </a:p>
        </p:txBody>
      </p:sp>
      <p:pic>
        <p:nvPicPr>
          <p:cNvPr id="2050"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61182" y="1318230"/>
            <a:ext cx="8009462" cy="432291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827855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Grade 4 Example</a:t>
            </a:r>
            <a:endParaRPr lang="en-US" sz="2800" dirty="0"/>
          </a:p>
        </p:txBody>
      </p:sp>
      <p:sp>
        <p:nvSpPr>
          <p:cNvPr id="5" name="Slide Number Placeholder 4"/>
          <p:cNvSpPr>
            <a:spLocks noGrp="1"/>
          </p:cNvSpPr>
          <p:nvPr>
            <p:ph type="sldNum" sz="quarter" idx="12"/>
          </p:nvPr>
        </p:nvSpPr>
        <p:spPr/>
        <p:txBody>
          <a:bodyPr/>
          <a:lstStyle/>
          <a:p>
            <a:fld id="{6306FC8B-BD38-4A5C-AD7F-AA40E23BE3F3}" type="slidenum">
              <a:rPr lang="en-US" smtClean="0"/>
              <a:pPr/>
              <a:t>37</a:t>
            </a:fld>
            <a:endParaRPr lang="en-US" dirty="0"/>
          </a:p>
        </p:txBody>
      </p:sp>
      <p:sp>
        <p:nvSpPr>
          <p:cNvPr id="3" name="Content Placeholder 2"/>
          <p:cNvSpPr>
            <a:spLocks noGrp="1" noRot="1" noChangeAspect="1" noMove="1" noResize="1" noEditPoints="1" noAdjustHandles="1" noChangeArrowheads="1" noChangeShapeType="1" noTextEdit="1"/>
          </p:cNvSpPr>
          <p:nvPr>
            <p:ph sz="half" idx="1"/>
          </p:nvPr>
        </p:nvSpPr>
        <p:spPr>
          <a:xfrm>
            <a:off x="1066800" y="1524000"/>
            <a:ext cx="7162800" cy="4343400"/>
          </a:xfrm>
          <a:blipFill rotWithShape="1">
            <a:blip r:embed="rId2"/>
            <a:stretch>
              <a:fillRect l="-1702" t="-2244" r="-766" b="-281"/>
            </a:stretch>
          </a:blipFill>
        </p:spPr>
        <p:txBody>
          <a:bodyPr/>
          <a:lstStyle/>
          <a:p>
            <a:pPr>
              <a:buNone/>
            </a:pPr>
            <a:r>
              <a:rPr lang="en-US" dirty="0">
                <a:noFill/>
              </a:rPr>
              <a:t>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2523103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304800"/>
            <a:ext cx="8400393" cy="639761"/>
          </a:xfrm>
        </p:spPr>
        <p:txBody>
          <a:bodyPr>
            <a:normAutofit/>
          </a:bodyPr>
          <a:lstStyle/>
          <a:p>
            <a:r>
              <a:rPr lang="en-US" sz="2800" dirty="0" smtClean="0"/>
              <a:t>Grade 5 Example</a:t>
            </a:r>
            <a:endParaRPr lang="en-US" sz="2800" dirty="0"/>
          </a:p>
        </p:txBody>
      </p:sp>
      <p:sp>
        <p:nvSpPr>
          <p:cNvPr id="5" name="Slide Number Placeholder 4"/>
          <p:cNvSpPr>
            <a:spLocks noGrp="1"/>
          </p:cNvSpPr>
          <p:nvPr>
            <p:ph type="sldNum" sz="quarter" idx="12"/>
          </p:nvPr>
        </p:nvSpPr>
        <p:spPr/>
        <p:txBody>
          <a:bodyPr/>
          <a:lstStyle/>
          <a:p>
            <a:fld id="{6306FC8B-BD38-4A5C-AD7F-AA40E23BE3F3}" type="slidenum">
              <a:rPr lang="en-US" smtClean="0"/>
              <a:pPr/>
              <a:t>38</a:t>
            </a:fld>
            <a:endParaRPr lang="en-US"/>
          </a:p>
        </p:txBody>
      </p:sp>
      <p:pic>
        <p:nvPicPr>
          <p:cNvPr id="102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67690" y="928686"/>
            <a:ext cx="6701790" cy="539638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6" name="Rectangle 5"/>
          <p:cNvSpPr/>
          <p:nvPr/>
        </p:nvSpPr>
        <p:spPr>
          <a:xfrm>
            <a:off x="3450791" y="5289621"/>
            <a:ext cx="464415" cy="646331"/>
          </a:xfrm>
          <a:prstGeom prst="rect">
            <a:avLst/>
          </a:prstGeom>
          <a:noFill/>
        </p:spPr>
        <p:txBody>
          <a:bodyPr wrap="none" lIns="91440" tIns="45720" rIns="91440" bIns="45720">
            <a:spAutoFit/>
          </a:bodyPr>
          <a:lstStyle/>
          <a:p>
            <a:pPr algn="ct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4865531" y="5296878"/>
            <a:ext cx="443451" cy="646331"/>
          </a:xfrm>
          <a:prstGeom prst="rect">
            <a:avLst/>
          </a:prstGeom>
          <a:noFill/>
        </p:spPr>
        <p:txBody>
          <a:bodyPr wrap="none" lIns="91440" tIns="45720" rIns="91440" bIns="45720">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ctangle 7"/>
          <p:cNvSpPr/>
          <p:nvPr/>
        </p:nvSpPr>
        <p:spPr>
          <a:xfrm>
            <a:off x="5852457" y="5296878"/>
            <a:ext cx="429024" cy="646331"/>
          </a:xfrm>
          <a:prstGeom prst="rect">
            <a:avLst/>
          </a:prstGeom>
          <a:noFill/>
        </p:spPr>
        <p:txBody>
          <a:bodyPr wrap="none" lIns="91440" tIns="45720" rIns="91440" bIns="45720">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a:off x="6536699" y="5296878"/>
            <a:ext cx="475686" cy="646331"/>
          </a:xfrm>
          <a:prstGeom prst="rect">
            <a:avLst/>
          </a:prstGeom>
          <a:noFill/>
        </p:spPr>
        <p:txBody>
          <a:bodyPr wrap="none" lIns="91440" tIns="45720" rIns="91440" bIns="45720">
            <a:spAutoFit/>
          </a:bodyPr>
          <a:lstStyle/>
          <a:p>
            <a:pPr algn="ct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9551849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355724" cy="847340"/>
          </a:xfrm>
        </p:spPr>
        <p:txBody>
          <a:bodyPr>
            <a:noAutofit/>
          </a:bodyPr>
          <a:lstStyle/>
          <a:p>
            <a:r>
              <a:rPr lang="en-US" sz="2400" dirty="0" smtClean="0"/>
              <a:t>Grade 6 Example</a:t>
            </a:r>
            <a:endParaRPr lang="en-US" sz="2400" dirty="0"/>
          </a:p>
        </p:txBody>
      </p:sp>
      <p:sp>
        <p:nvSpPr>
          <p:cNvPr id="3" name="Content Placeholder 2"/>
          <p:cNvSpPr>
            <a:spLocks noGrp="1"/>
          </p:cNvSpPr>
          <p:nvPr>
            <p:ph idx="1"/>
          </p:nvPr>
        </p:nvSpPr>
        <p:spPr>
          <a:xfrm>
            <a:off x="1143000" y="5181600"/>
            <a:ext cx="6477000" cy="1143000"/>
          </a:xfrm>
        </p:spPr>
        <p:txBody>
          <a:bodyPr>
            <a:normAutofit fontScale="70000" lnSpcReduction="20000"/>
          </a:bodyPr>
          <a:lstStyle/>
          <a:p>
            <a:pPr marL="0" indent="0">
              <a:lnSpc>
                <a:spcPct val="120000"/>
              </a:lnSpc>
              <a:buNone/>
            </a:pPr>
            <a:r>
              <a:rPr lang="en-US" b="1" dirty="0"/>
              <a:t>Rubric: </a:t>
            </a:r>
            <a:r>
              <a:rPr lang="en-US" dirty="0"/>
              <a:t>(1 point) The student constructs a rectangle that shows Micah’s claim is incorrect (e.g., 4 x 9, 3 x 12, or </a:t>
            </a:r>
            <a:r>
              <a:rPr lang="en-US" dirty="0" smtClean="0"/>
              <a:t>2 </a:t>
            </a:r>
            <a:r>
              <a:rPr lang="en-US" dirty="0"/>
              <a:t>x 18).</a:t>
            </a:r>
          </a:p>
        </p:txBody>
      </p:sp>
      <p:sp>
        <p:nvSpPr>
          <p:cNvPr id="5" name="Slide Number Placeholder 4"/>
          <p:cNvSpPr>
            <a:spLocks noGrp="1"/>
          </p:cNvSpPr>
          <p:nvPr>
            <p:ph type="sldNum" sz="quarter" idx="12"/>
          </p:nvPr>
        </p:nvSpPr>
        <p:spPr/>
        <p:txBody>
          <a:bodyPr/>
          <a:lstStyle/>
          <a:p>
            <a:fld id="{6306FC8B-BD38-4A5C-AD7F-AA40E23BE3F3}" type="slidenum">
              <a:rPr lang="en-US" smtClean="0"/>
              <a:pPr/>
              <a:t>39</a:t>
            </a:fld>
            <a:endParaRPr lang="en-US" dirty="0"/>
          </a:p>
        </p:txBody>
      </p:sp>
      <p:pic>
        <p:nvPicPr>
          <p:cNvPr id="102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64290" y="1171075"/>
            <a:ext cx="7565309" cy="407271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412389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76200" y="328177"/>
            <a:ext cx="8942460" cy="523180"/>
          </a:xfrm>
          <a:prstGeom prst="rect">
            <a:avLst/>
          </a:prstGeom>
          <a:noFill/>
          <a:ln>
            <a:noFill/>
          </a:ln>
        </p:spPr>
        <p:txBody>
          <a:bodyPr wrap="square" lIns="91425" tIns="45700" rIns="91425" bIns="45700" anchor="ctr" anchorCtr="0">
            <a:spAutoFit/>
          </a:bodyPr>
          <a:lstStyle/>
          <a:p>
            <a:pPr algn="l">
              <a:spcBef>
                <a:spcPts val="0"/>
              </a:spcBef>
              <a:buClr>
                <a:schemeClr val="dk1"/>
              </a:buClr>
              <a:buSzPct val="25000"/>
            </a:pPr>
            <a:r>
              <a:rPr lang="en-US" sz="2800" dirty="0" smtClean="0"/>
              <a:t>The CCSSM Requires Three Shifts in Mathematics</a:t>
            </a:r>
            <a:endParaRPr lang="x-none" sz="2800" b="1" i="0" u="none" strike="noStrike" cap="none" baseline="0">
              <a:latin typeface="Arial"/>
              <a:ea typeface="Arial"/>
              <a:cs typeface="Arial"/>
              <a:sym typeface="Arial"/>
            </a:endParaRPr>
          </a:p>
        </p:txBody>
      </p:sp>
      <p:sp>
        <p:nvSpPr>
          <p:cNvPr id="113" name="Shape 113"/>
          <p:cNvSpPr txBox="1">
            <a:spLocks noGrp="1"/>
          </p:cNvSpPr>
          <p:nvPr>
            <p:ph type="body" idx="1"/>
          </p:nvPr>
        </p:nvSpPr>
        <p:spPr>
          <a:xfrm>
            <a:off x="457200" y="1447800"/>
            <a:ext cx="4953000" cy="4973629"/>
          </a:xfrm>
          <a:prstGeom prst="rect">
            <a:avLst/>
          </a:prstGeom>
          <a:noFill/>
          <a:ln>
            <a:noFill/>
          </a:ln>
        </p:spPr>
        <p:txBody>
          <a:bodyPr wrap="square" lIns="91425" tIns="45700" rIns="91425" bIns="45700" anchor="t" anchorCtr="0">
            <a:spAutoFit/>
          </a:bodyPr>
          <a:lstStyle/>
          <a:p>
            <a:pPr marL="342900" marR="0" lvl="0" indent="-342900" algn="l" rtl="0">
              <a:spcBef>
                <a:spcPts val="1200"/>
              </a:spcBef>
              <a:spcAft>
                <a:spcPts val="1200"/>
              </a:spcAft>
              <a:buSzPct val="108974"/>
              <a:buFont typeface="Arial"/>
              <a:buChar char="•"/>
            </a:pPr>
            <a:r>
              <a:rPr lang="x-none" b="1" i="0" u="none" strike="noStrike" cap="none" baseline="0">
                <a:latin typeface="Arial"/>
                <a:ea typeface="Arial"/>
                <a:cs typeface="Arial"/>
                <a:sym typeface="Arial"/>
              </a:rPr>
              <a:t>Focus</a:t>
            </a:r>
            <a:r>
              <a:rPr lang="x-none" b="0" i="0" u="none" strike="noStrike" cap="none" baseline="0">
                <a:latin typeface="Arial"/>
                <a:ea typeface="Arial"/>
                <a:cs typeface="Arial"/>
                <a:sym typeface="Arial"/>
              </a:rPr>
              <a:t> strongly where the standards focus</a:t>
            </a:r>
          </a:p>
          <a:p>
            <a:pPr marL="342900" marR="0" lvl="0" indent="-342900" algn="l" rtl="0">
              <a:spcBef>
                <a:spcPts val="1200"/>
              </a:spcBef>
              <a:spcAft>
                <a:spcPts val="1200"/>
              </a:spcAft>
              <a:buSzPct val="108974"/>
              <a:buFont typeface="Arial"/>
              <a:buChar char="•"/>
            </a:pPr>
            <a:r>
              <a:rPr lang="x-none" b="1" i="0" u="none" strike="noStrike" cap="none" baseline="0">
                <a:latin typeface="Arial"/>
                <a:ea typeface="Arial"/>
                <a:cs typeface="Arial"/>
                <a:sym typeface="Arial"/>
              </a:rPr>
              <a:t>Coherence</a:t>
            </a:r>
            <a:r>
              <a:rPr lang="x-none" b="0" i="0" u="none" strike="noStrike" cap="none" baseline="0">
                <a:latin typeface="Arial"/>
                <a:ea typeface="Arial"/>
                <a:cs typeface="Arial"/>
                <a:sym typeface="Arial"/>
              </a:rPr>
              <a:t>: </a:t>
            </a:r>
            <a:r>
              <a:rPr lang="x-none" b="1" i="0" u="none" strike="noStrike" cap="none" baseline="0">
                <a:latin typeface="Arial"/>
                <a:ea typeface="Arial"/>
                <a:cs typeface="Arial"/>
                <a:sym typeface="Arial"/>
              </a:rPr>
              <a:t>Think</a:t>
            </a:r>
            <a:r>
              <a:rPr lang="x-none" b="0" i="0" u="none" strike="noStrike" cap="none" baseline="0">
                <a:latin typeface="Arial"/>
                <a:ea typeface="Arial"/>
                <a:cs typeface="Arial"/>
                <a:sym typeface="Arial"/>
              </a:rPr>
              <a:t> across grades and </a:t>
            </a:r>
            <a:r>
              <a:rPr lang="x-none" b="1" i="0" u="none" strike="noStrike" cap="none" baseline="0">
                <a:latin typeface="Arial"/>
                <a:ea typeface="Arial"/>
                <a:cs typeface="Arial"/>
                <a:sym typeface="Arial"/>
              </a:rPr>
              <a:t>link</a:t>
            </a:r>
            <a:r>
              <a:rPr lang="x-none" b="0" i="0" u="none" strike="noStrike" cap="none" baseline="0">
                <a:latin typeface="Arial"/>
                <a:ea typeface="Arial"/>
                <a:cs typeface="Arial"/>
                <a:sym typeface="Arial"/>
              </a:rPr>
              <a:t> to major topics within grades</a:t>
            </a:r>
          </a:p>
          <a:p>
            <a:pPr marL="342900" marR="0" lvl="0" indent="-342900" algn="l" rtl="0">
              <a:spcBef>
                <a:spcPts val="1200"/>
              </a:spcBef>
              <a:spcAft>
                <a:spcPts val="1200"/>
              </a:spcAft>
              <a:buSzPct val="108974"/>
              <a:buFont typeface="Arial"/>
              <a:buChar char="•"/>
            </a:pPr>
            <a:r>
              <a:rPr lang="x-none" b="1" i="0" u="none" strike="noStrike" cap="none" baseline="0">
                <a:latin typeface="Arial"/>
                <a:ea typeface="Arial"/>
                <a:cs typeface="Arial"/>
                <a:sym typeface="Arial"/>
              </a:rPr>
              <a:t>Rigor</a:t>
            </a:r>
            <a:r>
              <a:rPr lang="x-none" b="0" i="0" u="none" strike="noStrike" cap="none" baseline="0">
                <a:latin typeface="Arial"/>
                <a:ea typeface="Arial"/>
                <a:cs typeface="Arial"/>
                <a:sym typeface="Arial"/>
              </a:rPr>
              <a:t>: In major topics, pursue </a:t>
            </a:r>
            <a:r>
              <a:rPr lang="x-none" b="1" i="0" u="none" strike="noStrike" cap="none" baseline="0">
                <a:latin typeface="Arial"/>
                <a:ea typeface="Arial"/>
                <a:cs typeface="Arial"/>
                <a:sym typeface="Arial"/>
              </a:rPr>
              <a:t>conceptual understanding</a:t>
            </a:r>
            <a:r>
              <a:rPr lang="x-none" b="0" i="0" u="none" strike="noStrike" cap="none" baseline="0">
                <a:latin typeface="Arial"/>
                <a:ea typeface="Arial"/>
                <a:cs typeface="Arial"/>
                <a:sym typeface="Arial"/>
              </a:rPr>
              <a:t>, procedural skill and </a:t>
            </a:r>
            <a:r>
              <a:rPr lang="x-none" b="1" i="0" u="none" strike="noStrike" cap="none" baseline="0">
                <a:latin typeface="Arial"/>
                <a:ea typeface="Arial"/>
                <a:cs typeface="Arial"/>
                <a:sym typeface="Arial"/>
              </a:rPr>
              <a:t>fluency</a:t>
            </a:r>
            <a:r>
              <a:rPr lang="x-none" b="0" i="0" u="none" strike="noStrike" cap="none" baseline="0">
                <a:latin typeface="Arial"/>
                <a:ea typeface="Arial"/>
                <a:cs typeface="Arial"/>
                <a:sym typeface="Arial"/>
              </a:rPr>
              <a:t>, and </a:t>
            </a:r>
            <a:r>
              <a:rPr lang="x-none" b="1" i="0" u="none" strike="noStrike" cap="none" baseline="0">
                <a:latin typeface="Arial"/>
                <a:ea typeface="Arial"/>
                <a:cs typeface="Arial"/>
                <a:sym typeface="Arial"/>
              </a:rPr>
              <a:t>application </a:t>
            </a:r>
            <a:r>
              <a:rPr lang="x-none" b="0" i="0" u="none" strike="noStrike" cap="none" baseline="0">
                <a:latin typeface="Arial"/>
                <a:ea typeface="Arial"/>
                <a:cs typeface="Arial"/>
                <a:sym typeface="Arial"/>
              </a:rPr>
              <a:t>with equal intensity</a:t>
            </a:r>
          </a:p>
        </p:txBody>
      </p:sp>
      <p:sp>
        <p:nvSpPr>
          <p:cNvPr id="114" name="Shape 114"/>
          <p:cNvSpPr>
            <a:spLocks noChangeAspect="1"/>
          </p:cNvSpPr>
          <p:nvPr/>
        </p:nvSpPr>
        <p:spPr>
          <a:xfrm>
            <a:off x="5486400" y="1524000"/>
            <a:ext cx="3125373" cy="4023360"/>
          </a:xfrm>
          <a:prstGeom prst="rect">
            <a:avLst/>
          </a:prstGeom>
          <a:blipFill>
            <a:blip r:embed="rId3"/>
            <a:stretch>
              <a:fillRect/>
            </a:stretch>
          </a:blipFill>
        </p:spPr>
      </p:sp>
      <p:sp>
        <p:nvSpPr>
          <p:cNvPr id="2" name="Slide Number Placeholder 1"/>
          <p:cNvSpPr>
            <a:spLocks noGrp="1"/>
          </p:cNvSpPr>
          <p:nvPr>
            <p:ph type="sldNum" sz="quarter" idx="12"/>
          </p:nvPr>
        </p:nvSpPr>
        <p:spPr>
          <a:xfrm>
            <a:off x="7049086" y="6532554"/>
            <a:ext cx="2133600" cy="365125"/>
          </a:xfrm>
        </p:spPr>
        <p:txBody>
          <a:bodyPr/>
          <a:lstStyle/>
          <a:p>
            <a:fld id="{4EE20AF8-A009-432A-8096-1E8E40B56245}" type="slidenum">
              <a:rPr lang="en-US" smtClean="0">
                <a:solidFill>
                  <a:srgbClr val="000000"/>
                </a:solidFill>
              </a:rPr>
              <a:pPr/>
              <a:t>4</a:t>
            </a:fld>
            <a:endParaRPr lang="en-US">
              <a:solidFill>
                <a:srgbClr val="00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394422901"/>
      </p:ext>
    </p:extLst>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9"/>
            <a:ext cx="8450317" cy="718589"/>
          </a:xfrm>
        </p:spPr>
        <p:txBody>
          <a:bodyPr>
            <a:normAutofit/>
          </a:bodyPr>
          <a:lstStyle/>
          <a:p>
            <a:r>
              <a:rPr lang="en-US" sz="2800" dirty="0" smtClean="0"/>
              <a:t>Grade 8 Example</a:t>
            </a:r>
            <a:endParaRPr lang="en-US" sz="2800" dirty="0"/>
          </a:p>
        </p:txBody>
      </p:sp>
      <p:sp>
        <p:nvSpPr>
          <p:cNvPr id="3" name="Content Placeholder 2"/>
          <p:cNvSpPr>
            <a:spLocks noGrp="1"/>
          </p:cNvSpPr>
          <p:nvPr>
            <p:ph idx="1"/>
          </p:nvPr>
        </p:nvSpPr>
        <p:spPr>
          <a:xfrm>
            <a:off x="299545" y="5486400"/>
            <a:ext cx="8844455" cy="662152"/>
          </a:xfrm>
        </p:spPr>
        <p:txBody>
          <a:bodyPr>
            <a:normAutofit fontScale="55000" lnSpcReduction="20000"/>
          </a:bodyPr>
          <a:lstStyle/>
          <a:p>
            <a:pPr marL="0" indent="0">
              <a:buNone/>
            </a:pPr>
            <a:r>
              <a:rPr lang="en-US" b="1" dirty="0"/>
              <a:t>Rubric:</a:t>
            </a:r>
            <a:r>
              <a:rPr lang="en-US" dirty="0"/>
              <a:t> (1 point) The student selects the flawed work </a:t>
            </a:r>
            <a:endParaRPr lang="en-US" dirty="0" smtClean="0"/>
          </a:p>
          <a:p>
            <a:pPr marL="0" indent="0">
              <a:lnSpc>
                <a:spcPct val="120000"/>
              </a:lnSpc>
              <a:buNone/>
            </a:pPr>
            <a:r>
              <a:rPr lang="en-US" dirty="0" smtClean="0"/>
              <a:t>(i.e., </a:t>
            </a:r>
            <a:r>
              <a:rPr lang="en-US" dirty="0"/>
              <a:t>$90/0.9 = $100 and highlights “the bats are on sale for 10% off).</a:t>
            </a:r>
          </a:p>
        </p:txBody>
      </p:sp>
      <p:sp>
        <p:nvSpPr>
          <p:cNvPr id="5" name="Slide Number Placeholder 4"/>
          <p:cNvSpPr>
            <a:spLocks noGrp="1"/>
          </p:cNvSpPr>
          <p:nvPr>
            <p:ph type="sldNum" sz="quarter" idx="12"/>
          </p:nvPr>
        </p:nvSpPr>
        <p:spPr/>
        <p:txBody>
          <a:bodyPr/>
          <a:lstStyle/>
          <a:p>
            <a:fld id="{6306FC8B-BD38-4A5C-AD7F-AA40E23BE3F3}" type="slidenum">
              <a:rPr lang="en-US" smtClean="0"/>
              <a:pPr/>
              <a:t>40</a:t>
            </a:fld>
            <a:endParaRPr lang="en-US" dirty="0"/>
          </a:p>
        </p:txBody>
      </p:sp>
      <p:pic>
        <p:nvPicPr>
          <p:cNvPr id="14339" name="Picture 3"/>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990600" y="1143000"/>
            <a:ext cx="6477000" cy="4173168"/>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0554812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 Example</a:t>
            </a:r>
            <a:endParaRPr lang="en-US" dirty="0"/>
          </a:p>
        </p:txBody>
      </p:sp>
      <p:pic>
        <p:nvPicPr>
          <p:cNvPr id="4" name="Picture 3"/>
          <p:cNvPicPr>
            <a:picLocks noChangeAspect="1"/>
          </p:cNvPicPr>
          <p:nvPr/>
        </p:nvPicPr>
        <p:blipFill>
          <a:blip r:embed="rId2"/>
          <a:stretch>
            <a:fillRect/>
          </a:stretch>
        </p:blipFill>
        <p:spPr>
          <a:xfrm>
            <a:off x="480440" y="1543050"/>
            <a:ext cx="7993982" cy="4232108"/>
          </a:xfrm>
          <a:prstGeom prst="rect">
            <a:avLst/>
          </a:prstGeom>
        </p:spPr>
      </p:pic>
    </p:spTree>
  </p:cSld>
  <p:clrMapOvr>
    <a:masterClrMapping/>
  </p:clrMapOvr>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Rubrics: What is it exactly that we want students to do?</a:t>
            </a:r>
            <a:endParaRPr lang="en-US"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Scoring Rubrics</a:t>
            </a:r>
            <a:endParaRPr lang="en-US" dirty="0"/>
          </a:p>
        </p:txBody>
      </p:sp>
      <p:sp>
        <p:nvSpPr>
          <p:cNvPr id="5" name="Content Placeholder 4"/>
          <p:cNvSpPr>
            <a:spLocks noGrp="1"/>
          </p:cNvSpPr>
          <p:nvPr>
            <p:ph idx="1"/>
          </p:nvPr>
        </p:nvSpPr>
        <p:spPr/>
        <p:txBody>
          <a:bodyPr/>
          <a:lstStyle/>
          <a:p>
            <a:r>
              <a:rPr lang="en-US" dirty="0" smtClean="0"/>
              <a:t>The rubric must be aligned to the item’s purpose (or its targeted construct), with attention given to the coherence of the standards.</a:t>
            </a:r>
          </a:p>
          <a:p>
            <a:pPr lvl="1"/>
            <a:r>
              <a:rPr lang="en-US" dirty="0" smtClean="0"/>
              <a:t>Some decisions are still needed about non-targeted constructs to attend to coherence (e.g., how to treat major or minor calculation errors in items targeting students’ reasoning).</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3 &amp; Grade 7: Example items from part of a performance task</a:t>
            </a:r>
            <a:endParaRPr lang="en-US" dirty="0"/>
          </a:p>
        </p:txBody>
      </p:sp>
      <p:sp>
        <p:nvSpPr>
          <p:cNvPr id="3" name="Content Placeholder 2"/>
          <p:cNvSpPr>
            <a:spLocks noGrp="1"/>
          </p:cNvSpPr>
          <p:nvPr>
            <p:ph idx="1"/>
          </p:nvPr>
        </p:nvSpPr>
        <p:spPr/>
        <p:txBody>
          <a:bodyPr>
            <a:normAutofit lnSpcReduction="10000"/>
          </a:bodyPr>
          <a:lstStyle/>
          <a:p>
            <a:r>
              <a:rPr lang="en-US" dirty="0" smtClean="0"/>
              <a:t>Solve the problem.</a:t>
            </a:r>
          </a:p>
          <a:p>
            <a:r>
              <a:rPr lang="en-US" dirty="0" smtClean="0"/>
              <a:t>What are the important attributes of the problem? What is its purpose?</a:t>
            </a:r>
          </a:p>
          <a:p>
            <a:r>
              <a:rPr lang="en-US" dirty="0" smtClean="0"/>
              <a:t>Based on its purpose and expected student responses, how many points </a:t>
            </a:r>
            <a:r>
              <a:rPr lang="en-US" i="1" dirty="0" smtClean="0"/>
              <a:t>should</a:t>
            </a:r>
            <a:r>
              <a:rPr lang="en-US" dirty="0" smtClean="0"/>
              <a:t> it be worth? </a:t>
            </a:r>
          </a:p>
          <a:p>
            <a:r>
              <a:rPr lang="en-US" dirty="0" smtClean="0"/>
              <a:t>Create a scoring rubric outlining how you will award credit at each score point that you’ve identified.</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and Refining Item Level Rubrics</a:t>
            </a:r>
            <a:endParaRPr lang="en-US" dirty="0"/>
          </a:p>
        </p:txBody>
      </p:sp>
      <p:sp>
        <p:nvSpPr>
          <p:cNvPr id="3" name="Content Placeholder 2"/>
          <p:cNvSpPr>
            <a:spLocks noGrp="1"/>
          </p:cNvSpPr>
          <p:nvPr>
            <p:ph idx="1"/>
          </p:nvPr>
        </p:nvSpPr>
        <p:spPr>
          <a:xfrm>
            <a:off x="457200" y="1282717"/>
            <a:ext cx="8229600" cy="4749450"/>
          </a:xfrm>
        </p:spPr>
        <p:txBody>
          <a:bodyPr>
            <a:normAutofit fontScale="85000" lnSpcReduction="20000"/>
          </a:bodyPr>
          <a:lstStyle/>
          <a:p>
            <a:r>
              <a:rPr lang="en-US" dirty="0" smtClean="0"/>
              <a:t>Examine the student work with the rubric you just developed.</a:t>
            </a:r>
          </a:p>
          <a:p>
            <a:pPr lvl="1"/>
            <a:r>
              <a:rPr lang="en-US" dirty="0" smtClean="0"/>
              <a:t>Are there any papers that are hard to score? What are they? Why are they harder to score?</a:t>
            </a:r>
          </a:p>
          <a:p>
            <a:pPr lvl="1"/>
            <a:r>
              <a:rPr lang="en-US" dirty="0" smtClean="0"/>
              <a:t>Do the “hard to score” cases seem like anomalies or something that you could anticipate from several students?</a:t>
            </a:r>
          </a:p>
          <a:p>
            <a:pPr lvl="1"/>
            <a:r>
              <a:rPr lang="en-US" dirty="0" smtClean="0"/>
              <a:t>Is the current score point distribution still okay? If not, how will you change it and why?</a:t>
            </a:r>
          </a:p>
          <a:p>
            <a:pPr lvl="1"/>
            <a:r>
              <a:rPr lang="en-US" dirty="0" smtClean="0"/>
              <a:t> Are there any clarifications you can make to the rubric to help scorers classify papers better? How will these increase reliability?</a:t>
            </a:r>
          </a:p>
          <a:p>
            <a:pPr lvl="1"/>
            <a:r>
              <a:rPr lang="en-US" dirty="0" smtClean="0"/>
              <a:t>Did you find any student responses that misinterpreted the problem in some way? Would you make any changes to the problem to help clarify?</a:t>
            </a:r>
          </a:p>
          <a:p>
            <a:pPr lvl="1"/>
            <a:endParaRPr lang="en-US" dirty="0" smtClean="0"/>
          </a:p>
        </p:txBody>
      </p:sp>
    </p:spTree>
  </p:cSld>
  <p:clrMapOvr>
    <a:masterClrMapping/>
  </p:clrMapOvr>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 Refinements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Current Rubric for Grade 3: </a:t>
            </a:r>
            <a:r>
              <a:rPr lang="en-US" dirty="0" smtClean="0"/>
              <a:t> </a:t>
            </a:r>
            <a:endParaRPr lang="en-US" dirty="0"/>
          </a:p>
          <a:p>
            <a:pPr>
              <a:buNone/>
            </a:pPr>
            <a:r>
              <a:rPr lang="en-US" dirty="0"/>
              <a:t>(2 points) Student agrees with Tom and shows:</a:t>
            </a:r>
          </a:p>
          <a:p>
            <a:pPr lvl="1"/>
            <a:r>
              <a:rPr lang="en-US" dirty="0" smtClean="0"/>
              <a:t>the total number of pounds for Thursday and Friday (223) is greater than the total number of pounds collected Monday through Wednesday (182). </a:t>
            </a:r>
          </a:p>
          <a:p>
            <a:pPr>
              <a:buNone/>
            </a:pPr>
            <a:r>
              <a:rPr lang="en-US" dirty="0" smtClean="0"/>
              <a:t>OR  the </a:t>
            </a:r>
            <a:r>
              <a:rPr lang="en-US" dirty="0" smtClean="0"/>
              <a:t>number of pounds for Monday and Tuesday (37 + 55) is less than the number of pounds for Thursday (133) since the same amount was collected Wednesday and Friday. </a:t>
            </a:r>
          </a:p>
          <a:p>
            <a:pPr>
              <a:buNone/>
            </a:pPr>
            <a:r>
              <a:rPr lang="en-US" dirty="0" smtClean="0"/>
              <a:t>OR  another </a:t>
            </a:r>
            <a:r>
              <a:rPr lang="en-US" dirty="0" smtClean="0"/>
              <a:t>plausible explanation.</a:t>
            </a:r>
            <a:endParaRPr lang="en-US" dirty="0" smtClean="0"/>
          </a:p>
          <a:p>
            <a:pPr>
              <a:buNone/>
            </a:pPr>
            <a:endParaRPr lang="en-US" dirty="0" smtClean="0"/>
          </a:p>
          <a:p>
            <a:pPr>
              <a:buNone/>
            </a:pPr>
            <a:r>
              <a:rPr lang="en-US" dirty="0"/>
              <a:t>(1 point)</a:t>
            </a:r>
            <a:r>
              <a:rPr lang="en-US" dirty="0" smtClean="0"/>
              <a:t> </a:t>
            </a:r>
          </a:p>
          <a:p>
            <a:pPr>
              <a:buNone/>
            </a:pPr>
            <a:r>
              <a:rPr lang="en-US" dirty="0"/>
              <a:t>	</a:t>
            </a:r>
            <a:r>
              <a:rPr lang="en-US" dirty="0" smtClean="0"/>
              <a:t>Student </a:t>
            </a:r>
            <a:r>
              <a:rPr lang="en-US" dirty="0"/>
              <a:t>may provide a partially correct response (e.g., added totals from Thursday and Friday and Monday through Wednesday correctly), but fails to address the comparison between the totals and Tom’s claim.</a:t>
            </a:r>
            <a:endParaRPr lang="en-US" dirty="0"/>
          </a:p>
          <a:p>
            <a:pPr>
              <a:buNone/>
            </a:pPr>
            <a:r>
              <a:rPr lang="en-US" dirty="0" smtClean="0"/>
              <a:t>OR 	Student </a:t>
            </a:r>
            <a:r>
              <a:rPr lang="en-US" dirty="0"/>
              <a:t>may provide a clear comparison and addresses Tom’s claim, but the response includes a calculation error</a:t>
            </a:r>
            <a:r>
              <a:rPr lang="en-US" dirty="0" smtClean="0"/>
              <a:t>.</a:t>
            </a:r>
            <a:endParaRPr lang="en-US"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 Refinements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Current Rubric for Grade 7:</a:t>
            </a:r>
            <a:endParaRPr lang="en-US" dirty="0"/>
          </a:p>
          <a:p>
            <a:pPr>
              <a:buNone/>
            </a:pPr>
            <a:r>
              <a:rPr lang="en-US" dirty="0"/>
              <a:t>(2 points)</a:t>
            </a:r>
            <a:endParaRPr lang="en-US" dirty="0" smtClean="0"/>
          </a:p>
          <a:p>
            <a:pPr lvl="0">
              <a:buNone/>
            </a:pPr>
            <a:r>
              <a:rPr lang="en-US" dirty="0" smtClean="0"/>
              <a:t>	Student </a:t>
            </a:r>
            <a:r>
              <a:rPr lang="en-US" dirty="0"/>
              <a:t>response identifies a reasonable range for a household of 2, considering the water wasted should be about 10% of the normal water usage (e.g., 16 to 20 gallons of water per day</a:t>
            </a:r>
            <a:r>
              <a:rPr lang="en-US" dirty="0" smtClean="0"/>
              <a:t>) </a:t>
            </a:r>
          </a:p>
          <a:p>
            <a:pPr lvl="0">
              <a:buNone/>
            </a:pPr>
            <a:r>
              <a:rPr lang="en-US" dirty="0" smtClean="0"/>
              <a:t>AND  Student </a:t>
            </a:r>
            <a:r>
              <a:rPr lang="en-US" dirty="0"/>
              <a:t>supports their response with correct mathematics.</a:t>
            </a:r>
            <a:endParaRPr lang="en-US" dirty="0" smtClean="0"/>
          </a:p>
          <a:p>
            <a:pPr>
              <a:buNone/>
            </a:pPr>
            <a:r>
              <a:rPr lang="en-US" dirty="0" smtClean="0"/>
              <a:t>(</a:t>
            </a:r>
            <a:r>
              <a:rPr lang="en-US" dirty="0"/>
              <a:t>1 point)</a:t>
            </a:r>
            <a:endParaRPr lang="en-US" dirty="0" smtClean="0"/>
          </a:p>
          <a:p>
            <a:pPr lvl="0">
              <a:buNone/>
            </a:pPr>
            <a:r>
              <a:rPr lang="en-US" dirty="0" smtClean="0"/>
              <a:t>	Student </a:t>
            </a:r>
            <a:r>
              <a:rPr lang="en-US" dirty="0"/>
              <a:t>makes a computation error, but shows understanding of how to find the percent of a number. </a:t>
            </a:r>
            <a:endParaRPr lang="en-US" dirty="0"/>
          </a:p>
          <a:p>
            <a:pPr>
              <a:buNone/>
            </a:pPr>
            <a:r>
              <a:rPr lang="en-US" dirty="0"/>
              <a:t>OR</a:t>
            </a:r>
            <a:r>
              <a:rPr lang="en-US" dirty="0" smtClean="0"/>
              <a:t> 	Student </a:t>
            </a:r>
            <a:r>
              <a:rPr lang="en-US" dirty="0"/>
              <a:t>forgets to double the range in the end (8-10 gallons), or does not double the range correctly. </a:t>
            </a:r>
            <a:endParaRPr lang="en-US" dirty="0"/>
          </a:p>
          <a:p>
            <a:pPr>
              <a:buNone/>
            </a:pPr>
            <a:r>
              <a:rPr lang="en-US" dirty="0"/>
              <a:t>OR</a:t>
            </a:r>
            <a:r>
              <a:rPr lang="en-US" dirty="0" smtClean="0"/>
              <a:t> 	Student </a:t>
            </a:r>
            <a:r>
              <a:rPr lang="en-US" dirty="0"/>
              <a:t>provides a correct range, but used incorrect mathematics or an incoherent or incomplete explanation. </a:t>
            </a:r>
            <a:endParaRPr lang="en-US" dirty="0" smtClean="0"/>
          </a:p>
          <a:p>
            <a:pPr lvl="0">
              <a:buNone/>
            </a:pPr>
            <a:r>
              <a:rPr lang="en-US" dirty="0" smtClean="0"/>
              <a:t>OR	Student </a:t>
            </a:r>
            <a:r>
              <a:rPr lang="en-US" dirty="0"/>
              <a:t>does not supply a range of values, but a value that falls within the range of 16-20.</a:t>
            </a:r>
          </a:p>
          <a:p>
            <a:pPr>
              <a:buNone/>
            </a:pPr>
            <a:endParaRPr lang="en-US"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might an initial scoring rubric change after field testing?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Discussions about whether the rubric supports the targeted construct of the item are easier to have with sample student work</a:t>
            </a:r>
          </a:p>
          <a:p>
            <a:r>
              <a:rPr lang="en-US" dirty="0" smtClean="0"/>
              <a:t>To add language that may increase scoring reliability (e.g., calling out specific examples that are frequently seen at a particular score point)</a:t>
            </a:r>
          </a:p>
          <a:p>
            <a:r>
              <a:rPr lang="en-US" dirty="0" smtClean="0"/>
              <a:t>There was more or less variability than anticipated in student responses </a:t>
            </a:r>
          </a:p>
          <a:p>
            <a:pPr lvl="1"/>
            <a:r>
              <a:rPr lang="en-US" dirty="0" smtClean="0"/>
              <a:t>Requires change to the number of points the item is worth</a:t>
            </a:r>
          </a:p>
          <a:p>
            <a:pPr lvl="1">
              <a:buNone/>
            </a:pPr>
            <a:endParaRPr lang="en-US" dirty="0" smtClean="0"/>
          </a:p>
        </p:txBody>
      </p:sp>
    </p:spTree>
  </p:cSld>
  <p:clrMapOvr>
    <a:masterClrMapping/>
  </p:clrMapOvr>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1" name="Title 1"/>
          <p:cNvSpPr>
            <a:spLocks noGrp="1"/>
          </p:cNvSpPr>
          <p:nvPr>
            <p:ph type="title"/>
          </p:nvPr>
        </p:nvSpPr>
        <p:spPr/>
        <p:txBody>
          <a:bodyPr/>
          <a:lstStyle/>
          <a:p>
            <a:pPr>
              <a:defRPr/>
            </a:pPr>
            <a:r>
              <a:rPr b="1" dirty="0" smtClean="0"/>
              <a:t>Find Out More</a:t>
            </a:r>
            <a:endParaRPr b="1" dirty="0"/>
          </a:p>
        </p:txBody>
      </p:sp>
      <p:sp>
        <p:nvSpPr>
          <p:cNvPr id="5" name="Content Placeholder 2"/>
          <p:cNvSpPr>
            <a:spLocks noGrp="1"/>
          </p:cNvSpPr>
          <p:nvPr>
            <p:ph idx="1"/>
          </p:nvPr>
        </p:nvSpPr>
        <p:spPr>
          <a:xfrm>
            <a:off x="150313" y="2376728"/>
            <a:ext cx="2973888" cy="2740932"/>
          </a:xfrm>
        </p:spPr>
        <p:txBody>
          <a:bodyPr>
            <a:normAutofit/>
          </a:bodyPr>
          <a:lstStyle/>
          <a:p>
            <a:pPr marL="0" indent="0">
              <a:spcBef>
                <a:spcPts val="0"/>
              </a:spcBef>
              <a:buFont typeface="Arial" charset="0"/>
              <a:buNone/>
              <a:defRPr/>
            </a:pPr>
            <a:r>
              <a:rPr lang="en-US" sz="2500" b="1" dirty="0" smtClean="0">
                <a:solidFill>
                  <a:schemeClr val="accent1"/>
                </a:solidFill>
                <a:ea typeface="ＭＳ Ｐゴシック" charset="-128"/>
              </a:rPr>
              <a:t>Smarter Balanced </a:t>
            </a:r>
            <a:r>
              <a:rPr lang="en-US" sz="2600" dirty="0" smtClean="0">
                <a:solidFill>
                  <a:schemeClr val="accent1"/>
                </a:solidFill>
                <a:ea typeface="ＭＳ Ｐゴシック" charset="-128"/>
              </a:rPr>
              <a:t>can be found online at:</a:t>
            </a:r>
          </a:p>
          <a:p>
            <a:pPr marL="0" indent="0">
              <a:spcBef>
                <a:spcPts val="0"/>
              </a:spcBef>
              <a:buFont typeface="Arial" charset="0"/>
              <a:buNone/>
              <a:defRPr/>
            </a:pPr>
            <a:endParaRPr lang="en-US" sz="2400" dirty="0" smtClean="0">
              <a:ea typeface="ＭＳ Ｐゴシック" charset="-128"/>
            </a:endParaRPr>
          </a:p>
          <a:p>
            <a:pPr marL="0" indent="0">
              <a:spcBef>
                <a:spcPts val="0"/>
              </a:spcBef>
              <a:buFont typeface="Arial" charset="0"/>
              <a:buNone/>
              <a:defRPr/>
            </a:pPr>
            <a:r>
              <a:rPr lang="en-US" sz="2100" b="1" u="sng" dirty="0" smtClean="0">
                <a:solidFill>
                  <a:schemeClr val="accent4"/>
                </a:solidFill>
                <a:ea typeface="ＭＳ Ｐゴシック" charset="-128"/>
              </a:rPr>
              <a:t>SmarterBalanced.org</a:t>
            </a:r>
          </a:p>
          <a:p>
            <a:pPr marL="0" indent="0">
              <a:spcBef>
                <a:spcPts val="0"/>
              </a:spcBef>
              <a:buFont typeface="Arial" charset="0"/>
              <a:buNone/>
              <a:defRPr/>
            </a:pPr>
            <a:endParaRPr lang="en-US" sz="2100" b="1" u="sng" dirty="0">
              <a:solidFill>
                <a:schemeClr val="accent4"/>
              </a:solidFill>
              <a:ea typeface="ＭＳ Ｐゴシック" charset="-128"/>
            </a:endParaRPr>
          </a:p>
          <a:p>
            <a:pPr marL="0" indent="0" algn="ctr">
              <a:spcBef>
                <a:spcPts val="0"/>
              </a:spcBef>
              <a:buFont typeface="Arial" charset="0"/>
              <a:buNone/>
              <a:defRPr/>
            </a:pPr>
            <a:endParaRPr lang="en-US" sz="2400" b="1" u="sng" dirty="0" smtClean="0">
              <a:solidFill>
                <a:schemeClr val="tx2"/>
              </a:solidFill>
              <a:ea typeface="ＭＳ Ｐゴシック" charset="-128"/>
            </a:endParaRPr>
          </a:p>
        </p:txBody>
      </p:sp>
      <p:pic>
        <p:nvPicPr>
          <p:cNvPr id="6" name="Picture 2"/>
          <p:cNvPicPr>
            <a:picLocks noChangeAspect="1" noChangeArrowheads="1"/>
          </p:cNvPicPr>
          <p:nvPr/>
        </p:nvPicPr>
        <p:blipFill rotWithShape="1">
          <a:blip r:embed="rId3">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a:stretch/>
        </p:blipFill>
        <p:spPr bwMode="auto">
          <a:xfrm>
            <a:off x="3238500" y="1417638"/>
            <a:ext cx="5780860" cy="41148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7" name="Content Placeholder 2"/>
          <p:cNvSpPr txBox="1">
            <a:spLocks/>
          </p:cNvSpPr>
          <p:nvPr/>
        </p:nvSpPr>
        <p:spPr>
          <a:xfrm>
            <a:off x="0" y="5927296"/>
            <a:ext cx="5978617" cy="815695"/>
          </a:xfrm>
          <a:prstGeom prst="rect">
            <a:avLst/>
          </a:prstGeom>
        </p:spPr>
        <p:txBody>
          <a:bodyPr vert="horz" lIns="91440" tIns="45720" rIns="91440" bIns="45720" rtlCol="0">
            <a:normAutofit/>
          </a:bodyPr>
          <a:lstStyle>
            <a:lvl1pPr marL="457200" indent="-457200" algn="l" defTabSz="457200" rtl="0" eaLnBrk="1" latinLnBrk="0" hangingPunct="1">
              <a:lnSpc>
                <a:spcPct val="90000"/>
              </a:lnSpc>
              <a:spcBef>
                <a:spcPts val="768"/>
              </a:spcBef>
              <a:buClr>
                <a:srgbClr val="299D37"/>
              </a:buClr>
              <a:buSzPct val="150000"/>
              <a:buFont typeface="Arial"/>
              <a:buChar char="•"/>
              <a:defRPr lang="en-US" sz="3200" kern="1200" dirty="0" smtClean="0">
                <a:solidFill>
                  <a:schemeClr val="tx2"/>
                </a:solidFill>
                <a:latin typeface="Arial" pitchFamily="34" charset="0"/>
                <a:ea typeface="+mn-ea"/>
                <a:cs typeface="Arial" pitchFamily="34" charset="0"/>
              </a:defRPr>
            </a:lvl1pPr>
            <a:lvl2pPr marL="742950" indent="-285750" algn="l" defTabSz="457200" rtl="0" eaLnBrk="1" latinLnBrk="0" hangingPunct="1">
              <a:lnSpc>
                <a:spcPct val="90000"/>
              </a:lnSpc>
              <a:spcBef>
                <a:spcPts val="768"/>
              </a:spcBef>
              <a:buFont typeface="Arial"/>
              <a:buChar char="–"/>
              <a:defRPr sz="2800" kern="1200">
                <a:solidFill>
                  <a:schemeClr val="tx2"/>
                </a:solidFill>
                <a:latin typeface="Arial" pitchFamily="34" charset="0"/>
                <a:ea typeface="+mn-ea"/>
                <a:cs typeface="Arial" pitchFamily="34" charset="0"/>
              </a:defRPr>
            </a:lvl2pPr>
            <a:lvl3pPr marL="1143000" indent="-228600" algn="l" defTabSz="457200" rtl="0" eaLnBrk="1" latinLnBrk="0" hangingPunct="1">
              <a:lnSpc>
                <a:spcPct val="90000"/>
              </a:lnSpc>
              <a:spcBef>
                <a:spcPts val="768"/>
              </a:spcBef>
              <a:buFont typeface="Arial"/>
              <a:buChar char="•"/>
              <a:defRPr sz="2400" kern="1200">
                <a:solidFill>
                  <a:schemeClr val="tx2"/>
                </a:solidFill>
                <a:latin typeface="Arial" pitchFamily="34" charset="0"/>
                <a:ea typeface="+mn-ea"/>
                <a:cs typeface="Arial" pitchFamily="34" charset="0"/>
              </a:defRPr>
            </a:lvl3pPr>
            <a:lvl4pPr marL="1600200" indent="-228600" algn="l" defTabSz="457200" rtl="0" eaLnBrk="1" latinLnBrk="0" hangingPunct="1">
              <a:lnSpc>
                <a:spcPct val="90000"/>
              </a:lnSpc>
              <a:spcBef>
                <a:spcPts val="768"/>
              </a:spcBef>
              <a:buFont typeface="Arial"/>
              <a:buChar char="–"/>
              <a:defRPr sz="2000" kern="1200">
                <a:solidFill>
                  <a:schemeClr val="tx2"/>
                </a:solidFill>
                <a:latin typeface="Arial" pitchFamily="34" charset="0"/>
                <a:ea typeface="+mn-ea"/>
                <a:cs typeface="Arial" pitchFamily="34" charset="0"/>
              </a:defRPr>
            </a:lvl4pPr>
            <a:lvl5pPr marL="2057400" indent="-228600" algn="l" defTabSz="457200" rtl="0" eaLnBrk="1" latinLnBrk="0" hangingPunct="1">
              <a:lnSpc>
                <a:spcPct val="90000"/>
              </a:lnSpc>
              <a:spcBef>
                <a:spcPts val="768"/>
              </a:spcBef>
              <a:buFont typeface="Arial"/>
              <a:buChar char="»"/>
              <a:defRPr sz="2000" kern="1200">
                <a:solidFill>
                  <a:schemeClr val="tx2"/>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charset="0"/>
              <a:buNone/>
              <a:defRPr/>
            </a:pPr>
            <a:r>
              <a:rPr sz="2500" b="1">
                <a:solidFill>
                  <a:srgbClr val="43B02A"/>
                </a:solidFill>
                <a:ea typeface="ＭＳ Ｐゴシック" charset="-128"/>
              </a:rPr>
              <a:t>Contact Information: </a:t>
            </a:r>
          </a:p>
          <a:p>
            <a:pPr marL="0" indent="0">
              <a:spcBef>
                <a:spcPts val="0"/>
              </a:spcBef>
              <a:buFont typeface="Arial" charset="0"/>
              <a:buNone/>
              <a:defRPr/>
            </a:pPr>
            <a:r>
              <a:rPr sz="2500" b="1" err="1">
                <a:solidFill>
                  <a:srgbClr val="43B02A"/>
                </a:solidFill>
                <a:ea typeface="ＭＳ Ｐゴシック" charset="-128"/>
              </a:rPr>
              <a:t>info@smarterbalanced.org</a:t>
            </a:r>
            <a:endParaRPr sz="2400" b="1" u="sng">
              <a:solidFill>
                <a:srgbClr val="000000"/>
              </a:solidFill>
              <a:ea typeface="ＭＳ Ｐゴシック" charset="-128"/>
            </a:endParaRPr>
          </a:p>
        </p:txBody>
      </p:sp>
      <p:sp>
        <p:nvSpPr>
          <p:cNvPr id="2" name="Slide Number Placeholder 1"/>
          <p:cNvSpPr>
            <a:spLocks noGrp="1"/>
          </p:cNvSpPr>
          <p:nvPr>
            <p:ph type="sldNum" sz="quarter" idx="4"/>
          </p:nvPr>
        </p:nvSpPr>
        <p:spPr/>
        <p:txBody>
          <a:bodyPr/>
          <a:lstStyle/>
          <a:p>
            <a:fld id="{B0BF9025-D128-CC4B-B075-F0A35CC9F153}" type="slidenum">
              <a:rPr lang="en-US" smtClean="0">
                <a:solidFill>
                  <a:srgbClr val="000000"/>
                </a:solidFill>
              </a:rPr>
              <a:pPr/>
              <a:t>49</a:t>
            </a:fld>
            <a:endParaRPr lang="en-US" dirty="0">
              <a:solidFill>
                <a:srgbClr val="000000"/>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07837455"/>
      </p:ext>
    </p:extLst>
  </p:cSld>
  <p:clrMapOvr>
    <a:masterClrMapping/>
  </p:clrMapOvr>
  <mc:AlternateContent>
    <mc:Choice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5" name="Cloud Callout 4"/>
          <p:cNvSpPr/>
          <p:nvPr/>
        </p:nvSpPr>
        <p:spPr>
          <a:xfrm>
            <a:off x="5209767" y="990092"/>
            <a:ext cx="3934234" cy="1183805"/>
          </a:xfrm>
          <a:prstGeom prst="cloudCallout">
            <a:avLst>
              <a:gd name="adj1" fmla="val -54494"/>
              <a:gd name="adj2" fmla="val 11589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prstClr val="white"/>
                </a:solidFill>
              </a:rPr>
              <a:t>Content readiness for college and career</a:t>
            </a:r>
            <a:endParaRPr lang="en-US" sz="2000" dirty="0">
              <a:solidFill>
                <a:prstClr val="white"/>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 name="Title 1"/>
          <p:cNvSpPr>
            <a:spLocks noGrp="1"/>
          </p:cNvSpPr>
          <p:nvPr/>
        </p:nvSpPr>
        <p:spPr>
          <a:xfrm>
            <a:off x="-2300402" y="2130536"/>
            <a:ext cx="8238745" cy="520490"/>
          </a:xfrm>
          <a:prstGeom prst="rect">
            <a:avLst/>
          </a:prstGeom>
          <a:ln>
            <a:miter lim="800000"/>
            <a:headEnd/>
            <a:tailEnd/>
          </a:ln>
          <a:extLst/>
        </p:spPr>
        <p:txBody>
          <a:bodyPr vert="horz" lIns="91440" tIns="45720" rIns="91440" bIns="45720" rtlCol="0" anchor="t" anchorCtr="0">
            <a:noAutofit/>
          </a:bodyPr>
          <a:lstStyle>
            <a:lvl1pPr algn="ctr" defTabSz="457200" rtl="0" eaLnBrk="1" latinLnBrk="0" hangingPunct="1">
              <a:spcBef>
                <a:spcPct val="0"/>
              </a:spcBef>
              <a:buNone/>
              <a:defRPr lang="en-US" sz="3200" b="1" kern="1200" dirty="0">
                <a:solidFill>
                  <a:schemeClr val="accent4"/>
                </a:solidFill>
                <a:latin typeface="Franklin Gothic Book" pitchFamily="34" charset="0"/>
                <a:ea typeface="+mj-ea"/>
                <a:cs typeface="Franklin Gothic Book" pitchFamily="34" charset="0"/>
              </a:defRPr>
            </a:lvl1pPr>
          </a:lstStyle>
          <a:p>
            <a:pPr>
              <a:defRPr/>
            </a:pPr>
            <a:endParaRPr>
              <a:solidFill>
                <a:srgbClr val="006298"/>
              </a:solidFill>
              <a:latin typeface="Arial" pitchFamily="34" charset="0"/>
              <a:cs typeface="Arial" pitchFamily="34" charset="0"/>
            </a:endParaRPr>
          </a:p>
        </p:txBody>
      </p:sp>
      <p:grpSp>
        <p:nvGrpSpPr>
          <p:cNvPr id="2" name="Group 45"/>
          <p:cNvGrpSpPr/>
          <p:nvPr/>
        </p:nvGrpSpPr>
        <p:grpSpPr>
          <a:xfrm>
            <a:off x="3711236" y="1333396"/>
            <a:ext cx="5098825" cy="640080"/>
            <a:chOff x="2976210" y="76380"/>
            <a:chExt cx="5291041" cy="600721"/>
          </a:xfrm>
          <a:solidFill>
            <a:schemeClr val="bg1"/>
          </a:solidFill>
        </p:grpSpPr>
        <p:sp>
          <p:nvSpPr>
            <p:cNvPr id="47" name="Round Same Side Corner Rectangle 46"/>
            <p:cNvSpPr/>
            <p:nvPr/>
          </p:nvSpPr>
          <p:spPr>
            <a:xfrm rot="5400000">
              <a:off x="5321370" y="-2268780"/>
              <a:ext cx="600721" cy="5291041"/>
            </a:xfrm>
            <a:prstGeom prst="round2SameRect">
              <a:avLst/>
            </a:prstGeom>
            <a:grpFill/>
            <a:ln w="19050">
              <a:solidFill>
                <a:schemeClr val="bg2">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sz="1200" dirty="0">
                <a:solidFill>
                  <a:srgbClr val="000000"/>
                </a:solidFill>
                <a:latin typeface="Arial" pitchFamily="34" charset="0"/>
                <a:cs typeface="Arial" pitchFamily="34" charset="0"/>
              </a:endParaRPr>
            </a:p>
          </p:txBody>
        </p:sp>
        <p:sp>
          <p:nvSpPr>
            <p:cNvPr id="48" name="Round Same Side Corner Rectangle 4"/>
            <p:cNvSpPr/>
            <p:nvPr/>
          </p:nvSpPr>
          <p:spPr>
            <a:xfrm>
              <a:off x="2976211" y="105704"/>
              <a:ext cx="5261716" cy="542071"/>
            </a:xfrm>
            <a:prstGeom prst="rect">
              <a:avLst/>
            </a:prstGeom>
            <a:noFill/>
            <a:ln w="19050"/>
          </p:spPr>
          <p:style>
            <a:lnRef idx="0">
              <a:scrgbClr r="0" g="0" b="0"/>
            </a:lnRef>
            <a:fillRef idx="0">
              <a:scrgbClr r="0" g="0" b="0"/>
            </a:fillRef>
            <a:effectRef idx="0">
              <a:scrgbClr r="0" g="0" b="0"/>
            </a:effectRef>
            <a:fontRef idx="minor">
              <a:schemeClr val="dk1">
                <a:hueOff val="0"/>
                <a:satOff val="0"/>
                <a:lumOff val="0"/>
                <a:alphaOff val="0"/>
              </a:schemeClr>
            </a:fontRef>
          </p:style>
          <p:txBody>
            <a:bodyPr lIns="365760" tIns="22860" rIns="45720" bIns="22860" spcCol="1270" anchor="ctr"/>
            <a:lstStyle>
              <a:defPPr>
                <a:defRPr lang="en-US"/>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marL="53975" lvl="1" indent="-53975" defTabSz="533400">
                <a:lnSpc>
                  <a:spcPct val="90000"/>
                </a:lnSpc>
                <a:spcAft>
                  <a:spcPct val="15000"/>
                </a:spcAft>
                <a:buClr>
                  <a:srgbClr val="0085AD"/>
                </a:buClr>
                <a:defRPr/>
              </a:pPr>
              <a:r>
                <a:rPr lang="en-US" sz="1200" dirty="0" smtClean="0">
                  <a:solidFill>
                    <a:srgbClr val="000000"/>
                  </a:solidFill>
                  <a:latin typeface="Arial" pitchFamily="34" charset="0"/>
                  <a:cs typeface="Arial" pitchFamily="34" charset="0"/>
                </a:rPr>
                <a:t>“Students </a:t>
              </a:r>
              <a:r>
                <a:rPr lang="en-US" sz="1200" dirty="0">
                  <a:solidFill>
                    <a:srgbClr val="000000"/>
                  </a:solidFill>
                  <a:latin typeface="Arial" pitchFamily="34" charset="0"/>
                  <a:cs typeface="Arial" pitchFamily="34" charset="0"/>
                </a:rPr>
                <a:t>can demonstrate progress toward college and career readiness in </a:t>
              </a:r>
              <a:r>
                <a:rPr lang="en-US" sz="1200" dirty="0" smtClean="0">
                  <a:solidFill>
                    <a:srgbClr val="000000"/>
                  </a:solidFill>
                  <a:latin typeface="Arial" pitchFamily="34" charset="0"/>
                  <a:cs typeface="Arial" pitchFamily="34" charset="0"/>
                </a:rPr>
                <a:t>mathematics.”</a:t>
              </a:r>
            </a:p>
          </p:txBody>
        </p:sp>
      </p:grpSp>
      <p:grpSp>
        <p:nvGrpSpPr>
          <p:cNvPr id="3" name="Group 48"/>
          <p:cNvGrpSpPr>
            <a:grpSpLocks/>
          </p:cNvGrpSpPr>
          <p:nvPr/>
        </p:nvGrpSpPr>
        <p:grpSpPr bwMode="auto">
          <a:xfrm>
            <a:off x="372041" y="1268458"/>
            <a:ext cx="3611563" cy="758825"/>
            <a:chOff x="0" y="1289"/>
            <a:chExt cx="2976210" cy="750901"/>
          </a:xfrm>
          <a:solidFill>
            <a:schemeClr val="bg2"/>
          </a:solidFill>
        </p:grpSpPr>
        <p:sp>
          <p:nvSpPr>
            <p:cNvPr id="50" name="Rounded Rectangle 49"/>
            <p:cNvSpPr/>
            <p:nvPr/>
          </p:nvSpPr>
          <p:spPr>
            <a:xfrm>
              <a:off x="0" y="1289"/>
              <a:ext cx="2976210" cy="750901"/>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solidFill>
                  <a:srgbClr val="FFFFFF"/>
                </a:solidFill>
                <a:latin typeface="Arial" pitchFamily="34" charset="0"/>
                <a:cs typeface="Arial" pitchFamily="34" charset="0"/>
              </a:endParaRPr>
            </a:p>
          </p:txBody>
        </p:sp>
        <p:sp>
          <p:nvSpPr>
            <p:cNvPr id="51" name="Rounded Rectangle 6"/>
            <p:cNvSpPr/>
            <p:nvPr/>
          </p:nvSpPr>
          <p:spPr>
            <a:xfrm>
              <a:off x="36630" y="37420"/>
              <a:ext cx="2902949" cy="678639"/>
            </a:xfrm>
            <a:prstGeom prst="rect">
              <a:avLst/>
            </a:prstGeom>
            <a:grpFill/>
            <a:ln>
              <a:noFill/>
            </a:ln>
          </p:spPr>
          <p:style>
            <a:lnRef idx="0">
              <a:scrgbClr r="0" g="0" b="0"/>
            </a:lnRef>
            <a:fillRef idx="0">
              <a:scrgbClr r="0" g="0" b="0"/>
            </a:fillRef>
            <a:effectRef idx="0">
              <a:scrgbClr r="0" g="0" b="0"/>
            </a:effectRef>
            <a:fontRef idx="minor">
              <a:schemeClr val="lt1"/>
            </a:fontRef>
          </p:style>
          <p:txBody>
            <a:bodyPr lIns="83820" tIns="41910" rIns="83820" bIns="41910" spcCol="127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77900">
                <a:lnSpc>
                  <a:spcPct val="90000"/>
                </a:lnSpc>
                <a:spcAft>
                  <a:spcPct val="35000"/>
                </a:spcAft>
                <a:defRPr/>
              </a:pPr>
              <a:endParaRPr lang="en-US" dirty="0">
                <a:solidFill>
                  <a:srgbClr val="FFFFFF"/>
                </a:solidFill>
                <a:latin typeface="Arial" pitchFamily="34" charset="0"/>
                <a:cs typeface="Arial" pitchFamily="34" charset="0"/>
              </a:endParaRPr>
            </a:p>
          </p:txBody>
        </p:sp>
      </p:grpSp>
      <p:grpSp>
        <p:nvGrpSpPr>
          <p:cNvPr id="4" name="Group 51"/>
          <p:cNvGrpSpPr/>
          <p:nvPr/>
        </p:nvGrpSpPr>
        <p:grpSpPr>
          <a:xfrm>
            <a:off x="3711236" y="2115223"/>
            <a:ext cx="5098825" cy="640080"/>
            <a:chOff x="2976210" y="864827"/>
            <a:chExt cx="5291041" cy="600721"/>
          </a:xfrm>
          <a:solidFill>
            <a:schemeClr val="bg1"/>
          </a:solidFill>
        </p:grpSpPr>
        <p:sp>
          <p:nvSpPr>
            <p:cNvPr id="53" name="Round Same Side Corner Rectangle 52"/>
            <p:cNvSpPr/>
            <p:nvPr/>
          </p:nvSpPr>
          <p:spPr>
            <a:xfrm rot="5400000">
              <a:off x="5321370" y="-1480333"/>
              <a:ext cx="600721" cy="5291041"/>
            </a:xfrm>
            <a:prstGeom prst="round2SameRect">
              <a:avLst/>
            </a:prstGeom>
            <a:grpFill/>
            <a:ln w="19050">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sz="1200" dirty="0">
                <a:solidFill>
                  <a:srgbClr val="000000"/>
                </a:solidFill>
                <a:latin typeface="Arial" pitchFamily="34" charset="0"/>
                <a:cs typeface="Arial" pitchFamily="34" charset="0"/>
              </a:endParaRPr>
            </a:p>
          </p:txBody>
        </p:sp>
        <p:sp>
          <p:nvSpPr>
            <p:cNvPr id="54" name="Round Same Side Corner Rectangle 8"/>
            <p:cNvSpPr/>
            <p:nvPr/>
          </p:nvSpPr>
          <p:spPr>
            <a:xfrm>
              <a:off x="2976211" y="894151"/>
              <a:ext cx="5261716" cy="542071"/>
            </a:xfrm>
            <a:prstGeom prst="rect">
              <a:avLst/>
            </a:prstGeom>
            <a:noFill/>
            <a:ln w="1905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65760" tIns="22860" rIns="45720" bIns="22860" spcCol="1270" anchor="ctr"/>
            <a:lstStyle>
              <a:defPPr>
                <a:defRPr lang="en-US"/>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marL="53975" lvl="1" indent="-53975" defTabSz="533400">
                <a:lnSpc>
                  <a:spcPct val="90000"/>
                </a:lnSpc>
                <a:spcAft>
                  <a:spcPct val="15000"/>
                </a:spcAft>
                <a:buClr>
                  <a:srgbClr val="43B02A"/>
                </a:buClr>
                <a:defRPr/>
              </a:pPr>
              <a:r>
                <a:rPr lang="en-US" sz="1200" dirty="0" smtClean="0">
                  <a:solidFill>
                    <a:srgbClr val="000000"/>
                  </a:solidFill>
                  <a:latin typeface="Arial" pitchFamily="34" charset="0"/>
                  <a:cs typeface="Arial" pitchFamily="34" charset="0"/>
                </a:rPr>
                <a:t>“Students </a:t>
              </a:r>
              <a:r>
                <a:rPr lang="en-US" sz="1200" dirty="0">
                  <a:solidFill>
                    <a:srgbClr val="000000"/>
                  </a:solidFill>
                  <a:latin typeface="Arial" pitchFamily="34" charset="0"/>
                  <a:cs typeface="Arial" pitchFamily="34" charset="0"/>
                </a:rPr>
                <a:t>can demonstrate college and career readiness in mathematics</a:t>
              </a:r>
              <a:r>
                <a:rPr lang="en-US" sz="1200" dirty="0" smtClean="0">
                  <a:solidFill>
                    <a:srgbClr val="000000"/>
                  </a:solidFill>
                  <a:latin typeface="Arial" pitchFamily="34" charset="0"/>
                  <a:cs typeface="Arial" pitchFamily="34" charset="0"/>
                </a:rPr>
                <a:t>.”</a:t>
              </a:r>
              <a:endParaRPr lang="en-US" sz="1200" dirty="0">
                <a:solidFill>
                  <a:srgbClr val="000000"/>
                </a:solidFill>
                <a:latin typeface="Arial" pitchFamily="34" charset="0"/>
                <a:cs typeface="Arial" pitchFamily="34" charset="0"/>
              </a:endParaRPr>
            </a:p>
          </p:txBody>
        </p:sp>
      </p:grpSp>
      <p:grpSp>
        <p:nvGrpSpPr>
          <p:cNvPr id="5" name="Group 54"/>
          <p:cNvGrpSpPr>
            <a:grpSpLocks/>
          </p:cNvGrpSpPr>
          <p:nvPr/>
        </p:nvGrpSpPr>
        <p:grpSpPr bwMode="auto">
          <a:xfrm>
            <a:off x="372041" y="2062647"/>
            <a:ext cx="3611563" cy="758825"/>
            <a:chOff x="0" y="789736"/>
            <a:chExt cx="2976210" cy="750901"/>
          </a:xfrm>
          <a:solidFill>
            <a:schemeClr val="tx1"/>
          </a:solidFill>
        </p:grpSpPr>
        <p:sp>
          <p:nvSpPr>
            <p:cNvPr id="56" name="Rounded Rectangle 55"/>
            <p:cNvSpPr/>
            <p:nvPr/>
          </p:nvSpPr>
          <p:spPr>
            <a:xfrm>
              <a:off x="0" y="789736"/>
              <a:ext cx="2976210" cy="750901"/>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solidFill>
                  <a:srgbClr val="FFFFFF"/>
                </a:solidFill>
                <a:latin typeface="Arial" pitchFamily="34" charset="0"/>
                <a:cs typeface="Arial" pitchFamily="34" charset="0"/>
              </a:endParaRPr>
            </a:p>
          </p:txBody>
        </p:sp>
        <p:sp>
          <p:nvSpPr>
            <p:cNvPr id="57" name="Rounded Rectangle 10"/>
            <p:cNvSpPr/>
            <p:nvPr/>
          </p:nvSpPr>
          <p:spPr>
            <a:xfrm>
              <a:off x="36630" y="825867"/>
              <a:ext cx="2902949" cy="678639"/>
            </a:xfrm>
            <a:prstGeom prst="rect">
              <a:avLst/>
            </a:prstGeom>
            <a:grpFill/>
            <a:ln>
              <a:noFill/>
            </a:ln>
          </p:spPr>
          <p:style>
            <a:lnRef idx="0">
              <a:scrgbClr r="0" g="0" b="0"/>
            </a:lnRef>
            <a:fillRef idx="0">
              <a:scrgbClr r="0" g="0" b="0"/>
            </a:fillRef>
            <a:effectRef idx="0">
              <a:scrgbClr r="0" g="0" b="0"/>
            </a:effectRef>
            <a:fontRef idx="minor">
              <a:schemeClr val="lt1"/>
            </a:fontRef>
          </p:style>
          <p:txBody>
            <a:bodyPr lIns="83820" tIns="41910" rIns="83820" bIns="41910" spcCol="127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77900">
                <a:lnSpc>
                  <a:spcPct val="90000"/>
                </a:lnSpc>
                <a:spcAft>
                  <a:spcPct val="35000"/>
                </a:spcAft>
                <a:defRPr/>
              </a:pPr>
              <a:endParaRPr lang="en-US" dirty="0">
                <a:solidFill>
                  <a:srgbClr val="FFFFFF"/>
                </a:solidFill>
                <a:latin typeface="Arial" pitchFamily="34" charset="0"/>
                <a:cs typeface="Arial" pitchFamily="34" charset="0"/>
              </a:endParaRPr>
            </a:p>
          </p:txBody>
        </p:sp>
      </p:grpSp>
      <p:grpSp>
        <p:nvGrpSpPr>
          <p:cNvPr id="6" name="Group 57"/>
          <p:cNvGrpSpPr/>
          <p:nvPr/>
        </p:nvGrpSpPr>
        <p:grpSpPr>
          <a:xfrm>
            <a:off x="3711236" y="2953321"/>
            <a:ext cx="5098825" cy="640080"/>
            <a:chOff x="2976210" y="1653273"/>
            <a:chExt cx="5291041" cy="600721"/>
          </a:xfrm>
          <a:solidFill>
            <a:schemeClr val="bg1"/>
          </a:solidFill>
        </p:grpSpPr>
        <p:sp>
          <p:nvSpPr>
            <p:cNvPr id="59" name="Round Same Side Corner Rectangle 58"/>
            <p:cNvSpPr/>
            <p:nvPr/>
          </p:nvSpPr>
          <p:spPr>
            <a:xfrm rot="5400000">
              <a:off x="5321370" y="-691887"/>
              <a:ext cx="600721" cy="5291041"/>
            </a:xfrm>
            <a:prstGeom prst="round2SameRect">
              <a:avLst/>
            </a:prstGeom>
            <a:grpFill/>
            <a:ln w="19050">
              <a:solidFill>
                <a:schemeClr val="bg2">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sz="1200" dirty="0">
                <a:solidFill>
                  <a:srgbClr val="000000"/>
                </a:solidFill>
                <a:latin typeface="Arial" pitchFamily="34" charset="0"/>
                <a:cs typeface="Arial" pitchFamily="34" charset="0"/>
              </a:endParaRPr>
            </a:p>
          </p:txBody>
        </p:sp>
        <p:sp>
          <p:nvSpPr>
            <p:cNvPr id="60" name="Round Same Side Corner Rectangle 12"/>
            <p:cNvSpPr/>
            <p:nvPr/>
          </p:nvSpPr>
          <p:spPr>
            <a:xfrm>
              <a:off x="2976211" y="1682597"/>
              <a:ext cx="5261716" cy="542071"/>
            </a:xfrm>
            <a:prstGeom prst="rect">
              <a:avLst/>
            </a:prstGeom>
            <a:noFill/>
            <a:ln w="19050"/>
          </p:spPr>
          <p:style>
            <a:lnRef idx="0">
              <a:scrgbClr r="0" g="0" b="0"/>
            </a:lnRef>
            <a:fillRef idx="0">
              <a:scrgbClr r="0" g="0" b="0"/>
            </a:fillRef>
            <a:effectRef idx="0">
              <a:scrgbClr r="0" g="0" b="0"/>
            </a:effectRef>
            <a:fontRef idx="minor">
              <a:schemeClr val="dk1">
                <a:hueOff val="0"/>
                <a:satOff val="0"/>
                <a:lumOff val="0"/>
                <a:alphaOff val="0"/>
              </a:schemeClr>
            </a:fontRef>
          </p:style>
          <p:txBody>
            <a:bodyPr lIns="365760" tIns="22860" rIns="45720" bIns="22860" spcCol="1270" anchor="ctr"/>
            <a:lstStyle>
              <a:defPPr>
                <a:defRPr lang="en-US"/>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marL="53975" lvl="1" indent="-53975" defTabSz="533400">
                <a:lnSpc>
                  <a:spcPct val="90000"/>
                </a:lnSpc>
                <a:spcAft>
                  <a:spcPct val="15000"/>
                </a:spcAft>
                <a:buClr>
                  <a:srgbClr val="1F497D"/>
                </a:buClr>
                <a:defRPr/>
              </a:pPr>
              <a:r>
                <a:rPr lang="en-US" sz="1200" dirty="0">
                  <a:solidFill>
                    <a:srgbClr val="000000"/>
                  </a:solidFill>
                  <a:latin typeface="Arial" pitchFamily="34" charset="0"/>
                  <a:cs typeface="Arial" pitchFamily="34" charset="0"/>
                </a:rPr>
                <a:t> “Students can explain and apply mathematical concepts and interpret and carry out mathematical procedures with precision and fluency.”</a:t>
              </a:r>
            </a:p>
          </p:txBody>
        </p:sp>
      </p:grpSp>
      <p:grpSp>
        <p:nvGrpSpPr>
          <p:cNvPr id="7" name="Group 60"/>
          <p:cNvGrpSpPr>
            <a:grpSpLocks/>
          </p:cNvGrpSpPr>
          <p:nvPr/>
        </p:nvGrpSpPr>
        <p:grpSpPr bwMode="auto">
          <a:xfrm>
            <a:off x="372041" y="2889295"/>
            <a:ext cx="3611563" cy="758825"/>
            <a:chOff x="0" y="1578182"/>
            <a:chExt cx="2976210" cy="750901"/>
          </a:xfrm>
          <a:solidFill>
            <a:schemeClr val="bg2"/>
          </a:solidFill>
        </p:grpSpPr>
        <p:sp>
          <p:nvSpPr>
            <p:cNvPr id="62" name="Rounded Rectangle 61"/>
            <p:cNvSpPr/>
            <p:nvPr/>
          </p:nvSpPr>
          <p:spPr>
            <a:xfrm>
              <a:off x="0" y="1578182"/>
              <a:ext cx="2976210" cy="750901"/>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solidFill>
                  <a:srgbClr val="FFFFFF"/>
                </a:solidFill>
                <a:latin typeface="Arial" pitchFamily="34" charset="0"/>
                <a:cs typeface="Arial" pitchFamily="34" charset="0"/>
              </a:endParaRPr>
            </a:p>
          </p:txBody>
        </p:sp>
        <p:sp>
          <p:nvSpPr>
            <p:cNvPr id="63" name="Rounded Rectangle 14"/>
            <p:cNvSpPr/>
            <p:nvPr/>
          </p:nvSpPr>
          <p:spPr>
            <a:xfrm>
              <a:off x="36630" y="1614314"/>
              <a:ext cx="2902949" cy="678639"/>
            </a:xfrm>
            <a:prstGeom prst="rect">
              <a:avLst/>
            </a:prstGeom>
            <a:grpFill/>
            <a:ln>
              <a:noFill/>
            </a:ln>
          </p:spPr>
          <p:style>
            <a:lnRef idx="0">
              <a:scrgbClr r="0" g="0" b="0"/>
            </a:lnRef>
            <a:fillRef idx="0">
              <a:scrgbClr r="0" g="0" b="0"/>
            </a:fillRef>
            <a:effectRef idx="0">
              <a:scrgbClr r="0" g="0" b="0"/>
            </a:effectRef>
            <a:fontRef idx="minor">
              <a:schemeClr val="lt1"/>
            </a:fontRef>
          </p:style>
          <p:txBody>
            <a:bodyPr lIns="83820" tIns="41910" rIns="83820" bIns="41910" spcCol="127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77900">
                <a:lnSpc>
                  <a:spcPct val="90000"/>
                </a:lnSpc>
                <a:spcAft>
                  <a:spcPct val="35000"/>
                </a:spcAft>
                <a:defRPr/>
              </a:pPr>
              <a:endParaRPr lang="en-US" dirty="0">
                <a:solidFill>
                  <a:srgbClr val="FFFFFF"/>
                </a:solidFill>
                <a:latin typeface="Arial" pitchFamily="34" charset="0"/>
                <a:cs typeface="Arial" pitchFamily="34" charset="0"/>
              </a:endParaRPr>
            </a:p>
          </p:txBody>
        </p:sp>
      </p:grpSp>
      <p:grpSp>
        <p:nvGrpSpPr>
          <p:cNvPr id="8" name="Group 63"/>
          <p:cNvGrpSpPr/>
          <p:nvPr/>
        </p:nvGrpSpPr>
        <p:grpSpPr>
          <a:xfrm>
            <a:off x="3711236" y="3752525"/>
            <a:ext cx="5098825" cy="640080"/>
            <a:chOff x="2976210" y="2441719"/>
            <a:chExt cx="5291041" cy="600721"/>
          </a:xfrm>
          <a:solidFill>
            <a:schemeClr val="bg1"/>
          </a:solidFill>
        </p:grpSpPr>
        <p:sp>
          <p:nvSpPr>
            <p:cNvPr id="65" name="Round Same Side Corner Rectangle 64"/>
            <p:cNvSpPr/>
            <p:nvPr/>
          </p:nvSpPr>
          <p:spPr>
            <a:xfrm rot="5400000">
              <a:off x="5321370" y="96559"/>
              <a:ext cx="600721" cy="5291041"/>
            </a:xfrm>
            <a:prstGeom prst="round2SameRect">
              <a:avLst/>
            </a:prstGeom>
            <a:grpFill/>
            <a:ln w="19050">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sz="1200" dirty="0">
                <a:solidFill>
                  <a:srgbClr val="000000"/>
                </a:solidFill>
                <a:latin typeface="Arial" pitchFamily="34" charset="0"/>
                <a:cs typeface="Arial" pitchFamily="34" charset="0"/>
              </a:endParaRPr>
            </a:p>
          </p:txBody>
        </p:sp>
        <p:sp>
          <p:nvSpPr>
            <p:cNvPr id="66" name="Round Same Side Corner Rectangle 16"/>
            <p:cNvSpPr/>
            <p:nvPr/>
          </p:nvSpPr>
          <p:spPr>
            <a:xfrm>
              <a:off x="2976211" y="2471044"/>
              <a:ext cx="5261716" cy="542071"/>
            </a:xfrm>
            <a:prstGeom prst="rect">
              <a:avLst/>
            </a:prstGeom>
            <a:noFill/>
            <a:ln w="1905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65760" tIns="22860" rIns="45720" bIns="22860" spcCol="1270" anchor="ctr"/>
            <a:lstStyle>
              <a:defPPr>
                <a:defRPr lang="en-US"/>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marL="53975" lvl="1" indent="-53975" defTabSz="533400">
                <a:lnSpc>
                  <a:spcPct val="90000"/>
                </a:lnSpc>
                <a:spcAft>
                  <a:spcPct val="15000"/>
                </a:spcAft>
                <a:buClr>
                  <a:srgbClr val="009644"/>
                </a:buClr>
                <a:defRPr/>
              </a:pPr>
              <a:r>
                <a:rPr lang="en-US" sz="1200" dirty="0">
                  <a:solidFill>
                    <a:srgbClr val="000000"/>
                  </a:solidFill>
                  <a:latin typeface="Arial" pitchFamily="34" charset="0"/>
                  <a:cs typeface="Arial" pitchFamily="34" charset="0"/>
                </a:rPr>
                <a:t>“Students can solve a range of complex well-posed problems in pure and applied mathematics, making productive use of knowledge and problem solving strategies.” </a:t>
              </a:r>
            </a:p>
          </p:txBody>
        </p:sp>
      </p:grpSp>
      <p:grpSp>
        <p:nvGrpSpPr>
          <p:cNvPr id="9" name="Group 66"/>
          <p:cNvGrpSpPr>
            <a:grpSpLocks/>
          </p:cNvGrpSpPr>
          <p:nvPr/>
        </p:nvGrpSpPr>
        <p:grpSpPr bwMode="auto">
          <a:xfrm>
            <a:off x="372041" y="3687808"/>
            <a:ext cx="3611563" cy="758825"/>
            <a:chOff x="0" y="2366629"/>
            <a:chExt cx="2976210" cy="750901"/>
          </a:xfrm>
          <a:solidFill>
            <a:schemeClr val="tx1"/>
          </a:solidFill>
        </p:grpSpPr>
        <p:sp>
          <p:nvSpPr>
            <p:cNvPr id="68" name="Rounded Rectangle 67"/>
            <p:cNvSpPr/>
            <p:nvPr/>
          </p:nvSpPr>
          <p:spPr>
            <a:xfrm>
              <a:off x="0" y="2366629"/>
              <a:ext cx="2976210" cy="750901"/>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solidFill>
                  <a:srgbClr val="FFFFFF"/>
                </a:solidFill>
                <a:latin typeface="Arial" pitchFamily="34" charset="0"/>
                <a:cs typeface="Arial" pitchFamily="34" charset="0"/>
              </a:endParaRPr>
            </a:p>
          </p:txBody>
        </p:sp>
        <p:sp>
          <p:nvSpPr>
            <p:cNvPr id="69" name="Rounded Rectangle 18"/>
            <p:cNvSpPr/>
            <p:nvPr/>
          </p:nvSpPr>
          <p:spPr>
            <a:xfrm>
              <a:off x="36630" y="2402760"/>
              <a:ext cx="2902949" cy="678639"/>
            </a:xfrm>
            <a:prstGeom prst="rect">
              <a:avLst/>
            </a:prstGeom>
            <a:grpFill/>
            <a:ln>
              <a:noFill/>
            </a:ln>
          </p:spPr>
          <p:style>
            <a:lnRef idx="0">
              <a:scrgbClr r="0" g="0" b="0"/>
            </a:lnRef>
            <a:fillRef idx="0">
              <a:scrgbClr r="0" g="0" b="0"/>
            </a:fillRef>
            <a:effectRef idx="0">
              <a:scrgbClr r="0" g="0" b="0"/>
            </a:effectRef>
            <a:fontRef idx="minor">
              <a:schemeClr val="lt1"/>
            </a:fontRef>
          </p:style>
          <p:txBody>
            <a:bodyPr lIns="83820" tIns="41910" rIns="83820" bIns="41910" spcCol="127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77900">
                <a:lnSpc>
                  <a:spcPct val="90000"/>
                </a:lnSpc>
                <a:spcAft>
                  <a:spcPct val="35000"/>
                </a:spcAft>
                <a:defRPr/>
              </a:pPr>
              <a:r>
                <a:rPr lang="en-US" dirty="0">
                  <a:solidFill>
                    <a:srgbClr val="FFFFFF"/>
                  </a:solidFill>
                  <a:latin typeface="Arial" pitchFamily="34" charset="0"/>
                  <a:cs typeface="Arial" pitchFamily="34" charset="0"/>
                </a:rPr>
                <a:t>	</a:t>
              </a:r>
            </a:p>
          </p:txBody>
        </p:sp>
      </p:grpSp>
      <p:grpSp>
        <p:nvGrpSpPr>
          <p:cNvPr id="10" name="Group 69"/>
          <p:cNvGrpSpPr/>
          <p:nvPr/>
        </p:nvGrpSpPr>
        <p:grpSpPr>
          <a:xfrm>
            <a:off x="3711236" y="4551729"/>
            <a:ext cx="5098825" cy="640080"/>
            <a:chOff x="2976210" y="3230165"/>
            <a:chExt cx="5291041" cy="600721"/>
          </a:xfrm>
          <a:solidFill>
            <a:schemeClr val="bg1"/>
          </a:solidFill>
        </p:grpSpPr>
        <p:sp>
          <p:nvSpPr>
            <p:cNvPr id="71" name="Round Same Side Corner Rectangle 70"/>
            <p:cNvSpPr/>
            <p:nvPr/>
          </p:nvSpPr>
          <p:spPr>
            <a:xfrm rot="5400000">
              <a:off x="5321370" y="885005"/>
              <a:ext cx="600721" cy="5291041"/>
            </a:xfrm>
            <a:prstGeom prst="round2SameRect">
              <a:avLst/>
            </a:prstGeom>
            <a:grpFill/>
            <a:ln w="19050">
              <a:solidFill>
                <a:schemeClr val="bg2">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sz="1200" dirty="0">
                <a:solidFill>
                  <a:srgbClr val="000000"/>
                </a:solidFill>
                <a:latin typeface="Arial" pitchFamily="34" charset="0"/>
                <a:cs typeface="Arial" pitchFamily="34" charset="0"/>
              </a:endParaRPr>
            </a:p>
          </p:txBody>
        </p:sp>
        <p:sp>
          <p:nvSpPr>
            <p:cNvPr id="72" name="Round Same Side Corner Rectangle 20"/>
            <p:cNvSpPr/>
            <p:nvPr/>
          </p:nvSpPr>
          <p:spPr>
            <a:xfrm>
              <a:off x="2976211" y="3259490"/>
              <a:ext cx="5261716" cy="542071"/>
            </a:xfrm>
            <a:prstGeom prst="rect">
              <a:avLst/>
            </a:prstGeom>
            <a:noFill/>
            <a:ln w="19050"/>
          </p:spPr>
          <p:style>
            <a:lnRef idx="0">
              <a:scrgbClr r="0" g="0" b="0"/>
            </a:lnRef>
            <a:fillRef idx="0">
              <a:scrgbClr r="0" g="0" b="0"/>
            </a:fillRef>
            <a:effectRef idx="0">
              <a:scrgbClr r="0" g="0" b="0"/>
            </a:effectRef>
            <a:fontRef idx="minor">
              <a:schemeClr val="dk1">
                <a:hueOff val="0"/>
                <a:satOff val="0"/>
                <a:lumOff val="0"/>
                <a:alphaOff val="0"/>
              </a:schemeClr>
            </a:fontRef>
          </p:style>
          <p:txBody>
            <a:bodyPr lIns="365760" tIns="22860" rIns="45720" bIns="22860" spcCol="1270" anchor="ctr"/>
            <a:lstStyle>
              <a:defPPr>
                <a:defRPr lang="en-US"/>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marL="53975" lvl="1" indent="-53975" defTabSz="533400">
                <a:lnSpc>
                  <a:spcPct val="90000"/>
                </a:lnSpc>
                <a:spcAft>
                  <a:spcPct val="15000"/>
                </a:spcAft>
                <a:buClr>
                  <a:srgbClr val="1F497D"/>
                </a:buClr>
                <a:defRPr/>
              </a:pPr>
              <a:r>
                <a:rPr lang="en-US" sz="1200" dirty="0">
                  <a:solidFill>
                    <a:srgbClr val="000000"/>
                  </a:solidFill>
                  <a:latin typeface="Arial" pitchFamily="34" charset="0"/>
                  <a:cs typeface="Arial" pitchFamily="34" charset="0"/>
                </a:rPr>
                <a:t>“Students can clearly and precisely construct viable arguments to support their own reasoning and to critique the reasoning of others.” </a:t>
              </a:r>
            </a:p>
          </p:txBody>
        </p:sp>
      </p:grpSp>
      <p:grpSp>
        <p:nvGrpSpPr>
          <p:cNvPr id="11" name="Group 72"/>
          <p:cNvGrpSpPr>
            <a:grpSpLocks/>
          </p:cNvGrpSpPr>
          <p:nvPr/>
        </p:nvGrpSpPr>
        <p:grpSpPr bwMode="auto">
          <a:xfrm>
            <a:off x="372041" y="4487908"/>
            <a:ext cx="3611563" cy="758825"/>
            <a:chOff x="0" y="3155075"/>
            <a:chExt cx="2976210" cy="750901"/>
          </a:xfrm>
          <a:solidFill>
            <a:schemeClr val="bg2"/>
          </a:solidFill>
        </p:grpSpPr>
        <p:sp>
          <p:nvSpPr>
            <p:cNvPr id="74" name="Rounded Rectangle 73"/>
            <p:cNvSpPr/>
            <p:nvPr/>
          </p:nvSpPr>
          <p:spPr>
            <a:xfrm>
              <a:off x="0" y="3155075"/>
              <a:ext cx="2976210" cy="750901"/>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solidFill>
                  <a:srgbClr val="FFFFFF"/>
                </a:solidFill>
                <a:latin typeface="Arial" pitchFamily="34" charset="0"/>
                <a:cs typeface="Arial" pitchFamily="34" charset="0"/>
              </a:endParaRPr>
            </a:p>
          </p:txBody>
        </p:sp>
        <p:sp>
          <p:nvSpPr>
            <p:cNvPr id="75" name="Rounded Rectangle 22"/>
            <p:cNvSpPr/>
            <p:nvPr/>
          </p:nvSpPr>
          <p:spPr>
            <a:xfrm>
              <a:off x="36630" y="3191206"/>
              <a:ext cx="2902949" cy="678639"/>
            </a:xfrm>
            <a:prstGeom prst="rect">
              <a:avLst/>
            </a:prstGeom>
            <a:grpFill/>
            <a:ln>
              <a:noFill/>
            </a:ln>
          </p:spPr>
          <p:style>
            <a:lnRef idx="0">
              <a:scrgbClr r="0" g="0" b="0"/>
            </a:lnRef>
            <a:fillRef idx="0">
              <a:scrgbClr r="0" g="0" b="0"/>
            </a:fillRef>
            <a:effectRef idx="0">
              <a:scrgbClr r="0" g="0" b="0"/>
            </a:effectRef>
            <a:fontRef idx="minor">
              <a:schemeClr val="lt1"/>
            </a:fontRef>
          </p:style>
          <p:txBody>
            <a:bodyPr lIns="83820" tIns="41910" rIns="83820" bIns="41910" spcCol="127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77900">
                <a:lnSpc>
                  <a:spcPct val="90000"/>
                </a:lnSpc>
                <a:spcAft>
                  <a:spcPct val="35000"/>
                </a:spcAft>
                <a:defRPr/>
              </a:pPr>
              <a:endParaRPr lang="en-US" dirty="0">
                <a:solidFill>
                  <a:srgbClr val="FFFFFF"/>
                </a:solidFill>
                <a:latin typeface="Arial" pitchFamily="34" charset="0"/>
                <a:cs typeface="Arial" pitchFamily="34" charset="0"/>
              </a:endParaRPr>
            </a:p>
          </p:txBody>
        </p:sp>
      </p:grpSp>
      <p:grpSp>
        <p:nvGrpSpPr>
          <p:cNvPr id="12" name="Group 75"/>
          <p:cNvGrpSpPr/>
          <p:nvPr/>
        </p:nvGrpSpPr>
        <p:grpSpPr>
          <a:xfrm>
            <a:off x="3711236" y="5350933"/>
            <a:ext cx="5098825" cy="640080"/>
            <a:chOff x="2976210" y="4018611"/>
            <a:chExt cx="5291041" cy="600721"/>
          </a:xfrm>
          <a:solidFill>
            <a:schemeClr val="bg1"/>
          </a:solidFill>
        </p:grpSpPr>
        <p:sp>
          <p:nvSpPr>
            <p:cNvPr id="77" name="Round Same Side Corner Rectangle 76"/>
            <p:cNvSpPr/>
            <p:nvPr/>
          </p:nvSpPr>
          <p:spPr>
            <a:xfrm rot="5400000">
              <a:off x="5321370" y="1673451"/>
              <a:ext cx="600721" cy="5291041"/>
            </a:xfrm>
            <a:prstGeom prst="round2SameRect">
              <a:avLst/>
            </a:prstGeom>
            <a:grpFill/>
            <a:ln w="19050">
              <a:solidFill>
                <a:schemeClr val="tx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sz="1200" dirty="0">
                <a:solidFill>
                  <a:srgbClr val="000000"/>
                </a:solidFill>
                <a:latin typeface="Arial" pitchFamily="34" charset="0"/>
                <a:cs typeface="Arial" pitchFamily="34" charset="0"/>
              </a:endParaRPr>
            </a:p>
          </p:txBody>
        </p:sp>
        <p:sp>
          <p:nvSpPr>
            <p:cNvPr id="78" name="Round Same Side Corner Rectangle 24"/>
            <p:cNvSpPr/>
            <p:nvPr/>
          </p:nvSpPr>
          <p:spPr>
            <a:xfrm>
              <a:off x="2976211" y="4047936"/>
              <a:ext cx="5261716" cy="542071"/>
            </a:xfrm>
            <a:prstGeom prst="rect">
              <a:avLst/>
            </a:prstGeom>
            <a:noFill/>
            <a:ln w="1905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365760" tIns="22860" rIns="45720" bIns="22860" spcCol="1270" anchor="ctr"/>
            <a:lstStyle>
              <a:defPPr>
                <a:defRPr lang="en-US"/>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marL="53975" lvl="1" indent="-53975" defTabSz="533400">
                <a:lnSpc>
                  <a:spcPct val="90000"/>
                </a:lnSpc>
                <a:spcAft>
                  <a:spcPct val="15000"/>
                </a:spcAft>
                <a:buClr>
                  <a:srgbClr val="009644"/>
                </a:buClr>
                <a:defRPr/>
              </a:pPr>
              <a:r>
                <a:rPr lang="en-US" sz="1200" dirty="0">
                  <a:solidFill>
                    <a:srgbClr val="000000"/>
                  </a:solidFill>
                  <a:latin typeface="Arial" pitchFamily="34" charset="0"/>
                  <a:cs typeface="Arial" pitchFamily="34" charset="0"/>
                </a:rPr>
                <a:t>“Students can analyze complex, real-world scenarios and can construct and use mathematical models to interpret and solve problems.” </a:t>
              </a:r>
            </a:p>
          </p:txBody>
        </p:sp>
      </p:grpSp>
      <p:grpSp>
        <p:nvGrpSpPr>
          <p:cNvPr id="13" name="Group 78"/>
          <p:cNvGrpSpPr>
            <a:grpSpLocks/>
          </p:cNvGrpSpPr>
          <p:nvPr/>
        </p:nvGrpSpPr>
        <p:grpSpPr bwMode="auto">
          <a:xfrm>
            <a:off x="372041" y="5286420"/>
            <a:ext cx="3611563" cy="758825"/>
            <a:chOff x="0" y="3943521"/>
            <a:chExt cx="2976210" cy="750901"/>
          </a:xfrm>
          <a:solidFill>
            <a:schemeClr val="tx1"/>
          </a:solidFill>
        </p:grpSpPr>
        <p:sp>
          <p:nvSpPr>
            <p:cNvPr id="80" name="Rounded Rectangle 79"/>
            <p:cNvSpPr/>
            <p:nvPr/>
          </p:nvSpPr>
          <p:spPr>
            <a:xfrm>
              <a:off x="0" y="3943521"/>
              <a:ext cx="2976210" cy="750901"/>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solidFill>
                  <a:srgbClr val="FFFFFF"/>
                </a:solidFill>
                <a:latin typeface="Arial" pitchFamily="34" charset="0"/>
                <a:cs typeface="Arial" pitchFamily="34" charset="0"/>
              </a:endParaRPr>
            </a:p>
          </p:txBody>
        </p:sp>
        <p:sp>
          <p:nvSpPr>
            <p:cNvPr id="81" name="Rounded Rectangle 26"/>
            <p:cNvSpPr/>
            <p:nvPr/>
          </p:nvSpPr>
          <p:spPr>
            <a:xfrm>
              <a:off x="36630" y="3979653"/>
              <a:ext cx="2902949" cy="678639"/>
            </a:xfrm>
            <a:prstGeom prst="rect">
              <a:avLst/>
            </a:prstGeom>
            <a:grpFill/>
            <a:ln>
              <a:noFill/>
            </a:ln>
          </p:spPr>
          <p:style>
            <a:lnRef idx="0">
              <a:scrgbClr r="0" g="0" b="0"/>
            </a:lnRef>
            <a:fillRef idx="0">
              <a:scrgbClr r="0" g="0" b="0"/>
            </a:fillRef>
            <a:effectRef idx="0">
              <a:scrgbClr r="0" g="0" b="0"/>
            </a:effectRef>
            <a:fontRef idx="minor">
              <a:schemeClr val="lt1"/>
            </a:fontRef>
          </p:style>
          <p:txBody>
            <a:bodyPr lIns="83820" tIns="41910" rIns="83820" bIns="41910" spcCol="127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77900">
                <a:lnSpc>
                  <a:spcPct val="90000"/>
                </a:lnSpc>
                <a:spcAft>
                  <a:spcPct val="35000"/>
                </a:spcAft>
                <a:defRPr/>
              </a:pPr>
              <a:endParaRPr lang="en-US" dirty="0">
                <a:solidFill>
                  <a:srgbClr val="FFFFFF"/>
                </a:solidFill>
                <a:latin typeface="Arial" pitchFamily="34" charset="0"/>
                <a:cs typeface="Arial" pitchFamily="34" charset="0"/>
              </a:endParaRPr>
            </a:p>
          </p:txBody>
        </p:sp>
      </p:grpSp>
      <p:sp>
        <p:nvSpPr>
          <p:cNvPr id="82" name="Rounded Rectangle 22"/>
          <p:cNvSpPr/>
          <p:nvPr/>
        </p:nvSpPr>
        <p:spPr bwMode="auto">
          <a:xfrm>
            <a:off x="422841" y="1320922"/>
            <a:ext cx="3522663" cy="685800"/>
          </a:xfrm>
          <a:prstGeom prst="rect">
            <a:avLst/>
          </a:prstGeom>
          <a:ln>
            <a:noFill/>
          </a:ln>
        </p:spPr>
        <p:style>
          <a:lnRef idx="0">
            <a:scrgbClr r="0" g="0" b="0"/>
          </a:lnRef>
          <a:fillRef idx="0">
            <a:scrgbClr r="0" g="0" b="0"/>
          </a:fillRef>
          <a:effectRef idx="0">
            <a:scrgbClr r="0" g="0" b="0"/>
          </a:effectRef>
          <a:fontRef idx="minor">
            <a:schemeClr val="lt1"/>
          </a:fontRef>
        </p:style>
        <p:txBody>
          <a:bodyPr lIns="83820" tIns="41910" rIns="83820" bIns="41910" spcCol="127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77900">
              <a:lnSpc>
                <a:spcPct val="90000"/>
              </a:lnSpc>
              <a:spcAft>
                <a:spcPct val="35000"/>
              </a:spcAft>
              <a:defRPr/>
            </a:pPr>
            <a:r>
              <a:rPr lang="en-US" b="1" dirty="0" smtClean="0">
                <a:solidFill>
                  <a:srgbClr val="FFFFFF"/>
                </a:solidFill>
                <a:latin typeface="Arial" pitchFamily="34" charset="0"/>
                <a:cs typeface="Arial" pitchFamily="34" charset="0"/>
              </a:rPr>
              <a:t>Overall Claim for Grades 3-8</a:t>
            </a:r>
            <a:endParaRPr lang="en-US" sz="1200" b="1" dirty="0">
              <a:solidFill>
                <a:srgbClr val="FFFFFF"/>
              </a:solidFill>
              <a:latin typeface="Arial" pitchFamily="34" charset="0"/>
              <a:cs typeface="Arial" pitchFamily="34" charset="0"/>
            </a:endParaRPr>
          </a:p>
        </p:txBody>
      </p:sp>
      <p:sp>
        <p:nvSpPr>
          <p:cNvPr id="83" name="Rounded Rectangle 22"/>
          <p:cNvSpPr/>
          <p:nvPr/>
        </p:nvSpPr>
        <p:spPr bwMode="auto">
          <a:xfrm>
            <a:off x="419666" y="2086459"/>
            <a:ext cx="3522663" cy="685800"/>
          </a:xfrm>
          <a:prstGeom prst="rect">
            <a:avLst/>
          </a:prstGeom>
          <a:ln>
            <a:noFill/>
          </a:ln>
        </p:spPr>
        <p:style>
          <a:lnRef idx="0">
            <a:scrgbClr r="0" g="0" b="0"/>
          </a:lnRef>
          <a:fillRef idx="0">
            <a:scrgbClr r="0" g="0" b="0"/>
          </a:fillRef>
          <a:effectRef idx="0">
            <a:scrgbClr r="0" g="0" b="0"/>
          </a:effectRef>
          <a:fontRef idx="minor">
            <a:schemeClr val="lt1"/>
          </a:fontRef>
        </p:style>
        <p:txBody>
          <a:bodyPr lIns="83820" tIns="41910" rIns="83820" bIns="41910" spcCol="127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77900">
              <a:lnSpc>
                <a:spcPct val="90000"/>
              </a:lnSpc>
              <a:spcAft>
                <a:spcPct val="35000"/>
              </a:spcAft>
              <a:defRPr/>
            </a:pPr>
            <a:r>
              <a:rPr lang="en-US" b="1" dirty="0" smtClean="0">
                <a:solidFill>
                  <a:srgbClr val="FFFFFF"/>
                </a:solidFill>
                <a:latin typeface="Arial" pitchFamily="34" charset="0"/>
                <a:cs typeface="Arial" pitchFamily="34" charset="0"/>
              </a:rPr>
              <a:t>Overall Claim for Grade 11</a:t>
            </a:r>
            <a:endParaRPr lang="en-US" b="1" dirty="0">
              <a:solidFill>
                <a:srgbClr val="FFFFFF"/>
              </a:solidFill>
              <a:latin typeface="Arial" pitchFamily="34" charset="0"/>
              <a:cs typeface="Arial" pitchFamily="34" charset="0"/>
            </a:endParaRPr>
          </a:p>
        </p:txBody>
      </p:sp>
      <p:sp>
        <p:nvSpPr>
          <p:cNvPr id="84" name="Rounded Rectangle 22"/>
          <p:cNvSpPr/>
          <p:nvPr/>
        </p:nvSpPr>
        <p:spPr bwMode="auto">
          <a:xfrm>
            <a:off x="422841" y="2925808"/>
            <a:ext cx="3522663" cy="685800"/>
          </a:xfrm>
          <a:prstGeom prst="rect">
            <a:avLst/>
          </a:prstGeom>
          <a:ln>
            <a:noFill/>
          </a:ln>
        </p:spPr>
        <p:style>
          <a:lnRef idx="0">
            <a:scrgbClr r="0" g="0" b="0"/>
          </a:lnRef>
          <a:fillRef idx="0">
            <a:scrgbClr r="0" g="0" b="0"/>
          </a:fillRef>
          <a:effectRef idx="0">
            <a:scrgbClr r="0" g="0" b="0"/>
          </a:effectRef>
          <a:fontRef idx="minor">
            <a:schemeClr val="lt1"/>
          </a:fontRef>
        </p:style>
        <p:txBody>
          <a:bodyPr lIns="83820" tIns="41910" rIns="83820" bIns="41910" spcCol="127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77900">
              <a:lnSpc>
                <a:spcPct val="90000"/>
              </a:lnSpc>
              <a:spcAft>
                <a:spcPct val="35000"/>
              </a:spcAft>
              <a:defRPr/>
            </a:pPr>
            <a:r>
              <a:rPr lang="en-US" b="1" dirty="0" smtClean="0">
                <a:solidFill>
                  <a:srgbClr val="FFFFFF"/>
                </a:solidFill>
                <a:latin typeface="Arial" pitchFamily="34" charset="0"/>
                <a:cs typeface="Arial" pitchFamily="34" charset="0"/>
              </a:rPr>
              <a:t>Claim #1 - Concepts &amp; Procedures</a:t>
            </a:r>
            <a:endParaRPr lang="en-US" b="1" dirty="0">
              <a:solidFill>
                <a:srgbClr val="FFFFFF"/>
              </a:solidFill>
              <a:latin typeface="Arial" pitchFamily="34" charset="0"/>
              <a:cs typeface="Arial" pitchFamily="34" charset="0"/>
            </a:endParaRPr>
          </a:p>
        </p:txBody>
      </p:sp>
      <p:sp>
        <p:nvSpPr>
          <p:cNvPr id="85" name="Rounded Rectangle 22"/>
          <p:cNvSpPr/>
          <p:nvPr/>
        </p:nvSpPr>
        <p:spPr bwMode="auto">
          <a:xfrm>
            <a:off x="413316" y="3733845"/>
            <a:ext cx="3522663" cy="685800"/>
          </a:xfrm>
          <a:prstGeom prst="rect">
            <a:avLst/>
          </a:prstGeom>
          <a:ln>
            <a:noFill/>
          </a:ln>
        </p:spPr>
        <p:style>
          <a:lnRef idx="0">
            <a:scrgbClr r="0" g="0" b="0"/>
          </a:lnRef>
          <a:fillRef idx="0">
            <a:scrgbClr r="0" g="0" b="0"/>
          </a:fillRef>
          <a:effectRef idx="0">
            <a:scrgbClr r="0" g="0" b="0"/>
          </a:effectRef>
          <a:fontRef idx="minor">
            <a:schemeClr val="lt1"/>
          </a:fontRef>
        </p:style>
        <p:txBody>
          <a:bodyPr lIns="83820" tIns="41910" rIns="83820" bIns="41910" spcCol="127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77900">
              <a:lnSpc>
                <a:spcPct val="90000"/>
              </a:lnSpc>
              <a:spcAft>
                <a:spcPct val="35000"/>
              </a:spcAft>
              <a:defRPr/>
            </a:pPr>
            <a:r>
              <a:rPr lang="en-US" b="1" dirty="0" smtClean="0">
                <a:solidFill>
                  <a:srgbClr val="FFFFFF"/>
                </a:solidFill>
                <a:latin typeface="Arial" pitchFamily="34" charset="0"/>
                <a:cs typeface="Arial" pitchFamily="34" charset="0"/>
              </a:rPr>
              <a:t>Claim #2 - Problem Solving</a:t>
            </a:r>
            <a:endParaRPr lang="en-US" b="1" dirty="0">
              <a:solidFill>
                <a:srgbClr val="FFFFFF"/>
              </a:solidFill>
              <a:latin typeface="Arial" pitchFamily="34" charset="0"/>
              <a:cs typeface="Arial" pitchFamily="34" charset="0"/>
            </a:endParaRPr>
          </a:p>
        </p:txBody>
      </p:sp>
      <p:sp>
        <p:nvSpPr>
          <p:cNvPr id="86" name="Rounded Rectangle 22"/>
          <p:cNvSpPr/>
          <p:nvPr/>
        </p:nvSpPr>
        <p:spPr bwMode="auto">
          <a:xfrm>
            <a:off x="416491" y="4535533"/>
            <a:ext cx="3522663" cy="685800"/>
          </a:xfrm>
          <a:prstGeom prst="rect">
            <a:avLst/>
          </a:prstGeom>
          <a:ln>
            <a:noFill/>
          </a:ln>
        </p:spPr>
        <p:style>
          <a:lnRef idx="0">
            <a:scrgbClr r="0" g="0" b="0"/>
          </a:lnRef>
          <a:fillRef idx="0">
            <a:scrgbClr r="0" g="0" b="0"/>
          </a:fillRef>
          <a:effectRef idx="0">
            <a:scrgbClr r="0" g="0" b="0"/>
          </a:effectRef>
          <a:fontRef idx="minor">
            <a:schemeClr val="lt1"/>
          </a:fontRef>
        </p:style>
        <p:txBody>
          <a:bodyPr lIns="83820" tIns="41910" rIns="83820" bIns="41910" spcCol="127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77900">
              <a:lnSpc>
                <a:spcPct val="90000"/>
              </a:lnSpc>
              <a:spcAft>
                <a:spcPct val="35000"/>
              </a:spcAft>
              <a:defRPr/>
            </a:pPr>
            <a:r>
              <a:rPr lang="en-US" b="1" dirty="0" smtClean="0">
                <a:solidFill>
                  <a:srgbClr val="FFFFFF"/>
                </a:solidFill>
                <a:latin typeface="Arial" pitchFamily="34" charset="0"/>
                <a:cs typeface="Arial" pitchFamily="34" charset="0"/>
              </a:rPr>
              <a:t>Claim #3 - Communicating </a:t>
            </a:r>
            <a:r>
              <a:rPr lang="en-US" b="1" dirty="0">
                <a:solidFill>
                  <a:srgbClr val="FFFFFF"/>
                </a:solidFill>
                <a:latin typeface="Arial" pitchFamily="34" charset="0"/>
                <a:cs typeface="Arial" pitchFamily="34" charset="0"/>
              </a:rPr>
              <a:t>Reasoning</a:t>
            </a:r>
          </a:p>
        </p:txBody>
      </p:sp>
      <p:sp>
        <p:nvSpPr>
          <p:cNvPr id="87" name="Rounded Rectangle 22"/>
          <p:cNvSpPr/>
          <p:nvPr/>
        </p:nvSpPr>
        <p:spPr bwMode="auto">
          <a:xfrm>
            <a:off x="410141" y="5326108"/>
            <a:ext cx="3522663" cy="685800"/>
          </a:xfrm>
          <a:prstGeom prst="rect">
            <a:avLst/>
          </a:prstGeom>
          <a:ln>
            <a:noFill/>
          </a:ln>
        </p:spPr>
        <p:style>
          <a:lnRef idx="0">
            <a:scrgbClr r="0" g="0" b="0"/>
          </a:lnRef>
          <a:fillRef idx="0">
            <a:scrgbClr r="0" g="0" b="0"/>
          </a:fillRef>
          <a:effectRef idx="0">
            <a:scrgbClr r="0" g="0" b="0"/>
          </a:effectRef>
          <a:fontRef idx="minor">
            <a:schemeClr val="lt1"/>
          </a:fontRef>
        </p:style>
        <p:txBody>
          <a:bodyPr lIns="83820" tIns="41910" rIns="83820" bIns="41910" spcCol="127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77900">
              <a:lnSpc>
                <a:spcPct val="90000"/>
              </a:lnSpc>
              <a:spcAft>
                <a:spcPct val="35000"/>
              </a:spcAft>
              <a:defRPr/>
            </a:pPr>
            <a:r>
              <a:rPr lang="en-US" b="1" dirty="0" smtClean="0">
                <a:solidFill>
                  <a:srgbClr val="FFFFFF"/>
                </a:solidFill>
                <a:latin typeface="Arial" pitchFamily="34" charset="0"/>
                <a:cs typeface="Arial" pitchFamily="34" charset="0"/>
              </a:rPr>
              <a:t>Claim #4 - Modeling </a:t>
            </a:r>
            <a:r>
              <a:rPr lang="en-US" b="1" dirty="0">
                <a:solidFill>
                  <a:srgbClr val="FFFFFF"/>
                </a:solidFill>
                <a:latin typeface="Arial" pitchFamily="34" charset="0"/>
                <a:cs typeface="Arial" pitchFamily="34" charset="0"/>
              </a:rPr>
              <a:t>and Data Analysis</a:t>
            </a:r>
          </a:p>
        </p:txBody>
      </p:sp>
      <p:sp>
        <p:nvSpPr>
          <p:cNvPr id="88" name="Title 1"/>
          <p:cNvSpPr txBox="1">
            <a:spLocks/>
          </p:cNvSpPr>
          <p:nvPr/>
        </p:nvSpPr>
        <p:spPr>
          <a:xfrm>
            <a:off x="457200" y="274638"/>
            <a:ext cx="8229600" cy="11430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lang="en-US" sz="3200" b="1" kern="1200" dirty="0">
                <a:solidFill>
                  <a:schemeClr val="accent4"/>
                </a:solidFill>
                <a:latin typeface="Arial" pitchFamily="34" charset="0"/>
                <a:ea typeface="+mj-ea"/>
                <a:cs typeface="Arial" pitchFamily="34" charset="0"/>
              </a:defRPr>
            </a:lvl1pPr>
          </a:lstStyle>
          <a:p>
            <a:pPr>
              <a:defRPr/>
            </a:pPr>
            <a:r>
              <a:rPr sz="2400" smtClean="0">
                <a:solidFill>
                  <a:srgbClr val="006298"/>
                </a:solidFill>
              </a:rPr>
              <a:t>Claims for the Mathematics Summative Assessment</a:t>
            </a:r>
            <a:endParaRPr sz="2400">
              <a:solidFill>
                <a:srgbClr val="006298"/>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8557777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1+#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83"/>
                                        </p:tgtEl>
                                        <p:attrNameLst>
                                          <p:attrName>style.visibility</p:attrName>
                                        </p:attrNameLst>
                                      </p:cBhvr>
                                      <p:to>
                                        <p:strVal val="visible"/>
                                      </p:to>
                                    </p:set>
                                    <p:anim calcmode="lin" valueType="num">
                                      <p:cBhvr additive="base">
                                        <p:cTn id="29" dur="500" fill="hold"/>
                                        <p:tgtEl>
                                          <p:spTgt spid="83"/>
                                        </p:tgtEl>
                                        <p:attrNameLst>
                                          <p:attrName>ppt_x</p:attrName>
                                        </p:attrNameLst>
                                      </p:cBhvr>
                                      <p:tavLst>
                                        <p:tav tm="0">
                                          <p:val>
                                            <p:strVal val="1+#ppt_w/2"/>
                                          </p:val>
                                        </p:tav>
                                        <p:tav tm="100000">
                                          <p:val>
                                            <p:strVal val="#ppt_x"/>
                                          </p:val>
                                        </p:tav>
                                      </p:tavLst>
                                    </p:anim>
                                    <p:anim calcmode="lin" valueType="num">
                                      <p:cBhvr additive="base">
                                        <p:cTn id="30" dur="5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500" fill="hold"/>
                                        <p:tgtEl>
                                          <p:spTgt spid="84"/>
                                        </p:tgtEl>
                                        <p:attrNameLst>
                                          <p:attrName>ppt_x</p:attrName>
                                        </p:attrNameLst>
                                      </p:cBhvr>
                                      <p:tavLst>
                                        <p:tav tm="0">
                                          <p:val>
                                            <p:strVal val="1+#ppt_w/2"/>
                                          </p:val>
                                        </p:tav>
                                        <p:tav tm="100000">
                                          <p:val>
                                            <p:strVal val="#ppt_x"/>
                                          </p:val>
                                        </p:tav>
                                      </p:tavLst>
                                    </p:anim>
                                    <p:anim calcmode="lin" valueType="num">
                                      <p:cBhvr additive="base">
                                        <p:cTn id="44"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85"/>
                                        </p:tgtEl>
                                        <p:attrNameLst>
                                          <p:attrName>style.visibility</p:attrName>
                                        </p:attrNameLst>
                                      </p:cBhvr>
                                      <p:to>
                                        <p:strVal val="visible"/>
                                      </p:to>
                                    </p:set>
                                    <p:anim calcmode="lin" valueType="num">
                                      <p:cBhvr additive="base">
                                        <p:cTn id="57" dur="500" fill="hold"/>
                                        <p:tgtEl>
                                          <p:spTgt spid="85"/>
                                        </p:tgtEl>
                                        <p:attrNameLst>
                                          <p:attrName>ppt_x</p:attrName>
                                        </p:attrNameLst>
                                      </p:cBhvr>
                                      <p:tavLst>
                                        <p:tav tm="0">
                                          <p:val>
                                            <p:strVal val="1+#ppt_w/2"/>
                                          </p:val>
                                        </p:tav>
                                        <p:tav tm="100000">
                                          <p:val>
                                            <p:strVal val="#ppt_x"/>
                                          </p:val>
                                        </p:tav>
                                      </p:tavLst>
                                    </p:anim>
                                    <p:anim calcmode="lin" valueType="num">
                                      <p:cBhvr additive="base">
                                        <p:cTn id="58" dur="5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1+#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1+#ppt_w/2"/>
                                          </p:val>
                                        </p:tav>
                                        <p:tav tm="100000">
                                          <p:val>
                                            <p:strVal val="#ppt_x"/>
                                          </p:val>
                                        </p:tav>
                                      </p:tavLst>
                                    </p:anim>
                                    <p:anim calcmode="lin" valueType="num">
                                      <p:cBhvr additive="base">
                                        <p:cTn id="68" dur="500" fill="hold"/>
                                        <p:tgtEl>
                                          <p:spTgt spid="1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86"/>
                                        </p:tgtEl>
                                        <p:attrNameLst>
                                          <p:attrName>style.visibility</p:attrName>
                                        </p:attrNameLst>
                                      </p:cBhvr>
                                      <p:to>
                                        <p:strVal val="visible"/>
                                      </p:to>
                                    </p:set>
                                    <p:anim calcmode="lin" valueType="num">
                                      <p:cBhvr additive="base">
                                        <p:cTn id="71" dur="500" fill="hold"/>
                                        <p:tgtEl>
                                          <p:spTgt spid="86"/>
                                        </p:tgtEl>
                                        <p:attrNameLst>
                                          <p:attrName>ppt_x</p:attrName>
                                        </p:attrNameLst>
                                      </p:cBhvr>
                                      <p:tavLst>
                                        <p:tav tm="0">
                                          <p:val>
                                            <p:strVal val="1+#ppt_w/2"/>
                                          </p:val>
                                        </p:tav>
                                        <p:tav tm="100000">
                                          <p:val>
                                            <p:strVal val="#ppt_x"/>
                                          </p:val>
                                        </p:tav>
                                      </p:tavLst>
                                    </p:anim>
                                    <p:anim calcmode="lin" valueType="num">
                                      <p:cBhvr additive="base">
                                        <p:cTn id="72"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1+#ppt_w/2"/>
                                          </p:val>
                                        </p:tav>
                                        <p:tav tm="100000">
                                          <p:val>
                                            <p:strVal val="#ppt_x"/>
                                          </p:val>
                                        </p:tav>
                                      </p:tavLst>
                                    </p:anim>
                                    <p:anim calcmode="lin" valueType="num">
                                      <p:cBhvr additive="base">
                                        <p:cTn id="78" dur="500" fill="hold"/>
                                        <p:tgtEl>
                                          <p:spTgt spid="12"/>
                                        </p:tgtEl>
                                        <p:attrNameLst>
                                          <p:attrName>ppt_y</p:attrName>
                                        </p:attrNameLst>
                                      </p:cBhvr>
                                      <p:tavLst>
                                        <p:tav tm="0">
                                          <p:val>
                                            <p:strVal val="#ppt_y"/>
                                          </p:val>
                                        </p:tav>
                                        <p:tav tm="100000">
                                          <p:val>
                                            <p:strVal val="#ppt_y"/>
                                          </p:val>
                                        </p:tav>
                                      </p:tavLst>
                                    </p:anim>
                                  </p:childTnLst>
                                </p:cTn>
                              </p:par>
                              <p:par>
                                <p:cTn id="79" presetID="2" presetClass="entr" presetSubtype="2" fill="hold" nodeType="with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500" fill="hold"/>
                                        <p:tgtEl>
                                          <p:spTgt spid="13"/>
                                        </p:tgtEl>
                                        <p:attrNameLst>
                                          <p:attrName>ppt_x</p:attrName>
                                        </p:attrNameLst>
                                      </p:cBhvr>
                                      <p:tavLst>
                                        <p:tav tm="0">
                                          <p:val>
                                            <p:strVal val="1+#ppt_w/2"/>
                                          </p:val>
                                        </p:tav>
                                        <p:tav tm="100000">
                                          <p:val>
                                            <p:strVal val="#ppt_x"/>
                                          </p:val>
                                        </p:tav>
                                      </p:tavLst>
                                    </p:anim>
                                    <p:anim calcmode="lin" valueType="num">
                                      <p:cBhvr additive="base">
                                        <p:cTn id="82" dur="500" fill="hold"/>
                                        <p:tgtEl>
                                          <p:spTgt spid="13"/>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87"/>
                                        </p:tgtEl>
                                        <p:attrNameLst>
                                          <p:attrName>style.visibility</p:attrName>
                                        </p:attrNameLst>
                                      </p:cBhvr>
                                      <p:to>
                                        <p:strVal val="visible"/>
                                      </p:to>
                                    </p:set>
                                    <p:anim calcmode="lin" valueType="num">
                                      <p:cBhvr additive="base">
                                        <p:cTn id="85" dur="500" fill="hold"/>
                                        <p:tgtEl>
                                          <p:spTgt spid="87"/>
                                        </p:tgtEl>
                                        <p:attrNameLst>
                                          <p:attrName>ppt_x</p:attrName>
                                        </p:attrNameLst>
                                      </p:cBhvr>
                                      <p:tavLst>
                                        <p:tav tm="0">
                                          <p:val>
                                            <p:strVal val="1+#ppt_w/2"/>
                                          </p:val>
                                        </p:tav>
                                        <p:tav tm="100000">
                                          <p:val>
                                            <p:strVal val="#ppt_x"/>
                                          </p:val>
                                        </p:tav>
                                      </p:tavLst>
                                    </p:anim>
                                    <p:anim calcmode="lin" valueType="num">
                                      <p:cBhvr additive="base">
                                        <p:cTn id="86" dur="5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4"/>
          </p:nvPr>
        </p:nvSpPr>
        <p:spPr/>
        <p:txBody>
          <a:bodyPr/>
          <a:lstStyle/>
          <a:p>
            <a:fld id="{B0BF9025-D128-CC4B-B075-F0A35CC9F153}" type="slidenum">
              <a:rPr lang="en-US" smtClean="0">
                <a:solidFill>
                  <a:srgbClr val="000000"/>
                </a:solidFill>
              </a:rPr>
              <a:pPr/>
              <a:t>7</a:t>
            </a:fld>
            <a:endParaRPr lang="en-US" dirty="0">
              <a:solidFill>
                <a:srgbClr val="000000"/>
              </a:solidFill>
            </a:endParaRPr>
          </a:p>
        </p:txBody>
      </p:sp>
      <p:pic>
        <p:nvPicPr>
          <p:cNvPr id="5" name="P 1"/>
          <p:cNvPicPr/>
          <p:nvPr/>
        </p:nvPicPr>
        <p:blipFill>
          <a:blip r:embed="rId2"/>
          <a:stretch>
            <a:fillRect/>
          </a:stretch>
        </p:blipFill>
        <p:spPr>
          <a:xfrm>
            <a:off x="254000" y="743858"/>
            <a:ext cx="8617857" cy="51888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Response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i="1" dirty="0" smtClean="0"/>
              <a:t>	As </a:t>
            </a:r>
            <a:r>
              <a:rPr lang="en-US" i="1" dirty="0"/>
              <a:t>a starting point, I can calculate a surface area greater than that of the moon by finding the surface area of a cube with edge length equal to the diameter of the moon. Doing this would give 6 </a:t>
            </a:r>
            <a:r>
              <a:rPr lang="en-US" i="1" dirty="0" err="1"/>
              <a:t>x</a:t>
            </a:r>
            <a:r>
              <a:rPr lang="en-US" i="1" dirty="0"/>
              <a:t> 3475^2, or about 72.5 million square kilometers. Since 71% of Earth’s surface is covered with water, about 29% is dry land. 29% of 5.1 x10^8 is about 148 million square kilometers. Since 148 million is more than double 72.5 million (which is an over estimate), there is clearly more dry land on Earth.</a:t>
            </a:r>
            <a:endParaRPr lang="en-US" dirty="0"/>
          </a:p>
        </p:txBody>
      </p:sp>
      <p:sp>
        <p:nvSpPr>
          <p:cNvPr id="4" name="Slide Number Placeholder 3"/>
          <p:cNvSpPr>
            <a:spLocks noGrp="1"/>
          </p:cNvSpPr>
          <p:nvPr>
            <p:ph type="sldNum" sz="quarter" idx="4"/>
          </p:nvPr>
        </p:nvSpPr>
        <p:spPr/>
        <p:txBody>
          <a:bodyPr/>
          <a:lstStyle/>
          <a:p>
            <a:fld id="{B0BF9025-D128-CC4B-B075-F0A35CC9F153}" type="slidenum">
              <a:rPr lang="en-US" smtClean="0">
                <a:solidFill>
                  <a:srgbClr val="000000"/>
                </a:solidFill>
              </a:rPr>
              <a:pPr/>
              <a:t>8</a:t>
            </a:fld>
            <a:endParaRPr lang="en-US"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Discussion</a:t>
            </a:r>
            <a:endParaRPr lang="en-US" dirty="0"/>
          </a:p>
        </p:txBody>
      </p:sp>
      <p:sp>
        <p:nvSpPr>
          <p:cNvPr id="3" name="Content Placeholder 2"/>
          <p:cNvSpPr>
            <a:spLocks noGrp="1"/>
          </p:cNvSpPr>
          <p:nvPr>
            <p:ph idx="1"/>
          </p:nvPr>
        </p:nvSpPr>
        <p:spPr/>
        <p:txBody>
          <a:bodyPr/>
          <a:lstStyle/>
          <a:p>
            <a:r>
              <a:rPr lang="en-US" dirty="0" smtClean="0"/>
              <a:t>How would including the formula for surface area of a sphere change the mathematical reasoning demand of the item?</a:t>
            </a:r>
            <a:endParaRPr lang="en-US" dirty="0"/>
          </a:p>
        </p:txBody>
      </p:sp>
      <p:sp>
        <p:nvSpPr>
          <p:cNvPr id="4" name="Slide Number Placeholder 3"/>
          <p:cNvSpPr>
            <a:spLocks noGrp="1"/>
          </p:cNvSpPr>
          <p:nvPr>
            <p:ph type="sldNum" sz="quarter" idx="4"/>
          </p:nvPr>
        </p:nvSpPr>
        <p:spPr/>
        <p:txBody>
          <a:bodyPr/>
          <a:lstStyle/>
          <a:p>
            <a:fld id="{B0BF9025-D128-CC4B-B075-F0A35CC9F153}" type="slidenum">
              <a:rPr lang="en-US" smtClean="0">
                <a:solidFill>
                  <a:srgbClr val="000000"/>
                </a:solidFill>
              </a:rPr>
              <a:pPr/>
              <a:t>9</a:t>
            </a:fld>
            <a:endParaRPr lang="en-US" dirty="0">
              <a:solidFill>
                <a:srgbClr val="000000"/>
              </a:solidFill>
            </a:endParaRPr>
          </a:p>
        </p:txBody>
      </p:sp>
    </p:spTree>
  </p:cSld>
  <p:clrMapOvr>
    <a:masterClrMapping/>
  </p:clrMapOvr>
</p:sld>
</file>

<file path=ppt/theme/theme1.xml><?xml version="1.0" encoding="utf-8"?>
<a:theme xmlns:a="http://schemas.openxmlformats.org/drawingml/2006/main" name="SB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6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4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5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79D4B5B5155E4586E209E1352BADD3" ma:contentTypeVersion="0" ma:contentTypeDescription="Create a new document." ma:contentTypeScope="" ma:versionID="b29685fcac92a17da4d517364cafbd4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594207-4C21-4807-A073-23A745D7FF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409878B-8E05-4837-92EB-BDBCD0AF3AD4}">
  <ds:schemaRefs>
    <ds:schemaRef ds:uri="http://schemas.microsoft.com/sharepoint/v3/contenttype/forms"/>
  </ds:schemaRefs>
</ds:datastoreItem>
</file>

<file path=customXml/itemProps3.xml><?xml version="1.0" encoding="utf-8"?>
<ds:datastoreItem xmlns:ds="http://schemas.openxmlformats.org/officeDocument/2006/customXml" ds:itemID="{C3EB2574-6F86-4A2C-85EB-44E173692D4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SB Theme.thmx</Template>
  <TotalTime>13600</TotalTime>
  <Words>3426</Words>
  <Application>Microsoft Macintosh PowerPoint</Application>
  <PresentationFormat>On-screen Show (4:3)</PresentationFormat>
  <Paragraphs>328</Paragraphs>
  <Slides>49</Slides>
  <Notes>11</Notes>
  <HiddenSlides>0</HiddenSlides>
  <MMClips>0</MMClips>
  <ScaleCrop>false</ScaleCrop>
  <HeadingPairs>
    <vt:vector size="6" baseType="variant">
      <vt:variant>
        <vt:lpstr>Design Template</vt:lpstr>
      </vt:variant>
      <vt:variant>
        <vt:i4>6</vt:i4>
      </vt:variant>
      <vt:variant>
        <vt:lpstr>Links</vt:lpstr>
      </vt:variant>
      <vt:variant>
        <vt:i4>1</vt:i4>
      </vt:variant>
      <vt:variant>
        <vt:lpstr>Slide Titles</vt:lpstr>
      </vt:variant>
      <vt:variant>
        <vt:i4>49</vt:i4>
      </vt:variant>
    </vt:vector>
  </HeadingPairs>
  <TitlesOfParts>
    <vt:vector size="56" baseType="lpstr">
      <vt:lpstr>SB Theme</vt:lpstr>
      <vt:lpstr>16_Office Theme</vt:lpstr>
      <vt:lpstr>14_Office Theme</vt:lpstr>
      <vt:lpstr>Office Theme</vt:lpstr>
      <vt:lpstr>1_Office Theme</vt:lpstr>
      <vt:lpstr>15_Office Theme</vt:lpstr>
      <vt:lpstr>Macintosh HD:Users:shelbicole:Desktop:Common Core:SAP:Standards for Claims 2 3 4.docx!OLE_LINK3</vt:lpstr>
      <vt:lpstr>Writing &amp; Scoring Items that Ask Students to Reason Mathematically</vt:lpstr>
      <vt:lpstr>Why teach kids to reason mathematically?</vt:lpstr>
      <vt:lpstr>Overview</vt:lpstr>
      <vt:lpstr>The CCSSM Requires Three Shifts in Mathematics</vt:lpstr>
      <vt:lpstr>Slide 5</vt:lpstr>
      <vt:lpstr>Slide 6</vt:lpstr>
      <vt:lpstr>Slide 7</vt:lpstr>
      <vt:lpstr>Sample Response</vt:lpstr>
      <vt:lpstr>For Discussion</vt:lpstr>
      <vt:lpstr>Slide 10</vt:lpstr>
      <vt:lpstr>Slide 11</vt:lpstr>
      <vt:lpstr>Grade 7 Example</vt:lpstr>
      <vt:lpstr>Shift #1: Focus  Content Emphases by Cluster</vt:lpstr>
      <vt:lpstr>Attending to Focus: Test Blueprint</vt:lpstr>
      <vt:lpstr>Attending to Focus: Test Blueprint</vt:lpstr>
      <vt:lpstr>Attending to Focus: Choosing High Priority Content for Claim 3</vt:lpstr>
      <vt:lpstr>Slide 17</vt:lpstr>
      <vt:lpstr>Slide 18</vt:lpstr>
      <vt:lpstr>Math Break</vt:lpstr>
      <vt:lpstr>Shift #3: Rigor   In Major Topics, Pursue Conceptual Understanding,  Procedural Skill and Fluency, and Application</vt:lpstr>
      <vt:lpstr>Shift #3: Rigor  Required Fluencies for Grades K-6</vt:lpstr>
      <vt:lpstr>Slide 22</vt:lpstr>
      <vt:lpstr>A Balanced Assessment System</vt:lpstr>
      <vt:lpstr>Using Computer Adaptive Technology for Summative and Interim Assessments</vt:lpstr>
      <vt:lpstr>How CAT Works (Binet’s Test)</vt:lpstr>
      <vt:lpstr>Creating a Range of Difficulty</vt:lpstr>
      <vt:lpstr>Using the vertical coherence of the standards to support the adaptive nature of the test</vt:lpstr>
      <vt:lpstr>Viewing Sample Items &amp; Tasks</vt:lpstr>
      <vt:lpstr>Focus on Reasoning</vt:lpstr>
      <vt:lpstr>What is reasoning in mathematics?</vt:lpstr>
      <vt:lpstr>Slide 31</vt:lpstr>
      <vt:lpstr>The Language of Coherence at the Cluster Level</vt:lpstr>
      <vt:lpstr>Claim 3: Communicating Reasoning</vt:lpstr>
      <vt:lpstr>Targets for Claim 3</vt:lpstr>
      <vt:lpstr>Basic Structure of All Tasks (Cont.):</vt:lpstr>
      <vt:lpstr>Grade 3 Example</vt:lpstr>
      <vt:lpstr>Grade 4 Example</vt:lpstr>
      <vt:lpstr>Grade 5 Example</vt:lpstr>
      <vt:lpstr>Grade 6 Example</vt:lpstr>
      <vt:lpstr>Grade 8 Example</vt:lpstr>
      <vt:lpstr>HS Example</vt:lpstr>
      <vt:lpstr>Rubrics: What is it exactly that we want students to do?</vt:lpstr>
      <vt:lpstr>Scoring Rubrics</vt:lpstr>
      <vt:lpstr>Grade 3 &amp; Grade 7: Example items from part of a performance task</vt:lpstr>
      <vt:lpstr>Applying and Refining Item Level Rubrics</vt:lpstr>
      <vt:lpstr>Rubric Refinements</vt:lpstr>
      <vt:lpstr>Rubric Refinements</vt:lpstr>
      <vt:lpstr>Why might an initial scoring rubric change after field testing?</vt:lpstr>
      <vt:lpstr>Find Out More</vt:lpstr>
    </vt:vector>
  </TitlesOfParts>
  <Company>Measured Progress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Claim 3: Communicating Reasoning</dc:title>
  <dc:creator>Rachel Hall</dc:creator>
  <cp:lastModifiedBy>Shelbi Cole</cp:lastModifiedBy>
  <cp:revision>391</cp:revision>
  <cp:lastPrinted>2012-04-27T18:41:08Z</cp:lastPrinted>
  <dcterms:created xsi:type="dcterms:W3CDTF">2014-08-18T18:45:26Z</dcterms:created>
  <dcterms:modified xsi:type="dcterms:W3CDTF">2014-08-19T01:35:53Z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0x0101000279D4B5B5155E4586E209E1352BADD3</vt:lpwstr>
  </property>
</Properties>
</file>