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8" r:id="rId1"/>
  </p:sldMasterIdLst>
  <p:notesMasterIdLst>
    <p:notesMasterId r:id="rId22"/>
  </p:notesMasterIdLst>
  <p:sldIdLst>
    <p:sldId id="257" r:id="rId2"/>
    <p:sldId id="259" r:id="rId3"/>
    <p:sldId id="258" r:id="rId4"/>
    <p:sldId id="261" r:id="rId5"/>
    <p:sldId id="282" r:id="rId6"/>
    <p:sldId id="283" r:id="rId7"/>
    <p:sldId id="279" r:id="rId8"/>
    <p:sldId id="289" r:id="rId9"/>
    <p:sldId id="280" r:id="rId10"/>
    <p:sldId id="310" r:id="rId11"/>
    <p:sldId id="311" r:id="rId12"/>
    <p:sldId id="281" r:id="rId13"/>
    <p:sldId id="291" r:id="rId14"/>
    <p:sldId id="292" r:id="rId15"/>
    <p:sldId id="294" r:id="rId16"/>
    <p:sldId id="299" r:id="rId17"/>
    <p:sldId id="305" r:id="rId18"/>
    <p:sldId id="262" r:id="rId19"/>
    <p:sldId id="301" r:id="rId20"/>
    <p:sldId id="30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D6C620-0AFF-CB4E-94F0-53FD3EDD2000}">
          <p14:sldIdLst>
            <p14:sldId id="257"/>
            <p14:sldId id="259"/>
            <p14:sldId id="258"/>
            <p14:sldId id="261"/>
            <p14:sldId id="282"/>
            <p14:sldId id="283"/>
            <p14:sldId id="279"/>
            <p14:sldId id="289"/>
            <p14:sldId id="280"/>
            <p14:sldId id="310"/>
            <p14:sldId id="311"/>
            <p14:sldId id="281"/>
            <p14:sldId id="291"/>
            <p14:sldId id="292"/>
          </p14:sldIdLst>
        </p14:section>
        <p14:section name="CH Fraction Video" id="{CF278CA9-25DD-F548-9AF7-76CF3B6DDCED}">
          <p14:sldIdLst>
            <p14:sldId id="294"/>
            <p14:sldId id="299"/>
            <p14:sldId id="305"/>
            <p14:sldId id="262"/>
            <p14:sldId id="301"/>
            <p14:sldId id="30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C56C8-2B7A-7B4D-8F53-49DEC1044C5F}" type="datetimeFigureOut">
              <a:rPr lang="en-US" smtClean="0"/>
              <a:t>6/23/14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53D42-879F-CC4F-9DCB-A7407F9B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71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36282E-9B82-5F45-85F8-5FE54B500A78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3D42-879F-CC4F-9DCB-A7407F9BE7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37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3D42-879F-CC4F-9DCB-A7407F9BE7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37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3D42-879F-CC4F-9DCB-A7407F9BE7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96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3D42-879F-CC4F-9DCB-A7407F9BE7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64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7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35892" indent="-283035" defTabSz="91357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2142" indent="-226428" defTabSz="91357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4998" indent="-226428" defTabSz="91357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7855" indent="-226428" defTabSz="91357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90711" indent="-226428" defTabSz="913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43568" indent="-226428" defTabSz="913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6425" indent="-226428" defTabSz="913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9281" indent="-226428" defTabSz="913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07BBF68-C4D2-4043-96FE-CB6E4995313B}" type="slidenum">
              <a:rPr lang="en-US"/>
              <a:pPr/>
              <a:t>16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4688"/>
            <a:ext cx="4597400" cy="34480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203" y="4345290"/>
            <a:ext cx="5033596" cy="41233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7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35892" indent="-283035" defTabSz="91357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2142" indent="-226428" defTabSz="91357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4998" indent="-226428" defTabSz="91357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7855" indent="-226428" defTabSz="91357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90711" indent="-226428" defTabSz="913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43568" indent="-226428" defTabSz="913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6425" indent="-226428" defTabSz="913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9281" indent="-226428" defTabSz="913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07BBF68-C4D2-4043-96FE-CB6E4995313B}" type="slidenum">
              <a:rPr lang="en-US"/>
              <a:pPr/>
              <a:t>17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4688"/>
            <a:ext cx="4597400" cy="34480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203" y="4345290"/>
            <a:ext cx="5033596" cy="41233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7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35892" indent="-283035" defTabSz="91357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2142" indent="-226428" defTabSz="91357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4998" indent="-226428" defTabSz="91357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7855" indent="-226428" defTabSz="91357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90711" indent="-226428" defTabSz="913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43568" indent="-226428" defTabSz="913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6425" indent="-226428" defTabSz="913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9281" indent="-226428" defTabSz="913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E6186F2-EDBE-8E49-B2E0-6F0B1A70B917}" type="slidenum">
              <a:rPr lang="en-US"/>
              <a:pPr/>
              <a:t>19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4688"/>
            <a:ext cx="4597400" cy="34480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203" y="4345290"/>
            <a:ext cx="5033596" cy="41233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</a:rPr>
              <a:t>When during the year?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7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35892" indent="-283035" defTabSz="91357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2142" indent="-226428" defTabSz="91357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4998" indent="-226428" defTabSz="91357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7855" indent="-226428" defTabSz="91357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90711" indent="-226428" defTabSz="913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43568" indent="-226428" defTabSz="913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6425" indent="-226428" defTabSz="913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9281" indent="-226428" defTabSz="913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69262E6-3D8B-4E4C-91AC-2AC6CBDD54FD}" type="slidenum">
              <a:rPr lang="en-US"/>
              <a:pPr/>
              <a:t>20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4688"/>
            <a:ext cx="4597400" cy="34480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203" y="4345290"/>
            <a:ext cx="5033596" cy="41233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ED8B904D-619A-874D-9A34-3D2149E2AC3F}" type="datetimeFigureOut">
              <a:rPr lang="en-US" smtClean="0"/>
              <a:t>6/23/14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904D-619A-874D-9A34-3D2149E2AC3F}" type="datetimeFigureOut">
              <a:rPr lang="en-US" smtClean="0"/>
              <a:t>6/23/14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A9F8-303E-3E4F-9BD7-9B16274333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904D-619A-874D-9A34-3D2149E2AC3F}" type="datetimeFigureOut">
              <a:rPr lang="en-US" smtClean="0"/>
              <a:t>6/23/14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A9F8-303E-3E4F-9BD7-9B16274333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904D-619A-874D-9A34-3D2149E2AC3F}" type="datetimeFigureOut">
              <a:rPr lang="en-US" smtClean="0"/>
              <a:t>6/23/14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A9F8-303E-3E4F-9BD7-9B16274333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ED8B904D-619A-874D-9A34-3D2149E2AC3F}" type="datetimeFigureOut">
              <a:rPr lang="en-US" smtClean="0"/>
              <a:t>6/23/14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ED8B904D-619A-874D-9A34-3D2149E2AC3F}" type="datetimeFigureOut">
              <a:rPr lang="en-US" smtClean="0"/>
              <a:t>6/23/14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A9F8-303E-3E4F-9BD7-9B16274333D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904D-619A-874D-9A34-3D2149E2AC3F}" type="datetimeFigureOut">
              <a:rPr lang="en-US" smtClean="0"/>
              <a:t>6/23/14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A9F8-303E-3E4F-9BD7-9B16274333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8B904D-619A-874D-9A34-3D2149E2AC3F}" type="datetimeFigureOut">
              <a:rPr lang="en-US" smtClean="0"/>
              <a:t>6/23/14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A9F8-303E-3E4F-9BD7-9B16274333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8B904D-619A-874D-9A34-3D2149E2AC3F}" type="datetimeFigureOut">
              <a:rPr lang="en-US" smtClean="0"/>
              <a:t>6/23/14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A9F8-303E-3E4F-9BD7-9B16274333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ED8B904D-619A-874D-9A34-3D2149E2AC3F}" type="datetimeFigureOut">
              <a:rPr lang="en-US" smtClean="0"/>
              <a:t>6/23/14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A9F8-303E-3E4F-9BD7-9B16274333D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904D-619A-874D-9A34-3D2149E2AC3F}" type="datetimeFigureOut">
              <a:rPr lang="en-US" smtClean="0"/>
              <a:t>6/23/14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A9F8-303E-3E4F-9BD7-9B16274333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904D-619A-874D-9A34-3D2149E2AC3F}" type="datetimeFigureOut">
              <a:rPr lang="en-US" smtClean="0"/>
              <a:t>6/23/14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A9F8-303E-3E4F-9BD7-9B16274333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904D-619A-874D-9A34-3D2149E2AC3F}" type="datetimeFigureOut">
              <a:rPr lang="en-US" smtClean="0"/>
              <a:t>6/23/14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A9F8-303E-3E4F-9BD7-9B16274333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904D-619A-874D-9A34-3D2149E2AC3F}" type="datetimeFigureOut">
              <a:rPr lang="en-US" smtClean="0"/>
              <a:t>6/23/14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A9F8-303E-3E4F-9BD7-9B16274333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ED8B904D-619A-874D-9A34-3D2149E2AC3F}" type="datetimeFigureOut">
              <a:rPr lang="en-US" smtClean="0"/>
              <a:t>6/23/14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D8B904D-619A-874D-9A34-3D2149E2AC3F}" type="datetimeFigureOut">
              <a:rPr lang="en-US" smtClean="0"/>
              <a:t>6/23/14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A2B9A9F8-303E-3E4F-9BD7-9B16274333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904D-619A-874D-9A34-3D2149E2AC3F}" type="datetimeFigureOut">
              <a:rPr lang="en-US" smtClean="0"/>
              <a:t>6/23/14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A9F8-303E-3E4F-9BD7-9B16274333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904D-619A-874D-9A34-3D2149E2AC3F}" type="datetimeFigureOut">
              <a:rPr lang="en-US" smtClean="0"/>
              <a:t>6/23/14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A9F8-303E-3E4F-9BD7-9B16274333D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904D-619A-874D-9A34-3D2149E2AC3F}" type="datetimeFigureOut">
              <a:rPr lang="en-US" smtClean="0"/>
              <a:t>6/23/14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A2B9A9F8-303E-3E4F-9BD7-9B16274333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904D-619A-874D-9A34-3D2149E2AC3F}" type="datetimeFigureOut">
              <a:rPr lang="en-US" smtClean="0"/>
              <a:t>6/23/14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A9F8-303E-3E4F-9BD7-9B16274333D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D8B904D-619A-874D-9A34-3D2149E2AC3F}" type="datetimeFigureOut">
              <a:rPr lang="en-US" smtClean="0"/>
              <a:t>6/23/14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A2B9A9F8-303E-3E4F-9BD7-9B16274333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  <p:sldLayoutId id="2147483856" r:id="rId18"/>
    <p:sldLayoutId id="2147483857" r:id="rId19"/>
    <p:sldLayoutId id="2147483858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..%5C..%5C..%5C..%5C..%5C..%5C..%5CDesktop%5CACCESS%20Video%5CDivision%20of%20Fractions.mov" TargetMode="External"/><Relationship Id="rId4" Type="http://schemas.openxmlformats.org/officeDocument/2006/relationships/hyperlink" Target="..%5C..%5C..%5C..%5C..%5C..%5C..%5C..%5CDesktop%5CACCESS%20Video%5CDivision%20of%20Fractions.mov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3170" y="731451"/>
            <a:ext cx="4044827" cy="352071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bg1"/>
                </a:solidFill>
                <a:cs typeface="+mj-cs"/>
              </a:rPr>
              <a:t>Engaging students in quality mathematical argumentation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27997" y="5052901"/>
            <a:ext cx="4311203" cy="125825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200" dirty="0" smtClean="0">
                <a:cs typeface="+mn-cs"/>
              </a:rPr>
              <a:t>Day 2: Math Bridging Practices Summer Workshop</a:t>
            </a:r>
          </a:p>
          <a:p>
            <a:pPr eaLnBrk="1" hangingPunct="1">
              <a:defRPr/>
            </a:pPr>
            <a:r>
              <a:rPr lang="en-US" sz="2200" dirty="0" smtClean="0">
                <a:cs typeface="+mn-cs"/>
              </a:rPr>
              <a:t>Tuesday, June 24, 2014</a:t>
            </a:r>
          </a:p>
        </p:txBody>
      </p:sp>
    </p:spTree>
    <p:extLst>
      <p:ext uri="{BB962C8B-B14F-4D97-AF65-F5344CB8AC3E}">
        <p14:creationId xmlns:p14="http://schemas.microsoft.com/office/powerpoint/2010/main" val="18467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6394263" cy="4398674"/>
          </a:xfrm>
        </p:spPr>
        <p:txBody>
          <a:bodyPr>
            <a:normAutofit/>
          </a:bodyPr>
          <a:lstStyle/>
          <a:p>
            <a:r>
              <a:rPr lang="en-US" dirty="0"/>
              <a:t>Train A leaves the station traveling due east at 90 mph at 9am. Train B leaves the station traveling due west at 70 mph at 10am. How far apart are the trains at noon?</a:t>
            </a:r>
          </a:p>
          <a:p>
            <a:r>
              <a:rPr lang="en-US" dirty="0" smtClean="0"/>
              <a:t>Train A leaves the station traveling due east at 90 mph at 9am. Train B leaves the station traveling due west at 70 mph at 10am. How far apart are the trains at noon? Show your work.</a:t>
            </a:r>
          </a:p>
          <a:p>
            <a:r>
              <a:rPr lang="en-US" dirty="0"/>
              <a:t>Train A leaves the station traveling due east at 90 mph at 9am. Train B leaves the station traveling due west at 70 mph at 10am. How far apart are the trains at noon? </a:t>
            </a:r>
            <a:r>
              <a:rPr lang="en-US" dirty="0" smtClean="0"/>
              <a:t>Explain how you know.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737" y="1981200"/>
            <a:ext cx="2324100" cy="3492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07335" y="4423574"/>
            <a:ext cx="902747" cy="1050126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49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/>
              <a:t>Writing in math</a:t>
            </a:r>
          </a:p>
          <a:p>
            <a:pPr marL="0" indent="0">
              <a:buNone/>
            </a:pPr>
            <a:r>
              <a:rPr lang="en-US" b="1" dirty="0" smtClean="0"/>
              <a:t>Student Journal Prompt: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Josie thinks that the quadratic equation x</a:t>
            </a:r>
            <a:r>
              <a:rPr lang="en-US" baseline="30000" dirty="0" smtClean="0"/>
              <a:t>2</a:t>
            </a:r>
            <a:r>
              <a:rPr lang="en-US" dirty="0" smtClean="0"/>
              <a:t> + 4x + 6 has no roots because you cannot factor x</a:t>
            </a:r>
            <a:r>
              <a:rPr lang="en-US" baseline="30000" dirty="0" smtClean="0"/>
              <a:t>2</a:t>
            </a:r>
            <a:r>
              <a:rPr lang="en-US" dirty="0" smtClean="0"/>
              <a:t> + 4x + 6.  </a:t>
            </a:r>
          </a:p>
          <a:p>
            <a:r>
              <a:rPr lang="en-US" dirty="0" smtClean="0"/>
              <a:t>You’re not so sure. Check Josie’s claim and decide for yourself.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398800"/>
            <a:ext cx="22860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36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18419"/>
            <a:ext cx="4942107" cy="4930913"/>
          </a:xfrm>
        </p:spPr>
        <p:txBody>
          <a:bodyPr>
            <a:normAutofit/>
          </a:bodyPr>
          <a:lstStyle/>
          <a:p>
            <a:r>
              <a:rPr lang="en-US" b="1" dirty="0" smtClean="0"/>
              <a:t>Think:</a:t>
            </a:r>
            <a:r>
              <a:rPr lang="en-US" dirty="0" smtClean="0"/>
              <a:t> Review the tasks/resources on the Handout  - Private Think Time for ~5 minutes. There’s a set of categories with descriptors you can use for reference as well. </a:t>
            </a:r>
            <a:r>
              <a:rPr lang="en-US" i="1" dirty="0" smtClean="0"/>
              <a:t>These are meant to guide; not be complete rules. </a:t>
            </a:r>
            <a:endParaRPr lang="en-US" dirty="0" smtClean="0"/>
          </a:p>
          <a:p>
            <a:r>
              <a:rPr lang="en-US" b="1" dirty="0" smtClean="0"/>
              <a:t>Pairs-Share:</a:t>
            </a:r>
            <a:r>
              <a:rPr lang="en-US" dirty="0" smtClean="0"/>
              <a:t> with a partner at your table, review the tasks/resources. </a:t>
            </a:r>
            <a:r>
              <a:rPr lang="en-US" i="1" dirty="0" smtClean="0"/>
              <a:t>Take turns being the first to offer your thoughts on the task or resource. </a:t>
            </a:r>
            <a:r>
              <a:rPr lang="en-US" b="1" dirty="0" smtClean="0"/>
              <a:t>Person with the closest birthday should go </a:t>
            </a:r>
            <a:r>
              <a:rPr lang="en-US" b="1" dirty="0" smtClean="0"/>
              <a:t>first and be prepared to share group’s thinking</a:t>
            </a:r>
            <a:r>
              <a:rPr lang="en-US" dirty="0" smtClean="0"/>
              <a:t>. </a:t>
            </a:r>
            <a:r>
              <a:rPr lang="en-US" dirty="0" smtClean="0"/>
              <a:t>(~10 </a:t>
            </a:r>
            <a:r>
              <a:rPr lang="en-US" dirty="0" err="1" smtClean="0"/>
              <a:t>mins</a:t>
            </a:r>
            <a:r>
              <a:rPr lang="en-US" dirty="0" smtClean="0"/>
              <a:t>) </a:t>
            </a:r>
            <a:endParaRPr lang="en-US" dirty="0" smtClean="0"/>
          </a:p>
          <a:p>
            <a:r>
              <a:rPr lang="en-US" b="1" dirty="0" smtClean="0"/>
              <a:t>Full Group </a:t>
            </a:r>
            <a:r>
              <a:rPr lang="en-US" b="1" dirty="0" smtClean="0"/>
              <a:t>Discussion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911618"/>
              </p:ext>
            </p:extLst>
          </p:nvPr>
        </p:nvGraphicFramePr>
        <p:xfrm>
          <a:off x="5671480" y="2236695"/>
          <a:ext cx="3189306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653"/>
                <a:gridCol w="1594653"/>
              </a:tblGrid>
              <a:tr h="354475">
                <a:tc>
                  <a:txBody>
                    <a:bodyPr/>
                    <a:lstStyle/>
                    <a:p>
                      <a:r>
                        <a:rPr lang="en-US" dirty="0" smtClean="0"/>
                        <a:t>Table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Focal task</a:t>
                      </a:r>
                      <a:endParaRPr lang="en-US" dirty="0"/>
                    </a:p>
                  </a:txBody>
                  <a:tcPr/>
                </a:tc>
              </a:tr>
              <a:tr h="354475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&amp;</a:t>
                      </a:r>
                      <a:r>
                        <a:rPr lang="en-US" baseline="0" dirty="0" smtClean="0"/>
                        <a:t> D</a:t>
                      </a:r>
                      <a:endParaRPr lang="en-US" dirty="0"/>
                    </a:p>
                  </a:txBody>
                  <a:tcPr/>
                </a:tc>
              </a:tr>
              <a:tr h="354475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 &amp; E</a:t>
                      </a:r>
                      <a:endParaRPr lang="en-US" dirty="0"/>
                    </a:p>
                  </a:txBody>
                  <a:tcPr/>
                </a:tc>
              </a:tr>
              <a:tr h="354475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 &amp; A</a:t>
                      </a:r>
                      <a:endParaRPr lang="en-US" dirty="0"/>
                    </a:p>
                  </a:txBody>
                  <a:tcPr/>
                </a:tc>
              </a:tr>
              <a:tr h="354475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 &amp; B </a:t>
                      </a:r>
                      <a:endParaRPr lang="en-US" dirty="0"/>
                    </a:p>
                  </a:txBody>
                  <a:tcPr/>
                </a:tc>
              </a:tr>
              <a:tr h="354475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 &amp; C </a:t>
                      </a:r>
                      <a:endParaRPr lang="en-US" dirty="0"/>
                    </a:p>
                  </a:txBody>
                  <a:tcPr/>
                </a:tc>
              </a:tr>
              <a:tr h="354475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&amp; D</a:t>
                      </a:r>
                      <a:endParaRPr lang="en-US" dirty="0"/>
                    </a:p>
                  </a:txBody>
                  <a:tcPr/>
                </a:tc>
              </a:tr>
              <a:tr h="354475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 &amp; E</a:t>
                      </a:r>
                      <a:endParaRPr lang="en-US" dirty="0"/>
                    </a:p>
                  </a:txBody>
                  <a:tcPr/>
                </a:tc>
              </a:tr>
              <a:tr h="354475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020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SLIDES OF EACH TASK/RESOURCE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8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We understand…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</a:t>
            </a:r>
            <a:r>
              <a:rPr lang="en-US" dirty="0" smtClean="0"/>
              <a:t>are our take-</a:t>
            </a:r>
            <a:r>
              <a:rPr lang="en-US" dirty="0" err="1" smtClean="0"/>
              <a:t>aways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Implications for when you design tasks or resources?</a:t>
            </a:r>
          </a:p>
          <a:p>
            <a:r>
              <a:rPr lang="en-US" sz="2800" dirty="0" smtClean="0"/>
              <a:t>Implications for your work with students? </a:t>
            </a:r>
          </a:p>
          <a:p>
            <a:r>
              <a:rPr lang="en-US" sz="2800" dirty="0" smtClean="0"/>
              <a:t>What was clarified? Lingering questions?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435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Video – 7</a:t>
            </a:r>
            <a:r>
              <a:rPr lang="en-US" baseline="30000" dirty="0" smtClean="0"/>
              <a:t>th</a:t>
            </a:r>
            <a:r>
              <a:rPr lang="en-US" dirty="0" smtClean="0"/>
              <a:t> grade math class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Fractions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9965" r="17754" b="9544"/>
          <a:stretch/>
        </p:blipFill>
        <p:spPr>
          <a:xfrm>
            <a:off x="4624387" y="228600"/>
            <a:ext cx="2017831" cy="2003972"/>
          </a:xfrm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463" b="463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35761" y="1779494"/>
            <a:ext cx="4145911" cy="2040905"/>
          </a:xfrm>
        </p:spPr>
        <p:txBody>
          <a:bodyPr/>
          <a:lstStyle/>
          <a:p>
            <a:r>
              <a:rPr lang="en-US" dirty="0" smtClean="0"/>
              <a:t>Argumentation in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509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428199"/>
            <a:ext cx="7193787" cy="971550"/>
          </a:xfrm>
        </p:spPr>
        <p:txBody>
          <a:bodyPr/>
          <a:lstStyle/>
          <a:p>
            <a:r>
              <a:rPr lang="en-US" b="1" dirty="0">
                <a:latin typeface="Impact" charset="0"/>
              </a:rPr>
              <a:t>The </a:t>
            </a:r>
            <a:r>
              <a:rPr lang="en-US" b="1" dirty="0" smtClean="0">
                <a:latin typeface="Impact" charset="0"/>
              </a:rPr>
              <a:t>Prompt</a:t>
            </a:r>
            <a:endParaRPr lang="en-US" b="1" dirty="0">
              <a:latin typeface="Impact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3264" y="3787314"/>
            <a:ext cx="6715211" cy="1273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>
                <a:latin typeface="Arial" charset="0"/>
              </a:rPr>
              <a:t>On first glance, how would you rate the cognitive challenge of this task?</a:t>
            </a:r>
            <a:endParaRPr lang="en-US" sz="2800" dirty="0">
              <a:latin typeface="Arial" charset="0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54"/>
          <a:stretch>
            <a:fillRect/>
          </a:stretch>
        </p:blipFill>
        <p:spPr bwMode="auto">
          <a:xfrm>
            <a:off x="2747963" y="1739474"/>
            <a:ext cx="36449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70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428199"/>
            <a:ext cx="7193787" cy="971550"/>
          </a:xfrm>
        </p:spPr>
        <p:txBody>
          <a:bodyPr/>
          <a:lstStyle/>
          <a:p>
            <a:r>
              <a:rPr lang="en-US" b="1" dirty="0">
                <a:latin typeface="Impact" charset="0"/>
              </a:rPr>
              <a:t>The </a:t>
            </a:r>
            <a:r>
              <a:rPr lang="en-US" b="1" dirty="0" smtClean="0">
                <a:latin typeface="Impact" charset="0"/>
              </a:rPr>
              <a:t>Prompt</a:t>
            </a:r>
            <a:endParaRPr lang="en-US" b="1" dirty="0">
              <a:latin typeface="Impact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3264" y="3787314"/>
            <a:ext cx="6715211" cy="12731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i="1" dirty="0">
                <a:latin typeface="Arial"/>
                <a:cs typeface="Arial"/>
              </a:rPr>
              <a:t>CH: “Without doing a rule that you know, like, see if you can make sense of why, what one divided by two-thirds is.”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54"/>
          <a:stretch>
            <a:fillRect/>
          </a:stretch>
        </p:blipFill>
        <p:spPr bwMode="auto">
          <a:xfrm>
            <a:off x="2747963" y="1739474"/>
            <a:ext cx="36449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10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Argumentation in action 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Arguments/justifications unfold as part of the math class. </a:t>
            </a:r>
          </a:p>
          <a:p>
            <a:pPr>
              <a:defRPr/>
            </a:pPr>
            <a:r>
              <a:rPr lang="en-US" sz="2800" dirty="0"/>
              <a:t>Cathy Humphrey’s </a:t>
            </a:r>
            <a:r>
              <a:rPr lang="en-US" sz="2800" dirty="0" smtClean="0"/>
              <a:t>video – 15 </a:t>
            </a:r>
            <a:r>
              <a:rPr lang="en-US" sz="2800" dirty="0" err="1" smtClean="0"/>
              <a:t>mins</a:t>
            </a:r>
            <a:endParaRPr lang="en-US" sz="2800" dirty="0"/>
          </a:p>
          <a:p>
            <a:pPr lvl="1">
              <a:defRPr/>
            </a:pPr>
            <a:r>
              <a:rPr lang="en-US" dirty="0"/>
              <a:t>From book </a:t>
            </a:r>
            <a:r>
              <a:rPr lang="en-US" i="1" dirty="0"/>
              <a:t>Connecting Mathematical ideas: Middle School Video Cases to Supporting Teaching and Learning (</a:t>
            </a:r>
            <a:r>
              <a:rPr lang="en-US" i="1" dirty="0" err="1"/>
              <a:t>Boaler</a:t>
            </a:r>
            <a:r>
              <a:rPr lang="en-US" i="1" dirty="0"/>
              <a:t> &amp; Humphreys, 2005). </a:t>
            </a:r>
            <a:r>
              <a:rPr lang="en-US" i="1" dirty="0" err="1"/>
              <a:t>Heineman</a:t>
            </a:r>
            <a:r>
              <a:rPr lang="en-US" i="1" dirty="0"/>
              <a:t> Press.</a:t>
            </a:r>
          </a:p>
          <a:p>
            <a:pPr eaLnBrk="1" hangingPunct="1">
              <a:defRPr/>
            </a:pPr>
            <a:endParaRPr lang="en-US" sz="28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50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3" y="150813"/>
            <a:ext cx="8469312" cy="971550"/>
          </a:xfrm>
        </p:spPr>
        <p:txBody>
          <a:bodyPr/>
          <a:lstStyle/>
          <a:p>
            <a:r>
              <a:rPr lang="en-US" b="1" dirty="0">
                <a:latin typeface="Impact" charset="0"/>
              </a:rPr>
              <a:t>Prior to the Video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813" y="1985499"/>
            <a:ext cx="8507412" cy="4577225"/>
          </a:xfrm>
        </p:spPr>
        <p:txBody>
          <a:bodyPr/>
          <a:lstStyle/>
          <a:p>
            <a:r>
              <a:rPr lang="en-US" b="0" dirty="0">
                <a:latin typeface="Arial" charset="0"/>
              </a:rPr>
              <a:t>The teacher talked to her students about her goals for the class—that is, to learn what they </a:t>
            </a:r>
            <a:r>
              <a:rPr lang="en-US" b="0" i="1" dirty="0">
                <a:latin typeface="Arial" charset="0"/>
              </a:rPr>
              <a:t>understood</a:t>
            </a:r>
            <a:r>
              <a:rPr lang="en-US" b="0" dirty="0">
                <a:latin typeface="Arial" charset="0"/>
              </a:rPr>
              <a:t> about division, not just what they could </a:t>
            </a:r>
            <a:r>
              <a:rPr lang="en-US" b="0" i="1" dirty="0">
                <a:latin typeface="Arial" charset="0"/>
              </a:rPr>
              <a:t>do</a:t>
            </a:r>
            <a:r>
              <a:rPr lang="en-US" b="0" dirty="0">
                <a:latin typeface="Arial" charset="0"/>
              </a:rPr>
              <a:t>. </a:t>
            </a:r>
            <a:endParaRPr lang="en-US" b="0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7</a:t>
            </a:r>
            <a:r>
              <a:rPr lang="en-US" baseline="30000" dirty="0" smtClean="0">
                <a:latin typeface="Arial" charset="0"/>
              </a:rPr>
              <a:t>th</a:t>
            </a:r>
            <a:r>
              <a:rPr lang="en-US" dirty="0" smtClean="0">
                <a:latin typeface="Arial" charset="0"/>
              </a:rPr>
              <a:t>-grade class. Some know “the rule” and others don’t. Students drawn from “upper” 50% of students.</a:t>
            </a:r>
          </a:p>
          <a:p>
            <a:r>
              <a:rPr lang="en-US" b="0" dirty="0" smtClean="0">
                <a:latin typeface="Arial" charset="0"/>
              </a:rPr>
              <a:t>For </a:t>
            </a:r>
            <a:r>
              <a:rPr lang="en-US" b="0" dirty="0">
                <a:latin typeface="Arial" charset="0"/>
              </a:rPr>
              <a:t>each problem, she asked the students to do two things:</a:t>
            </a:r>
          </a:p>
          <a:p>
            <a:pPr marL="971550" lvl="1" indent="-514350">
              <a:buFont typeface="Impact" charset="0"/>
              <a:buAutoNum type="arabicPeriod"/>
            </a:pPr>
            <a:r>
              <a:rPr lang="en-US" sz="2400" b="0" dirty="0">
                <a:latin typeface="Arial" charset="0"/>
              </a:rPr>
              <a:t>Decide without paper or pencil what they think the answer is</a:t>
            </a:r>
          </a:p>
          <a:p>
            <a:pPr marL="971550" lvl="1" indent="-514350">
              <a:buFont typeface="Impact" charset="0"/>
              <a:buAutoNum type="arabicPeriod"/>
            </a:pPr>
            <a:r>
              <a:rPr lang="en-US" sz="2400" b="0" dirty="0">
                <a:latin typeface="Arial" charset="0"/>
              </a:rPr>
              <a:t>Try to explain why </a:t>
            </a:r>
            <a:r>
              <a:rPr lang="en-US" sz="2400" b="0" dirty="0" smtClean="0">
                <a:latin typeface="Arial" charset="0"/>
              </a:rPr>
              <a:t>their </a:t>
            </a:r>
            <a:r>
              <a:rPr lang="en-US" sz="2400" b="0" dirty="0">
                <a:latin typeface="Arial" charset="0"/>
              </a:rPr>
              <a:t>answer makes </a:t>
            </a:r>
            <a:r>
              <a:rPr lang="en-US" sz="2400" b="0" dirty="0" smtClean="0">
                <a:latin typeface="Arial" charset="0"/>
              </a:rPr>
              <a:t>sense</a:t>
            </a:r>
            <a:endParaRPr lang="en-US" sz="2400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Already discussed 1/(1/3), so she thought this would be straightforward.</a:t>
            </a:r>
          </a:p>
          <a:p>
            <a:pPr>
              <a:buFontTx/>
              <a:buNone/>
            </a:pPr>
            <a:endParaRPr lang="en-US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5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Goal – Argumentation Day 2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98475" y="1981200"/>
            <a:ext cx="7107232" cy="4144963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2800" dirty="0" smtClean="0"/>
              <a:t> We’ve talked some about … </a:t>
            </a:r>
            <a:r>
              <a:rPr lang="en-US" sz="2800" i="1" dirty="0" smtClean="0"/>
              <a:t>What counts as a valid argument?</a:t>
            </a:r>
          </a:p>
          <a:p>
            <a:pPr lvl="1" eaLnBrk="1" hangingPunct="1">
              <a:defRPr/>
            </a:pPr>
            <a:r>
              <a:rPr lang="en-US" sz="2800" dirty="0" smtClean="0"/>
              <a:t> Tasks and resources: What types of tasks and other resources prompt or support student argumentation?</a:t>
            </a:r>
          </a:p>
          <a:p>
            <a:pPr lvl="1" eaLnBrk="1" hangingPunct="1">
              <a:defRPr/>
            </a:pPr>
            <a:r>
              <a:rPr lang="en-US" sz="2800" dirty="0" smtClean="0"/>
              <a:t> We will also consider … </a:t>
            </a:r>
            <a:r>
              <a:rPr lang="en-US" sz="2800" i="1" dirty="0" smtClean="0"/>
              <a:t>What does productive argumentation look like in the classroom?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365" y="1848856"/>
            <a:ext cx="1786640" cy="226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0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218985"/>
            <a:ext cx="8515350" cy="1181100"/>
          </a:xfrm>
        </p:spPr>
        <p:txBody>
          <a:bodyPr/>
          <a:lstStyle/>
          <a:p>
            <a:r>
              <a:rPr lang="en-US" sz="3600" dirty="0">
                <a:latin typeface="Impact" charset="0"/>
              </a:rPr>
              <a:t>While Watching</a:t>
            </a:r>
            <a:endParaRPr lang="en-US" b="1" dirty="0">
              <a:latin typeface="Impact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77813" y="1203325"/>
            <a:ext cx="83915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3200" dirty="0" smtClean="0"/>
              <a:t>What is the </a:t>
            </a:r>
            <a:r>
              <a:rPr lang="en-US" sz="3200" u="sng" dirty="0" smtClean="0"/>
              <a:t>claim</a:t>
            </a:r>
            <a:r>
              <a:rPr lang="en-US" sz="3200" dirty="0" smtClean="0"/>
              <a:t> being discussed?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3200" dirty="0" smtClean="0"/>
              <a:t>What are the arguments that students are making? (Try to mark each argument on your transcript.)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3200" dirty="0" smtClean="0"/>
              <a:t>What is the teacher doing to support (or hinder) students’ engagement with argumentation?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Watch for “talk moves” or other pedagogical moves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3200" dirty="0" smtClean="0"/>
              <a:t>What are the students doing that support (or hinder) argumentation? </a:t>
            </a:r>
            <a:endParaRPr lang="en-US" sz="2800" dirty="0"/>
          </a:p>
          <a:p>
            <a:pPr>
              <a:spcBef>
                <a:spcPct val="20000"/>
              </a:spcBef>
            </a:pPr>
            <a:endParaRPr lang="en-US" sz="3200" dirty="0"/>
          </a:p>
        </p:txBody>
      </p:sp>
      <p:sp>
        <p:nvSpPr>
          <p:cNvPr id="8" name="Rectangle 3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6554622" y="6306875"/>
            <a:ext cx="2593416" cy="62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700" b="1" i="1" kern="0" dirty="0">
                <a:latin typeface="+mn-lt"/>
                <a:ea typeface="+mn-ea"/>
              </a:rPr>
              <a:t>Let’s </a:t>
            </a:r>
            <a:r>
              <a:rPr lang="en-US" sz="2700" b="1" i="1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hlinkClick r:id="rId4" action="ppaction://hlinkfile"/>
              </a:rPr>
              <a:t>watch</a:t>
            </a:r>
            <a:r>
              <a:rPr lang="en-US" sz="2700" b="1" i="1" kern="0" dirty="0">
                <a:latin typeface="+mn-lt"/>
                <a:ea typeface="+mn-ea"/>
              </a:rPr>
              <a:t>...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kern="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1093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Why is justification (mathematical argumentation) so important?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43600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charset="0"/>
              <a:buChar char="q"/>
              <a:defRPr/>
            </a:pPr>
            <a:r>
              <a:rPr lang="en-US" sz="2400" dirty="0" smtClean="0">
                <a:cs typeface="+mn-cs"/>
              </a:rPr>
              <a:t>For teaching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By eliciting reasoning, you gain insight into students</a:t>
            </a:r>
            <a:r>
              <a:rPr lang="ja-JP" altLang="en-US" sz="2000" dirty="0" smtClean="0">
                <a:latin typeface="Arial"/>
              </a:rPr>
              <a:t>’</a:t>
            </a:r>
            <a:r>
              <a:rPr lang="en-US" sz="2000" dirty="0" smtClean="0"/>
              <a:t> thinking – can better address misconceptions and scaffold their learning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+mn-cs"/>
              </a:rPr>
              <a:t>For learning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By reasoning, students learn and develop knowledge (conceptual, linked knowledge, not memorized facts)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Equity issue – provide students access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In the end, it</a:t>
            </a:r>
            <a:r>
              <a:rPr lang="ja-JP" altLang="en-US" sz="2000" dirty="0" smtClean="0">
                <a:latin typeface="Arial"/>
              </a:rPr>
              <a:t>’</a:t>
            </a:r>
            <a:r>
              <a:rPr lang="en-US" sz="2000" dirty="0" smtClean="0"/>
              <a:t>s more efficient (retention; it</a:t>
            </a:r>
            <a:r>
              <a:rPr lang="ja-JP" altLang="en-US" sz="2000" dirty="0" smtClean="0">
                <a:latin typeface="Arial"/>
              </a:rPr>
              <a:t>’</a:t>
            </a:r>
            <a:r>
              <a:rPr lang="en-US" sz="2000" dirty="0" smtClean="0"/>
              <a:t>s not </a:t>
            </a:r>
            <a:r>
              <a:rPr lang="ja-JP" altLang="en-US" sz="2000" dirty="0" smtClean="0">
                <a:latin typeface="Arial"/>
              </a:rPr>
              <a:t>‘</a:t>
            </a:r>
            <a:r>
              <a:rPr lang="en-US" sz="2000" dirty="0" smtClean="0"/>
              <a:t>you know it or you don</a:t>
            </a:r>
            <a:r>
              <a:rPr lang="en-US" sz="2000" dirty="0" smtClean="0">
                <a:latin typeface="Arial"/>
              </a:rPr>
              <a:t>’</a:t>
            </a:r>
            <a:r>
              <a:rPr lang="en-US" sz="2000" dirty="0" smtClean="0"/>
              <a:t>t</a:t>
            </a:r>
            <a:r>
              <a:rPr lang="ja-JP" altLang="en-US" sz="2000" dirty="0" smtClean="0">
                <a:latin typeface="Arial"/>
              </a:rPr>
              <a:t>’</a:t>
            </a:r>
            <a:r>
              <a:rPr lang="en-US" sz="2000" dirty="0" smtClean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+mn-cs"/>
              </a:rPr>
              <a:t>For assessing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+mn-cs"/>
              </a:rPr>
              <a:t>To support a classroom culture where students can know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Reasoning is empowering; merely restating or memorizing information is disempowering and not engaging; reasoning is mathematics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Many students can reason very well, even when they have weaker computational skills</a:t>
            </a:r>
          </a:p>
        </p:txBody>
      </p:sp>
    </p:spTree>
    <p:extLst>
      <p:ext uri="{BB962C8B-B14F-4D97-AF65-F5344CB8AC3E}">
        <p14:creationId xmlns:p14="http://schemas.microsoft.com/office/powerpoint/2010/main" val="392206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 and Questions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What’s so important about Tasks and Questions??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311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What will happen next… 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38354" r="-38354"/>
          <a:stretch>
            <a:fillRect/>
          </a:stretch>
        </p:blipFill>
        <p:spPr>
          <a:xfrm>
            <a:off x="498475" y="1981200"/>
            <a:ext cx="7556500" cy="4144963"/>
          </a:xfrm>
        </p:spPr>
      </p:pic>
    </p:spTree>
    <p:extLst>
      <p:ext uri="{BB962C8B-B14F-4D97-AF65-F5344CB8AC3E}">
        <p14:creationId xmlns:p14="http://schemas.microsoft.com/office/powerpoint/2010/main" val="7203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Of course, it’s not a one-to-one correspondence… 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61" r="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335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Task/Resource Sorting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Review of tasks and resources</a:t>
            </a:r>
          </a:p>
          <a:p>
            <a:pPr marL="0" indent="0">
              <a:buNone/>
            </a:pPr>
            <a:r>
              <a:rPr lang="en-US" sz="2800" dirty="0" smtClean="0"/>
              <a:t>Guiding question:</a:t>
            </a:r>
          </a:p>
          <a:p>
            <a:r>
              <a:rPr lang="en-US" sz="2800" dirty="0" smtClean="0"/>
              <a:t>If </a:t>
            </a:r>
            <a:r>
              <a:rPr lang="en-US" sz="2800" dirty="0"/>
              <a:t>a student does what is asked of him or her by the </a:t>
            </a:r>
            <a:r>
              <a:rPr lang="en-US" sz="2800" dirty="0" smtClean="0"/>
              <a:t>task, or uses the resource to guide his or her work (with </a:t>
            </a:r>
            <a:r>
              <a:rPr lang="en-US" sz="2800" dirty="0"/>
              <a:t>reasonable </a:t>
            </a:r>
            <a:r>
              <a:rPr lang="en-US" sz="2800" dirty="0" smtClean="0"/>
              <a:t>interpretation), </a:t>
            </a:r>
            <a:r>
              <a:rPr lang="en-US" sz="2800" dirty="0"/>
              <a:t>will s/he engage </a:t>
            </a:r>
            <a:r>
              <a:rPr lang="en-US" sz="2800" i="1" dirty="0" smtClean="0"/>
              <a:t>constructing viable arguments and/or critiquing the reasoning of others</a:t>
            </a:r>
            <a:r>
              <a:rPr lang="en-US" sz="2800" dirty="0" smtClean="0"/>
              <a:t>?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85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Task/Resource Sorting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Three categories:</a:t>
            </a:r>
          </a:p>
          <a:p>
            <a:pPr marL="0" indent="0">
              <a:buNone/>
            </a:pPr>
            <a:r>
              <a:rPr lang="en-US" sz="2800" b="1" dirty="0" smtClean="0"/>
              <a:t>Likely</a:t>
            </a:r>
            <a:r>
              <a:rPr lang="en-US" sz="2800" dirty="0" smtClean="0"/>
              <a:t> to support/engage in </a:t>
            </a:r>
            <a:r>
              <a:rPr lang="en-US" sz="2800" dirty="0" err="1" smtClean="0"/>
              <a:t>cva</a:t>
            </a:r>
            <a:r>
              <a:rPr lang="en-US" sz="2800" dirty="0" smtClean="0"/>
              <a:t> and </a:t>
            </a:r>
            <a:r>
              <a:rPr lang="en-US" sz="2800" dirty="0" err="1" smtClean="0"/>
              <a:t>cro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Potentially</a:t>
            </a:r>
            <a:r>
              <a:rPr lang="en-US" sz="2800" dirty="0" smtClean="0"/>
              <a:t> will support/engage… </a:t>
            </a:r>
          </a:p>
          <a:p>
            <a:pPr marL="0" indent="0">
              <a:buNone/>
            </a:pPr>
            <a:r>
              <a:rPr lang="en-US" sz="2800" b="1" dirty="0" smtClean="0"/>
              <a:t>Unlikely</a:t>
            </a:r>
            <a:r>
              <a:rPr lang="en-US" sz="2800" dirty="0" smtClean="0"/>
              <a:t> to support/engage…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280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3632840" cy="4398674"/>
          </a:xfrm>
        </p:spPr>
        <p:txBody>
          <a:bodyPr>
            <a:normAutofit/>
          </a:bodyPr>
          <a:lstStyle/>
          <a:p>
            <a:r>
              <a:rPr lang="en-US" dirty="0"/>
              <a:t>Train A leaves the station traveling due </a:t>
            </a:r>
            <a:r>
              <a:rPr lang="en-US" dirty="0" smtClean="0"/>
              <a:t>east at 90 </a:t>
            </a:r>
            <a:r>
              <a:rPr lang="en-US" dirty="0"/>
              <a:t>mph at 9am. Train B leaves the station traveling due west at 70 mph at 10am. </a:t>
            </a:r>
            <a:r>
              <a:rPr lang="en-US" dirty="0" smtClean="0"/>
              <a:t>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864" y="484094"/>
            <a:ext cx="4017755" cy="524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0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309</TotalTime>
  <Words>989</Words>
  <Application>Microsoft Macintosh PowerPoint</Application>
  <PresentationFormat>On-screen Show (4:3)</PresentationFormat>
  <Paragraphs>104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Advantage</vt:lpstr>
      <vt:lpstr>Engaging students in quality mathematical argumentation</vt:lpstr>
      <vt:lpstr>Goal – Argumentation Day 2 </vt:lpstr>
      <vt:lpstr>Why is justification (mathematical argumentation) so important?</vt:lpstr>
      <vt:lpstr>Tasks and Questions</vt:lpstr>
      <vt:lpstr>What will happen next… </vt:lpstr>
      <vt:lpstr>Of course, it’s not a one-to-one correspondence… </vt:lpstr>
      <vt:lpstr>Task/Resource Sorting Activity</vt:lpstr>
      <vt:lpstr>Task/Resource Sorting Activity</vt:lpstr>
      <vt:lpstr>Sample 1</vt:lpstr>
      <vt:lpstr>Sample 1</vt:lpstr>
      <vt:lpstr>Sample 2</vt:lpstr>
      <vt:lpstr>Your task</vt:lpstr>
      <vt:lpstr>INSERT SLIDES OF EACH TASK/RESOURCE</vt:lpstr>
      <vt:lpstr>We understand…  What are our take-aways?</vt:lpstr>
      <vt:lpstr>Video – 7th grade math class</vt:lpstr>
      <vt:lpstr>The Prompt</vt:lpstr>
      <vt:lpstr>The Prompt</vt:lpstr>
      <vt:lpstr>Argumentation in action </vt:lpstr>
      <vt:lpstr>Prior to the Video</vt:lpstr>
      <vt:lpstr>While Watching</vt:lpstr>
    </vt:vector>
  </TitlesOfParts>
  <Company>Neag School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Staples</dc:creator>
  <cp:lastModifiedBy>Megan Staples</cp:lastModifiedBy>
  <cp:revision>139</cp:revision>
  <dcterms:created xsi:type="dcterms:W3CDTF">2014-06-16T13:56:49Z</dcterms:created>
  <dcterms:modified xsi:type="dcterms:W3CDTF">2014-06-23T18:15:06Z</dcterms:modified>
</cp:coreProperties>
</file>