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72" r:id="rId1"/>
    <p:sldMasterId id="2147484587" r:id="rId2"/>
    <p:sldMasterId id="2147484599" r:id="rId3"/>
  </p:sldMasterIdLst>
  <p:notesMasterIdLst>
    <p:notesMasterId r:id="rId24"/>
  </p:notesMasterIdLst>
  <p:handoutMasterIdLst>
    <p:handoutMasterId r:id="rId25"/>
  </p:handoutMasterIdLst>
  <p:sldIdLst>
    <p:sldId id="676" r:id="rId4"/>
    <p:sldId id="703" r:id="rId5"/>
    <p:sldId id="648" r:id="rId6"/>
    <p:sldId id="679" r:id="rId7"/>
    <p:sldId id="680" r:id="rId8"/>
    <p:sldId id="654" r:id="rId9"/>
    <p:sldId id="658" r:id="rId10"/>
    <p:sldId id="659" r:id="rId11"/>
    <p:sldId id="661" r:id="rId12"/>
    <p:sldId id="694" r:id="rId13"/>
    <p:sldId id="638" r:id="rId14"/>
    <p:sldId id="639" r:id="rId15"/>
    <p:sldId id="701" r:id="rId16"/>
    <p:sldId id="640" r:id="rId17"/>
    <p:sldId id="662" r:id="rId18"/>
    <p:sldId id="663" r:id="rId19"/>
    <p:sldId id="665" r:id="rId20"/>
    <p:sldId id="696" r:id="rId21"/>
    <p:sldId id="702" r:id="rId22"/>
    <p:sldId id="69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Tahoma" charset="0"/>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Tahoma" charset="0"/>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Tahoma" charset="0"/>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Tahoma" charset="0"/>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Tahoma" charset="0"/>
      </a:defRPr>
    </a:lvl5pPr>
    <a:lvl6pPr marL="2286000" algn="l" defTabSz="457200" rtl="0" eaLnBrk="1" latinLnBrk="0" hangingPunct="1">
      <a:defRPr kern="1200">
        <a:solidFill>
          <a:schemeClr val="tx1"/>
        </a:solidFill>
        <a:latin typeface="Tahoma" charset="0"/>
        <a:ea typeface="ＭＳ Ｐゴシック" charset="0"/>
        <a:cs typeface="Tahoma" charset="0"/>
      </a:defRPr>
    </a:lvl6pPr>
    <a:lvl7pPr marL="2743200" algn="l" defTabSz="457200" rtl="0" eaLnBrk="1" latinLnBrk="0" hangingPunct="1">
      <a:defRPr kern="1200">
        <a:solidFill>
          <a:schemeClr val="tx1"/>
        </a:solidFill>
        <a:latin typeface="Tahoma" charset="0"/>
        <a:ea typeface="ＭＳ Ｐゴシック" charset="0"/>
        <a:cs typeface="Tahoma" charset="0"/>
      </a:defRPr>
    </a:lvl7pPr>
    <a:lvl8pPr marL="3200400" algn="l" defTabSz="457200" rtl="0" eaLnBrk="1" latinLnBrk="0" hangingPunct="1">
      <a:defRPr kern="1200">
        <a:solidFill>
          <a:schemeClr val="tx1"/>
        </a:solidFill>
        <a:latin typeface="Tahoma" charset="0"/>
        <a:ea typeface="ＭＳ Ｐゴシック" charset="0"/>
        <a:cs typeface="Tahoma" charset="0"/>
      </a:defRPr>
    </a:lvl8pPr>
    <a:lvl9pPr marL="3657600" algn="l" defTabSz="457200" rtl="0" eaLnBrk="1" latinLnBrk="0" hangingPunct="1">
      <a:defRPr kern="1200">
        <a:solidFill>
          <a:schemeClr val="tx1"/>
        </a:solidFill>
        <a:latin typeface="Tahoma" charset="0"/>
        <a:ea typeface="ＭＳ Ｐゴシック" charset="0"/>
        <a:cs typeface="Tahom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0080"/>
    <a:srgbClr val="004080"/>
    <a:srgbClr val="336699"/>
    <a:srgbClr val="003366"/>
    <a:srgbClr val="FFFF99"/>
    <a:srgbClr val="4204F2"/>
    <a:srgbClr val="CEE8FE"/>
    <a:srgbClr val="660066"/>
    <a:srgbClr val="0066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76" autoAdjust="0"/>
    <p:restoredTop sz="88293" autoAdjust="0"/>
  </p:normalViewPr>
  <p:slideViewPr>
    <p:cSldViewPr snapToGrid="0">
      <p:cViewPr>
        <p:scale>
          <a:sx n="103" d="100"/>
          <a:sy n="103" d="100"/>
        </p:scale>
        <p:origin x="-44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5B8CEE-1DDC-B040-B63B-0F9F6B42AF53}"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CF42BB7D-E287-2245-AA2B-AC12A8C3643E}">
      <dgm:prSet phldrT="[Text]"/>
      <dgm:spPr/>
      <dgm:t>
        <a:bodyPr/>
        <a:lstStyle/>
        <a:p>
          <a:r>
            <a:rPr lang="en-US" dirty="0" smtClean="0"/>
            <a:t>New question(s)</a:t>
          </a:r>
          <a:endParaRPr lang="en-US" dirty="0"/>
        </a:p>
      </dgm:t>
    </dgm:pt>
    <dgm:pt modelId="{2A7748A0-914B-5746-B0B3-2252B2AB84B8}" type="parTrans" cxnId="{BB382E79-7D1F-B348-B4B8-63BEC534EEEE}">
      <dgm:prSet/>
      <dgm:spPr/>
      <dgm:t>
        <a:bodyPr/>
        <a:lstStyle/>
        <a:p>
          <a:endParaRPr lang="en-US"/>
        </a:p>
      </dgm:t>
    </dgm:pt>
    <dgm:pt modelId="{5032B919-5D08-CA42-92AD-931644E9DA11}" type="sibTrans" cxnId="{BB382E79-7D1F-B348-B4B8-63BEC534EEEE}">
      <dgm:prSet/>
      <dgm:spPr/>
      <dgm:t>
        <a:bodyPr/>
        <a:lstStyle/>
        <a:p>
          <a:endParaRPr lang="en-US"/>
        </a:p>
      </dgm:t>
    </dgm:pt>
    <dgm:pt modelId="{9D4E2BA4-97E2-B044-BC43-540B2BE10CC8}">
      <dgm:prSet phldrT="[Text]"/>
      <dgm:spPr/>
      <dgm:t>
        <a:bodyPr/>
        <a:lstStyle/>
        <a:p>
          <a:r>
            <a:rPr lang="en-US" dirty="0" smtClean="0"/>
            <a:t>Generate ideas</a:t>
          </a:r>
          <a:endParaRPr lang="en-US" dirty="0"/>
        </a:p>
      </dgm:t>
    </dgm:pt>
    <dgm:pt modelId="{FE2E6686-303A-1C4E-B566-B8284BB28CD5}" type="parTrans" cxnId="{61529DE4-E2F8-7641-8CC7-2E350496BFC1}">
      <dgm:prSet/>
      <dgm:spPr/>
      <dgm:t>
        <a:bodyPr/>
        <a:lstStyle/>
        <a:p>
          <a:endParaRPr lang="en-US"/>
        </a:p>
      </dgm:t>
    </dgm:pt>
    <dgm:pt modelId="{94F48F28-8873-4C4A-8171-0E63187A4783}" type="sibTrans" cxnId="{61529DE4-E2F8-7641-8CC7-2E350496BFC1}">
      <dgm:prSet/>
      <dgm:spPr/>
      <dgm:t>
        <a:bodyPr/>
        <a:lstStyle/>
        <a:p>
          <a:endParaRPr lang="en-US"/>
        </a:p>
      </dgm:t>
    </dgm:pt>
    <dgm:pt modelId="{3006B13B-A579-2546-9550-27D0D6B573C9}">
      <dgm:prSet phldrT="[Text]"/>
      <dgm:spPr/>
      <dgm:t>
        <a:bodyPr/>
        <a:lstStyle/>
        <a:p>
          <a:r>
            <a:rPr lang="en-US" dirty="0" smtClean="0"/>
            <a:t>Elicit and </a:t>
          </a:r>
        </a:p>
        <a:p>
          <a:r>
            <a:rPr lang="en-US" dirty="0" smtClean="0"/>
            <a:t>Publicize ideas</a:t>
          </a:r>
          <a:endParaRPr lang="en-US" dirty="0"/>
        </a:p>
      </dgm:t>
    </dgm:pt>
    <dgm:pt modelId="{A8D8D46E-42F6-0443-9200-A18916AEEE2E}" type="parTrans" cxnId="{60DDE57A-D496-EA45-9718-766570951C99}">
      <dgm:prSet/>
      <dgm:spPr/>
      <dgm:t>
        <a:bodyPr/>
        <a:lstStyle/>
        <a:p>
          <a:endParaRPr lang="en-US"/>
        </a:p>
      </dgm:t>
    </dgm:pt>
    <dgm:pt modelId="{6DBFE7CA-6A83-BB41-8378-B4196A3C3701}" type="sibTrans" cxnId="{60DDE57A-D496-EA45-9718-766570951C99}">
      <dgm:prSet/>
      <dgm:spPr/>
      <dgm:t>
        <a:bodyPr/>
        <a:lstStyle/>
        <a:p>
          <a:endParaRPr lang="en-US"/>
        </a:p>
      </dgm:t>
    </dgm:pt>
    <dgm:pt modelId="{5D71F2D1-5EBD-3A49-9C87-51A15B12B777}">
      <dgm:prSet phldrT="[Text]"/>
      <dgm:spPr/>
      <dgm:t>
        <a:bodyPr/>
        <a:lstStyle/>
        <a:p>
          <a:r>
            <a:rPr lang="en-US" dirty="0" smtClean="0"/>
            <a:t>Press on and develop </a:t>
          </a:r>
          <a:r>
            <a:rPr lang="en-US" smtClean="0"/>
            <a:t>ideas collaboratively</a:t>
          </a:r>
          <a:endParaRPr lang="en-US" dirty="0"/>
        </a:p>
      </dgm:t>
    </dgm:pt>
    <dgm:pt modelId="{F9C15B84-1413-EE4F-B8BA-2349DD06684D}" type="parTrans" cxnId="{89DE0792-29DA-8B4C-856F-9AB46CA85300}">
      <dgm:prSet/>
      <dgm:spPr/>
      <dgm:t>
        <a:bodyPr/>
        <a:lstStyle/>
        <a:p>
          <a:endParaRPr lang="en-US"/>
        </a:p>
      </dgm:t>
    </dgm:pt>
    <dgm:pt modelId="{D58B4CDD-5865-D741-87EF-2E7D1F6C29A0}" type="sibTrans" cxnId="{89DE0792-29DA-8B4C-856F-9AB46CA85300}">
      <dgm:prSet/>
      <dgm:spPr/>
      <dgm:t>
        <a:bodyPr/>
        <a:lstStyle/>
        <a:p>
          <a:endParaRPr lang="en-US"/>
        </a:p>
      </dgm:t>
    </dgm:pt>
    <dgm:pt modelId="{B1CE7630-E66B-094E-AAF4-9BE142740C6B}">
      <dgm:prSet phldrT="[Text]"/>
      <dgm:spPr/>
      <dgm:t>
        <a:bodyPr/>
        <a:lstStyle/>
        <a:p>
          <a:r>
            <a:rPr lang="en-US" dirty="0" smtClean="0"/>
            <a:t>Solidify and/or refine new meanings</a:t>
          </a:r>
          <a:endParaRPr lang="en-US" dirty="0"/>
        </a:p>
      </dgm:t>
    </dgm:pt>
    <dgm:pt modelId="{833060DD-A62E-5B43-BA29-FF8B057BE073}" type="parTrans" cxnId="{8C757EA6-7A89-0D4B-A71F-6D80B8FA63E2}">
      <dgm:prSet/>
      <dgm:spPr/>
      <dgm:t>
        <a:bodyPr/>
        <a:lstStyle/>
        <a:p>
          <a:endParaRPr lang="en-US"/>
        </a:p>
      </dgm:t>
    </dgm:pt>
    <dgm:pt modelId="{A7B36067-2645-E147-9E3A-F27BD9478E20}" type="sibTrans" cxnId="{8C757EA6-7A89-0D4B-A71F-6D80B8FA63E2}">
      <dgm:prSet/>
      <dgm:spPr/>
      <dgm:t>
        <a:bodyPr/>
        <a:lstStyle/>
        <a:p>
          <a:endParaRPr lang="en-US"/>
        </a:p>
      </dgm:t>
    </dgm:pt>
    <dgm:pt modelId="{1637E955-18AE-6741-A331-F9FC4B606F1C}" type="pres">
      <dgm:prSet presAssocID="{295B8CEE-1DDC-B040-B63B-0F9F6B42AF53}" presName="Name0" presStyleCnt="0">
        <dgm:presLayoutVars>
          <dgm:dir/>
          <dgm:resizeHandles val="exact"/>
        </dgm:presLayoutVars>
      </dgm:prSet>
      <dgm:spPr/>
      <dgm:t>
        <a:bodyPr/>
        <a:lstStyle/>
        <a:p>
          <a:endParaRPr lang="en-US"/>
        </a:p>
      </dgm:t>
    </dgm:pt>
    <dgm:pt modelId="{CB454CEF-E7B6-D844-BA13-1BE6F4A5987A}" type="pres">
      <dgm:prSet presAssocID="{295B8CEE-1DDC-B040-B63B-0F9F6B42AF53}" presName="cycle" presStyleCnt="0"/>
      <dgm:spPr/>
    </dgm:pt>
    <dgm:pt modelId="{0D53917E-C901-2346-A01A-5F099D9BF2E4}" type="pres">
      <dgm:prSet presAssocID="{CF42BB7D-E287-2245-AA2B-AC12A8C3643E}" presName="nodeFirstNode" presStyleLbl="node1" presStyleIdx="0" presStyleCnt="5" custRadScaleRad="111745" custRadScaleInc="6216">
        <dgm:presLayoutVars>
          <dgm:bulletEnabled val="1"/>
        </dgm:presLayoutVars>
      </dgm:prSet>
      <dgm:spPr/>
      <dgm:t>
        <a:bodyPr/>
        <a:lstStyle/>
        <a:p>
          <a:endParaRPr lang="en-US"/>
        </a:p>
      </dgm:t>
    </dgm:pt>
    <dgm:pt modelId="{F8A6C3DF-7118-EE42-B0F8-E206A8DF5924}" type="pres">
      <dgm:prSet presAssocID="{5032B919-5D08-CA42-92AD-931644E9DA11}" presName="sibTransFirstNode" presStyleLbl="bgShp" presStyleIdx="0" presStyleCnt="1"/>
      <dgm:spPr/>
      <dgm:t>
        <a:bodyPr/>
        <a:lstStyle/>
        <a:p>
          <a:endParaRPr lang="en-US"/>
        </a:p>
      </dgm:t>
    </dgm:pt>
    <dgm:pt modelId="{2C0C92E9-5E68-494A-867C-D8587360038A}" type="pres">
      <dgm:prSet presAssocID="{9D4E2BA4-97E2-B044-BC43-540B2BE10CC8}" presName="nodeFollowingNodes" presStyleLbl="node1" presStyleIdx="1" presStyleCnt="5">
        <dgm:presLayoutVars>
          <dgm:bulletEnabled val="1"/>
        </dgm:presLayoutVars>
      </dgm:prSet>
      <dgm:spPr/>
      <dgm:t>
        <a:bodyPr/>
        <a:lstStyle/>
        <a:p>
          <a:endParaRPr lang="en-US"/>
        </a:p>
      </dgm:t>
    </dgm:pt>
    <dgm:pt modelId="{03DADE6B-6A4E-FB46-83E5-321B4B8650AD}" type="pres">
      <dgm:prSet presAssocID="{3006B13B-A579-2546-9550-27D0D6B573C9}" presName="nodeFollowingNodes" presStyleLbl="node1" presStyleIdx="2" presStyleCnt="5" custRadScaleRad="96845" custRadScaleInc="-21333">
        <dgm:presLayoutVars>
          <dgm:bulletEnabled val="1"/>
        </dgm:presLayoutVars>
      </dgm:prSet>
      <dgm:spPr/>
      <dgm:t>
        <a:bodyPr/>
        <a:lstStyle/>
        <a:p>
          <a:endParaRPr lang="en-US"/>
        </a:p>
      </dgm:t>
    </dgm:pt>
    <dgm:pt modelId="{FC39F831-D285-D544-909A-FEA27BD80A5E}" type="pres">
      <dgm:prSet presAssocID="{5D71F2D1-5EBD-3A49-9C87-51A15B12B777}" presName="nodeFollowingNodes" presStyleLbl="node1" presStyleIdx="3" presStyleCnt="5" custRadScaleRad="102251" custRadScaleInc="25668">
        <dgm:presLayoutVars>
          <dgm:bulletEnabled val="1"/>
        </dgm:presLayoutVars>
      </dgm:prSet>
      <dgm:spPr/>
      <dgm:t>
        <a:bodyPr/>
        <a:lstStyle/>
        <a:p>
          <a:endParaRPr lang="en-US"/>
        </a:p>
      </dgm:t>
    </dgm:pt>
    <dgm:pt modelId="{C7B4F525-2C78-1B4A-BD53-26D926CF8DEB}" type="pres">
      <dgm:prSet presAssocID="{B1CE7630-E66B-094E-AAF4-9BE142740C6B}" presName="nodeFollowingNodes" presStyleLbl="node1" presStyleIdx="4" presStyleCnt="5">
        <dgm:presLayoutVars>
          <dgm:bulletEnabled val="1"/>
        </dgm:presLayoutVars>
      </dgm:prSet>
      <dgm:spPr/>
      <dgm:t>
        <a:bodyPr/>
        <a:lstStyle/>
        <a:p>
          <a:endParaRPr lang="en-US"/>
        </a:p>
      </dgm:t>
    </dgm:pt>
  </dgm:ptLst>
  <dgm:cxnLst>
    <dgm:cxn modelId="{687AC286-0E3F-1D47-9478-170A6AE1F6B2}" type="presOf" srcId="{B1CE7630-E66B-094E-AAF4-9BE142740C6B}" destId="{C7B4F525-2C78-1B4A-BD53-26D926CF8DEB}" srcOrd="0" destOrd="0" presId="urn:microsoft.com/office/officeart/2005/8/layout/cycle3"/>
    <dgm:cxn modelId="{839191C8-F8F5-0543-B941-AB0BA0DAE2E0}" type="presOf" srcId="{5032B919-5D08-CA42-92AD-931644E9DA11}" destId="{F8A6C3DF-7118-EE42-B0F8-E206A8DF5924}" srcOrd="0" destOrd="0" presId="urn:microsoft.com/office/officeart/2005/8/layout/cycle3"/>
    <dgm:cxn modelId="{2B8BF2BF-59D8-1041-84D1-CAB4EC4C1320}" type="presOf" srcId="{5D71F2D1-5EBD-3A49-9C87-51A15B12B777}" destId="{FC39F831-D285-D544-909A-FEA27BD80A5E}" srcOrd="0" destOrd="0" presId="urn:microsoft.com/office/officeart/2005/8/layout/cycle3"/>
    <dgm:cxn modelId="{61529DE4-E2F8-7641-8CC7-2E350496BFC1}" srcId="{295B8CEE-1DDC-B040-B63B-0F9F6B42AF53}" destId="{9D4E2BA4-97E2-B044-BC43-540B2BE10CC8}" srcOrd="1" destOrd="0" parTransId="{FE2E6686-303A-1C4E-B566-B8284BB28CD5}" sibTransId="{94F48F28-8873-4C4A-8171-0E63187A4783}"/>
    <dgm:cxn modelId="{8C757EA6-7A89-0D4B-A71F-6D80B8FA63E2}" srcId="{295B8CEE-1DDC-B040-B63B-0F9F6B42AF53}" destId="{B1CE7630-E66B-094E-AAF4-9BE142740C6B}" srcOrd="4" destOrd="0" parTransId="{833060DD-A62E-5B43-BA29-FF8B057BE073}" sibTransId="{A7B36067-2645-E147-9E3A-F27BD9478E20}"/>
    <dgm:cxn modelId="{60DDE57A-D496-EA45-9718-766570951C99}" srcId="{295B8CEE-1DDC-B040-B63B-0F9F6B42AF53}" destId="{3006B13B-A579-2546-9550-27D0D6B573C9}" srcOrd="2" destOrd="0" parTransId="{A8D8D46E-42F6-0443-9200-A18916AEEE2E}" sibTransId="{6DBFE7CA-6A83-BB41-8378-B4196A3C3701}"/>
    <dgm:cxn modelId="{BB382E79-7D1F-B348-B4B8-63BEC534EEEE}" srcId="{295B8CEE-1DDC-B040-B63B-0F9F6B42AF53}" destId="{CF42BB7D-E287-2245-AA2B-AC12A8C3643E}" srcOrd="0" destOrd="0" parTransId="{2A7748A0-914B-5746-B0B3-2252B2AB84B8}" sibTransId="{5032B919-5D08-CA42-92AD-931644E9DA11}"/>
    <dgm:cxn modelId="{21A393C0-DBF4-8149-AF69-EB958945FA8A}" type="presOf" srcId="{295B8CEE-1DDC-B040-B63B-0F9F6B42AF53}" destId="{1637E955-18AE-6741-A331-F9FC4B606F1C}" srcOrd="0" destOrd="0" presId="urn:microsoft.com/office/officeart/2005/8/layout/cycle3"/>
    <dgm:cxn modelId="{F605D0DB-8EF7-094B-BB38-19C6B0C80E83}" type="presOf" srcId="{3006B13B-A579-2546-9550-27D0D6B573C9}" destId="{03DADE6B-6A4E-FB46-83E5-321B4B8650AD}" srcOrd="0" destOrd="0" presId="urn:microsoft.com/office/officeart/2005/8/layout/cycle3"/>
    <dgm:cxn modelId="{89DE0792-29DA-8B4C-856F-9AB46CA85300}" srcId="{295B8CEE-1DDC-B040-B63B-0F9F6B42AF53}" destId="{5D71F2D1-5EBD-3A49-9C87-51A15B12B777}" srcOrd="3" destOrd="0" parTransId="{F9C15B84-1413-EE4F-B8BA-2349DD06684D}" sibTransId="{D58B4CDD-5865-D741-87EF-2E7D1F6C29A0}"/>
    <dgm:cxn modelId="{0FA23D41-89A8-2E45-803F-159063758E5C}" type="presOf" srcId="{9D4E2BA4-97E2-B044-BC43-540B2BE10CC8}" destId="{2C0C92E9-5E68-494A-867C-D8587360038A}" srcOrd="0" destOrd="0" presId="urn:microsoft.com/office/officeart/2005/8/layout/cycle3"/>
    <dgm:cxn modelId="{782C9299-2D00-AF49-9E5A-86A86968E22C}" type="presOf" srcId="{CF42BB7D-E287-2245-AA2B-AC12A8C3643E}" destId="{0D53917E-C901-2346-A01A-5F099D9BF2E4}" srcOrd="0" destOrd="0" presId="urn:microsoft.com/office/officeart/2005/8/layout/cycle3"/>
    <dgm:cxn modelId="{7272FD6B-B721-5B4F-AFC4-74F9D8862844}" type="presParOf" srcId="{1637E955-18AE-6741-A331-F9FC4B606F1C}" destId="{CB454CEF-E7B6-D844-BA13-1BE6F4A5987A}" srcOrd="0" destOrd="0" presId="urn:microsoft.com/office/officeart/2005/8/layout/cycle3"/>
    <dgm:cxn modelId="{24C83F02-614A-3843-AE4C-04F7E5F96DF7}" type="presParOf" srcId="{CB454CEF-E7B6-D844-BA13-1BE6F4A5987A}" destId="{0D53917E-C901-2346-A01A-5F099D9BF2E4}" srcOrd="0" destOrd="0" presId="urn:microsoft.com/office/officeart/2005/8/layout/cycle3"/>
    <dgm:cxn modelId="{B2630940-7CEE-7F4C-8CAA-BC8F6A9202AB}" type="presParOf" srcId="{CB454CEF-E7B6-D844-BA13-1BE6F4A5987A}" destId="{F8A6C3DF-7118-EE42-B0F8-E206A8DF5924}" srcOrd="1" destOrd="0" presId="urn:microsoft.com/office/officeart/2005/8/layout/cycle3"/>
    <dgm:cxn modelId="{593ABAFA-91D9-5340-BE74-E7ECFE864627}" type="presParOf" srcId="{CB454CEF-E7B6-D844-BA13-1BE6F4A5987A}" destId="{2C0C92E9-5E68-494A-867C-D8587360038A}" srcOrd="2" destOrd="0" presId="urn:microsoft.com/office/officeart/2005/8/layout/cycle3"/>
    <dgm:cxn modelId="{B3DD1105-EC47-F84B-A68E-B25FED8416E0}" type="presParOf" srcId="{CB454CEF-E7B6-D844-BA13-1BE6F4A5987A}" destId="{03DADE6B-6A4E-FB46-83E5-321B4B8650AD}" srcOrd="3" destOrd="0" presId="urn:microsoft.com/office/officeart/2005/8/layout/cycle3"/>
    <dgm:cxn modelId="{F92ECC5E-AC1A-0244-9034-F12795FDE552}" type="presParOf" srcId="{CB454CEF-E7B6-D844-BA13-1BE6F4A5987A}" destId="{FC39F831-D285-D544-909A-FEA27BD80A5E}" srcOrd="4" destOrd="0" presId="urn:microsoft.com/office/officeart/2005/8/layout/cycle3"/>
    <dgm:cxn modelId="{D95648E4-D9F3-1144-99E5-5E90464DF6C1}" type="presParOf" srcId="{CB454CEF-E7B6-D844-BA13-1BE6F4A5987A}" destId="{C7B4F525-2C78-1B4A-BD53-26D926CF8DEB}"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6C3DF-7118-EE42-B0F8-E206A8DF5924}">
      <dsp:nvSpPr>
        <dsp:cNvPr id="0" name=""/>
        <dsp:cNvSpPr/>
      </dsp:nvSpPr>
      <dsp:spPr>
        <a:xfrm>
          <a:off x="1571293" y="-29788"/>
          <a:ext cx="4773329" cy="4773329"/>
        </a:xfrm>
        <a:prstGeom prst="circularArrow">
          <a:avLst>
            <a:gd name="adj1" fmla="val 5544"/>
            <a:gd name="adj2" fmla="val 330680"/>
            <a:gd name="adj3" fmla="val 13778780"/>
            <a:gd name="adj4" fmla="val 17384227"/>
            <a:gd name="adj5" fmla="val 5757"/>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D53917E-C901-2346-A01A-5F099D9BF2E4}">
      <dsp:nvSpPr>
        <dsp:cNvPr id="0" name=""/>
        <dsp:cNvSpPr/>
      </dsp:nvSpPr>
      <dsp:spPr>
        <a:xfrm>
          <a:off x="2841747" y="0"/>
          <a:ext cx="2232421" cy="111621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New question(s)</a:t>
          </a:r>
          <a:endParaRPr lang="en-US" sz="2000" kern="1200" dirty="0"/>
        </a:p>
      </dsp:txBody>
      <dsp:txXfrm>
        <a:off x="2896236" y="54489"/>
        <a:ext cx="2123443" cy="1007232"/>
      </dsp:txXfrm>
    </dsp:sp>
    <dsp:sp modelId="{2C0C92E9-5E68-494A-867C-D8587360038A}">
      <dsp:nvSpPr>
        <dsp:cNvPr id="0" name=""/>
        <dsp:cNvSpPr/>
      </dsp:nvSpPr>
      <dsp:spPr>
        <a:xfrm>
          <a:off x="4629697" y="1407555"/>
          <a:ext cx="2232421" cy="111621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Generate ideas</a:t>
          </a:r>
          <a:endParaRPr lang="en-US" sz="2000" kern="1200" dirty="0"/>
        </a:p>
      </dsp:txBody>
      <dsp:txXfrm>
        <a:off x="4684186" y="1462044"/>
        <a:ext cx="2123443" cy="1007232"/>
      </dsp:txXfrm>
    </dsp:sp>
    <dsp:sp modelId="{03DADE6B-6A4E-FB46-83E5-321B4B8650AD}">
      <dsp:nvSpPr>
        <dsp:cNvPr id="0" name=""/>
        <dsp:cNvSpPr/>
      </dsp:nvSpPr>
      <dsp:spPr>
        <a:xfrm>
          <a:off x="4177030" y="3335059"/>
          <a:ext cx="2232421" cy="111621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Elicit and </a:t>
          </a:r>
        </a:p>
        <a:p>
          <a:pPr lvl="0" algn="ctr" defTabSz="889000">
            <a:lnSpc>
              <a:spcPct val="90000"/>
            </a:lnSpc>
            <a:spcBef>
              <a:spcPct val="0"/>
            </a:spcBef>
            <a:spcAft>
              <a:spcPct val="35000"/>
            </a:spcAft>
          </a:pPr>
          <a:r>
            <a:rPr lang="en-US" sz="2000" kern="1200" dirty="0" smtClean="0"/>
            <a:t>Publicize ideas</a:t>
          </a:r>
          <a:endParaRPr lang="en-US" sz="2000" kern="1200" dirty="0"/>
        </a:p>
      </dsp:txBody>
      <dsp:txXfrm>
        <a:off x="4231519" y="3389548"/>
        <a:ext cx="2123443" cy="1007232"/>
      </dsp:txXfrm>
    </dsp:sp>
    <dsp:sp modelId="{FC39F831-D285-D544-909A-FEA27BD80A5E}">
      <dsp:nvSpPr>
        <dsp:cNvPr id="0" name=""/>
        <dsp:cNvSpPr/>
      </dsp:nvSpPr>
      <dsp:spPr>
        <a:xfrm>
          <a:off x="1067149" y="3335062"/>
          <a:ext cx="2232421" cy="111621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Press on and develop </a:t>
          </a:r>
          <a:r>
            <a:rPr lang="en-US" sz="2000" kern="1200" smtClean="0"/>
            <a:t>ideas collaboratively</a:t>
          </a:r>
          <a:endParaRPr lang="en-US" sz="2000" kern="1200" dirty="0"/>
        </a:p>
      </dsp:txBody>
      <dsp:txXfrm>
        <a:off x="1121638" y="3389551"/>
        <a:ext cx="2123443" cy="1007232"/>
      </dsp:txXfrm>
    </dsp:sp>
    <dsp:sp modelId="{C7B4F525-2C78-1B4A-BD53-26D926CF8DEB}">
      <dsp:nvSpPr>
        <dsp:cNvPr id="0" name=""/>
        <dsp:cNvSpPr/>
      </dsp:nvSpPr>
      <dsp:spPr>
        <a:xfrm>
          <a:off x="757880" y="1407555"/>
          <a:ext cx="2232421" cy="111621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Solidify and/or refine new meanings</a:t>
          </a:r>
          <a:endParaRPr lang="en-US" sz="2000" kern="1200" dirty="0"/>
        </a:p>
      </dsp:txBody>
      <dsp:txXfrm>
        <a:off x="812369" y="1462044"/>
        <a:ext cx="2123443" cy="100723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0213" cy="457200"/>
          </a:xfrm>
          <a:prstGeom prst="rect">
            <a:avLst/>
          </a:prstGeom>
          <a:noFill/>
          <a:ln w="9525">
            <a:noFill/>
            <a:miter lim="800000"/>
            <a:headEnd/>
            <a:tailEnd/>
          </a:ln>
          <a:effectLst/>
        </p:spPr>
        <p:txBody>
          <a:bodyPr vert="horz" wrap="square" lIns="88579" tIns="44290" rIns="88579" bIns="44290" numCol="1" anchor="t" anchorCtr="0" compatLnSpc="1">
            <a:prstTxWarp prst="textNoShape">
              <a:avLst/>
            </a:prstTxWarp>
          </a:bodyPr>
          <a:lstStyle>
            <a:lvl1pPr defTabSz="884738">
              <a:defRPr sz="1200">
                <a:latin typeface="Tahoma" pitchFamily="34" charset="0"/>
                <a:ea typeface="+mn-ea"/>
                <a:cs typeface="+mn-cs"/>
              </a:defRPr>
            </a:lvl1pPr>
          </a:lstStyle>
          <a:p>
            <a:pPr>
              <a:defRPr/>
            </a:pPr>
            <a:endParaRPr lang="en-US"/>
          </a:p>
        </p:txBody>
      </p:sp>
      <p:sp>
        <p:nvSpPr>
          <p:cNvPr id="284675" name="Rectangle 3"/>
          <p:cNvSpPr>
            <a:spLocks noGrp="1" noChangeArrowheads="1"/>
          </p:cNvSpPr>
          <p:nvPr>
            <p:ph type="dt" sz="quarter" idx="1"/>
          </p:nvPr>
        </p:nvSpPr>
        <p:spPr bwMode="auto">
          <a:xfrm>
            <a:off x="3886200" y="0"/>
            <a:ext cx="2970213" cy="457200"/>
          </a:xfrm>
          <a:prstGeom prst="rect">
            <a:avLst/>
          </a:prstGeom>
          <a:noFill/>
          <a:ln w="9525">
            <a:noFill/>
            <a:miter lim="800000"/>
            <a:headEnd/>
            <a:tailEnd/>
          </a:ln>
          <a:effectLst/>
        </p:spPr>
        <p:txBody>
          <a:bodyPr vert="horz" wrap="square" lIns="88579" tIns="44290" rIns="88579" bIns="44290" numCol="1" anchor="t" anchorCtr="0" compatLnSpc="1">
            <a:prstTxWarp prst="textNoShape">
              <a:avLst/>
            </a:prstTxWarp>
          </a:bodyPr>
          <a:lstStyle>
            <a:lvl1pPr algn="r" defTabSz="884738">
              <a:defRPr sz="1200">
                <a:latin typeface="Tahoma" pitchFamily="34" charset="0"/>
                <a:ea typeface="+mn-ea"/>
                <a:cs typeface="+mn-cs"/>
              </a:defRPr>
            </a:lvl1pPr>
          </a:lstStyle>
          <a:p>
            <a:pPr>
              <a:defRPr/>
            </a:pPr>
            <a:endParaRPr lang="en-US"/>
          </a:p>
        </p:txBody>
      </p:sp>
      <p:sp>
        <p:nvSpPr>
          <p:cNvPr id="284676" name="Rectangle 4"/>
          <p:cNvSpPr>
            <a:spLocks noGrp="1" noChangeArrowheads="1"/>
          </p:cNvSpPr>
          <p:nvPr>
            <p:ph type="ftr" sz="quarter" idx="2"/>
          </p:nvPr>
        </p:nvSpPr>
        <p:spPr bwMode="auto">
          <a:xfrm>
            <a:off x="0" y="8685213"/>
            <a:ext cx="2970213" cy="457200"/>
          </a:xfrm>
          <a:prstGeom prst="rect">
            <a:avLst/>
          </a:prstGeom>
          <a:noFill/>
          <a:ln w="9525">
            <a:noFill/>
            <a:miter lim="800000"/>
            <a:headEnd/>
            <a:tailEnd/>
          </a:ln>
          <a:effectLst/>
        </p:spPr>
        <p:txBody>
          <a:bodyPr vert="horz" wrap="square" lIns="88579" tIns="44290" rIns="88579" bIns="44290" numCol="1" anchor="b" anchorCtr="0" compatLnSpc="1">
            <a:prstTxWarp prst="textNoShape">
              <a:avLst/>
            </a:prstTxWarp>
          </a:bodyPr>
          <a:lstStyle>
            <a:lvl1pPr defTabSz="884738">
              <a:defRPr sz="1200">
                <a:latin typeface="Tahoma" pitchFamily="34" charset="0"/>
                <a:ea typeface="+mn-ea"/>
                <a:cs typeface="+mn-cs"/>
              </a:defRPr>
            </a:lvl1pPr>
          </a:lstStyle>
          <a:p>
            <a:pPr>
              <a:defRPr/>
            </a:pPr>
            <a:endParaRPr lang="en-US"/>
          </a:p>
        </p:txBody>
      </p:sp>
      <p:sp>
        <p:nvSpPr>
          <p:cNvPr id="284677" name="Rectangle 5"/>
          <p:cNvSpPr>
            <a:spLocks noGrp="1" noChangeArrowheads="1"/>
          </p:cNvSpPr>
          <p:nvPr>
            <p:ph type="sldNum" sz="quarter" idx="3"/>
          </p:nvPr>
        </p:nvSpPr>
        <p:spPr bwMode="auto">
          <a:xfrm>
            <a:off x="3886200" y="8685213"/>
            <a:ext cx="2970213" cy="457200"/>
          </a:xfrm>
          <a:prstGeom prst="rect">
            <a:avLst/>
          </a:prstGeom>
          <a:noFill/>
          <a:ln w="9525">
            <a:noFill/>
            <a:miter lim="800000"/>
            <a:headEnd/>
            <a:tailEnd/>
          </a:ln>
          <a:effectLst/>
        </p:spPr>
        <p:txBody>
          <a:bodyPr vert="horz" wrap="square" lIns="88579" tIns="44290" rIns="88579" bIns="44290" numCol="1" anchor="b" anchorCtr="0" compatLnSpc="1">
            <a:prstTxWarp prst="textNoShape">
              <a:avLst/>
            </a:prstTxWarp>
          </a:bodyPr>
          <a:lstStyle>
            <a:lvl1pPr algn="r" defTabSz="884238">
              <a:defRPr sz="1200"/>
            </a:lvl1pPr>
          </a:lstStyle>
          <a:p>
            <a:fld id="{2D56A4E9-5A07-F141-85E8-BCC1D99781AD}" type="slidenum">
              <a:rPr lang="en-US"/>
              <a:pPr/>
              <a:t>‹#›</a:t>
            </a:fld>
            <a:endParaRPr lang="en-US"/>
          </a:p>
        </p:txBody>
      </p:sp>
    </p:spTree>
    <p:extLst>
      <p:ext uri="{BB962C8B-B14F-4D97-AF65-F5344CB8AC3E}">
        <p14:creationId xmlns:p14="http://schemas.microsoft.com/office/powerpoint/2010/main" val="3712977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0213" cy="457200"/>
          </a:xfrm>
          <a:prstGeom prst="rect">
            <a:avLst/>
          </a:prstGeom>
          <a:noFill/>
          <a:ln w="9525">
            <a:noFill/>
            <a:miter lim="800000"/>
            <a:headEnd/>
            <a:tailEnd/>
          </a:ln>
          <a:effectLst/>
        </p:spPr>
        <p:txBody>
          <a:bodyPr vert="horz" wrap="square" lIns="91414" tIns="45708" rIns="91414" bIns="45708" numCol="1" anchor="t" anchorCtr="0" compatLnSpc="1">
            <a:prstTxWarp prst="textNoShape">
              <a:avLst/>
            </a:prstTxWarp>
          </a:bodyPr>
          <a:lstStyle>
            <a:lvl1pPr defTabSz="912775">
              <a:defRPr sz="1200">
                <a:latin typeface="Tahoma" pitchFamily="34" charset="0"/>
                <a:ea typeface="+mn-ea"/>
                <a:cs typeface="+mn-cs"/>
              </a:defRPr>
            </a:lvl1pPr>
          </a:lstStyle>
          <a:p>
            <a:pPr>
              <a:defRPr/>
            </a:pPr>
            <a:endParaRPr lang="en-US"/>
          </a:p>
        </p:txBody>
      </p:sp>
      <p:sp>
        <p:nvSpPr>
          <p:cNvPr id="39939" name="Rectangle 3"/>
          <p:cNvSpPr>
            <a:spLocks noGrp="1" noChangeArrowheads="1"/>
          </p:cNvSpPr>
          <p:nvPr>
            <p:ph type="dt" idx="1"/>
          </p:nvPr>
        </p:nvSpPr>
        <p:spPr bwMode="auto">
          <a:xfrm>
            <a:off x="3886200" y="0"/>
            <a:ext cx="2970213" cy="457200"/>
          </a:xfrm>
          <a:prstGeom prst="rect">
            <a:avLst/>
          </a:prstGeom>
          <a:noFill/>
          <a:ln w="9525">
            <a:noFill/>
            <a:miter lim="800000"/>
            <a:headEnd/>
            <a:tailEnd/>
          </a:ln>
          <a:effectLst/>
        </p:spPr>
        <p:txBody>
          <a:bodyPr vert="horz" wrap="square" lIns="91414" tIns="45708" rIns="91414" bIns="45708" numCol="1" anchor="t" anchorCtr="0" compatLnSpc="1">
            <a:prstTxWarp prst="textNoShape">
              <a:avLst/>
            </a:prstTxWarp>
          </a:bodyPr>
          <a:lstStyle>
            <a:lvl1pPr algn="r" defTabSz="912775">
              <a:defRPr sz="1200">
                <a:latin typeface="Tahoma" pitchFamily="34" charset="0"/>
                <a:ea typeface="+mn-ea"/>
                <a:cs typeface="+mn-cs"/>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1143000" y="684213"/>
            <a:ext cx="4573588" cy="34305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41" name="Rectangle 5"/>
          <p:cNvSpPr>
            <a:spLocks noGrp="1" noChangeArrowheads="1"/>
          </p:cNvSpPr>
          <p:nvPr>
            <p:ph type="body" sz="quarter" idx="3"/>
          </p:nvPr>
        </p:nvSpPr>
        <p:spPr bwMode="auto">
          <a:xfrm>
            <a:off x="684213" y="4343400"/>
            <a:ext cx="5489575" cy="4116388"/>
          </a:xfrm>
          <a:prstGeom prst="rect">
            <a:avLst/>
          </a:prstGeom>
          <a:noFill/>
          <a:ln w="9525">
            <a:noFill/>
            <a:miter lim="800000"/>
            <a:headEnd/>
            <a:tailEnd/>
          </a:ln>
          <a:effectLst/>
        </p:spPr>
        <p:txBody>
          <a:bodyPr vert="horz" wrap="square" lIns="91414" tIns="45708" rIns="91414" bIns="457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0213" cy="457200"/>
          </a:xfrm>
          <a:prstGeom prst="rect">
            <a:avLst/>
          </a:prstGeom>
          <a:noFill/>
          <a:ln w="9525">
            <a:noFill/>
            <a:miter lim="800000"/>
            <a:headEnd/>
            <a:tailEnd/>
          </a:ln>
          <a:effectLst/>
        </p:spPr>
        <p:txBody>
          <a:bodyPr vert="horz" wrap="square" lIns="91414" tIns="45708" rIns="91414" bIns="45708" numCol="1" anchor="b" anchorCtr="0" compatLnSpc="1">
            <a:prstTxWarp prst="textNoShape">
              <a:avLst/>
            </a:prstTxWarp>
          </a:bodyPr>
          <a:lstStyle>
            <a:lvl1pPr defTabSz="912775">
              <a:defRPr sz="1200">
                <a:latin typeface="Tahoma" pitchFamily="34" charset="0"/>
                <a:ea typeface="+mn-ea"/>
                <a:cs typeface="+mn-cs"/>
              </a:defRPr>
            </a:lvl1pPr>
          </a:lstStyle>
          <a:p>
            <a:pPr>
              <a:defRPr/>
            </a:pPr>
            <a:endParaRPr lang="en-US"/>
          </a:p>
        </p:txBody>
      </p:sp>
      <p:sp>
        <p:nvSpPr>
          <p:cNvPr id="39943" name="Rectangle 7"/>
          <p:cNvSpPr>
            <a:spLocks noGrp="1" noChangeArrowheads="1"/>
          </p:cNvSpPr>
          <p:nvPr>
            <p:ph type="sldNum" sz="quarter" idx="5"/>
          </p:nvPr>
        </p:nvSpPr>
        <p:spPr bwMode="auto">
          <a:xfrm>
            <a:off x="3886200" y="8685213"/>
            <a:ext cx="2970213" cy="457200"/>
          </a:xfrm>
          <a:prstGeom prst="rect">
            <a:avLst/>
          </a:prstGeom>
          <a:noFill/>
          <a:ln w="9525">
            <a:noFill/>
            <a:miter lim="800000"/>
            <a:headEnd/>
            <a:tailEnd/>
          </a:ln>
          <a:effectLst/>
        </p:spPr>
        <p:txBody>
          <a:bodyPr vert="horz" wrap="square" lIns="91414" tIns="45708" rIns="91414" bIns="45708" numCol="1" anchor="b" anchorCtr="0" compatLnSpc="1">
            <a:prstTxWarp prst="textNoShape">
              <a:avLst/>
            </a:prstTxWarp>
          </a:bodyPr>
          <a:lstStyle>
            <a:lvl1pPr algn="r" defTabSz="911225">
              <a:defRPr sz="1200"/>
            </a:lvl1pPr>
          </a:lstStyle>
          <a:p>
            <a:fld id="{0C166406-FAAB-0C4F-B756-1E4D121CDE3E}" type="slidenum">
              <a:rPr lang="en-US"/>
              <a:pPr/>
              <a:t>‹#›</a:t>
            </a:fld>
            <a:endParaRPr lang="en-US"/>
          </a:p>
        </p:txBody>
      </p:sp>
    </p:spTree>
    <p:extLst>
      <p:ext uri="{BB962C8B-B14F-4D97-AF65-F5344CB8AC3E}">
        <p14:creationId xmlns:p14="http://schemas.microsoft.com/office/powerpoint/2010/main" val="2537327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r>
              <a:rPr lang="en-US" dirty="0" smtClean="0">
                <a:latin typeface="Tahoma" charset="0"/>
              </a:rPr>
              <a:t>Maybe combine</a:t>
            </a:r>
            <a:r>
              <a:rPr lang="en-US" baseline="0" dirty="0" smtClean="0">
                <a:latin typeface="Tahoma" charset="0"/>
              </a:rPr>
              <a:t> some ideas from press slides</a:t>
            </a: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r>
              <a:rPr lang="en-US" dirty="0" smtClean="0">
                <a:latin typeface="Tahoma" charset="0"/>
              </a:rPr>
              <a:t>Maybe combine</a:t>
            </a:r>
            <a:r>
              <a:rPr lang="en-US" baseline="0" dirty="0" smtClean="0">
                <a:latin typeface="Tahoma" charset="0"/>
              </a:rPr>
              <a:t> some ideas from press slides</a:t>
            </a: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Capturing Thinking on the Talk Frame</a:t>
            </a:r>
            <a:r>
              <a:rPr lang="en-US" sz="1200" i="1" kern="1200" dirty="0" smtClean="0">
                <a:solidFill>
                  <a:schemeClr val="tx1"/>
                </a:solidFill>
                <a:effectLst/>
                <a:latin typeface="+mn-lt"/>
                <a:ea typeface="+mn-ea"/>
                <a:cs typeface="+mn-cs"/>
              </a:rPr>
              <a:t>, Teaching Children Mathematics, </a:t>
            </a:r>
            <a:r>
              <a:rPr lang="en-US" sz="1200" kern="1200" dirty="0" smtClean="0">
                <a:solidFill>
                  <a:schemeClr val="tx1"/>
                </a:solidFill>
                <a:effectLst/>
                <a:latin typeface="+mn-lt"/>
                <a:ea typeface="+mn-ea"/>
                <a:cs typeface="+mn-cs"/>
              </a:rPr>
              <a:t>Casa, T. (in press).</a:t>
            </a:r>
          </a:p>
          <a:p>
            <a:endParaRPr lang="en-US" dirty="0"/>
          </a:p>
        </p:txBody>
      </p:sp>
      <p:sp>
        <p:nvSpPr>
          <p:cNvPr id="4" name="Slide Number Placeholder 3"/>
          <p:cNvSpPr>
            <a:spLocks noGrp="1"/>
          </p:cNvSpPr>
          <p:nvPr>
            <p:ph type="sldNum" sz="quarter" idx="10"/>
          </p:nvPr>
        </p:nvSpPr>
        <p:spPr/>
        <p:txBody>
          <a:bodyPr/>
          <a:lstStyle/>
          <a:p>
            <a:fld id="{A380211B-13A4-8B48-ADB3-F43A61FFE148}" type="slidenum">
              <a:rPr lang="en-US" smtClean="0"/>
              <a:t>17</a:t>
            </a:fld>
            <a:endParaRPr lang="en-US"/>
          </a:p>
        </p:txBody>
      </p:sp>
    </p:spTree>
    <p:extLst>
      <p:ext uri="{BB962C8B-B14F-4D97-AF65-F5344CB8AC3E}">
        <p14:creationId xmlns:p14="http://schemas.microsoft.com/office/powerpoint/2010/main" val="1397939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 question(s) or new frame of reference” </a:t>
            </a:r>
          </a:p>
        </p:txBody>
      </p:sp>
      <p:sp>
        <p:nvSpPr>
          <p:cNvPr id="4" name="Slide Number Placeholder 3"/>
          <p:cNvSpPr>
            <a:spLocks noGrp="1"/>
          </p:cNvSpPr>
          <p:nvPr>
            <p:ph type="sldNum" sz="quarter" idx="10"/>
          </p:nvPr>
        </p:nvSpPr>
        <p:spPr/>
        <p:txBody>
          <a:bodyPr/>
          <a:lstStyle/>
          <a:p>
            <a:fld id="{0B9D8055-C907-D944-AD70-83260C4DB9C5}" type="slidenum">
              <a:rPr lang="en-US" smtClean="0"/>
              <a:t>18</a:t>
            </a:fld>
            <a:endParaRPr lang="en-US"/>
          </a:p>
        </p:txBody>
      </p:sp>
    </p:spTree>
    <p:extLst>
      <p:ext uri="{BB962C8B-B14F-4D97-AF65-F5344CB8AC3E}">
        <p14:creationId xmlns:p14="http://schemas.microsoft.com/office/powerpoint/2010/main" val="235740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CE3C9-FD1C-CE42-BC1D-CB36D6E935CD}" type="slidenum">
              <a:rPr lang="en-US"/>
              <a:pPr/>
              <a:t>6</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9F29FC-3BD1-7746-968B-7A9D51CEEFCB}" type="slidenum">
              <a:rPr lang="en-US">
                <a:solidFill>
                  <a:prstClr val="black"/>
                </a:solidFill>
              </a:rPr>
              <a:pPr>
                <a:defRPr/>
              </a:pPr>
              <a:t>7</a:t>
            </a:fld>
            <a:endParaRPr lang="en-US">
              <a:solidFill>
                <a:prstClr val="black"/>
              </a:solidFill>
            </a:endParaRPr>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550568-0D61-FC40-8188-0DA6FEC2AE43}" type="slidenum">
              <a:rPr lang="en-US">
                <a:solidFill>
                  <a:prstClr val="black"/>
                </a:solidFill>
              </a:rPr>
              <a:pPr>
                <a:defRPr/>
              </a:pPr>
              <a:t>8</a:t>
            </a:fld>
            <a:endParaRPr lang="en-US">
              <a:solidFill>
                <a:prstClr val="black"/>
              </a:solidFill>
            </a:endParaRPr>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550568-0D61-FC40-8188-0DA6FEC2AE43}" type="slidenum">
              <a:rPr lang="en-US">
                <a:solidFill>
                  <a:prstClr val="black"/>
                </a:solidFill>
              </a:rPr>
              <a:pPr>
                <a:defRPr/>
              </a:pPr>
              <a:t>9</a:t>
            </a:fld>
            <a:endParaRPr lang="en-US">
              <a:solidFill>
                <a:prstClr val="black"/>
              </a:solidFill>
            </a:endParaRPr>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lvl1pPr defTabSz="912813">
              <a:defRPr>
                <a:solidFill>
                  <a:schemeClr val="tx1"/>
                </a:solidFill>
                <a:latin typeface="Tahoma" charset="0"/>
                <a:ea typeface="ＭＳ Ｐゴシック" charset="0"/>
                <a:cs typeface="Tahoma" charset="0"/>
              </a:defRPr>
            </a:lvl1pPr>
            <a:lvl2pPr marL="742950" indent="-285750" defTabSz="912813">
              <a:defRPr>
                <a:solidFill>
                  <a:schemeClr val="tx1"/>
                </a:solidFill>
                <a:latin typeface="Tahoma" charset="0"/>
                <a:ea typeface="Tahoma" charset="0"/>
                <a:cs typeface="Tahoma" charset="0"/>
              </a:defRPr>
            </a:lvl2pPr>
            <a:lvl3pPr marL="1143000" indent="-228600" defTabSz="912813">
              <a:defRPr>
                <a:solidFill>
                  <a:schemeClr val="tx1"/>
                </a:solidFill>
                <a:latin typeface="Tahoma" charset="0"/>
                <a:ea typeface="Tahoma" charset="0"/>
                <a:cs typeface="Tahoma" charset="0"/>
              </a:defRPr>
            </a:lvl3pPr>
            <a:lvl4pPr marL="1600200" indent="-228600" defTabSz="912813">
              <a:defRPr>
                <a:solidFill>
                  <a:schemeClr val="tx1"/>
                </a:solidFill>
                <a:latin typeface="Tahoma" charset="0"/>
                <a:ea typeface="Tahoma" charset="0"/>
                <a:cs typeface="Tahoma" charset="0"/>
              </a:defRPr>
            </a:lvl4pPr>
            <a:lvl5pPr marL="2057400" indent="-228600" defTabSz="912813">
              <a:defRPr>
                <a:solidFill>
                  <a:schemeClr val="tx1"/>
                </a:solidFill>
                <a:latin typeface="Tahoma" charset="0"/>
                <a:ea typeface="Tahoma" charset="0"/>
                <a:cs typeface="Tahoma" charset="0"/>
              </a:defRPr>
            </a:lvl5pPr>
            <a:lvl6pPr marL="2514600" indent="-228600" defTabSz="912813" eaLnBrk="0" fontAlgn="base" hangingPunct="0">
              <a:spcBef>
                <a:spcPct val="0"/>
              </a:spcBef>
              <a:spcAft>
                <a:spcPct val="0"/>
              </a:spcAft>
              <a:defRPr>
                <a:solidFill>
                  <a:schemeClr val="tx1"/>
                </a:solidFill>
                <a:latin typeface="Tahoma" charset="0"/>
                <a:ea typeface="Tahoma" charset="0"/>
                <a:cs typeface="Tahoma" charset="0"/>
              </a:defRPr>
            </a:lvl6pPr>
            <a:lvl7pPr marL="2971800" indent="-228600" defTabSz="912813" eaLnBrk="0" fontAlgn="base" hangingPunct="0">
              <a:spcBef>
                <a:spcPct val="0"/>
              </a:spcBef>
              <a:spcAft>
                <a:spcPct val="0"/>
              </a:spcAft>
              <a:defRPr>
                <a:solidFill>
                  <a:schemeClr val="tx1"/>
                </a:solidFill>
                <a:latin typeface="Tahoma" charset="0"/>
                <a:ea typeface="Tahoma" charset="0"/>
                <a:cs typeface="Tahoma" charset="0"/>
              </a:defRPr>
            </a:lvl7pPr>
            <a:lvl8pPr marL="3429000" indent="-228600" defTabSz="912813" eaLnBrk="0" fontAlgn="base" hangingPunct="0">
              <a:spcBef>
                <a:spcPct val="0"/>
              </a:spcBef>
              <a:spcAft>
                <a:spcPct val="0"/>
              </a:spcAft>
              <a:defRPr>
                <a:solidFill>
                  <a:schemeClr val="tx1"/>
                </a:solidFill>
                <a:latin typeface="Tahoma" charset="0"/>
                <a:ea typeface="Tahoma" charset="0"/>
                <a:cs typeface="Tahoma" charset="0"/>
              </a:defRPr>
            </a:lvl8pPr>
            <a:lvl9pPr marL="3886200" indent="-228600" defTabSz="912813" eaLnBrk="0" fontAlgn="base" hangingPunct="0">
              <a:spcBef>
                <a:spcPct val="0"/>
              </a:spcBef>
              <a:spcAft>
                <a:spcPct val="0"/>
              </a:spcAft>
              <a:defRPr>
                <a:solidFill>
                  <a:schemeClr val="tx1"/>
                </a:solidFill>
                <a:latin typeface="Tahoma" charset="0"/>
                <a:ea typeface="Tahoma" charset="0"/>
                <a:cs typeface="Tahoma" charset="0"/>
              </a:defRPr>
            </a:lvl9pPr>
          </a:lstStyle>
          <a:p>
            <a:fld id="{97AF57DB-0190-9749-A7CA-9E6F802228E5}" type="slidenum">
              <a:rPr lang="en-US">
                <a:solidFill>
                  <a:srgbClr val="000000"/>
                </a:solidFill>
              </a:rPr>
              <a:pPr/>
              <a:t>10</a:t>
            </a:fld>
            <a:endParaRPr lang="en-US">
              <a:solidFill>
                <a:srgbClr val="000000"/>
              </a:solidFill>
            </a:endParaRPr>
          </a:p>
        </p:txBody>
      </p:sp>
      <p:sp>
        <p:nvSpPr>
          <p:cNvPr id="76803" name="Rectangle 2"/>
          <p:cNvSpPr>
            <a:spLocks noGrp="1" noRot="1" noChangeAspect="1" noChangeArrowheads="1" noTextEdit="1"/>
          </p:cNvSpPr>
          <p:nvPr>
            <p:ph type="sldImg"/>
          </p:nvPr>
        </p:nvSpPr>
        <p:spPr>
          <a:xfrm>
            <a:off x="1133475" y="673100"/>
            <a:ext cx="4597400" cy="3449638"/>
          </a:xfrm>
          <a:ln/>
        </p:spPr>
      </p:sp>
      <p:sp>
        <p:nvSpPr>
          <p:cNvPr id="76804" name="Rectangle 3"/>
          <p:cNvSpPr>
            <a:spLocks noGrp="1" noChangeArrowheads="1"/>
          </p:cNvSpPr>
          <p:nvPr>
            <p:ph type="body" idx="1"/>
          </p:nvPr>
        </p:nvSpPr>
        <p:spPr>
          <a:xfrm>
            <a:off x="914400" y="4346575"/>
            <a:ext cx="5029200"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ahom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endParaRPr lang="en-US" dirty="0">
              <a:latin typeface="Tahoma" charset="0"/>
            </a:endParaRPr>
          </a:p>
        </p:txBody>
      </p:sp>
      <p:sp>
        <p:nvSpPr>
          <p:cNvPr id="4" name="Slide Number Placeholder 3"/>
          <p:cNvSpPr>
            <a:spLocks noGrp="1"/>
          </p:cNvSpPr>
          <p:nvPr>
            <p:ph type="sldNum" sz="quarter" idx="5"/>
          </p:nvPr>
        </p:nvSpPr>
        <p:spPr/>
        <p:txBody>
          <a:bodyPr/>
          <a:lstStyle>
            <a:lvl1pPr defTabSz="911143">
              <a:defRPr>
                <a:solidFill>
                  <a:schemeClr val="tx1"/>
                </a:solidFill>
                <a:latin typeface="Tahoma" charset="0"/>
                <a:ea typeface="ＭＳ Ｐゴシック" charset="0"/>
                <a:cs typeface="Tahoma" charset="0"/>
              </a:defRPr>
            </a:lvl1pPr>
            <a:lvl2pPr marL="742883" indent="-285725" defTabSz="911143">
              <a:defRPr>
                <a:solidFill>
                  <a:schemeClr val="tx1"/>
                </a:solidFill>
                <a:latin typeface="Tahoma" charset="0"/>
                <a:ea typeface="Tahoma" charset="0"/>
                <a:cs typeface="Tahoma" charset="0"/>
              </a:defRPr>
            </a:lvl2pPr>
            <a:lvl3pPr marL="1142897" indent="-228580" defTabSz="911143">
              <a:defRPr>
                <a:solidFill>
                  <a:schemeClr val="tx1"/>
                </a:solidFill>
                <a:latin typeface="Tahoma" charset="0"/>
                <a:ea typeface="Tahoma" charset="0"/>
                <a:cs typeface="Tahoma" charset="0"/>
              </a:defRPr>
            </a:lvl3pPr>
            <a:lvl4pPr marL="1600056" indent="-228580" defTabSz="911143">
              <a:defRPr>
                <a:solidFill>
                  <a:schemeClr val="tx1"/>
                </a:solidFill>
                <a:latin typeface="Tahoma" charset="0"/>
                <a:ea typeface="Tahoma" charset="0"/>
                <a:cs typeface="Tahoma" charset="0"/>
              </a:defRPr>
            </a:lvl4pPr>
            <a:lvl5pPr marL="2057214" indent="-228580" defTabSz="911143">
              <a:defRPr>
                <a:solidFill>
                  <a:schemeClr val="tx1"/>
                </a:solidFill>
                <a:latin typeface="Tahoma" charset="0"/>
                <a:ea typeface="Tahoma" charset="0"/>
                <a:cs typeface="Tahoma" charset="0"/>
              </a:defRPr>
            </a:lvl5pPr>
            <a:lvl6pPr marL="2514373" indent="-228580" defTabSz="911143" eaLnBrk="0" fontAlgn="base" hangingPunct="0">
              <a:spcBef>
                <a:spcPct val="0"/>
              </a:spcBef>
              <a:spcAft>
                <a:spcPct val="0"/>
              </a:spcAft>
              <a:defRPr>
                <a:solidFill>
                  <a:schemeClr val="tx1"/>
                </a:solidFill>
                <a:latin typeface="Tahoma" charset="0"/>
                <a:ea typeface="Tahoma" charset="0"/>
                <a:cs typeface="Tahoma" charset="0"/>
              </a:defRPr>
            </a:lvl6pPr>
            <a:lvl7pPr marL="2971532" indent="-228580" defTabSz="911143" eaLnBrk="0" fontAlgn="base" hangingPunct="0">
              <a:spcBef>
                <a:spcPct val="0"/>
              </a:spcBef>
              <a:spcAft>
                <a:spcPct val="0"/>
              </a:spcAft>
              <a:defRPr>
                <a:solidFill>
                  <a:schemeClr val="tx1"/>
                </a:solidFill>
                <a:latin typeface="Tahoma" charset="0"/>
                <a:ea typeface="Tahoma" charset="0"/>
                <a:cs typeface="Tahoma" charset="0"/>
              </a:defRPr>
            </a:lvl7pPr>
            <a:lvl8pPr marL="3428691" indent="-228580" defTabSz="911143" eaLnBrk="0" fontAlgn="base" hangingPunct="0">
              <a:spcBef>
                <a:spcPct val="0"/>
              </a:spcBef>
              <a:spcAft>
                <a:spcPct val="0"/>
              </a:spcAft>
              <a:defRPr>
                <a:solidFill>
                  <a:schemeClr val="tx1"/>
                </a:solidFill>
                <a:latin typeface="Tahoma" charset="0"/>
                <a:ea typeface="Tahoma" charset="0"/>
                <a:cs typeface="Tahoma" charset="0"/>
              </a:defRPr>
            </a:lvl8pPr>
            <a:lvl9pPr marL="3885849" indent="-228580" defTabSz="911143" eaLnBrk="0" fontAlgn="base" hangingPunct="0">
              <a:spcBef>
                <a:spcPct val="0"/>
              </a:spcBef>
              <a:spcAft>
                <a:spcPct val="0"/>
              </a:spcAft>
              <a:defRPr>
                <a:solidFill>
                  <a:schemeClr val="tx1"/>
                </a:solidFill>
                <a:latin typeface="Tahoma" charset="0"/>
                <a:ea typeface="Tahoma" charset="0"/>
                <a:cs typeface="Tahoma" charset="0"/>
              </a:defRPr>
            </a:lvl9pPr>
          </a:lstStyle>
          <a:p>
            <a:fld id="{8E5340F0-3601-3C4B-A92A-ACBDED5FF837}"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rtlCol="0"/>
          <a:lstStyle>
            <a:lvl1pPr>
              <a:defRPr>
                <a:solidFill>
                  <a:schemeClr val="tx1">
                    <a:tint val="75000"/>
                  </a:schemeClr>
                </a:solidFill>
                <a:latin typeface="Tahoma" pitchFamily="34" charset="0"/>
                <a:ea typeface="+mn-ea"/>
                <a:cs typeface="Tahoma" pitchFamily="34" charset="0"/>
              </a:defRPr>
            </a:lvl1pPr>
          </a:lstStyle>
          <a:p>
            <a:pPr>
              <a:defRPr/>
            </a:pPr>
            <a:r>
              <a:rPr lang="en-US"/>
              <a:t>Math Leadership Academy</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EF8AE9-079F-4448-81CC-AF3EEC1746E9}" type="slidenum">
              <a:rPr lang="en-US"/>
              <a:pPr/>
              <a:t>‹#›</a:t>
            </a:fld>
            <a:endParaRPr lang="en-US"/>
          </a:p>
        </p:txBody>
      </p:sp>
    </p:spTree>
    <p:extLst>
      <p:ext uri="{BB962C8B-B14F-4D97-AF65-F5344CB8AC3E}">
        <p14:creationId xmlns:p14="http://schemas.microsoft.com/office/powerpoint/2010/main" val="132243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5072384-0FCB-BF42-B102-B94FDA8C5064}" type="datetimeFigureOut">
              <a:rPr lang="en-US"/>
              <a:pPr/>
              <a:t>6/23/14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C32B37-65E2-AC4A-9A54-B0C1F5F2636E}" type="slidenum">
              <a:rPr lang="en-US"/>
              <a:pPr/>
              <a:t>‹#›</a:t>
            </a:fld>
            <a:endParaRPr lang="en-US"/>
          </a:p>
        </p:txBody>
      </p:sp>
    </p:spTree>
    <p:extLst>
      <p:ext uri="{BB962C8B-B14F-4D97-AF65-F5344CB8AC3E}">
        <p14:creationId xmlns:p14="http://schemas.microsoft.com/office/powerpoint/2010/main" val="325593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9976700-FFED-1441-9000-0C49D27CBA88}" type="datetimeFigureOut">
              <a:rPr lang="en-US"/>
              <a:pPr/>
              <a:t>6/23/14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610C11-17D7-3248-A819-BAC54CF8F118}" type="slidenum">
              <a:rPr lang="en-US"/>
              <a:pPr/>
              <a:t>‹#›</a:t>
            </a:fld>
            <a:endParaRPr lang="en-US"/>
          </a:p>
        </p:txBody>
      </p:sp>
    </p:spTree>
    <p:extLst>
      <p:ext uri="{BB962C8B-B14F-4D97-AF65-F5344CB8AC3E}">
        <p14:creationId xmlns:p14="http://schemas.microsoft.com/office/powerpoint/2010/main" val="423135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2514600"/>
            <a:ext cx="9144000" cy="914400"/>
          </a:xfrm>
        </p:spPr>
        <p:txBody>
          <a:bodyPr/>
          <a:lstStyle>
            <a:lvl1pPr>
              <a:defRPr sz="48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0" y="3479800"/>
            <a:ext cx="9144000" cy="6350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124BD3C1-FEDD-684B-9A39-085B7ECE6E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738559"/>
      </p:ext>
    </p:extLst>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A2B7B7-CDF1-5242-B8F2-E72E75AA513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2141002"/>
      </p:ext>
    </p:extLst>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3D5517-0D42-7B41-B21F-359B5B9CC8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5096222"/>
      </p:ext>
    </p:extLst>
  </p:cSld>
  <p:clrMapOvr>
    <a:masterClrMapping/>
  </p:clrMapOvr>
  <p:transition xmlns:p14="http://schemas.microsoft.com/office/powerpoint/2010/mai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9A2BEBF-123B-9B48-8191-579D2F3B14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6512685"/>
      </p:ext>
    </p:extLst>
  </p:cSld>
  <p:clrMapOvr>
    <a:masterClrMapping/>
  </p:clrMapOvr>
  <p:transition xmlns:p14="http://schemas.microsoft.com/office/powerpoint/2010/mai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303388-228E-F947-961F-40CFD09465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4073304"/>
      </p:ext>
    </p:extLst>
  </p:cSld>
  <p:clrMapOvr>
    <a:masterClrMapping/>
  </p:clrMapOvr>
  <p:transition xmlns:p14="http://schemas.microsoft.com/office/powerpoint/2010/mai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09D990-1D50-A64C-968B-C061D1331B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8139770"/>
      </p:ext>
    </p:extLst>
  </p:cSld>
  <p:clrMapOvr>
    <a:masterClrMapping/>
  </p:clrMapOvr>
  <p:transition xmlns:p14="http://schemas.microsoft.com/office/powerpoint/2010/mai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83E5447-05EB-E64D-9A0D-6A95AF4BA2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6383972"/>
      </p:ext>
    </p:extLst>
  </p:cSld>
  <p:clrMapOvr>
    <a:masterClrMapping/>
  </p:clrMapOvr>
  <p:transition xmlns:p14="http://schemas.microsoft.com/office/powerpoint/2010/mai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CCE026-F920-6E43-9722-E9CBA706D59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6668135"/>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FB063C8-8256-164F-8FAE-3E321128AC6C}" type="datetimeFigureOut">
              <a:rPr lang="en-US"/>
              <a:pPr/>
              <a:t>6/23/14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9A3E3D9-67E3-2E4B-A2F7-9E70E18F4A8D}" type="slidenum">
              <a:rPr lang="en-US"/>
              <a:pPr/>
              <a:t>‹#›</a:t>
            </a:fld>
            <a:endParaRPr lang="en-US"/>
          </a:p>
        </p:txBody>
      </p:sp>
    </p:spTree>
    <p:extLst>
      <p:ext uri="{BB962C8B-B14F-4D97-AF65-F5344CB8AC3E}">
        <p14:creationId xmlns:p14="http://schemas.microsoft.com/office/powerpoint/2010/main" val="1110269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7EDEB50-EACB-AD45-A990-641B986AC2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0860315"/>
      </p:ext>
    </p:extLst>
  </p:cSld>
  <p:clrMapOvr>
    <a:masterClrMapping/>
  </p:clrMapOvr>
  <p:transition xmlns:p14="http://schemas.microsoft.com/office/powerpoint/2010/mai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0F638A-8C63-F442-9257-3E2004CC49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4201815"/>
      </p:ext>
    </p:extLst>
  </p:cSld>
  <p:clrMapOvr>
    <a:masterClrMapping/>
  </p:clrMapOvr>
  <p:transition xmlns:p14="http://schemas.microsoft.com/office/powerpoint/2010/mai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4D778B-2107-8F42-BB60-CB0CA1B4F9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384025"/>
      </p:ext>
    </p:extLst>
  </p:cSld>
  <p:clrMapOvr>
    <a:masterClrMapping/>
  </p:clrMapOvr>
  <p:transition xmlns:p14="http://schemas.microsoft.com/office/powerpoint/2010/mai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411144 w 794"/>
                <a:gd name="T1" fmla="*/ 86777 h 414"/>
                <a:gd name="T2" fmla="*/ 367685 w 794"/>
                <a:gd name="T3" fmla="*/ 69881 h 414"/>
                <a:gd name="T4" fmla="*/ 287994 w 794"/>
                <a:gd name="T5" fmla="*/ 46175 h 414"/>
                <a:gd name="T6" fmla="*/ 36754 w 794"/>
                <a:gd name="T7" fmla="*/ 0 h 414"/>
                <a:gd name="T8" fmla="*/ 11854 w 794"/>
                <a:gd name="T9" fmla="*/ 4375 h 414"/>
                <a:gd name="T10" fmla="*/ 0 w 794"/>
                <a:gd name="T11" fmla="*/ 18250 h 414"/>
                <a:gd name="T12" fmla="*/ 14446 w 794"/>
                <a:gd name="T13" fmla="*/ 34082 h 414"/>
                <a:gd name="T14" fmla="*/ 295141 w 794"/>
                <a:gd name="T15" fmla="*/ 89909 h 414"/>
                <a:gd name="T16" fmla="*/ 356642 w 794"/>
                <a:gd name="T17" fmla="*/ 86334 h 414"/>
                <a:gd name="T18" fmla="*/ 406366 w 794"/>
                <a:gd name="T19" fmla="*/ 90958 h 414"/>
                <a:gd name="T20" fmla="*/ 411144 w 794"/>
                <a:gd name="T21" fmla="*/ 86777 h 414"/>
                <a:gd name="T22" fmla="*/ 411144 w 794"/>
                <a:gd name="T23" fmla="*/ 86777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7" name="Freeform 10"/>
            <p:cNvSpPr>
              <a:spLocks/>
            </p:cNvSpPr>
            <p:nvPr userDrawn="1"/>
          </p:nvSpPr>
          <p:spPr bwMode="auto">
            <a:xfrm>
              <a:off x="166" y="261"/>
              <a:ext cx="2244" cy="1007"/>
            </a:xfrm>
            <a:custGeom>
              <a:avLst/>
              <a:gdLst>
                <a:gd name="T0" fmla="*/ 1099 w 1586"/>
                <a:gd name="T1" fmla="*/ 0 h 821"/>
                <a:gd name="T2" fmla="*/ 10677 w 1586"/>
                <a:gd name="T3" fmla="*/ 1767 h 821"/>
                <a:gd name="T4" fmla="*/ 11455 w 1586"/>
                <a:gd name="T5" fmla="*/ 2172 h 821"/>
                <a:gd name="T6" fmla="*/ 12724 w 1586"/>
                <a:gd name="T7" fmla="*/ 2696 h 821"/>
                <a:gd name="T8" fmla="*/ 12556 w 1586"/>
                <a:gd name="T9" fmla="*/ 2795 h 821"/>
                <a:gd name="T10" fmla="*/ 10828 w 1586"/>
                <a:gd name="T11" fmla="*/ 2679 h 821"/>
                <a:gd name="T12" fmla="*/ 9184 w 1586"/>
                <a:gd name="T13" fmla="*/ 2761 h 821"/>
                <a:gd name="T14" fmla="*/ 332 w 1586"/>
                <a:gd name="T15" fmla="*/ 1017 h 821"/>
                <a:gd name="T16" fmla="*/ 0 w 1586"/>
                <a:gd name="T17" fmla="*/ 511 h 821"/>
                <a:gd name="T18" fmla="*/ 368 w 1586"/>
                <a:gd name="T19" fmla="*/ 108 h 821"/>
                <a:gd name="T20" fmla="*/ 1099 w 1586"/>
                <a:gd name="T21" fmla="*/ 0 h 821"/>
                <a:gd name="T22" fmla="*/ 1099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8" name="Freeform 11"/>
            <p:cNvSpPr>
              <a:spLocks/>
            </p:cNvSpPr>
            <p:nvPr userDrawn="1"/>
          </p:nvSpPr>
          <p:spPr bwMode="auto">
            <a:xfrm>
              <a:off x="474" y="344"/>
              <a:ext cx="1488" cy="919"/>
            </a:xfrm>
            <a:custGeom>
              <a:avLst/>
              <a:gdLst>
                <a:gd name="T0" fmla="*/ 0 w 1049"/>
                <a:gd name="T1" fmla="*/ 1126 h 747"/>
                <a:gd name="T2" fmla="*/ 7510 w 1049"/>
                <a:gd name="T3" fmla="*/ 2590 h 747"/>
                <a:gd name="T4" fmla="*/ 7650 w 1049"/>
                <a:gd name="T5" fmla="*/ 1852 h 747"/>
                <a:gd name="T6" fmla="*/ 8545 w 1049"/>
                <a:gd name="T7" fmla="*/ 1464 h 747"/>
                <a:gd name="T8" fmla="*/ 635 w 1049"/>
                <a:gd name="T9" fmla="*/ 0 h 747"/>
                <a:gd name="T10" fmla="*/ 0 w 1049"/>
                <a:gd name="T11" fmla="*/ 439 h 747"/>
                <a:gd name="T12" fmla="*/ 0 w 1049"/>
                <a:gd name="T13" fmla="*/ 1126 h 747"/>
                <a:gd name="T14" fmla="*/ 0 w 1049"/>
                <a:gd name="T15" fmla="*/ 1126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875 w 150"/>
                  <a:gd name="T1" fmla="*/ 0 h 173"/>
                  <a:gd name="T2" fmla="*/ 322 w 150"/>
                  <a:gd name="T3" fmla="*/ 238 h 173"/>
                  <a:gd name="T4" fmla="*/ 0 w 150"/>
                  <a:gd name="T5" fmla="*/ 621 h 173"/>
                  <a:gd name="T6" fmla="*/ 637 w 150"/>
                  <a:gd name="T7" fmla="*/ 574 h 173"/>
                  <a:gd name="T8" fmla="*/ 821 w 150"/>
                  <a:gd name="T9" fmla="*/ 303 h 173"/>
                  <a:gd name="T10" fmla="*/ 1197 w 150"/>
                  <a:gd name="T11" fmla="*/ 96 h 173"/>
                  <a:gd name="T12" fmla="*/ 875 w 150"/>
                  <a:gd name="T13" fmla="*/ 0 h 173"/>
                  <a:gd name="T14" fmla="*/ 87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1" name="Freeform 14"/>
              <p:cNvSpPr>
                <a:spLocks/>
              </p:cNvSpPr>
              <p:nvPr userDrawn="1"/>
            </p:nvSpPr>
            <p:spPr bwMode="auto">
              <a:xfrm>
                <a:off x="123" y="148"/>
                <a:ext cx="2386" cy="1081"/>
              </a:xfrm>
              <a:custGeom>
                <a:avLst/>
                <a:gdLst>
                  <a:gd name="T0" fmla="*/ 1261 w 1684"/>
                  <a:gd name="T1" fmla="*/ 0 h 880"/>
                  <a:gd name="T2" fmla="*/ 510 w 1684"/>
                  <a:gd name="T3" fmla="*/ 179 h 880"/>
                  <a:gd name="T4" fmla="*/ 0 w 1684"/>
                  <a:gd name="T5" fmla="*/ 715 h 880"/>
                  <a:gd name="T6" fmla="*/ 544 w 1684"/>
                  <a:gd name="T7" fmla="*/ 1233 h 880"/>
                  <a:gd name="T8" fmla="*/ 9562 w 1684"/>
                  <a:gd name="T9" fmla="*/ 2979 h 880"/>
                  <a:gd name="T10" fmla="*/ 11505 w 1684"/>
                  <a:gd name="T11" fmla="*/ 2870 h 880"/>
                  <a:gd name="T12" fmla="*/ 13079 w 1684"/>
                  <a:gd name="T13" fmla="*/ 3024 h 880"/>
                  <a:gd name="T14" fmla="*/ 13625 w 1684"/>
                  <a:gd name="T15" fmla="*/ 2779 h 880"/>
                  <a:gd name="T16" fmla="*/ 12151 w 1684"/>
                  <a:gd name="T17" fmla="*/ 2281 h 880"/>
                  <a:gd name="T18" fmla="*/ 11552 w 1684"/>
                  <a:gd name="T19" fmla="*/ 1762 h 880"/>
                  <a:gd name="T20" fmla="*/ 11080 w 1684"/>
                  <a:gd name="T21" fmla="*/ 1811 h 880"/>
                  <a:gd name="T22" fmla="*/ 11641 w 1684"/>
                  <a:gd name="T23" fmla="*/ 2281 h 880"/>
                  <a:gd name="T24" fmla="*/ 12767 w 1684"/>
                  <a:gd name="T25" fmla="*/ 2782 h 880"/>
                  <a:gd name="T26" fmla="*/ 11434 w 1684"/>
                  <a:gd name="T27" fmla="*/ 2704 h 880"/>
                  <a:gd name="T28" fmla="*/ 9861 w 1684"/>
                  <a:gd name="T29" fmla="*/ 2795 h 880"/>
                  <a:gd name="T30" fmla="*/ 10152 w 1684"/>
                  <a:gd name="T31" fmla="*/ 2232 h 880"/>
                  <a:gd name="T32" fmla="*/ 10826 w 1684"/>
                  <a:gd name="T33" fmla="*/ 1849 h 880"/>
                  <a:gd name="T34" fmla="*/ 10037 w 1684"/>
                  <a:gd name="T35" fmla="*/ 1897 h 880"/>
                  <a:gd name="T36" fmla="*/ 9425 w 1684"/>
                  <a:gd name="T37" fmla="*/ 2262 h 880"/>
                  <a:gd name="T38" fmla="*/ 9217 w 1684"/>
                  <a:gd name="T39" fmla="*/ 2720 h 880"/>
                  <a:gd name="T40" fmla="*/ 867 w 1684"/>
                  <a:gd name="T41" fmla="*/ 1065 h 880"/>
                  <a:gd name="T42" fmla="*/ 646 w 1684"/>
                  <a:gd name="T43" fmla="*/ 738 h 880"/>
                  <a:gd name="T44" fmla="*/ 833 w 1684"/>
                  <a:gd name="T45" fmla="*/ 328 h 880"/>
                  <a:gd name="T46" fmla="*/ 1753 w 1684"/>
                  <a:gd name="T47" fmla="*/ 0 h 880"/>
                  <a:gd name="T48" fmla="*/ 1261 w 1684"/>
                  <a:gd name="T49" fmla="*/ 0 h 880"/>
                  <a:gd name="T50" fmla="*/ 126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2" name="Freeform 15"/>
              <p:cNvSpPr>
                <a:spLocks/>
              </p:cNvSpPr>
              <p:nvPr userDrawn="1"/>
            </p:nvSpPr>
            <p:spPr bwMode="auto">
              <a:xfrm>
                <a:off x="324" y="158"/>
                <a:ext cx="1686" cy="614"/>
              </a:xfrm>
              <a:custGeom>
                <a:avLst/>
                <a:gdLst>
                  <a:gd name="T0" fmla="*/ 810 w 1190"/>
                  <a:gd name="T1" fmla="*/ 0 h 500"/>
                  <a:gd name="T2" fmla="*/ 9627 w 1190"/>
                  <a:gd name="T3" fmla="*/ 1680 h 500"/>
                  <a:gd name="T4" fmla="*/ 8699 w 1190"/>
                  <a:gd name="T5" fmla="*/ 1714 h 500"/>
                  <a:gd name="T6" fmla="*/ 0 w 1190"/>
                  <a:gd name="T7" fmla="*/ 92 h 500"/>
                  <a:gd name="T8" fmla="*/ 810 w 1190"/>
                  <a:gd name="T9" fmla="*/ 0 h 500"/>
                  <a:gd name="T10" fmla="*/ 81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3" name="Freeform 16"/>
              <p:cNvSpPr>
                <a:spLocks/>
              </p:cNvSpPr>
              <p:nvPr userDrawn="1"/>
            </p:nvSpPr>
            <p:spPr bwMode="auto">
              <a:xfrm>
                <a:off x="409" y="251"/>
                <a:ext cx="227" cy="410"/>
              </a:xfrm>
              <a:custGeom>
                <a:avLst/>
                <a:gdLst>
                  <a:gd name="T0" fmla="*/ 948 w 160"/>
                  <a:gd name="T1" fmla="*/ 0 h 335"/>
                  <a:gd name="T2" fmla="*/ 155 w 160"/>
                  <a:gd name="T3" fmla="*/ 359 h 335"/>
                  <a:gd name="T4" fmla="*/ 0 w 160"/>
                  <a:gd name="T5" fmla="*/ 771 h 335"/>
                  <a:gd name="T6" fmla="*/ 272 w 160"/>
                  <a:gd name="T7" fmla="*/ 1055 h 335"/>
                  <a:gd name="T8" fmla="*/ 765 w 160"/>
                  <a:gd name="T9" fmla="*/ 1125 h 335"/>
                  <a:gd name="T10" fmla="*/ 620 w 160"/>
                  <a:gd name="T11" fmla="*/ 515 h 335"/>
                  <a:gd name="T12" fmla="*/ 1304 w 160"/>
                  <a:gd name="T13" fmla="*/ 59 h 335"/>
                  <a:gd name="T14" fmla="*/ 948 w 160"/>
                  <a:gd name="T15" fmla="*/ 0 h 335"/>
                  <a:gd name="T16" fmla="*/ 94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4" name="Freeform 17"/>
              <p:cNvSpPr>
                <a:spLocks/>
              </p:cNvSpPr>
              <p:nvPr userDrawn="1"/>
            </p:nvSpPr>
            <p:spPr bwMode="auto">
              <a:xfrm>
                <a:off x="846" y="536"/>
                <a:ext cx="691" cy="364"/>
              </a:xfrm>
              <a:custGeom>
                <a:avLst/>
                <a:gdLst>
                  <a:gd name="T0" fmla="*/ 114 w 489"/>
                  <a:gd name="T1" fmla="*/ 119 h 296"/>
                  <a:gd name="T2" fmla="*/ 1272 w 489"/>
                  <a:gd name="T3" fmla="*/ 229 h 296"/>
                  <a:gd name="T4" fmla="*/ 2580 w 489"/>
                  <a:gd name="T5" fmla="*/ 475 h 296"/>
                  <a:gd name="T6" fmla="*/ 3504 w 489"/>
                  <a:gd name="T7" fmla="*/ 842 h 296"/>
                  <a:gd name="T8" fmla="*/ 2596 w 489"/>
                  <a:gd name="T9" fmla="*/ 796 h 296"/>
                  <a:gd name="T10" fmla="*/ 1104 w 489"/>
                  <a:gd name="T11" fmla="*/ 505 h 296"/>
                  <a:gd name="T12" fmla="*/ 397 w 489"/>
                  <a:gd name="T13" fmla="*/ 277 h 296"/>
                  <a:gd name="T14" fmla="*/ 849 w 489"/>
                  <a:gd name="T15" fmla="*/ 564 h 296"/>
                  <a:gd name="T16" fmla="*/ 2165 w 489"/>
                  <a:gd name="T17" fmla="*/ 933 h 296"/>
                  <a:gd name="T18" fmla="*/ 3708 w 489"/>
                  <a:gd name="T19" fmla="*/ 1026 h 296"/>
                  <a:gd name="T20" fmla="*/ 3892 w 489"/>
                  <a:gd name="T21" fmla="*/ 775 h 296"/>
                  <a:gd name="T22" fmla="*/ 3137 w 489"/>
                  <a:gd name="T23" fmla="*/ 416 h 296"/>
                  <a:gd name="T24" fmla="*/ 1352 w 489"/>
                  <a:gd name="T25" fmla="*/ 59 h 296"/>
                  <a:gd name="T26" fmla="*/ 0 w 489"/>
                  <a:gd name="T27" fmla="*/ 0 h 296"/>
                  <a:gd name="T28" fmla="*/ 114 w 489"/>
                  <a:gd name="T29" fmla="*/ 119 h 296"/>
                  <a:gd name="T30" fmla="*/ 114 w 489"/>
                  <a:gd name="T31" fmla="*/ 119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196 w 794"/>
                <a:gd name="T1" fmla="*/ 50 h 414"/>
                <a:gd name="T2" fmla="*/ 176 w 794"/>
                <a:gd name="T3" fmla="*/ 40 h 414"/>
                <a:gd name="T4" fmla="*/ 137 w 794"/>
                <a:gd name="T5" fmla="*/ 26 h 414"/>
                <a:gd name="T6" fmla="*/ 17 w 794"/>
                <a:gd name="T7" fmla="*/ 0 h 414"/>
                <a:gd name="T8" fmla="*/ 6 w 794"/>
                <a:gd name="T9" fmla="*/ 3 h 414"/>
                <a:gd name="T10" fmla="*/ 0 w 794"/>
                <a:gd name="T11" fmla="*/ 11 h 414"/>
                <a:gd name="T12" fmla="*/ 6 w 794"/>
                <a:gd name="T13" fmla="*/ 20 h 414"/>
                <a:gd name="T14" fmla="*/ 141 w 794"/>
                <a:gd name="T15" fmla="*/ 52 h 414"/>
                <a:gd name="T16" fmla="*/ 170 w 794"/>
                <a:gd name="T17" fmla="*/ 49 h 414"/>
                <a:gd name="T18" fmla="*/ 195 w 794"/>
                <a:gd name="T19" fmla="*/ 52 h 414"/>
                <a:gd name="T20" fmla="*/ 196 w 794"/>
                <a:gd name="T21" fmla="*/ 50 h 414"/>
                <a:gd name="T22" fmla="*/ 196 w 794"/>
                <a:gd name="T23" fmla="*/ 5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7" name="Freeform 20"/>
            <p:cNvSpPr>
              <a:spLocks/>
            </p:cNvSpPr>
            <p:nvPr userDrawn="1"/>
          </p:nvSpPr>
          <p:spPr bwMode="auto">
            <a:xfrm rot="7320404">
              <a:off x="4893" y="2923"/>
              <a:ext cx="627" cy="290"/>
            </a:xfrm>
            <a:custGeom>
              <a:avLst/>
              <a:gdLst>
                <a:gd name="T0" fmla="*/ 0 w 1586"/>
                <a:gd name="T1" fmla="*/ 0 h 821"/>
                <a:gd name="T2" fmla="*/ 5 w 1586"/>
                <a:gd name="T3" fmla="*/ 1 h 821"/>
                <a:gd name="T4" fmla="*/ 6 w 1586"/>
                <a:gd name="T5" fmla="*/ 1 h 821"/>
                <a:gd name="T6" fmla="*/ 6 w 1586"/>
                <a:gd name="T7" fmla="*/ 1 h 821"/>
                <a:gd name="T8" fmla="*/ 6 w 1586"/>
                <a:gd name="T9" fmla="*/ 2 h 821"/>
                <a:gd name="T10" fmla="*/ 5 w 1586"/>
                <a:gd name="T11" fmla="*/ 1 h 821"/>
                <a:gd name="T12" fmla="*/ 4 w 1586"/>
                <a:gd name="T13" fmla="*/ 2 h 821"/>
                <a:gd name="T14" fmla="*/ 0 w 1586"/>
                <a:gd name="T15" fmla="*/ 1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18" name="Freeform 21"/>
            <p:cNvSpPr>
              <a:spLocks/>
            </p:cNvSpPr>
            <p:nvPr userDrawn="1"/>
          </p:nvSpPr>
          <p:spPr bwMode="auto">
            <a:xfrm rot="7320404">
              <a:off x="5000" y="2913"/>
              <a:ext cx="416" cy="265"/>
            </a:xfrm>
            <a:custGeom>
              <a:avLst/>
              <a:gdLst>
                <a:gd name="T0" fmla="*/ 0 w 1049"/>
                <a:gd name="T1" fmla="*/ 1 h 747"/>
                <a:gd name="T2" fmla="*/ 4 w 1049"/>
                <a:gd name="T3" fmla="*/ 1 h 747"/>
                <a:gd name="T4" fmla="*/ 4 w 1049"/>
                <a:gd name="T5" fmla="*/ 1 h 747"/>
                <a:gd name="T6" fmla="*/ 4 w 1049"/>
                <a:gd name="T7" fmla="*/ 1 h 747"/>
                <a:gd name="T8" fmla="*/ 0 w 1049"/>
                <a:gd name="T9" fmla="*/ 0 h 747"/>
                <a:gd name="T10" fmla="*/ 0 w 1049"/>
                <a:gd name="T11" fmla="*/ 0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1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21" name="Freeform 24"/>
              <p:cNvSpPr>
                <a:spLocks/>
              </p:cNvSpPr>
              <p:nvPr userDrawn="1"/>
            </p:nvSpPr>
            <p:spPr bwMode="auto">
              <a:xfrm rot="7320404">
                <a:off x="4887" y="2930"/>
                <a:ext cx="667" cy="311"/>
              </a:xfrm>
              <a:custGeom>
                <a:avLst/>
                <a:gdLst>
                  <a:gd name="T0" fmla="*/ 1 w 1684"/>
                  <a:gd name="T1" fmla="*/ 0 h 880"/>
                  <a:gd name="T2" fmla="*/ 0 w 1684"/>
                  <a:gd name="T3" fmla="*/ 0 h 880"/>
                  <a:gd name="T4" fmla="*/ 0 w 1684"/>
                  <a:gd name="T5" fmla="*/ 0 h 880"/>
                  <a:gd name="T6" fmla="*/ 0 w 1684"/>
                  <a:gd name="T7" fmla="*/ 1 h 880"/>
                  <a:gd name="T8" fmla="*/ 4 w 1684"/>
                  <a:gd name="T9" fmla="*/ 2 h 880"/>
                  <a:gd name="T10" fmla="*/ 6 w 1684"/>
                  <a:gd name="T11" fmla="*/ 2 h 880"/>
                  <a:gd name="T12" fmla="*/ 6 w 1684"/>
                  <a:gd name="T13" fmla="*/ 2 h 880"/>
                  <a:gd name="T14" fmla="*/ 7 w 1684"/>
                  <a:gd name="T15" fmla="*/ 2 h 880"/>
                  <a:gd name="T16" fmla="*/ 6 w 1684"/>
                  <a:gd name="T17" fmla="*/ 1 h 880"/>
                  <a:gd name="T18" fmla="*/ 6 w 1684"/>
                  <a:gd name="T19" fmla="*/ 1 h 880"/>
                  <a:gd name="T20" fmla="*/ 5 w 1684"/>
                  <a:gd name="T21" fmla="*/ 1 h 880"/>
                  <a:gd name="T22" fmla="*/ 6 w 1684"/>
                  <a:gd name="T23" fmla="*/ 1 h 880"/>
                  <a:gd name="T24" fmla="*/ 6 w 1684"/>
                  <a:gd name="T25" fmla="*/ 2 h 880"/>
                  <a:gd name="T26" fmla="*/ 6 w 1684"/>
                  <a:gd name="T27" fmla="*/ 1 h 880"/>
                  <a:gd name="T28" fmla="*/ 5 w 1684"/>
                  <a:gd name="T29" fmla="*/ 2 h 880"/>
                  <a:gd name="T30" fmla="*/ 5 w 1684"/>
                  <a:gd name="T31" fmla="*/ 1 h 880"/>
                  <a:gd name="T32" fmla="*/ 5 w 1684"/>
                  <a:gd name="T33" fmla="*/ 1 h 880"/>
                  <a:gd name="T34" fmla="*/ 5 w 1684"/>
                  <a:gd name="T35" fmla="*/ 1 h 880"/>
                  <a:gd name="T36" fmla="*/ 4 w 1684"/>
                  <a:gd name="T37" fmla="*/ 1 h 880"/>
                  <a:gd name="T38" fmla="*/ 4 w 1684"/>
                  <a:gd name="T39" fmla="*/ 1 h 880"/>
                  <a:gd name="T40" fmla="*/ 0 w 1684"/>
                  <a:gd name="T41" fmla="*/ 1 h 880"/>
                  <a:gd name="T42" fmla="*/ 0 w 1684"/>
                  <a:gd name="T43" fmla="*/ 0 h 880"/>
                  <a:gd name="T44" fmla="*/ 0 w 1684"/>
                  <a:gd name="T45" fmla="*/ 0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22" name="Freeform 25"/>
              <p:cNvSpPr>
                <a:spLocks/>
              </p:cNvSpPr>
              <p:nvPr userDrawn="1"/>
            </p:nvSpPr>
            <p:spPr bwMode="auto">
              <a:xfrm rot="7320404">
                <a:off x="5062" y="2997"/>
                <a:ext cx="472" cy="176"/>
              </a:xfrm>
              <a:custGeom>
                <a:avLst/>
                <a:gdLst>
                  <a:gd name="T0" fmla="*/ 0 w 1190"/>
                  <a:gd name="T1" fmla="*/ 0 h 500"/>
                  <a:gd name="T2" fmla="*/ 5 w 1190"/>
                  <a:gd name="T3" fmla="*/ 1 h 500"/>
                  <a:gd name="T4" fmla="*/ 4 w 1190"/>
                  <a:gd name="T5" fmla="*/ 1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23" name="Freeform 26"/>
              <p:cNvSpPr>
                <a:spLocks/>
              </p:cNvSpPr>
              <p:nvPr userDrawn="1"/>
            </p:nvSpPr>
            <p:spPr bwMode="auto">
              <a:xfrm rot="7320404">
                <a:off x="5364" y="2873"/>
                <a:ext cx="63" cy="118"/>
              </a:xfrm>
              <a:custGeom>
                <a:avLst/>
                <a:gdLst>
                  <a:gd name="T0" fmla="*/ 0 w 160"/>
                  <a:gd name="T1" fmla="*/ 0 h 335"/>
                  <a:gd name="T2" fmla="*/ 0 w 160"/>
                  <a:gd name="T3" fmla="*/ 0 h 335"/>
                  <a:gd name="T4" fmla="*/ 0 w 160"/>
                  <a:gd name="T5" fmla="*/ 0 h 335"/>
                  <a:gd name="T6" fmla="*/ 0 w 160"/>
                  <a:gd name="T7" fmla="*/ 1 h 335"/>
                  <a:gd name="T8" fmla="*/ 0 w 160"/>
                  <a:gd name="T9" fmla="*/ 1 h 335"/>
                  <a:gd name="T10" fmla="*/ 0 w 160"/>
                  <a:gd name="T11" fmla="*/ 0 h 335"/>
                  <a:gd name="T12" fmla="*/ 1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sp>
            <p:nvSpPr>
              <p:cNvPr id="24" name="Freeform 27"/>
              <p:cNvSpPr>
                <a:spLocks/>
              </p:cNvSpPr>
              <p:nvPr userDrawn="1"/>
            </p:nvSpPr>
            <p:spPr bwMode="auto">
              <a:xfrm rot="7320404">
                <a:off x="5137" y="3000"/>
                <a:ext cx="193" cy="104"/>
              </a:xfrm>
              <a:custGeom>
                <a:avLst/>
                <a:gdLst>
                  <a:gd name="T0" fmla="*/ 0 w 489"/>
                  <a:gd name="T1" fmla="*/ 0 h 296"/>
                  <a:gd name="T2" fmla="*/ 1 w 489"/>
                  <a:gd name="T3" fmla="*/ 0 h 296"/>
                  <a:gd name="T4" fmla="*/ 1 w 489"/>
                  <a:gd name="T5" fmla="*/ 0 h 296"/>
                  <a:gd name="T6" fmla="*/ 2 w 489"/>
                  <a:gd name="T7" fmla="*/ 0 h 296"/>
                  <a:gd name="T8" fmla="*/ 1 w 489"/>
                  <a:gd name="T9" fmla="*/ 0 h 296"/>
                  <a:gd name="T10" fmla="*/ 1 w 489"/>
                  <a:gd name="T11" fmla="*/ 0 h 296"/>
                  <a:gd name="T12" fmla="*/ 0 w 489"/>
                  <a:gd name="T13" fmla="*/ 0 h 296"/>
                  <a:gd name="T14" fmla="*/ 0 w 489"/>
                  <a:gd name="T15" fmla="*/ 0 h 296"/>
                  <a:gd name="T16" fmla="*/ 1 w 489"/>
                  <a:gd name="T17" fmla="*/ 0 h 296"/>
                  <a:gd name="T18" fmla="*/ 2 w 489"/>
                  <a:gd name="T19" fmla="*/ 1 h 296"/>
                  <a:gd name="T20" fmla="*/ 2 w 489"/>
                  <a:gd name="T21" fmla="*/ 0 h 296"/>
                  <a:gd name="T22" fmla="*/ 2 w 489"/>
                  <a:gd name="T23" fmla="*/ 0 h 296"/>
                  <a:gd name="T24" fmla="*/ 1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000000"/>
                  </a:solidFill>
                  <a:latin typeface="Comic Sans MS" charset="0"/>
                  <a:cs typeface="ＭＳ Ｐゴシック" charset="0"/>
                </a:endParaRPr>
              </a:p>
            </p:txBody>
          </p:sp>
        </p:grpSp>
      </p:grpSp>
      <p:sp>
        <p:nvSpPr>
          <p:cNvPr id="25" name="Freeform 28"/>
          <p:cNvSpPr>
            <a:spLocks/>
          </p:cNvSpPr>
          <p:nvPr/>
        </p:nvSpPr>
        <p:spPr bwMode="auto">
          <a:xfrm>
            <a:off x="838200" y="56388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mtClean="0">
              <a:solidFill>
                <a:srgbClr val="000000"/>
              </a:solidFill>
              <a:latin typeface="Comic Sans MS" charset="0"/>
              <a:cs typeface="ＭＳ Ｐゴシック" charset="0"/>
            </a:endParaRPr>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mtClean="0">
              <a:solidFill>
                <a:srgbClr val="000000"/>
              </a:solidFill>
              <a:latin typeface="Comic Sans MS" charset="0"/>
              <a:cs typeface="ＭＳ Ｐゴシック" charset="0"/>
            </a:endParaRPr>
          </a:p>
        </p:txBody>
      </p:sp>
      <p:sp>
        <p:nvSpPr>
          <p:cNvPr id="18022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8022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BE96DF11-168D-6840-B053-27C68F2D97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24965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5866706-B6E7-274A-BD24-5C899B5F64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302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7B931C8-A145-B84D-AC3C-740EABAB76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29510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AE48470-EAE6-7346-9A44-AC3EE3BCB2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5533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BB93C853-A1B2-D347-B52B-2C446B27C6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51659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9992A497-D203-B546-B755-11682AFFEC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5105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56C0ADA-B71E-1244-8F63-B178A2C5F6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854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0D2040-7EE1-894C-9670-D5748E5CE4B4}" type="datetimeFigureOut">
              <a:rPr lang="en-US"/>
              <a:pPr/>
              <a:t>6/23/14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9E03F9-9300-4549-9ACE-495B1E0546C3}" type="slidenum">
              <a:rPr lang="en-US"/>
              <a:pPr/>
              <a:t>‹#›</a:t>
            </a:fld>
            <a:endParaRPr lang="en-US"/>
          </a:p>
        </p:txBody>
      </p:sp>
    </p:spTree>
    <p:extLst>
      <p:ext uri="{BB962C8B-B14F-4D97-AF65-F5344CB8AC3E}">
        <p14:creationId xmlns:p14="http://schemas.microsoft.com/office/powerpoint/2010/main" val="16110533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A9C20622-70A4-E64B-BFF8-1AF6EFC4162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91844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1C1738F-5F5C-1447-B567-7B69C2B772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4651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1EB3B8EB-3960-0642-BCF2-2B70B382AB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793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6540210-9250-8841-B39A-982D4D51AB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7997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D650EC92-8E81-7646-B27A-D3F58CE61C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91721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607E0D6D-7770-3346-A00F-C8906C87DE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99076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696200" cy="3657600"/>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2AAB3288-23FD-314D-A40E-EE080C0CCB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888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9F59CAB-9AFA-C543-A739-DE006E3D3387}" type="datetimeFigureOut">
              <a:rPr lang="en-US"/>
              <a:pPr/>
              <a:t>6/23/14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2CB956-2BB2-6942-A214-2D6DCD5F11BE}" type="slidenum">
              <a:rPr lang="en-US"/>
              <a:pPr/>
              <a:t>‹#›</a:t>
            </a:fld>
            <a:endParaRPr lang="en-US"/>
          </a:p>
        </p:txBody>
      </p:sp>
    </p:spTree>
    <p:extLst>
      <p:ext uri="{BB962C8B-B14F-4D97-AF65-F5344CB8AC3E}">
        <p14:creationId xmlns:p14="http://schemas.microsoft.com/office/powerpoint/2010/main" val="382062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BC51795-425B-8E4E-9E17-BC102A773727}" type="datetimeFigureOut">
              <a:rPr lang="en-US"/>
              <a:pPr/>
              <a:t>6/23/14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FCA7B75-AFD6-CD48-8106-ED6156B3E1C0}" type="slidenum">
              <a:rPr lang="en-US"/>
              <a:pPr/>
              <a:t>‹#›</a:t>
            </a:fld>
            <a:endParaRPr lang="en-US"/>
          </a:p>
        </p:txBody>
      </p:sp>
    </p:spTree>
    <p:extLst>
      <p:ext uri="{BB962C8B-B14F-4D97-AF65-F5344CB8AC3E}">
        <p14:creationId xmlns:p14="http://schemas.microsoft.com/office/powerpoint/2010/main" val="96997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3364BAA-5D77-9A47-B5D0-7A96D34AFD0B}" type="datetimeFigureOut">
              <a:rPr lang="en-US"/>
              <a:pPr/>
              <a:t>6/23/14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3F2D33D-0163-B84E-8CBE-AA5B70598AEA}" type="slidenum">
              <a:rPr lang="en-US"/>
              <a:pPr/>
              <a:t>‹#›</a:t>
            </a:fld>
            <a:endParaRPr lang="en-US"/>
          </a:p>
        </p:txBody>
      </p:sp>
    </p:spTree>
    <p:extLst>
      <p:ext uri="{BB962C8B-B14F-4D97-AF65-F5344CB8AC3E}">
        <p14:creationId xmlns:p14="http://schemas.microsoft.com/office/powerpoint/2010/main" val="8896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9CA9AE6-8570-7E4D-A1CD-BF7EDB3A73BB}" type="datetimeFigureOut">
              <a:rPr lang="en-US"/>
              <a:pPr/>
              <a:t>6/23/14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4155789-0F0C-C245-AD7D-D898F2DAFE5C}" type="slidenum">
              <a:rPr lang="en-US"/>
              <a:pPr/>
              <a:t>‹#›</a:t>
            </a:fld>
            <a:endParaRPr lang="en-US"/>
          </a:p>
        </p:txBody>
      </p:sp>
    </p:spTree>
    <p:extLst>
      <p:ext uri="{BB962C8B-B14F-4D97-AF65-F5344CB8AC3E}">
        <p14:creationId xmlns:p14="http://schemas.microsoft.com/office/powerpoint/2010/main" val="95173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B065527-DF50-9047-B8F2-ADFF3D9FDF22}" type="datetimeFigureOut">
              <a:rPr lang="en-US"/>
              <a:pPr/>
              <a:t>6/23/14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A42C532-B63D-DB42-AB47-B845DB7BCC41}" type="slidenum">
              <a:rPr lang="en-US"/>
              <a:pPr/>
              <a:t>‹#›</a:t>
            </a:fld>
            <a:endParaRPr lang="en-US"/>
          </a:p>
        </p:txBody>
      </p:sp>
    </p:spTree>
    <p:extLst>
      <p:ext uri="{BB962C8B-B14F-4D97-AF65-F5344CB8AC3E}">
        <p14:creationId xmlns:p14="http://schemas.microsoft.com/office/powerpoint/2010/main" val="412715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4CC7F3B-0F40-724B-B2A5-B806654DF519}" type="datetimeFigureOut">
              <a:rPr lang="en-US"/>
              <a:pPr/>
              <a:t>6/23/14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DCF836D-6246-A547-AD8C-11B3053CB256}" type="slidenum">
              <a:rPr lang="en-US"/>
              <a:pPr/>
              <a:t>‹#›</a:t>
            </a:fld>
            <a:endParaRPr lang="en-US"/>
          </a:p>
        </p:txBody>
      </p:sp>
    </p:spTree>
    <p:extLst>
      <p:ext uri="{BB962C8B-B14F-4D97-AF65-F5344CB8AC3E}">
        <p14:creationId xmlns:p14="http://schemas.microsoft.com/office/powerpoint/2010/main" val="18619293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Relationship Id="rId15"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1DAC2E9-0271-8B43-903B-E1EA769D013D}" type="datetimeFigureOut">
              <a:rPr lang="en-US"/>
              <a:pPr/>
              <a:t>6/23/14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ahoma" pitchFamily="34" charset="0"/>
                <a:ea typeface="+mn-ea"/>
                <a:cs typeface="Tahoma"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7252061-CE51-714D-A649-3DFE1B63F8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559"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1371600" y="762000"/>
            <a:ext cx="7772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9" name="Rectangle 3"/>
          <p:cNvSpPr>
            <a:spLocks noGrp="1" noChangeArrowheads="1"/>
          </p:cNvSpPr>
          <p:nvPr>
            <p:ph type="title"/>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0"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b="1">
                <a:cs typeface="+mn-cs"/>
              </a:defRPr>
            </a:lvl1pPr>
          </a:lstStyle>
          <a:p>
            <a:pPr>
              <a:defRPr/>
            </a:pPr>
            <a:endParaRPr lang="en-US">
              <a:solidFill>
                <a:srgbClr val="000000"/>
              </a:solidFill>
              <a:latin typeface="Arial" charset="0"/>
            </a:endParaRPr>
          </a:p>
        </p:txBody>
      </p:sp>
      <p:sp>
        <p:nvSpPr>
          <p:cNvPr id="4101"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b="1">
                <a:cs typeface="+mn-cs"/>
              </a:defRPr>
            </a:lvl1pPr>
          </a:lstStyle>
          <a:p>
            <a:pPr>
              <a:defRPr/>
            </a:pPr>
            <a:endParaRPr lang="en-US">
              <a:solidFill>
                <a:srgbClr val="000000"/>
              </a:solidFill>
              <a:latin typeface="Arial" charset="0"/>
            </a:endParaRPr>
          </a:p>
        </p:txBody>
      </p:sp>
      <p:sp>
        <p:nvSpPr>
          <p:cNvPr id="4102"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b="1">
                <a:cs typeface="+mn-cs"/>
              </a:defRPr>
            </a:lvl1pPr>
          </a:lstStyle>
          <a:p>
            <a:pPr>
              <a:defRPr/>
            </a:pPr>
            <a:fld id="{B1AC558C-8141-B340-A885-F0746AEF1F1B}" type="slidenum">
              <a:rPr lang="en-US">
                <a:solidFill>
                  <a:srgbClr val="000000"/>
                </a:solidFill>
                <a:latin typeface="Arial" charset="0"/>
              </a:rPr>
              <a:pPr>
                <a:defRPr/>
              </a:pPr>
              <a:t>‹#›</a:t>
            </a:fld>
            <a:endParaRPr lang="en-US">
              <a:solidFill>
                <a:srgbClr val="000000"/>
              </a:solidFill>
              <a:latin typeface="Arial" charset="0"/>
            </a:endParaRPr>
          </a:p>
        </p:txBody>
      </p:sp>
    </p:spTree>
    <p:extLst>
      <p:ext uri="{BB962C8B-B14F-4D97-AF65-F5344CB8AC3E}">
        <p14:creationId xmlns:p14="http://schemas.microsoft.com/office/powerpoint/2010/main" val="3479266161"/>
      </p:ext>
    </p:extLst>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transition xmlns:p14="http://schemas.microsoft.com/office/powerpoint/2010/main">
    <p:fade thruBlk="1"/>
  </p:transition>
  <p:txStyles>
    <p:titleStyle>
      <a:lvl1pPr algn="ctr" rtl="0" eaLnBrk="0" fontAlgn="base" hangingPunct="0">
        <a:spcBef>
          <a:spcPct val="0"/>
        </a:spcBef>
        <a:spcAft>
          <a:spcPct val="0"/>
        </a:spcAft>
        <a:defRPr sz="4000">
          <a:solidFill>
            <a:schemeClr val="tx2"/>
          </a:solidFill>
          <a:latin typeface="+mj-lt"/>
          <a:ea typeface="+mj-ea"/>
          <a:cs typeface="ＭＳ Ｐゴシック" charset="0"/>
        </a:defRPr>
      </a:lvl1pPr>
      <a:lvl2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2pPr>
      <a:lvl3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3pPr>
      <a:lvl4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4pPr>
      <a:lvl5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5pPr>
      <a:lvl6pPr marL="457200" algn="ctr" rtl="0" fontAlgn="base">
        <a:spcBef>
          <a:spcPct val="0"/>
        </a:spcBef>
        <a:spcAft>
          <a:spcPct val="0"/>
        </a:spcAft>
        <a:defRPr sz="4000">
          <a:solidFill>
            <a:schemeClr val="tx2"/>
          </a:solidFill>
          <a:latin typeface="Impact" charset="0"/>
          <a:ea typeface="ＭＳ Ｐゴシック" charset="0"/>
        </a:defRPr>
      </a:lvl6pPr>
      <a:lvl7pPr marL="914400" algn="ctr" rtl="0" fontAlgn="base">
        <a:spcBef>
          <a:spcPct val="0"/>
        </a:spcBef>
        <a:spcAft>
          <a:spcPct val="0"/>
        </a:spcAft>
        <a:defRPr sz="4000">
          <a:solidFill>
            <a:schemeClr val="tx2"/>
          </a:solidFill>
          <a:latin typeface="Impact" charset="0"/>
          <a:ea typeface="ＭＳ Ｐゴシック" charset="0"/>
        </a:defRPr>
      </a:lvl7pPr>
      <a:lvl8pPr marL="1371600" algn="ctr" rtl="0" fontAlgn="base">
        <a:spcBef>
          <a:spcPct val="0"/>
        </a:spcBef>
        <a:spcAft>
          <a:spcPct val="0"/>
        </a:spcAft>
        <a:defRPr sz="4000">
          <a:solidFill>
            <a:schemeClr val="tx2"/>
          </a:solidFill>
          <a:latin typeface="Impact" charset="0"/>
          <a:ea typeface="ＭＳ Ｐゴシック" charset="0"/>
        </a:defRPr>
      </a:lvl8pPr>
      <a:lvl9pPr marL="1828800" algn="ctr" rtl="0" fontAlgn="base">
        <a:spcBef>
          <a:spcPct val="0"/>
        </a:spcBef>
        <a:spcAft>
          <a:spcPct val="0"/>
        </a:spcAft>
        <a:defRPr sz="4000">
          <a:solidFill>
            <a:schemeClr val="tx2"/>
          </a:solidFill>
          <a:latin typeface="Impact" charset="0"/>
          <a:ea typeface="ＭＳ Ｐゴシック"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143000" indent="-228600" algn="l" rtl="0" eaLnBrk="0" fontAlgn="base" hangingPunct="0">
        <a:spcBef>
          <a:spcPct val="20000"/>
        </a:spcBef>
        <a:spcAft>
          <a:spcPct val="0"/>
        </a:spcAft>
        <a:buChar char="•"/>
        <a:defRPr sz="2400" b="1">
          <a:solidFill>
            <a:schemeClr val="tx1"/>
          </a:solidFill>
          <a:latin typeface="+mn-lt"/>
          <a:ea typeface="+mn-ea"/>
        </a:defRPr>
      </a:lvl3pPr>
      <a:lvl4pPr marL="1600200" indent="-228600" algn="l" rtl="0" eaLnBrk="0" fontAlgn="base" hangingPunct="0">
        <a:spcBef>
          <a:spcPct val="20000"/>
        </a:spcBef>
        <a:spcAft>
          <a:spcPct val="0"/>
        </a:spcAft>
        <a:buChar char="•"/>
        <a:defRPr sz="2000" b="1">
          <a:solidFill>
            <a:schemeClr val="tx1"/>
          </a:solidFill>
          <a:latin typeface="+mn-lt"/>
          <a:ea typeface="+mn-ea"/>
        </a:defRPr>
      </a:lvl4pPr>
      <a:lvl5pPr marL="2057400" indent="-228600" algn="l" rtl="0" eaLnBrk="0" fontAlgn="base" hangingPunct="0">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920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Comic Sans MS" pitchFamily="66" charset="0"/>
                <a:ea typeface="+mn-ea"/>
                <a:cs typeface="+mn-cs"/>
              </a:defRPr>
            </a:lvl1pPr>
          </a:lstStyle>
          <a:p>
            <a:pPr>
              <a:defRPr/>
            </a:pPr>
            <a:endParaRPr lang="en-US">
              <a:solidFill>
                <a:srgbClr val="000000"/>
              </a:solidFill>
            </a:endParaRPr>
          </a:p>
        </p:txBody>
      </p:sp>
      <p:sp>
        <p:nvSpPr>
          <p:cNvPr id="17920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Comic Sans MS" pitchFamily="66" charset="0"/>
                <a:ea typeface="+mn-ea"/>
                <a:cs typeface="+mn-cs"/>
              </a:defRPr>
            </a:lvl1pPr>
          </a:lstStyle>
          <a:p>
            <a:pPr>
              <a:defRPr/>
            </a:pPr>
            <a:endParaRPr lang="en-US">
              <a:solidFill>
                <a:srgbClr val="000000"/>
              </a:solidFill>
            </a:endParaRPr>
          </a:p>
        </p:txBody>
      </p:sp>
      <p:sp>
        <p:nvSpPr>
          <p:cNvPr id="17920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pPr>
              <a:defRPr/>
            </a:pPr>
            <a:fld id="{0356EC29-AB2B-8545-88D4-E376C371DD54}" type="slidenum">
              <a:rPr lang="en-US">
                <a:solidFill>
                  <a:srgbClr val="000000"/>
                </a:solidFill>
                <a:latin typeface="Comic Sans MS" charset="0"/>
              </a:rPr>
              <a:pPr>
                <a:defRPr/>
              </a:pPr>
              <a:t>‹#›</a:t>
            </a:fld>
            <a:endParaRPr lang="en-US">
              <a:solidFill>
                <a:srgbClr val="000000"/>
              </a:solidFill>
              <a:latin typeface="Comic Sans MS" charset="0"/>
            </a:endParaRPr>
          </a:p>
        </p:txBody>
      </p:sp>
    </p:spTree>
    <p:extLst>
      <p:ext uri="{BB962C8B-B14F-4D97-AF65-F5344CB8AC3E}">
        <p14:creationId xmlns:p14="http://schemas.microsoft.com/office/powerpoint/2010/main" val="760117714"/>
      </p:ext>
    </p:extLst>
  </p:cSld>
  <p:clrMap bg1="lt1" tx1="dk1" bg2="lt2" tx2="dk2" accent1="accent1" accent2="accent2" accent3="accent3" accent4="accent4" accent5="accent5" accent6="accent6" hlink="hlink" folHlink="folHlink"/>
  <p:sldLayoutIdLst>
    <p:sldLayoutId id="2147484600" r:id="rId1"/>
    <p:sldLayoutId id="2147484601" r:id="rId2"/>
    <p:sldLayoutId id="2147484602" r:id="rId3"/>
    <p:sldLayoutId id="2147484603" r:id="rId4"/>
    <p:sldLayoutId id="2147484604" r:id="rId5"/>
    <p:sldLayoutId id="2147484605" r:id="rId6"/>
    <p:sldLayoutId id="2147484606" r:id="rId7"/>
    <p:sldLayoutId id="2147484607" r:id="rId8"/>
    <p:sldLayoutId id="2147484608" r:id="rId9"/>
    <p:sldLayoutId id="2147484609" r:id="rId10"/>
    <p:sldLayoutId id="2147484610" r:id="rId11"/>
    <p:sldLayoutId id="2147484611" r:id="rId12"/>
    <p:sldLayoutId id="2147484612" r:id="rId13"/>
    <p:sldLayoutId id="2147484613" r:id="rId14"/>
  </p:sldLayoutIdLst>
  <p:txStyles>
    <p:titleStyle>
      <a:lvl1pPr algn="ctr" rtl="0" eaLnBrk="0" fontAlgn="base" hangingPunct="0">
        <a:spcBef>
          <a:spcPct val="0"/>
        </a:spcBef>
        <a:spcAft>
          <a:spcPct val="0"/>
        </a:spcAft>
        <a:defRPr sz="44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omic Sans MS" pitchFamily="66"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omic Sans MS" pitchFamily="66"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omic Sans MS" pitchFamily="66"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omic Sans MS" pitchFamily="66"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6" Type="http://schemas.openxmlformats.org/officeDocument/2006/relationships/image" Target="../media/image18.w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6" Type="http://schemas.openxmlformats.org/officeDocument/2006/relationships/image" Target="../media/image18.w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hyperlink" Target="http://images.google.com/imgres?imgurl=http://www.medgadget.com/archives/brownies.jpg&amp;imgrefurl=http://medgadget.com/archives/2007/05/you_know_this_one_came_out_of_ucsf_marijuana_vaporizing_device_a_success.html&amp;h=304&amp;w=304&amp;sz=14&amp;hl=en&amp;start=1&amp;sig2=-6JvgfuAzgSQdak3l1x9Cg&amp;tbnid=E9C9Zkz2cr2R_M:&amp;tbnh=116&amp;tbnw=116&amp;ei=Ez7GRselG8bqiwG78NXGAQ&amp;prev=/images?q=brownies&amp;gbv=2&amp;svnum=10&amp;hl=en" TargetMode="External"/><Relationship Id="rId5" Type="http://schemas.openxmlformats.org/officeDocument/2006/relationships/image" Target="../media/image12.jpeg"/><Relationship Id="rId6" Type="http://schemas.openxmlformats.org/officeDocument/2006/relationships/oleObject" Target="../embeddings/oleObject1.bin"/><Relationship Id="rId7" Type="http://schemas.openxmlformats.org/officeDocument/2006/relationships/image" Target="../media/image11.w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0"/>
            <a:ext cx="9144000" cy="6953550"/>
          </a:xfrm>
          <a:prstGeom prst="rect">
            <a:avLst/>
          </a:prstGeom>
          <a:gradFill>
            <a:gsLst>
              <a:gs pos="0">
                <a:schemeClr val="accent1">
                  <a:shade val="51000"/>
                  <a:satMod val="130000"/>
                </a:schemeClr>
              </a:gs>
              <a:gs pos="48000">
                <a:schemeClr val="accent1">
                  <a:shade val="93000"/>
                  <a:satMod val="130000"/>
                  <a:alpha val="7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39" name="Rectangle 2"/>
          <p:cNvSpPr>
            <a:spLocks noGrp="1" noChangeArrowheads="1"/>
          </p:cNvSpPr>
          <p:nvPr>
            <p:ph type="ctrTitle"/>
          </p:nvPr>
        </p:nvSpPr>
        <p:spPr>
          <a:xfrm>
            <a:off x="875407" y="727410"/>
            <a:ext cx="7015589" cy="5387768"/>
          </a:xfrm>
        </p:spPr>
        <p:txBody>
          <a:bodyPr/>
          <a:lstStyle/>
          <a:p>
            <a:pPr eaLnBrk="1" hangingPunct="1"/>
            <a:r>
              <a:rPr lang="en-US" b="1" dirty="0" smtClean="0">
                <a:solidFill>
                  <a:srgbClr val="660066"/>
                </a:solidFill>
                <a:latin typeface="Calibri" charset="0"/>
              </a:rPr>
              <a:t>Bridging Math Practices</a:t>
            </a:r>
            <a:br>
              <a:rPr lang="en-US" b="1" dirty="0" smtClean="0">
                <a:solidFill>
                  <a:srgbClr val="660066"/>
                </a:solidFill>
                <a:latin typeface="Calibri" charset="0"/>
              </a:rPr>
            </a:br>
            <a:r>
              <a:rPr lang="en-US" sz="2800" b="1" dirty="0" smtClean="0">
                <a:solidFill>
                  <a:srgbClr val="660066"/>
                </a:solidFill>
                <a:latin typeface="Calibri" charset="0"/>
              </a:rPr>
              <a:t>Welcome back!</a:t>
            </a:r>
            <a:br>
              <a:rPr lang="en-US" sz="2800" b="1" dirty="0" smtClean="0">
                <a:solidFill>
                  <a:srgbClr val="660066"/>
                </a:solidFill>
                <a:latin typeface="Calibri" charset="0"/>
              </a:rPr>
            </a:br>
            <a:r>
              <a:rPr lang="en-US" sz="2800" b="1" i="1" dirty="0" smtClean="0">
                <a:solidFill>
                  <a:srgbClr val="660066"/>
                </a:solidFill>
                <a:latin typeface="Calibri" charset="0"/>
              </a:rPr>
              <a:t>June 24, 2014</a:t>
            </a:r>
            <a:br>
              <a:rPr lang="en-US" sz="2800" b="1" i="1" dirty="0" smtClean="0">
                <a:solidFill>
                  <a:srgbClr val="660066"/>
                </a:solidFill>
                <a:latin typeface="Calibri" charset="0"/>
              </a:rPr>
            </a:br>
            <a:r>
              <a:rPr lang="en-US" sz="2800" b="1" i="1" dirty="0" smtClean="0">
                <a:solidFill>
                  <a:srgbClr val="660066"/>
                </a:solidFill>
                <a:latin typeface="Calibri" charset="0"/>
              </a:rPr>
              <a:t/>
            </a:r>
            <a:br>
              <a:rPr lang="en-US" sz="2800" b="1" i="1" dirty="0" smtClean="0">
                <a:solidFill>
                  <a:srgbClr val="660066"/>
                </a:solidFill>
                <a:latin typeface="Calibri" charset="0"/>
              </a:rPr>
            </a:br>
            <a:r>
              <a:rPr lang="en-US" sz="2800" b="1" i="1" dirty="0">
                <a:solidFill>
                  <a:srgbClr val="660066"/>
                </a:solidFill>
                <a:latin typeface="Calibri" charset="0"/>
              </a:rPr>
              <a:t/>
            </a:r>
            <a:br>
              <a:rPr lang="en-US" sz="2800" b="1" i="1" dirty="0">
                <a:solidFill>
                  <a:srgbClr val="660066"/>
                </a:solidFill>
                <a:latin typeface="Calibri" charset="0"/>
              </a:rPr>
            </a:br>
            <a:r>
              <a:rPr lang="en-US" sz="2800" b="1" i="1" dirty="0" smtClean="0">
                <a:solidFill>
                  <a:srgbClr val="660066"/>
                </a:solidFill>
                <a:latin typeface="Calibri" charset="0"/>
              </a:rPr>
              <a:t/>
            </a:r>
            <a:br>
              <a:rPr lang="en-US" sz="2800" b="1" i="1" dirty="0" smtClean="0">
                <a:solidFill>
                  <a:srgbClr val="660066"/>
                </a:solidFill>
                <a:latin typeface="Calibri" charset="0"/>
              </a:rPr>
            </a:br>
            <a:r>
              <a:rPr lang="en-US" sz="2800" b="1" i="1" dirty="0">
                <a:solidFill>
                  <a:srgbClr val="660066"/>
                </a:solidFill>
                <a:latin typeface="Calibri" charset="0"/>
              </a:rPr>
              <a:t/>
            </a:r>
            <a:br>
              <a:rPr lang="en-US" sz="2800" b="1" i="1" dirty="0">
                <a:solidFill>
                  <a:srgbClr val="660066"/>
                </a:solidFill>
                <a:latin typeface="Calibri" charset="0"/>
              </a:rPr>
            </a:br>
            <a:r>
              <a:rPr lang="en-US" sz="2800" b="1" i="1" dirty="0" smtClean="0">
                <a:solidFill>
                  <a:srgbClr val="660066"/>
                </a:solidFill>
                <a:latin typeface="Calibri" charset="0"/>
              </a:rPr>
              <a:t/>
            </a:r>
            <a:br>
              <a:rPr lang="en-US" sz="2800" b="1" i="1" dirty="0" smtClean="0">
                <a:solidFill>
                  <a:srgbClr val="660066"/>
                </a:solidFill>
                <a:latin typeface="Calibri" charset="0"/>
              </a:rPr>
            </a:br>
            <a:r>
              <a:rPr lang="en-US" sz="2800" b="1" i="1" dirty="0" smtClean="0">
                <a:solidFill>
                  <a:srgbClr val="660066"/>
                </a:solidFill>
                <a:latin typeface="Calibri" charset="0"/>
              </a:rPr>
              <a:t/>
            </a:r>
            <a:br>
              <a:rPr lang="en-US" sz="2800" b="1" i="1" dirty="0" smtClean="0">
                <a:solidFill>
                  <a:srgbClr val="660066"/>
                </a:solidFill>
                <a:latin typeface="Calibri" charset="0"/>
              </a:rPr>
            </a:br>
            <a:r>
              <a:rPr lang="en-US" sz="2800" b="1" i="1" dirty="0" smtClean="0">
                <a:solidFill>
                  <a:srgbClr val="660066"/>
                </a:solidFill>
                <a:latin typeface="Calibri" charset="0"/>
              </a:rPr>
              <a:t>Please return to your original seats.</a:t>
            </a:r>
            <a:br>
              <a:rPr lang="en-US" sz="2800" b="1" i="1" dirty="0" smtClean="0">
                <a:solidFill>
                  <a:srgbClr val="660066"/>
                </a:solidFill>
                <a:latin typeface="Calibri" charset="0"/>
              </a:rPr>
            </a:br>
            <a:r>
              <a:rPr lang="en-US" sz="2800" b="1" i="1" dirty="0" smtClean="0">
                <a:solidFill>
                  <a:srgbClr val="660066"/>
                </a:solidFill>
                <a:latin typeface="Calibri" charset="0"/>
              </a:rPr>
              <a:t>Take your papers out of your folders.</a:t>
            </a:r>
            <a:br>
              <a:rPr lang="en-US" sz="2800" b="1" i="1" dirty="0" smtClean="0">
                <a:solidFill>
                  <a:srgbClr val="660066"/>
                </a:solidFill>
                <a:latin typeface="Calibri" charset="0"/>
              </a:rPr>
            </a:br>
            <a:r>
              <a:rPr lang="en-US" sz="2800" b="1" i="1" dirty="0" smtClean="0">
                <a:solidFill>
                  <a:srgbClr val="660066"/>
                </a:solidFill>
                <a:latin typeface="Calibri" charset="0"/>
              </a:rPr>
              <a:t>Get some coffee. </a:t>
            </a:r>
            <a:endParaRPr lang="en-US" sz="3200" b="1" dirty="0">
              <a:solidFill>
                <a:srgbClr val="006666"/>
              </a:solidFill>
              <a:latin typeface="Calibri" charset="0"/>
            </a:endParaRPr>
          </a:p>
        </p:txBody>
      </p:sp>
      <p:pic>
        <p:nvPicPr>
          <p:cNvPr id="5" name="Picture 4"/>
          <p:cNvPicPr>
            <a:picLocks noChangeAspect="1"/>
          </p:cNvPicPr>
          <p:nvPr/>
        </p:nvPicPr>
        <p:blipFill>
          <a:blip r:embed="rId2"/>
          <a:stretch>
            <a:fillRect/>
          </a:stretch>
        </p:blipFill>
        <p:spPr>
          <a:xfrm>
            <a:off x="2944398" y="2623136"/>
            <a:ext cx="2616290" cy="1895007"/>
          </a:xfrm>
          <a:prstGeom prst="rect">
            <a:avLst/>
          </a:prstGeom>
        </p:spPr>
      </p:pic>
      <p:pic>
        <p:nvPicPr>
          <p:cNvPr id="7" name="Picture 6"/>
          <p:cNvPicPr>
            <a:picLocks noChangeAspect="1"/>
          </p:cNvPicPr>
          <p:nvPr/>
        </p:nvPicPr>
        <p:blipFill>
          <a:blip r:embed="rId3"/>
          <a:stretch>
            <a:fillRect/>
          </a:stretch>
        </p:blipFill>
        <p:spPr>
          <a:xfrm>
            <a:off x="7518471" y="5006231"/>
            <a:ext cx="1309581" cy="1400105"/>
          </a:xfrm>
          <a:prstGeom prst="rect">
            <a:avLst/>
          </a:prstGeom>
        </p:spPr>
      </p:pic>
    </p:spTree>
    <p:extLst>
      <p:ext uri="{BB962C8B-B14F-4D97-AF65-F5344CB8AC3E}">
        <p14:creationId xmlns:p14="http://schemas.microsoft.com/office/powerpoint/2010/main" val="18017341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52399"/>
            <a:ext cx="8518808" cy="1203790"/>
          </a:xfrm>
        </p:spPr>
        <p:txBody>
          <a:bodyPr/>
          <a:lstStyle/>
          <a:p>
            <a:pPr eaLnBrk="1" hangingPunct="1"/>
            <a:r>
              <a:rPr lang="en-US" sz="3600" b="1" dirty="0" smtClean="0"/>
              <a:t>For example, you may have heard of Talk </a:t>
            </a:r>
            <a:r>
              <a:rPr lang="en-US" sz="3600" b="1" dirty="0"/>
              <a:t>Moves </a:t>
            </a:r>
          </a:p>
        </p:txBody>
      </p:sp>
      <p:sp>
        <p:nvSpPr>
          <p:cNvPr id="369667" name="Rectangle 3"/>
          <p:cNvSpPr>
            <a:spLocks noGrp="1" noChangeArrowheads="1"/>
          </p:cNvSpPr>
          <p:nvPr>
            <p:ph type="body" idx="1"/>
          </p:nvPr>
        </p:nvSpPr>
        <p:spPr>
          <a:xfrm>
            <a:off x="179280" y="1455677"/>
            <a:ext cx="8686800" cy="5562600"/>
          </a:xfrm>
        </p:spPr>
        <p:txBody>
          <a:bodyPr/>
          <a:lstStyle/>
          <a:p>
            <a:pPr marL="520700" indent="-519113" eaLnBrk="1" hangingPunct="1">
              <a:spcBef>
                <a:spcPts val="0"/>
              </a:spcBef>
              <a:spcAft>
                <a:spcPts val="600"/>
              </a:spcAft>
              <a:buClr>
                <a:srgbClr val="0066CC"/>
              </a:buClr>
              <a:buFont typeface="Wingdings" charset="0"/>
              <a:buChar char="§"/>
            </a:pPr>
            <a:r>
              <a:rPr lang="en-US" b="1" dirty="0" err="1"/>
              <a:t>Revoicing</a:t>
            </a:r>
            <a:r>
              <a:rPr lang="en-US" b="1" dirty="0"/>
              <a:t>: </a:t>
            </a:r>
            <a:r>
              <a:rPr lang="en-US" dirty="0"/>
              <a:t>(Teacher) restating students</a:t>
            </a:r>
            <a:r>
              <a:rPr lang="ja-JP" altLang="en-US" dirty="0"/>
              <a:t>’</a:t>
            </a:r>
            <a:r>
              <a:rPr lang="en-US" dirty="0"/>
              <a:t> ideas</a:t>
            </a:r>
          </a:p>
          <a:p>
            <a:pPr marL="520700" indent="-519113" eaLnBrk="1" hangingPunct="1">
              <a:spcBef>
                <a:spcPts val="0"/>
              </a:spcBef>
              <a:spcAft>
                <a:spcPts val="600"/>
              </a:spcAft>
              <a:buClr>
                <a:srgbClr val="0066CC"/>
              </a:buClr>
              <a:buFont typeface="Wingdings" charset="0"/>
              <a:buChar char="§"/>
            </a:pPr>
            <a:r>
              <a:rPr lang="en-US" b="1" dirty="0"/>
              <a:t>Repeating</a:t>
            </a:r>
            <a:r>
              <a:rPr lang="en-US" dirty="0"/>
              <a:t>: Asking students to restate someone </a:t>
            </a:r>
            <a:r>
              <a:rPr lang="en-US" dirty="0" smtClean="0"/>
              <a:t>else’s </a:t>
            </a:r>
            <a:r>
              <a:rPr lang="en-US" dirty="0"/>
              <a:t>reasoning </a:t>
            </a:r>
          </a:p>
          <a:p>
            <a:pPr marL="520700" indent="-519113" eaLnBrk="1" hangingPunct="1">
              <a:spcBef>
                <a:spcPts val="0"/>
              </a:spcBef>
              <a:spcAft>
                <a:spcPts val="600"/>
              </a:spcAft>
              <a:buClr>
                <a:srgbClr val="0066CC"/>
              </a:buClr>
              <a:buFont typeface="Wingdings" charset="0"/>
              <a:buChar char="§"/>
            </a:pPr>
            <a:r>
              <a:rPr lang="en-US" b="1" dirty="0"/>
              <a:t>Reasoning</a:t>
            </a:r>
            <a:r>
              <a:rPr lang="en-US" dirty="0"/>
              <a:t>: Asking students to apply their reasoning to someone </a:t>
            </a:r>
            <a:r>
              <a:rPr lang="en-US" dirty="0" smtClean="0"/>
              <a:t>else’s </a:t>
            </a:r>
            <a:endParaRPr lang="en-US" dirty="0"/>
          </a:p>
          <a:p>
            <a:pPr marL="520700" indent="-519113" eaLnBrk="1" hangingPunct="1">
              <a:spcBef>
                <a:spcPts val="0"/>
              </a:spcBef>
              <a:spcAft>
                <a:spcPts val="600"/>
              </a:spcAft>
              <a:buClr>
                <a:srgbClr val="0066CC"/>
              </a:buClr>
              <a:buFont typeface="Wingdings" charset="0"/>
              <a:buChar char="§"/>
            </a:pPr>
            <a:r>
              <a:rPr lang="en-US" b="1" dirty="0"/>
              <a:t>Adding On</a:t>
            </a:r>
            <a:r>
              <a:rPr lang="en-US" dirty="0"/>
              <a:t>: Prompting students for further participation. </a:t>
            </a:r>
          </a:p>
          <a:p>
            <a:pPr marL="520700" indent="-519113" eaLnBrk="1" hangingPunct="1">
              <a:spcBef>
                <a:spcPts val="0"/>
              </a:spcBef>
              <a:spcAft>
                <a:spcPts val="600"/>
              </a:spcAft>
              <a:buClr>
                <a:srgbClr val="0066CC"/>
              </a:buClr>
              <a:buFont typeface="Wingdings" charset="0"/>
              <a:buChar char="§"/>
            </a:pPr>
            <a:r>
              <a:rPr lang="en-US" b="1" dirty="0"/>
              <a:t>Waiting</a:t>
            </a:r>
            <a:r>
              <a:rPr lang="en-US" dirty="0"/>
              <a:t>: Using wait time.  </a:t>
            </a:r>
            <a:endParaRPr lang="en-US" dirty="0">
              <a:cs typeface="Times New Roman" charset="0"/>
            </a:endParaRPr>
          </a:p>
          <a:p>
            <a:pPr marL="520700" indent="-519113" eaLnBrk="1" hangingPunct="1">
              <a:spcBef>
                <a:spcPct val="5000"/>
              </a:spcBef>
              <a:buClr>
                <a:srgbClr val="0066CC"/>
              </a:buClr>
              <a:buFont typeface="Wingdings" charset="0"/>
              <a:buNone/>
            </a:pPr>
            <a:r>
              <a:rPr lang="en-US" sz="1800" dirty="0">
                <a:cs typeface="Times New Roman" charset="0"/>
              </a:rPr>
              <a:t>         (Chapin, O'Connor &amp; Anderson, 2009)</a:t>
            </a:r>
          </a:p>
        </p:txBody>
      </p:sp>
      <p:sp>
        <p:nvSpPr>
          <p:cNvPr id="369669" name="Text Box 5"/>
          <p:cNvSpPr txBox="1">
            <a:spLocks noChangeArrowheads="1"/>
          </p:cNvSpPr>
          <p:nvPr/>
        </p:nvSpPr>
        <p:spPr bwMode="auto">
          <a:xfrm>
            <a:off x="6749255" y="6074766"/>
            <a:ext cx="2209800" cy="646331"/>
          </a:xfrm>
          <a:prstGeom prst="rect">
            <a:avLst/>
          </a:prstGeom>
          <a:solidFill>
            <a:schemeClr val="accent1"/>
          </a:solidFill>
          <a:ln w="9525">
            <a:solidFill>
              <a:schemeClr val="tx1"/>
            </a:solidFill>
            <a:miter lim="800000"/>
            <a:headEnd/>
            <a:tailEnd/>
          </a:ln>
        </p:spPr>
        <p:txBody>
          <a:bodyPr wrap="square">
            <a:spAutoFit/>
          </a:bodyPr>
          <a:lstStyle/>
          <a:p>
            <a:pPr eaLnBrk="1" hangingPunct="1">
              <a:spcBef>
                <a:spcPct val="50000"/>
              </a:spcBef>
              <a:defRPr/>
            </a:pPr>
            <a:r>
              <a:rPr lang="en-US" dirty="0" smtClean="0">
                <a:solidFill>
                  <a:srgbClr val="000000"/>
                </a:solidFill>
                <a:latin typeface="Arial" charset="0"/>
              </a:rPr>
              <a:t>See handout for more info</a:t>
            </a:r>
            <a:endParaRPr lang="en-US" dirty="0">
              <a:solidFill>
                <a:srgbClr val="000000"/>
              </a:solidFill>
              <a:latin typeface="Arial" charset="0"/>
            </a:endParaRPr>
          </a:p>
        </p:txBody>
      </p:sp>
    </p:spTree>
    <p:extLst>
      <p:ext uri="{BB962C8B-B14F-4D97-AF65-F5344CB8AC3E}">
        <p14:creationId xmlns:p14="http://schemas.microsoft.com/office/powerpoint/2010/main" val="1728859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9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9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96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96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96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96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96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build="p" bldLvl="2" autoUpdateAnimBg="0"/>
      <p:bldP spid="3696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173577" cy="884287"/>
          </a:xfrm>
        </p:spPr>
        <p:txBody>
          <a:bodyPr/>
          <a:lstStyle/>
          <a:p>
            <a:r>
              <a:rPr lang="en-US" b="1" dirty="0">
                <a:solidFill>
                  <a:srgbClr val="003366"/>
                </a:solidFill>
                <a:latin typeface="Calibri" charset="0"/>
              </a:rPr>
              <a:t>Funneling &amp; Focusing</a:t>
            </a:r>
          </a:p>
        </p:txBody>
      </p:sp>
      <p:sp>
        <p:nvSpPr>
          <p:cNvPr id="3" name="Content Placeholder 2"/>
          <p:cNvSpPr>
            <a:spLocks noGrp="1"/>
          </p:cNvSpPr>
          <p:nvPr>
            <p:ph idx="1"/>
          </p:nvPr>
        </p:nvSpPr>
        <p:spPr>
          <a:xfrm>
            <a:off x="342900" y="1276350"/>
            <a:ext cx="8176910" cy="905881"/>
          </a:xfrm>
        </p:spPr>
        <p:txBody>
          <a:bodyPr/>
          <a:lstStyle/>
          <a:p>
            <a:pPr marL="0" indent="0">
              <a:buNone/>
            </a:pPr>
            <a:r>
              <a:rPr lang="en-US" b="1" dirty="0" smtClean="0">
                <a:latin typeface="Calibri" charset="0"/>
              </a:rPr>
              <a:t>Ways of approaching classroom discourse…</a:t>
            </a:r>
            <a:endParaRPr lang="en-US" b="1" dirty="0">
              <a:latin typeface="Calibri" charset="0"/>
            </a:endParaRPr>
          </a:p>
        </p:txBody>
      </p:sp>
      <p:sp>
        <p:nvSpPr>
          <p:cNvPr id="4" name="Trapezoid 3"/>
          <p:cNvSpPr/>
          <p:nvPr/>
        </p:nvSpPr>
        <p:spPr>
          <a:xfrm rot="2552168">
            <a:off x="5346700" y="4110038"/>
            <a:ext cx="1706563" cy="1547812"/>
          </a:xfrm>
          <a:prstGeom prst="trapezoid">
            <a:avLst/>
          </a:prstGeom>
          <a:solidFill>
            <a:srgbClr val="FFFF99"/>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3253" name="Picture 7" descr="C:\Documents and Settings\mpt00001\Local Settings\Temporary Internet Files\Content.IE5\TL7FQAXA\MC90035158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292">
            <a:off x="1291091" y="2096148"/>
            <a:ext cx="1918254" cy="25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15" descr="C:\Documents and Settings\mpt00001\Local Settings\Temporary Internet Files\Content.IE5\C4GIHR9R\MC900215165[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325569">
            <a:off x="5909781" y="2609617"/>
            <a:ext cx="2707955"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19" descr="C:\Documents and Settings\mpt00001\Local Settings\Temporary Internet Files\Content.IE5\HM4ZK11G\MC900071192[1].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05972">
            <a:off x="4657235" y="3839712"/>
            <a:ext cx="2366607" cy="232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6" name="Picture 20" descr="C:\Documents and Settings\mpt00001\Local Settings\Temporary Internet Files\Content.IE5\C4GIHR9R\MC900299133[1].w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267200"/>
            <a:ext cx="1285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685855" y="6273224"/>
            <a:ext cx="8077200" cy="584776"/>
          </a:xfrm>
          <a:prstGeom prst="rect">
            <a:avLst/>
          </a:prstGeom>
          <a:noFill/>
        </p:spPr>
        <p:txBody>
          <a:bodyPr wrap="square" rtlCol="0">
            <a:spAutoFit/>
          </a:bodyPr>
          <a:lstStyle/>
          <a:p>
            <a:pPr marL="284163" indent="-284163"/>
            <a:r>
              <a:rPr lang="en-US" sz="1600" dirty="0" err="1"/>
              <a:t>Herbel-Eisenmann</a:t>
            </a:r>
            <a:r>
              <a:rPr lang="en-US" sz="1600" dirty="0"/>
              <a:t>, B. A. &amp; </a:t>
            </a:r>
            <a:r>
              <a:rPr lang="en-US" sz="1600" dirty="0" err="1"/>
              <a:t>Breyfogle</a:t>
            </a:r>
            <a:r>
              <a:rPr lang="en-US" sz="1600" dirty="0"/>
              <a:t>, M. L. (2005). Questioning our patterns of questioning. </a:t>
            </a:r>
            <a:r>
              <a:rPr lang="en-US" sz="1600" i="1" dirty="0"/>
              <a:t>Mathematics teaching in the middle school, 10</a:t>
            </a:r>
            <a:r>
              <a:rPr lang="en-US" sz="1600" dirty="0"/>
              <a:t>(9), 484-489. </a:t>
            </a:r>
          </a:p>
        </p:txBody>
      </p:sp>
    </p:spTree>
    <p:extLst>
      <p:ext uri="{BB962C8B-B14F-4D97-AF65-F5344CB8AC3E}">
        <p14:creationId xmlns:p14="http://schemas.microsoft.com/office/powerpoint/2010/main" val="21543558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b="1" dirty="0" smtClean="0">
                <a:solidFill>
                  <a:srgbClr val="003366"/>
                </a:solidFill>
                <a:latin typeface="Calibri" charset="0"/>
              </a:rPr>
              <a:t>Funneling &amp; Focusing </a:t>
            </a:r>
            <a:endParaRPr lang="en-US" b="1" dirty="0">
              <a:solidFill>
                <a:srgbClr val="003366"/>
              </a:solidFill>
              <a:latin typeface="Calibri" charset="0"/>
            </a:endParaRPr>
          </a:p>
        </p:txBody>
      </p:sp>
      <p:sp>
        <p:nvSpPr>
          <p:cNvPr id="3" name="Content Placeholder 2"/>
          <p:cNvSpPr>
            <a:spLocks noGrp="1"/>
          </p:cNvSpPr>
          <p:nvPr>
            <p:ph idx="1"/>
          </p:nvPr>
        </p:nvSpPr>
        <p:spPr>
          <a:xfrm>
            <a:off x="332901" y="1331531"/>
            <a:ext cx="8220549" cy="4661282"/>
          </a:xfrm>
        </p:spPr>
        <p:txBody>
          <a:bodyPr/>
          <a:lstStyle/>
          <a:p>
            <a:r>
              <a:rPr lang="en-US" b="1" dirty="0" smtClean="0">
                <a:solidFill>
                  <a:schemeClr val="tx2">
                    <a:lumMod val="50000"/>
                  </a:schemeClr>
                </a:solidFill>
                <a:latin typeface="Calibri" charset="0"/>
              </a:rPr>
              <a:t>Funneling: </a:t>
            </a:r>
            <a:r>
              <a:rPr lang="en-US" dirty="0" smtClean="0">
                <a:latin typeface="Calibri" charset="0"/>
              </a:rPr>
              <a:t>When teacher asks a series of questions that </a:t>
            </a:r>
            <a:r>
              <a:rPr lang="en-US" b="1" i="1" dirty="0" smtClean="0">
                <a:latin typeface="Calibri" charset="0"/>
              </a:rPr>
              <a:t>guide the students to a procedure or to a desired end.</a:t>
            </a:r>
          </a:p>
          <a:p>
            <a:r>
              <a:rPr lang="en-US" b="1" dirty="0">
                <a:solidFill>
                  <a:schemeClr val="tx2">
                    <a:lumMod val="50000"/>
                  </a:schemeClr>
                </a:solidFill>
                <a:latin typeface="Calibri" charset="0"/>
              </a:rPr>
              <a:t>Focusing: </a:t>
            </a:r>
            <a:r>
              <a:rPr lang="en-US" dirty="0">
                <a:latin typeface="Calibri" charset="0"/>
              </a:rPr>
              <a:t>A focusing-interaction patterns requires the teacher to </a:t>
            </a:r>
            <a:r>
              <a:rPr lang="en-US" b="1" i="1" dirty="0">
                <a:latin typeface="Calibri" charset="0"/>
              </a:rPr>
              <a:t>listen to students’ responses</a:t>
            </a:r>
            <a:r>
              <a:rPr lang="en-US" dirty="0">
                <a:latin typeface="Calibri" charset="0"/>
              </a:rPr>
              <a:t> and </a:t>
            </a:r>
            <a:r>
              <a:rPr lang="en-US" b="1" i="1" dirty="0">
                <a:latin typeface="Calibri" charset="0"/>
              </a:rPr>
              <a:t>guide them based on what the students are thinking </a:t>
            </a:r>
            <a:r>
              <a:rPr lang="en-US" dirty="0">
                <a:latin typeface="Calibri" charset="0"/>
              </a:rPr>
              <a:t>rather than how the teacher would solve the problem.</a:t>
            </a:r>
          </a:p>
          <a:p>
            <a:endParaRPr lang="en-US" dirty="0" smtClean="0">
              <a:latin typeface="Calibri" charset="0"/>
            </a:endParaRPr>
          </a:p>
          <a:p>
            <a:endParaRPr lang="en-US" dirty="0">
              <a:latin typeface="Calibri" charset="0"/>
            </a:endParaRPr>
          </a:p>
          <a:p>
            <a:pPr marL="0" indent="0">
              <a:buNone/>
            </a:pPr>
            <a:endParaRPr lang="en-US" dirty="0" smtClean="0">
              <a:latin typeface="Calibri" charset="0"/>
            </a:endParaRPr>
          </a:p>
          <a:p>
            <a:pPr marL="0" indent="0">
              <a:buNone/>
            </a:pPr>
            <a:endParaRPr lang="en-US" b="1" dirty="0">
              <a:latin typeface="Calibri" charset="0"/>
            </a:endParaRPr>
          </a:p>
          <a:p>
            <a:endParaRPr lang="en-US" b="1" dirty="0">
              <a:latin typeface="Calibri" charset="0"/>
            </a:endParaRPr>
          </a:p>
        </p:txBody>
      </p:sp>
      <p:sp>
        <p:nvSpPr>
          <p:cNvPr id="5" name="TextBox 4"/>
          <p:cNvSpPr txBox="1"/>
          <p:nvPr/>
        </p:nvSpPr>
        <p:spPr>
          <a:xfrm>
            <a:off x="463921" y="6488668"/>
            <a:ext cx="8077200" cy="338554"/>
          </a:xfrm>
          <a:prstGeom prst="rect">
            <a:avLst/>
          </a:prstGeom>
          <a:noFill/>
        </p:spPr>
        <p:txBody>
          <a:bodyPr wrap="square" rtlCol="0">
            <a:spAutoFit/>
          </a:bodyPr>
          <a:lstStyle/>
          <a:p>
            <a:pPr algn="ctr"/>
            <a:r>
              <a:rPr lang="en-US" sz="1600" dirty="0" err="1"/>
              <a:t>Herbel-Eisenmann</a:t>
            </a:r>
            <a:r>
              <a:rPr lang="en-US" sz="1600" dirty="0"/>
              <a:t>, B. A. &amp; </a:t>
            </a:r>
            <a:r>
              <a:rPr lang="en-US" sz="1600" dirty="0" err="1"/>
              <a:t>Breyfogle</a:t>
            </a:r>
            <a:r>
              <a:rPr lang="en-US" sz="1600" dirty="0"/>
              <a:t>, M. L. (2005)</a:t>
            </a:r>
            <a:r>
              <a:rPr lang="en-US" sz="1600" dirty="0" smtClean="0"/>
              <a:t>. </a:t>
            </a:r>
            <a:endParaRPr lang="en-US" sz="1600" dirty="0"/>
          </a:p>
        </p:txBody>
      </p:sp>
    </p:spTree>
    <p:extLst>
      <p:ext uri="{BB962C8B-B14F-4D97-AF65-F5344CB8AC3E}">
        <p14:creationId xmlns:p14="http://schemas.microsoft.com/office/powerpoint/2010/main" val="3553936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b="1" dirty="0" smtClean="0">
                <a:solidFill>
                  <a:srgbClr val="003366"/>
                </a:solidFill>
                <a:latin typeface="Calibri" charset="0"/>
              </a:rPr>
              <a:t>Funneling &amp; Focusing </a:t>
            </a:r>
            <a:endParaRPr lang="en-US" b="1" dirty="0">
              <a:solidFill>
                <a:srgbClr val="003366"/>
              </a:solidFill>
              <a:latin typeface="Calibri" charset="0"/>
            </a:endParaRPr>
          </a:p>
        </p:txBody>
      </p:sp>
      <p:sp>
        <p:nvSpPr>
          <p:cNvPr id="3" name="Content Placeholder 2"/>
          <p:cNvSpPr>
            <a:spLocks noGrp="1"/>
          </p:cNvSpPr>
          <p:nvPr>
            <p:ph idx="1"/>
          </p:nvPr>
        </p:nvSpPr>
        <p:spPr>
          <a:xfrm>
            <a:off x="332901" y="1331531"/>
            <a:ext cx="8220549" cy="4661282"/>
          </a:xfrm>
        </p:spPr>
        <p:txBody>
          <a:bodyPr/>
          <a:lstStyle/>
          <a:p>
            <a:r>
              <a:rPr lang="en-US" dirty="0" smtClean="0">
                <a:solidFill>
                  <a:schemeClr val="tx2">
                    <a:lumMod val="50000"/>
                  </a:schemeClr>
                </a:solidFill>
                <a:latin typeface="Calibri" charset="0"/>
              </a:rPr>
              <a:t>As we read/listen to example dialogues, notice the teachers’ approaches related to classroom discourse …</a:t>
            </a:r>
            <a:endParaRPr lang="en-US" dirty="0">
              <a:latin typeface="Calibri" charset="0"/>
            </a:endParaRPr>
          </a:p>
          <a:p>
            <a:r>
              <a:rPr lang="en-US" dirty="0" smtClean="0">
                <a:latin typeface="Calibri" charset="0"/>
              </a:rPr>
              <a:t>See article in your binder</a:t>
            </a:r>
          </a:p>
          <a:p>
            <a:endParaRPr lang="en-US" dirty="0">
              <a:latin typeface="Calibri" charset="0"/>
            </a:endParaRPr>
          </a:p>
          <a:p>
            <a:pPr marL="0" indent="0">
              <a:buNone/>
            </a:pPr>
            <a:endParaRPr lang="en-US" dirty="0" smtClean="0">
              <a:latin typeface="Calibri" charset="0"/>
            </a:endParaRPr>
          </a:p>
          <a:p>
            <a:pPr marL="0" indent="0">
              <a:buNone/>
            </a:pPr>
            <a:endParaRPr lang="en-US" b="1" dirty="0">
              <a:latin typeface="Calibri" charset="0"/>
            </a:endParaRPr>
          </a:p>
          <a:p>
            <a:endParaRPr lang="en-US" b="1" dirty="0">
              <a:latin typeface="Calibri" charset="0"/>
            </a:endParaRPr>
          </a:p>
        </p:txBody>
      </p:sp>
      <p:pic>
        <p:nvPicPr>
          <p:cNvPr id="2" name="Picture 1"/>
          <p:cNvPicPr>
            <a:picLocks noChangeAspect="1"/>
          </p:cNvPicPr>
          <p:nvPr/>
        </p:nvPicPr>
        <p:blipFill>
          <a:blip r:embed="rId3"/>
          <a:stretch>
            <a:fillRect/>
          </a:stretch>
        </p:blipFill>
        <p:spPr>
          <a:xfrm>
            <a:off x="2902636" y="3670643"/>
            <a:ext cx="2857500" cy="2857500"/>
          </a:xfrm>
          <a:prstGeom prst="rect">
            <a:avLst/>
          </a:prstGeom>
        </p:spPr>
      </p:pic>
    </p:spTree>
    <p:extLst>
      <p:ext uri="{BB962C8B-B14F-4D97-AF65-F5344CB8AC3E}">
        <p14:creationId xmlns:p14="http://schemas.microsoft.com/office/powerpoint/2010/main" val="2166415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82600" y="0"/>
            <a:ext cx="8229600" cy="1143000"/>
          </a:xfrm>
        </p:spPr>
        <p:txBody>
          <a:bodyPr/>
          <a:lstStyle/>
          <a:p>
            <a:r>
              <a:rPr lang="en-US" b="1" dirty="0">
                <a:solidFill>
                  <a:srgbClr val="003366"/>
                </a:solidFill>
                <a:latin typeface="Calibri" charset="0"/>
              </a:rPr>
              <a:t>Funneling &amp; Focusing</a:t>
            </a:r>
          </a:p>
        </p:txBody>
      </p:sp>
      <p:sp>
        <p:nvSpPr>
          <p:cNvPr id="3" name="Content Placeholder 2"/>
          <p:cNvSpPr>
            <a:spLocks noGrp="1"/>
          </p:cNvSpPr>
          <p:nvPr>
            <p:ph idx="1"/>
          </p:nvPr>
        </p:nvSpPr>
        <p:spPr>
          <a:xfrm>
            <a:off x="381000" y="1066800"/>
            <a:ext cx="8210550" cy="4716463"/>
          </a:xfrm>
        </p:spPr>
        <p:txBody>
          <a:bodyPr/>
          <a:lstStyle/>
          <a:p>
            <a:r>
              <a:rPr lang="en-US" dirty="0" smtClean="0">
                <a:latin typeface="Calibri" charset="0"/>
              </a:rPr>
              <a:t>Think back to the dialogue from Ms. Carter’s and Ms. Reardon’s classrooms</a:t>
            </a:r>
          </a:p>
          <a:p>
            <a:r>
              <a:rPr lang="en-US" dirty="0" smtClean="0">
                <a:latin typeface="Calibri" charset="0"/>
              </a:rPr>
              <a:t>How might these relate to funneling &amp; focusing? </a:t>
            </a:r>
            <a:r>
              <a:rPr lang="en-US" dirty="0" smtClean="0">
                <a:latin typeface="Calibri" charset="0"/>
              </a:rPr>
              <a:t> </a:t>
            </a:r>
            <a:endParaRPr lang="en-US" dirty="0">
              <a:latin typeface="Calibri" charset="0"/>
            </a:endParaRPr>
          </a:p>
        </p:txBody>
      </p:sp>
      <p:sp>
        <p:nvSpPr>
          <p:cNvPr id="4" name="Trapezoid 3"/>
          <p:cNvSpPr/>
          <p:nvPr/>
        </p:nvSpPr>
        <p:spPr>
          <a:xfrm rot="2552168">
            <a:off x="5346700" y="4110038"/>
            <a:ext cx="1706563" cy="1547812"/>
          </a:xfrm>
          <a:prstGeom prst="trapezoid">
            <a:avLst/>
          </a:prstGeom>
          <a:solidFill>
            <a:srgbClr val="FFFF99"/>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3253" name="Picture 7" descr="C:\Documents and Settings\mpt00001\Local Settings\Temporary Internet Files\Content.IE5\TL7FQAXA\MC90035158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292">
            <a:off x="1057424" y="3326273"/>
            <a:ext cx="1783036" cy="23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15" descr="C:\Documents and Settings\mpt00001\Local Settings\Temporary Internet Files\Content.IE5\C4GIHR9R\MC900215165[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11666">
            <a:off x="6084888" y="3011488"/>
            <a:ext cx="2152650"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19" descr="C:\Documents and Settings\mpt00001\Local Settings\Temporary Internet Files\Content.IE5\HM4ZK11G\MC900071192[1].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05972">
            <a:off x="4800600" y="4370388"/>
            <a:ext cx="2016125"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6" name="Picture 20" descr="C:\Documents and Settings\mpt00001\Local Settings\Temporary Internet Files\Content.IE5\C4GIHR9R\MC900299133[1].w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876800"/>
            <a:ext cx="1285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0686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b="1">
                <a:solidFill>
                  <a:srgbClr val="003366"/>
                </a:solidFill>
                <a:latin typeface="Calibri" charset="0"/>
              </a:rPr>
              <a:t>Shifting talk in a math classroom</a:t>
            </a:r>
          </a:p>
        </p:txBody>
      </p:sp>
      <p:sp>
        <p:nvSpPr>
          <p:cNvPr id="3" name="Content Placeholder 2"/>
          <p:cNvSpPr>
            <a:spLocks noGrp="1"/>
          </p:cNvSpPr>
          <p:nvPr>
            <p:ph idx="1"/>
          </p:nvPr>
        </p:nvSpPr>
        <p:spPr/>
        <p:txBody>
          <a:bodyPr/>
          <a:lstStyle/>
          <a:p>
            <a:r>
              <a:rPr lang="en-US" dirty="0" smtClean="0">
                <a:latin typeface="Calibri" charset="0"/>
              </a:rPr>
              <a:t>Revisit Ms. Reardon’s class.</a:t>
            </a:r>
          </a:p>
          <a:p>
            <a:r>
              <a:rPr lang="en-US" dirty="0" smtClean="0">
                <a:latin typeface="Calibri" charset="0"/>
              </a:rPr>
              <a:t>Ms</a:t>
            </a:r>
            <a:r>
              <a:rPr lang="en-US" dirty="0">
                <a:latin typeface="Calibri" charset="0"/>
              </a:rPr>
              <a:t>. Reardon </a:t>
            </a:r>
            <a:r>
              <a:rPr lang="en-US" dirty="0" smtClean="0">
                <a:latin typeface="Calibri" charset="0"/>
              </a:rPr>
              <a:t>heard </a:t>
            </a:r>
            <a:r>
              <a:rPr lang="en-US" dirty="0">
                <a:latin typeface="Calibri" charset="0"/>
              </a:rPr>
              <a:t>you talking about funneling &amp; focusing. She asked if you could give her some suggestions on shifting her practice away from funneling more toward focusing.  Ms. Reardon recorded some classroom talk for you to consider…</a:t>
            </a:r>
          </a:p>
          <a:p>
            <a:r>
              <a:rPr lang="en-US" dirty="0">
                <a:latin typeface="Calibri" charset="0"/>
              </a:rPr>
              <a:t>(see </a:t>
            </a:r>
            <a:r>
              <a:rPr lang="en-US" dirty="0" smtClean="0">
                <a:latin typeface="Calibri" charset="0"/>
              </a:rPr>
              <a:t>previous handout</a:t>
            </a:r>
            <a:r>
              <a:rPr lang="en-US" dirty="0">
                <a:latin typeface="Calibri" charset="0"/>
              </a:rPr>
              <a:t>)</a:t>
            </a:r>
          </a:p>
          <a:p>
            <a:endParaRPr lang="en-US" dirty="0">
              <a:latin typeface="Calibri" charset="0"/>
            </a:endParaRPr>
          </a:p>
        </p:txBody>
      </p:sp>
    </p:spTree>
    <p:extLst>
      <p:ext uri="{BB962C8B-B14F-4D97-AF65-F5344CB8AC3E}">
        <p14:creationId xmlns:p14="http://schemas.microsoft.com/office/powerpoint/2010/main" val="4203547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b="1" dirty="0">
                <a:solidFill>
                  <a:srgbClr val="003366"/>
                </a:solidFill>
                <a:latin typeface="Calibri" charset="0"/>
              </a:rPr>
              <a:t>Helping Ms. Reardon</a:t>
            </a:r>
          </a:p>
        </p:txBody>
      </p:sp>
      <p:sp>
        <p:nvSpPr>
          <p:cNvPr id="55299" name="Content Placeholder 2"/>
          <p:cNvSpPr>
            <a:spLocks noGrp="1"/>
          </p:cNvSpPr>
          <p:nvPr>
            <p:ph idx="1"/>
          </p:nvPr>
        </p:nvSpPr>
        <p:spPr>
          <a:xfrm>
            <a:off x="457200" y="1600200"/>
            <a:ext cx="8370852" cy="4525963"/>
          </a:xfrm>
        </p:spPr>
        <p:txBody>
          <a:bodyPr/>
          <a:lstStyle/>
          <a:p>
            <a:r>
              <a:rPr lang="en-US" dirty="0" smtClean="0">
                <a:latin typeface="Calibri" charset="0"/>
              </a:rPr>
              <a:t>Work with a partner (or two).</a:t>
            </a:r>
          </a:p>
          <a:p>
            <a:r>
              <a:rPr lang="en-US" dirty="0" smtClean="0">
                <a:latin typeface="Calibri" charset="0"/>
              </a:rPr>
              <a:t>Choose one or more of Ms. Reardon’s verbal moves and re-write to include </a:t>
            </a:r>
            <a:r>
              <a:rPr lang="en-US" b="1" dirty="0" smtClean="0">
                <a:latin typeface="Calibri" charset="0"/>
              </a:rPr>
              <a:t>focusing questions/verbal moves </a:t>
            </a:r>
            <a:r>
              <a:rPr lang="en-US" dirty="0" smtClean="0">
                <a:latin typeface="Calibri" charset="0"/>
              </a:rPr>
              <a:t>(rather than funneling questions/verbal moves)</a:t>
            </a:r>
          </a:p>
          <a:p>
            <a:r>
              <a:rPr lang="en-US" dirty="0" smtClean="0">
                <a:latin typeface="Calibri" charset="0"/>
              </a:rPr>
              <a:t>Keep your ideas in mind as we move forward …</a:t>
            </a:r>
          </a:p>
          <a:p>
            <a:endParaRPr lang="en-US" dirty="0" smtClean="0">
              <a:latin typeface="Calibri" charset="0"/>
            </a:endParaRPr>
          </a:p>
        </p:txBody>
      </p:sp>
    </p:spTree>
    <p:extLst>
      <p:ext uri="{BB962C8B-B14F-4D97-AF65-F5344CB8AC3E}">
        <p14:creationId xmlns:p14="http://schemas.microsoft.com/office/powerpoint/2010/main" val="33499137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97253" y="993993"/>
            <a:ext cx="6625912" cy="4444413"/>
            <a:chOff x="1691005" y="1066568"/>
            <a:chExt cx="6625912" cy="4444413"/>
          </a:xfrm>
        </p:grpSpPr>
        <p:sp>
          <p:nvSpPr>
            <p:cNvPr id="5" name="Rectangle 4"/>
            <p:cNvSpPr>
              <a:spLocks noChangeArrowheads="1"/>
            </p:cNvSpPr>
            <p:nvPr/>
          </p:nvSpPr>
          <p:spPr bwMode="auto">
            <a:xfrm>
              <a:off x="1691005" y="1066568"/>
              <a:ext cx="6625912" cy="4444413"/>
            </a:xfrm>
            <a:prstGeom prst="rect">
              <a:avLst/>
            </a:prstGeom>
            <a:solidFill>
              <a:srgbClr val="C0C0C0"/>
            </a:solidFill>
            <a:ln w="31750">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6" name="Text Box 5"/>
            <p:cNvSpPr txBox="1">
              <a:spLocks noChangeArrowheads="1"/>
            </p:cNvSpPr>
            <p:nvPr/>
          </p:nvSpPr>
          <p:spPr bwMode="auto">
            <a:xfrm>
              <a:off x="3591008" y="1270093"/>
              <a:ext cx="4325755" cy="5427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600"/>
                </a:spcBef>
                <a:spcAft>
                  <a:spcPts val="600"/>
                </a:spcAft>
              </a:pPr>
              <a:r>
                <a:rPr lang="en-US" sz="1100">
                  <a:effectLst/>
                  <a:latin typeface="Comic Sans MS"/>
                  <a:ea typeface="Calibri"/>
                </a:rPr>
                <a:t>Question worded using students’ phrasing</a:t>
              </a:r>
              <a:endParaRPr lang="en-US" sz="1200">
                <a:effectLst/>
                <a:latin typeface="Times New Roman"/>
                <a:ea typeface="Calibri"/>
              </a:endParaRPr>
            </a:p>
          </p:txBody>
        </p:sp>
        <p:sp>
          <p:nvSpPr>
            <p:cNvPr id="7" name="Text Box 6"/>
            <p:cNvSpPr txBox="1">
              <a:spLocks noChangeArrowheads="1"/>
            </p:cNvSpPr>
            <p:nvPr/>
          </p:nvSpPr>
          <p:spPr bwMode="auto">
            <a:xfrm>
              <a:off x="1881589" y="2854115"/>
              <a:ext cx="6035173" cy="12716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a:effectLst/>
                  <a:latin typeface="Comic Sans MS"/>
                  <a:ea typeface="Calibri"/>
                </a:rPr>
                <a:t>Notes representing students’ ideas</a:t>
              </a:r>
              <a:endParaRPr lang="en-US" sz="1200" dirty="0">
                <a:effectLst/>
                <a:latin typeface="Times New Roman"/>
                <a:ea typeface="Calibri"/>
              </a:endParaRPr>
            </a:p>
            <a:p>
              <a:pPr marL="0" marR="0" algn="ctr">
                <a:lnSpc>
                  <a:spcPct val="115000"/>
                </a:lnSpc>
                <a:spcBef>
                  <a:spcPts val="0"/>
                </a:spcBef>
                <a:spcAft>
                  <a:spcPts val="1000"/>
                </a:spcAft>
              </a:pPr>
              <a:r>
                <a:rPr lang="en-US" sz="1000" dirty="0">
                  <a:effectLst/>
                  <a:latin typeface="Comic Sans MS"/>
                  <a:ea typeface="Calibri"/>
                </a:rPr>
                <a:t>(These include correct ideas as well as misconceptions. Also, the number of “talk idea” sections used will vary according to the lesson, student contributions, and teacher’s decisions about how to group ideas.)</a:t>
              </a:r>
              <a:endParaRPr lang="en-US" sz="1200" dirty="0">
                <a:effectLst/>
                <a:latin typeface="Times New Roman"/>
                <a:ea typeface="Calibri"/>
              </a:endParaRPr>
            </a:p>
          </p:txBody>
        </p:sp>
        <p:sp>
          <p:nvSpPr>
            <p:cNvPr id="8" name="Text Box 7"/>
            <p:cNvSpPr txBox="1">
              <a:spLocks noChangeArrowheads="1"/>
            </p:cNvSpPr>
            <p:nvPr/>
          </p:nvSpPr>
          <p:spPr bwMode="auto">
            <a:xfrm>
              <a:off x="3059416" y="4516234"/>
              <a:ext cx="4863189" cy="8519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a:effectLst/>
                  <a:latin typeface="Comic Sans MS"/>
                  <a:ea typeface="Calibri"/>
                </a:rPr>
                <a:t>Summary of the mathematically valid conclusion agreed 	</a:t>
              </a:r>
              <a:r>
                <a:rPr lang="en-US" sz="1100" dirty="0" smtClean="0">
                  <a:effectLst/>
                  <a:latin typeface="Comic Sans MS"/>
                  <a:ea typeface="Calibri"/>
                </a:rPr>
                <a:t>upon </a:t>
              </a:r>
              <a:r>
                <a:rPr lang="en-US" sz="1100" dirty="0">
                  <a:effectLst/>
                  <a:latin typeface="Comic Sans MS"/>
                  <a:ea typeface="Calibri"/>
                </a:rPr>
                <a:t>by the class</a:t>
              </a:r>
              <a:endParaRPr lang="en-US" sz="1200" dirty="0">
                <a:effectLst/>
                <a:latin typeface="Times New Roman"/>
                <a:ea typeface="Calibri"/>
              </a:endParaRPr>
            </a:p>
          </p:txBody>
        </p:sp>
        <p:sp>
          <p:nvSpPr>
            <p:cNvPr id="9" name="AutoShape 8"/>
            <p:cNvSpPr>
              <a:spLocks noChangeArrowheads="1"/>
            </p:cNvSpPr>
            <p:nvPr/>
          </p:nvSpPr>
          <p:spPr bwMode="auto">
            <a:xfrm>
              <a:off x="1777170" y="4302454"/>
              <a:ext cx="1183668" cy="1135952"/>
            </a:xfrm>
            <a:prstGeom prst="verticalScroll">
              <a:avLst>
                <a:gd name="adj" fmla="val 12500"/>
              </a:avLst>
            </a:prstGeom>
            <a:gradFill rotWithShape="0">
              <a:gsLst>
                <a:gs pos="0">
                  <a:srgbClr val="FFFFFF"/>
                </a:gs>
                <a:gs pos="100000">
                  <a:srgbClr val="FF6600"/>
                </a:gs>
              </a:gsLst>
              <a:path path="rect">
                <a:fillToRect l="50000" t="50000" r="50000" b="50000"/>
              </a:path>
            </a:gradFill>
            <a:ln w="19050">
              <a:solidFill>
                <a:srgbClr val="000000"/>
              </a:solidFill>
              <a:round/>
              <a:headEnd/>
              <a:tailEnd/>
            </a:ln>
          </p:spPr>
          <p:txBody>
            <a:bodyPr rot="0" vert="horz" wrap="square" lIns="91440" tIns="45720" rIns="91440" bIns="45720" anchor="t" anchorCtr="0" upright="1">
              <a:noAutofit/>
            </a:bodyPr>
            <a:lstStyle/>
            <a:p>
              <a:endParaRPr lang="en-US"/>
            </a:p>
          </p:txBody>
        </p:sp>
        <p:sp>
          <p:nvSpPr>
            <p:cNvPr id="10" name="Text Box 9"/>
            <p:cNvSpPr txBox="1">
              <a:spLocks noChangeArrowheads="1"/>
            </p:cNvSpPr>
            <p:nvPr/>
          </p:nvSpPr>
          <p:spPr bwMode="auto">
            <a:xfrm>
              <a:off x="1788853" y="4520967"/>
              <a:ext cx="1182938" cy="98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050" dirty="0">
                  <a:effectLst/>
                  <a:latin typeface="Lucida Sans"/>
                  <a:ea typeface="Calibri"/>
                </a:rPr>
                <a:t>We Understand</a:t>
              </a:r>
              <a:endParaRPr lang="en-US" sz="1200" dirty="0">
                <a:effectLst/>
                <a:latin typeface="Times New Roman"/>
                <a:ea typeface="Calibri"/>
              </a:endParaRPr>
            </a:p>
          </p:txBody>
        </p:sp>
        <p:sp>
          <p:nvSpPr>
            <p:cNvPr id="11" name="AutoShape 10"/>
            <p:cNvSpPr>
              <a:spLocks noChangeArrowheads="1"/>
            </p:cNvSpPr>
            <p:nvPr/>
          </p:nvSpPr>
          <p:spPr bwMode="auto">
            <a:xfrm>
              <a:off x="2139353" y="1194363"/>
              <a:ext cx="1051500" cy="556143"/>
            </a:xfrm>
            <a:prstGeom prst="cloudCallout">
              <a:avLst>
                <a:gd name="adj1" fmla="val 70519"/>
                <a:gd name="adj2" fmla="val 41269"/>
              </a:avLst>
            </a:prstGeom>
            <a:gradFill rotWithShape="0">
              <a:gsLst>
                <a:gs pos="0">
                  <a:srgbClr val="FFFFFF"/>
                </a:gs>
                <a:gs pos="100000">
                  <a:srgbClr val="3366FF"/>
                </a:gs>
              </a:gsLst>
              <a:path path="rect">
                <a:fillToRect l="50000" t="50000" r="50000" b="50000"/>
              </a:path>
            </a:gradFill>
            <a:ln w="19050">
              <a:solidFill>
                <a:srgbClr val="000000"/>
              </a:solidFill>
              <a:round/>
              <a:headEnd/>
              <a:tailEnd/>
            </a:ln>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100" dirty="0">
                  <a:effectLst/>
                  <a:latin typeface="Arial"/>
                  <a:ea typeface="Calibri"/>
                  <a:cs typeface="Times New Roman"/>
                </a:rPr>
                <a:t>Think</a:t>
              </a:r>
              <a:endParaRPr lang="en-US" sz="1200" dirty="0">
                <a:effectLst/>
                <a:latin typeface="Times New Roman"/>
                <a:ea typeface="Calibri"/>
              </a:endParaRPr>
            </a:p>
          </p:txBody>
        </p:sp>
        <p:sp>
          <p:nvSpPr>
            <p:cNvPr id="12" name="AutoShape 11"/>
            <p:cNvSpPr>
              <a:spLocks noChangeArrowheads="1"/>
            </p:cNvSpPr>
            <p:nvPr/>
          </p:nvSpPr>
          <p:spPr bwMode="auto">
            <a:xfrm>
              <a:off x="2150306" y="2114957"/>
              <a:ext cx="1171985" cy="556143"/>
            </a:xfrm>
            <a:prstGeom prst="wedgeEllipseCallout">
              <a:avLst>
                <a:gd name="adj1" fmla="val 27069"/>
                <a:gd name="adj2" fmla="val 73690"/>
              </a:avLst>
            </a:prstGeom>
            <a:gradFill rotWithShape="0">
              <a:gsLst>
                <a:gs pos="0">
                  <a:srgbClr val="FFFFFF"/>
                </a:gs>
                <a:gs pos="100000">
                  <a:srgbClr val="FF0000"/>
                </a:gs>
              </a:gsLst>
              <a:path path="rect">
                <a:fillToRect l="50000" t="50000" r="50000" b="50000"/>
              </a:path>
            </a:gradFill>
            <a:ln w="19050">
              <a:solidFill>
                <a:srgbClr val="000000"/>
              </a:solidFill>
              <a:miter lim="800000"/>
              <a:headEnd/>
              <a:tailEnd/>
            </a:ln>
            <a:effectLst/>
            <a:extLst>
              <a:ext uri="{AF507438-7753-43e0-B8FC-AC1667EBCBE1}">
                <a14:hiddenEffects xmlns:a14="http://schemas.microsoft.com/office/drawing/2010/main">
                  <a:effectLst>
                    <a:outerShdw blurRad="63500" dist="26940" dir="5400000" algn="ctr" rotWithShape="0">
                      <a:srgbClr val="000000">
                        <a:alpha val="35001"/>
                      </a:srgbClr>
                    </a:outerShdw>
                  </a:effectLst>
                </a14:hiddenEffects>
              </a:ext>
            </a:extLst>
          </p:spPr>
          <p:txBody>
            <a:bodyPr rot="0" vert="horz" wrap="square" lIns="91440" tIns="91440" rIns="91440" bIns="91440" anchor="t" anchorCtr="0" upright="1">
              <a:noAutofit/>
            </a:bodyPr>
            <a:lstStyle/>
            <a:p>
              <a:pPr marL="0" marR="0" algn="ctr">
                <a:lnSpc>
                  <a:spcPct val="115000"/>
                </a:lnSpc>
                <a:spcBef>
                  <a:spcPts val="0"/>
                </a:spcBef>
                <a:spcAft>
                  <a:spcPts val="1000"/>
                </a:spcAft>
              </a:pPr>
              <a:r>
                <a:rPr lang="en-US" sz="1000" dirty="0">
                  <a:effectLst/>
                  <a:latin typeface="Arial"/>
                  <a:ea typeface="Calibri"/>
                  <a:cs typeface="Times New Roman"/>
                </a:rPr>
                <a:t>Talk Idea</a:t>
              </a:r>
              <a:endParaRPr lang="en-US" sz="1200" dirty="0">
                <a:effectLst/>
                <a:latin typeface="Times New Roman"/>
                <a:ea typeface="Calibri"/>
              </a:endParaRPr>
            </a:p>
          </p:txBody>
        </p:sp>
        <p:sp>
          <p:nvSpPr>
            <p:cNvPr id="13" name="AutoShape 12"/>
            <p:cNvSpPr>
              <a:spLocks noChangeArrowheads="1"/>
            </p:cNvSpPr>
            <p:nvPr/>
          </p:nvSpPr>
          <p:spPr bwMode="auto">
            <a:xfrm>
              <a:off x="6213916" y="2114957"/>
              <a:ext cx="1171985" cy="556143"/>
            </a:xfrm>
            <a:prstGeom prst="wedgeEllipseCallout">
              <a:avLst>
                <a:gd name="adj1" fmla="val 27069"/>
                <a:gd name="adj2" fmla="val 73690"/>
              </a:avLst>
            </a:prstGeom>
            <a:gradFill rotWithShape="0">
              <a:gsLst>
                <a:gs pos="0">
                  <a:srgbClr val="FFFFFF"/>
                </a:gs>
                <a:gs pos="100000">
                  <a:srgbClr val="FFFF00"/>
                </a:gs>
              </a:gsLst>
              <a:path path="rect">
                <a:fillToRect l="50000" t="50000" r="50000" b="50000"/>
              </a:path>
            </a:gradFill>
            <a:ln w="19050">
              <a:solidFill>
                <a:srgbClr val="000000"/>
              </a:solidFill>
              <a:miter lim="800000"/>
              <a:headEnd/>
              <a:tailEnd/>
            </a:ln>
            <a:effectLst/>
            <a:extLst>
              <a:ext uri="{AF507438-7753-43e0-B8FC-AC1667EBCBE1}">
                <a14:hiddenEffects xmlns:a14="http://schemas.microsoft.com/office/drawing/2010/main">
                  <a:effectLst>
                    <a:outerShdw blurRad="63500" dist="26940" dir="5400000" algn="ctr" rotWithShape="0">
                      <a:srgbClr val="000000">
                        <a:alpha val="35001"/>
                      </a:srgbClr>
                    </a:outerShdw>
                  </a:effectLst>
                </a14:hiddenEffects>
              </a:ext>
            </a:extLst>
          </p:spPr>
          <p:txBody>
            <a:bodyPr rot="0" vert="horz" wrap="square" lIns="91440" tIns="91440" rIns="91440" bIns="91440" anchor="t" anchorCtr="0" upright="1">
              <a:noAutofit/>
            </a:bodyPr>
            <a:lstStyle/>
            <a:p>
              <a:pPr marL="0" marR="0" algn="ctr">
                <a:lnSpc>
                  <a:spcPct val="115000"/>
                </a:lnSpc>
                <a:spcBef>
                  <a:spcPts val="0"/>
                </a:spcBef>
                <a:spcAft>
                  <a:spcPts val="1000"/>
                </a:spcAft>
              </a:pPr>
              <a:r>
                <a:rPr lang="en-US" sz="1000">
                  <a:effectLst/>
                  <a:latin typeface="Arial"/>
                  <a:ea typeface="Calibri"/>
                  <a:cs typeface="Times New Roman"/>
                </a:rPr>
                <a:t>Talk Idea</a:t>
              </a:r>
              <a:endParaRPr lang="en-US" sz="1200">
                <a:effectLst/>
                <a:latin typeface="Times New Roman"/>
                <a:ea typeface="Calibri"/>
              </a:endParaRPr>
            </a:p>
          </p:txBody>
        </p:sp>
        <p:sp>
          <p:nvSpPr>
            <p:cNvPr id="14" name="AutoShape 13"/>
            <p:cNvSpPr>
              <a:spLocks noChangeArrowheads="1"/>
            </p:cNvSpPr>
            <p:nvPr/>
          </p:nvSpPr>
          <p:spPr bwMode="auto">
            <a:xfrm>
              <a:off x="4253307" y="2114957"/>
              <a:ext cx="1171985" cy="556143"/>
            </a:xfrm>
            <a:prstGeom prst="wedgeEllipseCallout">
              <a:avLst>
                <a:gd name="adj1" fmla="val 27069"/>
                <a:gd name="adj2" fmla="val 73690"/>
              </a:avLst>
            </a:prstGeom>
            <a:gradFill rotWithShape="0">
              <a:gsLst>
                <a:gs pos="0">
                  <a:srgbClr val="FFFFFF"/>
                </a:gs>
                <a:gs pos="100000">
                  <a:srgbClr val="008000"/>
                </a:gs>
              </a:gsLst>
              <a:path path="rect">
                <a:fillToRect l="50000" t="50000" r="50000" b="50000"/>
              </a:path>
            </a:gradFill>
            <a:ln w="19050">
              <a:solidFill>
                <a:srgbClr val="000000"/>
              </a:solidFill>
              <a:miter lim="800000"/>
              <a:headEnd/>
              <a:tailEnd/>
            </a:ln>
            <a:effectLst/>
            <a:extLst>
              <a:ext uri="{AF507438-7753-43e0-B8FC-AC1667EBCBE1}">
                <a14:hiddenEffects xmlns:a14="http://schemas.microsoft.com/office/drawing/2010/main">
                  <a:effectLst>
                    <a:outerShdw blurRad="63500" dist="26940" dir="5400000" algn="ctr" rotWithShape="0">
                      <a:srgbClr val="000000">
                        <a:alpha val="35001"/>
                      </a:srgbClr>
                    </a:outerShdw>
                  </a:effectLst>
                </a14:hiddenEffects>
              </a:ext>
            </a:extLst>
          </p:spPr>
          <p:txBody>
            <a:bodyPr rot="0" vert="horz" wrap="square" lIns="91440" tIns="91440" rIns="91440" bIns="91440" anchor="t" anchorCtr="0" upright="1">
              <a:noAutofit/>
            </a:bodyPr>
            <a:lstStyle/>
            <a:p>
              <a:pPr marL="0" marR="0" algn="ctr">
                <a:lnSpc>
                  <a:spcPct val="115000"/>
                </a:lnSpc>
                <a:spcBef>
                  <a:spcPts val="0"/>
                </a:spcBef>
                <a:spcAft>
                  <a:spcPts val="1000"/>
                </a:spcAft>
              </a:pPr>
              <a:r>
                <a:rPr lang="en-US" sz="1000">
                  <a:effectLst/>
                  <a:latin typeface="Arial"/>
                  <a:ea typeface="Calibri"/>
                  <a:cs typeface="Times New Roman"/>
                </a:rPr>
                <a:t>Talk Idea</a:t>
              </a:r>
              <a:endParaRPr lang="en-US" sz="1200">
                <a:effectLst/>
                <a:latin typeface="Times New Roman"/>
                <a:ea typeface="Calibri"/>
              </a:endParaRPr>
            </a:p>
          </p:txBody>
        </p:sp>
      </p:grpSp>
      <p:sp>
        <p:nvSpPr>
          <p:cNvPr id="15" name="TextBox 14"/>
          <p:cNvSpPr txBox="1"/>
          <p:nvPr/>
        </p:nvSpPr>
        <p:spPr>
          <a:xfrm>
            <a:off x="887737" y="6004219"/>
            <a:ext cx="7285785" cy="646331"/>
          </a:xfrm>
          <a:prstGeom prst="rect">
            <a:avLst/>
          </a:prstGeom>
          <a:noFill/>
        </p:spPr>
        <p:txBody>
          <a:bodyPr wrap="square" rtlCol="0">
            <a:spAutoFit/>
          </a:bodyPr>
          <a:lstStyle/>
          <a:p>
            <a:r>
              <a:rPr lang="en-US" dirty="0" smtClean="0"/>
              <a:t>From Casa, T. (2013). Capturing Thinking on the Talk Frame. </a:t>
            </a:r>
            <a:r>
              <a:rPr lang="en-US" i="1" dirty="0" smtClean="0"/>
              <a:t>Teaching Children Mathematics. 19</a:t>
            </a:r>
            <a:r>
              <a:rPr lang="en-US" dirty="0" smtClean="0"/>
              <a:t>(8), 516-523.</a:t>
            </a:r>
            <a:endParaRPr lang="en-US" dirty="0"/>
          </a:p>
        </p:txBody>
      </p:sp>
      <p:sp>
        <p:nvSpPr>
          <p:cNvPr id="16" name="Title 1"/>
          <p:cNvSpPr txBox="1">
            <a:spLocks/>
          </p:cNvSpPr>
          <p:nvPr/>
        </p:nvSpPr>
        <p:spPr>
          <a:xfrm>
            <a:off x="457199" y="274638"/>
            <a:ext cx="8247555" cy="588391"/>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b="1" dirty="0" smtClean="0">
                <a:solidFill>
                  <a:srgbClr val="003366"/>
                </a:solidFill>
                <a:latin typeface="Calibri" charset="0"/>
              </a:rPr>
              <a:t>Talk Frame Mini-Lesson</a:t>
            </a:r>
            <a:endParaRPr lang="en-US" sz="3600" b="1" dirty="0">
              <a:solidFill>
                <a:srgbClr val="003366"/>
              </a:solidFill>
              <a:latin typeface="Calibri" charset="0"/>
            </a:endParaRPr>
          </a:p>
        </p:txBody>
      </p:sp>
      <p:sp>
        <p:nvSpPr>
          <p:cNvPr id="3" name="Wave 2"/>
          <p:cNvSpPr/>
          <p:nvPr/>
        </p:nvSpPr>
        <p:spPr>
          <a:xfrm>
            <a:off x="949385" y="1454821"/>
            <a:ext cx="7052578" cy="3365814"/>
          </a:xfrm>
          <a:prstGeom prst="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t>Watch for discourse approaches and tools during this mini-lesson … as well as the implementation of the routine</a:t>
            </a:r>
            <a:endParaRPr lang="en-US" sz="3200" dirty="0"/>
          </a:p>
        </p:txBody>
      </p:sp>
    </p:spTree>
    <p:extLst>
      <p:ext uri="{BB962C8B-B14F-4D97-AF65-F5344CB8AC3E}">
        <p14:creationId xmlns:p14="http://schemas.microsoft.com/office/powerpoint/2010/main" val="3413478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495" y="274637"/>
            <a:ext cx="8038952" cy="1288253"/>
          </a:xfrm>
        </p:spPr>
        <p:txBody>
          <a:bodyPr>
            <a:normAutofit/>
          </a:bodyPr>
          <a:lstStyle/>
          <a:p>
            <a:r>
              <a:rPr lang="en-US" sz="3600" b="1" dirty="0" smtClean="0">
                <a:solidFill>
                  <a:srgbClr val="376092"/>
                </a:solidFill>
              </a:rPr>
              <a:t>Recall from yesterday: </a:t>
            </a:r>
            <a:br>
              <a:rPr lang="en-US" sz="3600" b="1" dirty="0" smtClean="0">
                <a:solidFill>
                  <a:srgbClr val="376092"/>
                </a:solidFill>
              </a:rPr>
            </a:br>
            <a:r>
              <a:rPr lang="en-US" sz="3600" b="1" dirty="0" smtClean="0">
                <a:solidFill>
                  <a:srgbClr val="376092"/>
                </a:solidFill>
              </a:rPr>
              <a:t>A pedagogy of mathematical reasoning</a:t>
            </a:r>
            <a:endParaRPr lang="en-US" sz="3600" b="1" dirty="0">
              <a:solidFill>
                <a:srgbClr val="37609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524490"/>
              </p:ext>
            </p:extLst>
          </p:nvPr>
        </p:nvGraphicFramePr>
        <p:xfrm>
          <a:off x="729055" y="1767475"/>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34951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Talk Frame Mini Lesson</a:t>
            </a:r>
            <a:endParaRPr lang="en-US" b="1" dirty="0">
              <a:solidFill>
                <a:schemeClr val="accent1">
                  <a:lumMod val="75000"/>
                </a:schemeClr>
              </a:solidFill>
            </a:endParaRPr>
          </a:p>
        </p:txBody>
      </p:sp>
      <p:sp>
        <p:nvSpPr>
          <p:cNvPr id="3" name="Content Placeholder 2"/>
          <p:cNvSpPr>
            <a:spLocks noGrp="1"/>
          </p:cNvSpPr>
          <p:nvPr>
            <p:ph idx="1"/>
          </p:nvPr>
        </p:nvSpPr>
        <p:spPr>
          <a:xfrm>
            <a:off x="457200" y="1600200"/>
            <a:ext cx="8284544" cy="2382063"/>
          </a:xfrm>
        </p:spPr>
        <p:txBody>
          <a:bodyPr/>
          <a:lstStyle/>
          <a:p>
            <a:r>
              <a:rPr lang="en-US" dirty="0" smtClean="0"/>
              <a:t>Teachers working with grades 2-5 (including coaches) stay here</a:t>
            </a:r>
          </a:p>
          <a:p>
            <a:r>
              <a:rPr lang="en-US" dirty="0" smtClean="0"/>
              <a:t>Teachers working with grades 6-high school go with Megan to Gentry 101</a:t>
            </a:r>
          </a:p>
        </p:txBody>
      </p:sp>
    </p:spTree>
    <p:extLst>
      <p:ext uri="{BB962C8B-B14F-4D97-AF65-F5344CB8AC3E}">
        <p14:creationId xmlns:p14="http://schemas.microsoft.com/office/powerpoint/2010/main" val="12530967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75542" y="4832965"/>
            <a:ext cx="3809870" cy="2025036"/>
          </a:xfrm>
          <a:prstGeom prst="rect">
            <a:avLst/>
          </a:prstGeom>
        </p:spPr>
      </p:pic>
      <p:pic>
        <p:nvPicPr>
          <p:cNvPr id="4" name="Picture 3"/>
          <p:cNvPicPr>
            <a:picLocks noChangeAspect="1"/>
          </p:cNvPicPr>
          <p:nvPr/>
        </p:nvPicPr>
        <p:blipFill>
          <a:blip r:embed="rId3"/>
          <a:stretch>
            <a:fillRect/>
          </a:stretch>
        </p:blipFill>
        <p:spPr>
          <a:xfrm>
            <a:off x="6399105" y="4191431"/>
            <a:ext cx="2157694" cy="2501997"/>
          </a:xfrm>
          <a:prstGeom prst="rect">
            <a:avLst/>
          </a:prstGeom>
        </p:spPr>
      </p:pic>
      <p:pic>
        <p:nvPicPr>
          <p:cNvPr id="3" name="Picture 2"/>
          <p:cNvPicPr>
            <a:picLocks noChangeAspect="1"/>
          </p:cNvPicPr>
          <p:nvPr/>
        </p:nvPicPr>
        <p:blipFill>
          <a:blip r:embed="rId4"/>
          <a:stretch>
            <a:fillRect/>
          </a:stretch>
        </p:blipFill>
        <p:spPr>
          <a:xfrm>
            <a:off x="509323" y="4586384"/>
            <a:ext cx="2351163" cy="2169902"/>
          </a:xfrm>
          <a:prstGeom prst="rect">
            <a:avLst/>
          </a:prstGeom>
        </p:spPr>
      </p:pic>
      <p:sp>
        <p:nvSpPr>
          <p:cNvPr id="39939" name="Rectangle 2"/>
          <p:cNvSpPr>
            <a:spLocks noGrp="1" noChangeArrowheads="1"/>
          </p:cNvSpPr>
          <p:nvPr>
            <p:ph type="ctrTitle"/>
          </p:nvPr>
        </p:nvSpPr>
        <p:spPr>
          <a:xfrm>
            <a:off x="866776" y="304799"/>
            <a:ext cx="7233825" cy="3948702"/>
          </a:xfrm>
        </p:spPr>
        <p:txBody>
          <a:bodyPr/>
          <a:lstStyle/>
          <a:p>
            <a:pPr eaLnBrk="1" hangingPunct="1"/>
            <a:r>
              <a:rPr lang="en-US" b="1" dirty="0" smtClean="0">
                <a:solidFill>
                  <a:srgbClr val="660066"/>
                </a:solidFill>
                <a:latin typeface="Calibri" charset="0"/>
              </a:rPr>
              <a:t>Bridging Math Practices</a:t>
            </a:r>
            <a:br>
              <a:rPr lang="en-US" b="1" dirty="0" smtClean="0">
                <a:solidFill>
                  <a:srgbClr val="660066"/>
                </a:solidFill>
                <a:latin typeface="Calibri" charset="0"/>
              </a:rPr>
            </a:br>
            <a:r>
              <a:rPr lang="en-US" sz="2800" b="1" i="1" dirty="0" smtClean="0">
                <a:solidFill>
                  <a:srgbClr val="660066"/>
                </a:solidFill>
                <a:latin typeface="Calibri" charset="0"/>
              </a:rPr>
              <a:t>June 24, 2014</a:t>
            </a:r>
            <a:br>
              <a:rPr lang="en-US" sz="2800" b="1" i="1" dirty="0" smtClean="0">
                <a:solidFill>
                  <a:srgbClr val="660066"/>
                </a:solidFill>
                <a:latin typeface="Calibri" charset="0"/>
              </a:rPr>
            </a:br>
            <a:r>
              <a:rPr lang="en-US" sz="2800" b="1" i="1" dirty="0" smtClean="0">
                <a:solidFill>
                  <a:srgbClr val="660066"/>
                </a:solidFill>
                <a:latin typeface="Calibri" charset="0"/>
              </a:rPr>
              <a:t/>
            </a:r>
            <a:br>
              <a:rPr lang="en-US" sz="2800" b="1" i="1" dirty="0" smtClean="0">
                <a:solidFill>
                  <a:srgbClr val="660066"/>
                </a:solidFill>
                <a:latin typeface="Calibri" charset="0"/>
              </a:rPr>
            </a:br>
            <a:r>
              <a:rPr lang="en-US" sz="3200" b="1" dirty="0" smtClean="0">
                <a:solidFill>
                  <a:srgbClr val="006666"/>
                </a:solidFill>
                <a:latin typeface="Calibri" charset="0"/>
              </a:rPr>
              <a:t>Pedagogy Day 2: Connecting Classroom Discourse &amp; Student Reasoning</a:t>
            </a:r>
            <a:endParaRPr lang="en-US" sz="3200" b="1" dirty="0">
              <a:solidFill>
                <a:srgbClr val="006666"/>
              </a:solidFill>
              <a:latin typeface="Calibri" charset="0"/>
            </a:endParaRPr>
          </a:p>
        </p:txBody>
      </p:sp>
      <p:cxnSp>
        <p:nvCxnSpPr>
          <p:cNvPr id="6" name="Straight Connector 5"/>
          <p:cNvCxnSpPr/>
          <p:nvPr/>
        </p:nvCxnSpPr>
        <p:spPr>
          <a:xfrm>
            <a:off x="1063519" y="2482137"/>
            <a:ext cx="7099300" cy="0"/>
          </a:xfrm>
          <a:prstGeom prst="line">
            <a:avLst/>
          </a:prstGeom>
          <a:ln w="92075" cmpd="tri">
            <a:solidFill>
              <a:srgbClr val="00666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462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b="1" dirty="0" smtClean="0">
                <a:solidFill>
                  <a:srgbClr val="003366"/>
                </a:solidFill>
                <a:latin typeface="Calibri" charset="0"/>
              </a:rPr>
              <a:t>Talk Frame: Your Turn</a:t>
            </a:r>
            <a:endParaRPr lang="en-US" b="1" dirty="0">
              <a:solidFill>
                <a:srgbClr val="003366"/>
              </a:solidFill>
              <a:latin typeface="Calibri" charset="0"/>
            </a:endParaRPr>
          </a:p>
        </p:txBody>
      </p:sp>
      <p:sp>
        <p:nvSpPr>
          <p:cNvPr id="55299" name="Content Placeholder 2"/>
          <p:cNvSpPr>
            <a:spLocks noGrp="1"/>
          </p:cNvSpPr>
          <p:nvPr>
            <p:ph idx="1"/>
          </p:nvPr>
        </p:nvSpPr>
        <p:spPr/>
        <p:txBody>
          <a:bodyPr/>
          <a:lstStyle/>
          <a:p>
            <a:r>
              <a:rPr lang="en-US" dirty="0" smtClean="0">
                <a:latin typeface="Calibri" charset="0"/>
              </a:rPr>
              <a:t>You will work in a group of 4 (same as your protocol group) to develop ideas for a talk frame mini-lesson (~20 min. to plan)</a:t>
            </a:r>
          </a:p>
          <a:p>
            <a:r>
              <a:rPr lang="en-US" dirty="0" smtClean="0">
                <a:latin typeface="Calibri" charset="0"/>
              </a:rPr>
              <a:t>Tomorrow you will then teach/share this idea with another group (~20 min. for each group to teach/share)</a:t>
            </a:r>
          </a:p>
          <a:p>
            <a:r>
              <a:rPr lang="en-US" dirty="0" smtClean="0">
                <a:latin typeface="Calibri" charset="0"/>
              </a:rPr>
              <a:t>See details in your handouts.</a:t>
            </a:r>
          </a:p>
          <a:p>
            <a:endParaRPr lang="en-US" dirty="0" smtClean="0">
              <a:latin typeface="Calibri" charset="0"/>
            </a:endParaRPr>
          </a:p>
        </p:txBody>
      </p:sp>
    </p:spTree>
    <p:extLst>
      <p:ext uri="{BB962C8B-B14F-4D97-AF65-F5344CB8AC3E}">
        <p14:creationId xmlns:p14="http://schemas.microsoft.com/office/powerpoint/2010/main" val="16975498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0"/>
            <a:ext cx="8229600" cy="1143000"/>
          </a:xfrm>
        </p:spPr>
        <p:txBody>
          <a:bodyPr/>
          <a:lstStyle/>
          <a:p>
            <a:r>
              <a:rPr lang="en-US" sz="4000" b="1" dirty="0" smtClean="0">
                <a:solidFill>
                  <a:srgbClr val="003366"/>
                </a:solidFill>
                <a:latin typeface="Calibri" charset="0"/>
              </a:rPr>
              <a:t>Objectives</a:t>
            </a:r>
            <a:endParaRPr lang="en-US" sz="4000" b="1" dirty="0">
              <a:solidFill>
                <a:srgbClr val="003366"/>
              </a:solidFill>
              <a:latin typeface="Calibri" charset="0"/>
            </a:endParaRPr>
          </a:p>
        </p:txBody>
      </p:sp>
      <p:sp>
        <p:nvSpPr>
          <p:cNvPr id="7" name="Content Placeholder 2"/>
          <p:cNvSpPr>
            <a:spLocks noGrp="1"/>
          </p:cNvSpPr>
          <p:nvPr>
            <p:ph idx="1"/>
          </p:nvPr>
        </p:nvSpPr>
        <p:spPr>
          <a:xfrm>
            <a:off x="584199" y="965200"/>
            <a:ext cx="8293171" cy="5791086"/>
          </a:xfrm>
        </p:spPr>
        <p:txBody>
          <a:bodyPr/>
          <a:lstStyle/>
          <a:p>
            <a:r>
              <a:rPr lang="en-US" b="1" dirty="0" smtClean="0">
                <a:latin typeface="Calibri" charset="0"/>
              </a:rPr>
              <a:t>Content Objectives: </a:t>
            </a:r>
            <a:r>
              <a:rPr lang="en-US" dirty="0" smtClean="0">
                <a:latin typeface="Calibri" charset="0"/>
              </a:rPr>
              <a:t>We will …</a:t>
            </a:r>
          </a:p>
          <a:p>
            <a:pPr lvl="1"/>
            <a:r>
              <a:rPr lang="en-US" dirty="0" smtClean="0">
                <a:latin typeface="Calibri" charset="0"/>
              </a:rPr>
              <a:t>grapple with connections of student reasoning to mathematical practices and classroom discourse </a:t>
            </a:r>
          </a:p>
          <a:p>
            <a:r>
              <a:rPr lang="en-US" b="1" dirty="0" smtClean="0">
                <a:solidFill>
                  <a:srgbClr val="400080"/>
                </a:solidFill>
                <a:latin typeface="Calibri" charset="0"/>
              </a:rPr>
              <a:t>Language Objectives: </a:t>
            </a:r>
            <a:r>
              <a:rPr lang="en-US" dirty="0" smtClean="0">
                <a:solidFill>
                  <a:srgbClr val="400080"/>
                </a:solidFill>
                <a:latin typeface="Calibri" charset="0"/>
              </a:rPr>
              <a:t>We will …</a:t>
            </a:r>
          </a:p>
          <a:p>
            <a:pPr lvl="1"/>
            <a:r>
              <a:rPr lang="en-US" dirty="0" smtClean="0">
                <a:solidFill>
                  <a:srgbClr val="400080"/>
                </a:solidFill>
                <a:latin typeface="Calibri" charset="0"/>
              </a:rPr>
              <a:t>increase understanding &amp; application of classroom discourse approaches (e.g., “funneling &amp; focusing”)</a:t>
            </a:r>
          </a:p>
          <a:p>
            <a:pPr lvl="1"/>
            <a:r>
              <a:rPr lang="en-US" dirty="0" smtClean="0">
                <a:solidFill>
                  <a:srgbClr val="400080"/>
                </a:solidFill>
                <a:latin typeface="Calibri" charset="0"/>
              </a:rPr>
              <a:t> use everyday and academic language to support content &amp; language objectives</a:t>
            </a:r>
          </a:p>
          <a:p>
            <a:pPr lvl="1"/>
            <a:endParaRPr lang="en-US" dirty="0">
              <a:latin typeface="Calibri" charset="0"/>
            </a:endParaRPr>
          </a:p>
        </p:txBody>
      </p:sp>
    </p:spTree>
    <p:extLst>
      <p:ext uri="{BB962C8B-B14F-4D97-AF65-F5344CB8AC3E}">
        <p14:creationId xmlns:p14="http://schemas.microsoft.com/office/powerpoint/2010/main" val="5865435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bwMode="auto">
          <a:xfrm>
            <a:off x="123300" y="2638404"/>
            <a:ext cx="8815720" cy="2231547"/>
          </a:xfrm>
          <a:prstGeom prst="rect">
            <a:avLst/>
          </a:prstGeom>
          <a:noFill/>
          <a:ln>
            <a:no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b="1" dirty="0" smtClean="0"/>
              <a:t>CCCSM MP 3 – Construct viable arguments and critique the reasoning of others. </a:t>
            </a:r>
            <a:r>
              <a:rPr lang="en-US" sz="2800" dirty="0" smtClean="0"/>
              <a:t>Begins, “Mathematically proficient students understand and use stated assumptions, definitions, and previously established results in constructing arguments …”</a:t>
            </a:r>
            <a:endParaRPr lang="en-US" sz="2800" b="1" dirty="0" smtClean="0"/>
          </a:p>
        </p:txBody>
      </p:sp>
      <p:sp>
        <p:nvSpPr>
          <p:cNvPr id="2" name="Cloud 1"/>
          <p:cNvSpPr/>
          <p:nvPr/>
        </p:nvSpPr>
        <p:spPr>
          <a:xfrm>
            <a:off x="616485" y="184936"/>
            <a:ext cx="8137589" cy="2231546"/>
          </a:xfrm>
          <a:prstGeom prst="cloud">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rgbClr val="0000FF"/>
                </a:solidFill>
              </a:rPr>
              <a:t>How do mathematical practices relate to student reasoning?</a:t>
            </a:r>
            <a:endParaRPr lang="en-US" sz="3200" dirty="0">
              <a:solidFill>
                <a:srgbClr val="0000FF"/>
              </a:solidFill>
            </a:endParaRPr>
          </a:p>
        </p:txBody>
      </p:sp>
      <p:pic>
        <p:nvPicPr>
          <p:cNvPr id="5" name="Picture 4"/>
          <p:cNvPicPr>
            <a:picLocks noChangeAspect="1"/>
          </p:cNvPicPr>
          <p:nvPr/>
        </p:nvPicPr>
        <p:blipFill>
          <a:blip r:embed="rId3"/>
          <a:stretch>
            <a:fillRect/>
          </a:stretch>
        </p:blipFill>
        <p:spPr>
          <a:xfrm>
            <a:off x="5036888" y="5079543"/>
            <a:ext cx="1140281" cy="1146595"/>
          </a:xfrm>
          <a:prstGeom prst="rect">
            <a:avLst/>
          </a:prstGeom>
        </p:spPr>
      </p:pic>
      <p:pic>
        <p:nvPicPr>
          <p:cNvPr id="3" name="Picture 2"/>
          <p:cNvPicPr>
            <a:picLocks noChangeAspect="1"/>
          </p:cNvPicPr>
          <p:nvPr/>
        </p:nvPicPr>
        <p:blipFill>
          <a:blip r:embed="rId4"/>
          <a:stretch>
            <a:fillRect/>
          </a:stretch>
        </p:blipFill>
        <p:spPr>
          <a:xfrm>
            <a:off x="1800132" y="4935403"/>
            <a:ext cx="1662717" cy="1662717"/>
          </a:xfrm>
          <a:prstGeom prst="rect">
            <a:avLst/>
          </a:prstGeom>
        </p:spPr>
      </p:pic>
    </p:spTree>
    <p:extLst>
      <p:ext uri="{BB962C8B-B14F-4D97-AF65-F5344CB8AC3E}">
        <p14:creationId xmlns:p14="http://schemas.microsoft.com/office/powerpoint/2010/main" val="1111656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47957" y="-86303"/>
            <a:ext cx="8996044" cy="1143000"/>
          </a:xfrm>
        </p:spPr>
        <p:txBody>
          <a:bodyPr/>
          <a:lstStyle/>
          <a:p>
            <a:r>
              <a:rPr lang="en-US" sz="3200" b="1" dirty="0" smtClean="0">
                <a:solidFill>
                  <a:srgbClr val="003366"/>
                </a:solidFill>
                <a:latin typeface="Calibri" charset="0"/>
              </a:rPr>
              <a:t>CCSSM MP3 </a:t>
            </a:r>
            <a:r>
              <a:rPr lang="en-US" sz="3200" b="1" dirty="0" smtClean="0">
                <a:solidFill>
                  <a:srgbClr val="003366"/>
                </a:solidFill>
                <a:latin typeface="Calibri" charset="0"/>
                <a:sym typeface="Wingdings"/>
              </a:rPr>
              <a:t> Strategic Communication needed …</a:t>
            </a:r>
            <a:endParaRPr lang="en-US" sz="3200" b="1" dirty="0">
              <a:solidFill>
                <a:srgbClr val="003366"/>
              </a:solidFill>
              <a:latin typeface="Calibri" charset="0"/>
            </a:endParaRPr>
          </a:p>
        </p:txBody>
      </p:sp>
      <p:sp>
        <p:nvSpPr>
          <p:cNvPr id="2" name="Content Placeholder 1"/>
          <p:cNvSpPr>
            <a:spLocks noGrp="1"/>
          </p:cNvSpPr>
          <p:nvPr>
            <p:ph idx="1"/>
          </p:nvPr>
        </p:nvSpPr>
        <p:spPr>
          <a:xfrm>
            <a:off x="24660" y="813713"/>
            <a:ext cx="8889700" cy="1824691"/>
          </a:xfrm>
        </p:spPr>
        <p:txBody>
          <a:bodyPr/>
          <a:lstStyle/>
          <a:p>
            <a:pPr lvl="0"/>
            <a:r>
              <a:rPr lang="en-US" sz="2800" b="1" dirty="0" smtClean="0">
                <a:solidFill>
                  <a:srgbClr val="000000"/>
                </a:solidFill>
              </a:rPr>
              <a:t>CCCSM MP 1 – Make sense of problems and persevere in solving them. </a:t>
            </a:r>
            <a:r>
              <a:rPr lang="en-US" sz="2800" dirty="0" smtClean="0">
                <a:solidFill>
                  <a:srgbClr val="000000"/>
                </a:solidFill>
              </a:rPr>
              <a:t>Begins, “Mathematically proficient students start by </a:t>
            </a:r>
            <a:r>
              <a:rPr lang="en-US" sz="2800" b="1" dirty="0" smtClean="0">
                <a:solidFill>
                  <a:srgbClr val="0000FF"/>
                </a:solidFill>
              </a:rPr>
              <a:t>explaining </a:t>
            </a:r>
            <a:r>
              <a:rPr lang="en-US" sz="2800" dirty="0" smtClean="0">
                <a:solidFill>
                  <a:srgbClr val="000000"/>
                </a:solidFill>
              </a:rPr>
              <a:t>to themselves the </a:t>
            </a:r>
            <a:r>
              <a:rPr lang="en-US" sz="2800" b="1" dirty="0" smtClean="0">
                <a:solidFill>
                  <a:srgbClr val="0000FF"/>
                </a:solidFill>
              </a:rPr>
              <a:t>meaning of a problem </a:t>
            </a:r>
            <a:r>
              <a:rPr lang="en-US" sz="2800" dirty="0" smtClean="0">
                <a:solidFill>
                  <a:srgbClr val="000000"/>
                </a:solidFill>
              </a:rPr>
              <a:t>…”</a:t>
            </a:r>
          </a:p>
        </p:txBody>
      </p:sp>
      <p:sp>
        <p:nvSpPr>
          <p:cNvPr id="4" name="Content Placeholder 1"/>
          <p:cNvSpPr txBox="1">
            <a:spLocks/>
          </p:cNvSpPr>
          <p:nvPr/>
        </p:nvSpPr>
        <p:spPr bwMode="auto">
          <a:xfrm>
            <a:off x="123300" y="2638404"/>
            <a:ext cx="8815720" cy="223154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b="1" dirty="0" smtClean="0"/>
              <a:t>CCCSM MP 3 – </a:t>
            </a:r>
            <a:r>
              <a:rPr lang="en-US" sz="2800" b="1" dirty="0" smtClean="0">
                <a:solidFill>
                  <a:srgbClr val="0000FF"/>
                </a:solidFill>
              </a:rPr>
              <a:t>Construct viable arguments </a:t>
            </a:r>
            <a:r>
              <a:rPr lang="en-US" sz="2800" b="1" dirty="0" smtClean="0"/>
              <a:t>and </a:t>
            </a:r>
            <a:r>
              <a:rPr lang="en-US" sz="2800" b="1" dirty="0" smtClean="0">
                <a:solidFill>
                  <a:srgbClr val="0000FF"/>
                </a:solidFill>
              </a:rPr>
              <a:t>critique the reasoning of others</a:t>
            </a:r>
            <a:r>
              <a:rPr lang="en-US" sz="2800" b="1" dirty="0" smtClean="0"/>
              <a:t>. </a:t>
            </a:r>
            <a:r>
              <a:rPr lang="en-US" sz="2800" dirty="0" smtClean="0"/>
              <a:t>Begins, “Mathematically proficient students understand and use stated assumptions, definitions, and previously established results in constructing arguments …”</a:t>
            </a:r>
            <a:endParaRPr lang="en-US" sz="2800" b="1" dirty="0" smtClean="0"/>
          </a:p>
        </p:txBody>
      </p:sp>
      <p:sp>
        <p:nvSpPr>
          <p:cNvPr id="5" name="Content Placeholder 1"/>
          <p:cNvSpPr txBox="1">
            <a:spLocks/>
          </p:cNvSpPr>
          <p:nvPr/>
        </p:nvSpPr>
        <p:spPr bwMode="auto">
          <a:xfrm>
            <a:off x="49320" y="4836046"/>
            <a:ext cx="8877371" cy="2021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b="1" dirty="0" smtClean="0">
                <a:solidFill>
                  <a:srgbClr val="000000"/>
                </a:solidFill>
              </a:rPr>
              <a:t>CCCSM MP 6 – Attend to Precision. </a:t>
            </a:r>
            <a:r>
              <a:rPr lang="en-US" sz="2800" dirty="0" smtClean="0">
                <a:solidFill>
                  <a:srgbClr val="000000"/>
                </a:solidFill>
              </a:rPr>
              <a:t>Begins, “Mathematically proficient students try to </a:t>
            </a:r>
            <a:r>
              <a:rPr lang="en-US" sz="2800" b="1" dirty="0" smtClean="0">
                <a:solidFill>
                  <a:srgbClr val="0000FF"/>
                </a:solidFill>
              </a:rPr>
              <a:t>communicate</a:t>
            </a:r>
            <a:r>
              <a:rPr lang="en-US" sz="2800" dirty="0" smtClean="0">
                <a:solidFill>
                  <a:srgbClr val="000000"/>
                </a:solidFill>
              </a:rPr>
              <a:t> precisely to others. They try to use clear definitions in </a:t>
            </a:r>
            <a:r>
              <a:rPr lang="en-US" sz="2800" b="1" dirty="0" smtClean="0">
                <a:solidFill>
                  <a:srgbClr val="0000FF"/>
                </a:solidFill>
              </a:rPr>
              <a:t>discussion</a:t>
            </a:r>
            <a:r>
              <a:rPr lang="en-US" sz="2800" dirty="0" smtClean="0">
                <a:solidFill>
                  <a:srgbClr val="000000"/>
                </a:solidFill>
              </a:rPr>
              <a:t> with others and in their own </a:t>
            </a:r>
            <a:r>
              <a:rPr lang="en-US" sz="2800" b="1" dirty="0" smtClean="0">
                <a:solidFill>
                  <a:srgbClr val="0000FF"/>
                </a:solidFill>
              </a:rPr>
              <a:t>reasoning</a:t>
            </a:r>
            <a:r>
              <a:rPr lang="en-US" sz="2800" dirty="0" smtClean="0">
                <a:solidFill>
                  <a:srgbClr val="000000"/>
                </a:solidFill>
              </a:rPr>
              <a:t>…”</a:t>
            </a:r>
            <a:endParaRPr lang="en-US" sz="2800" dirty="0">
              <a:solidFill>
                <a:srgbClr val="000000"/>
              </a:solidFill>
            </a:endParaRPr>
          </a:p>
        </p:txBody>
      </p:sp>
    </p:spTree>
    <p:extLst>
      <p:ext uri="{BB962C8B-B14F-4D97-AF65-F5344CB8AC3E}">
        <p14:creationId xmlns:p14="http://schemas.microsoft.com/office/powerpoint/2010/main" val="2276983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19209" y="1738387"/>
            <a:ext cx="8125260" cy="4117882"/>
          </a:xfrm>
        </p:spPr>
        <p:txBody>
          <a:bodyPr/>
          <a:lstStyle/>
          <a:p>
            <a:r>
              <a:rPr lang="en-US" sz="3600" b="0" dirty="0" smtClean="0"/>
              <a:t>How do our approaches to </a:t>
            </a:r>
            <a:r>
              <a:rPr lang="en-US" sz="3600" dirty="0" smtClean="0"/>
              <a:t>math classroom </a:t>
            </a:r>
            <a:r>
              <a:rPr lang="en-US" sz="3600" b="1" i="1" dirty="0" smtClean="0"/>
              <a:t>discourse</a:t>
            </a:r>
            <a:r>
              <a:rPr lang="en-US" sz="3600" dirty="0" smtClean="0"/>
              <a:t> </a:t>
            </a:r>
            <a:r>
              <a:rPr lang="en-US" sz="3600" b="0" dirty="0" smtClean="0"/>
              <a:t>impact student reasoning &amp; conceptual understanding?</a:t>
            </a:r>
            <a:endParaRPr lang="en-US" sz="3600" dirty="0"/>
          </a:p>
        </p:txBody>
      </p:sp>
      <p:sp>
        <p:nvSpPr>
          <p:cNvPr id="6" name="Rectangle 2"/>
          <p:cNvSpPr>
            <a:spLocks noGrp="1" noChangeArrowheads="1"/>
          </p:cNvSpPr>
          <p:nvPr>
            <p:ph type="title"/>
          </p:nvPr>
        </p:nvSpPr>
        <p:spPr>
          <a:xfrm>
            <a:off x="457200" y="274638"/>
            <a:ext cx="8229600" cy="1143000"/>
          </a:xfrm>
        </p:spPr>
        <p:txBody>
          <a:bodyPr/>
          <a:lstStyle/>
          <a:p>
            <a:r>
              <a:rPr lang="en-US" sz="3600" b="1" dirty="0" smtClean="0">
                <a:solidFill>
                  <a:srgbClr val="004080"/>
                </a:solidFill>
              </a:rPr>
              <a:t>Mathematical Discourse to Promote Student Reasoning</a:t>
            </a:r>
            <a:endParaRPr lang="en-US" sz="3600" b="1" dirty="0">
              <a:solidFill>
                <a:srgbClr val="004080"/>
              </a:solidFill>
            </a:endParaRPr>
          </a:p>
        </p:txBody>
      </p:sp>
      <p:pic>
        <p:nvPicPr>
          <p:cNvPr id="8" name="Picture 7"/>
          <p:cNvPicPr>
            <a:picLocks noChangeAspect="1"/>
          </p:cNvPicPr>
          <p:nvPr/>
        </p:nvPicPr>
        <p:blipFill>
          <a:blip r:embed="rId3"/>
          <a:stretch>
            <a:fillRect/>
          </a:stretch>
        </p:blipFill>
        <p:spPr>
          <a:xfrm>
            <a:off x="3911968" y="4741608"/>
            <a:ext cx="1414454" cy="1414454"/>
          </a:xfrm>
          <a:prstGeom prst="rect">
            <a:avLst/>
          </a:prstGeom>
        </p:spPr>
      </p:pic>
    </p:spTree>
    <p:extLst>
      <p:ext uri="{BB962C8B-B14F-4D97-AF65-F5344CB8AC3E}">
        <p14:creationId xmlns:p14="http://schemas.microsoft.com/office/powerpoint/2010/main" val="3085488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b="1" dirty="0" smtClean="0">
                <a:latin typeface="Comic Sans MS"/>
                <a:cs typeface="Comic Sans MS"/>
              </a:rPr>
              <a:t>Two Dialogues</a:t>
            </a:r>
          </a:p>
        </p:txBody>
      </p:sp>
      <p:sp>
        <p:nvSpPr>
          <p:cNvPr id="7171" name="Rectangle 3"/>
          <p:cNvSpPr>
            <a:spLocks noGrp="1" noChangeArrowheads="1"/>
          </p:cNvSpPr>
          <p:nvPr>
            <p:ph type="body" idx="1"/>
          </p:nvPr>
        </p:nvSpPr>
        <p:spPr>
          <a:xfrm>
            <a:off x="288925" y="1009650"/>
            <a:ext cx="4413250" cy="2668588"/>
          </a:xfrm>
        </p:spPr>
        <p:txBody>
          <a:bodyPr/>
          <a:lstStyle/>
          <a:p>
            <a:pPr marL="0" indent="0" algn="ctr" eaLnBrk="1" hangingPunct="1">
              <a:spcBef>
                <a:spcPct val="0"/>
              </a:spcBef>
              <a:buFontTx/>
              <a:buNone/>
              <a:defRPr/>
            </a:pPr>
            <a:r>
              <a:rPr lang="en-US" dirty="0" smtClean="0">
                <a:latin typeface="Calibri"/>
                <a:cs typeface="Calibri"/>
              </a:rPr>
              <a:t>Excerpt #1:</a:t>
            </a:r>
          </a:p>
          <a:p>
            <a:pPr marL="0" indent="0" algn="ctr" eaLnBrk="1" hangingPunct="1">
              <a:spcBef>
                <a:spcPct val="0"/>
              </a:spcBef>
              <a:buFontTx/>
              <a:buNone/>
              <a:defRPr/>
            </a:pPr>
            <a:r>
              <a:rPr lang="en-US" dirty="0" smtClean="0">
                <a:latin typeface="Calibri"/>
                <a:cs typeface="Calibri"/>
              </a:rPr>
              <a:t>Brownies Problem</a:t>
            </a:r>
          </a:p>
          <a:p>
            <a:pPr marL="0" indent="0" algn="ctr" eaLnBrk="1" hangingPunct="1">
              <a:buFontTx/>
              <a:buNone/>
              <a:defRPr/>
            </a:pPr>
            <a:r>
              <a:rPr lang="en-US" dirty="0" smtClean="0">
                <a:latin typeface="Calibri"/>
                <a:cs typeface="Calibri"/>
              </a:rPr>
              <a:t>Teacher: Ms. Carter</a:t>
            </a:r>
            <a:endParaRPr lang="en-US" b="0" dirty="0" smtClean="0">
              <a:latin typeface="Calibri"/>
              <a:cs typeface="Calibri"/>
            </a:endParaRPr>
          </a:p>
        </p:txBody>
      </p:sp>
      <p:sp>
        <p:nvSpPr>
          <p:cNvPr id="7172" name="Rectangle 4"/>
          <p:cNvSpPr>
            <a:spLocks noChangeArrowheads="1"/>
          </p:cNvSpPr>
          <p:nvPr/>
        </p:nvSpPr>
        <p:spPr bwMode="auto">
          <a:xfrm>
            <a:off x="4572000" y="1039813"/>
            <a:ext cx="45720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1" hangingPunct="1">
              <a:defRPr/>
            </a:pPr>
            <a:r>
              <a:rPr lang="en-US" sz="3200" b="1" dirty="0">
                <a:solidFill>
                  <a:srgbClr val="000000"/>
                </a:solidFill>
                <a:latin typeface="Calibri"/>
                <a:cs typeface="Calibri"/>
              </a:rPr>
              <a:t>Excerpt #2:</a:t>
            </a:r>
          </a:p>
          <a:p>
            <a:pPr algn="ctr" eaLnBrk="1" hangingPunct="1">
              <a:defRPr/>
            </a:pPr>
            <a:r>
              <a:rPr lang="en-US" sz="3200" b="1" dirty="0">
                <a:solidFill>
                  <a:srgbClr val="000000"/>
                </a:solidFill>
                <a:latin typeface="Calibri"/>
                <a:cs typeface="Calibri"/>
              </a:rPr>
              <a:t>Simplifying Fractions</a:t>
            </a:r>
          </a:p>
          <a:p>
            <a:pPr algn="ctr" eaLnBrk="1" hangingPunct="1">
              <a:spcBef>
                <a:spcPct val="20000"/>
              </a:spcBef>
              <a:defRPr/>
            </a:pPr>
            <a:r>
              <a:rPr lang="en-US" sz="3200" b="1" dirty="0">
                <a:solidFill>
                  <a:srgbClr val="000000"/>
                </a:solidFill>
                <a:latin typeface="Calibri"/>
                <a:cs typeface="Calibri"/>
              </a:rPr>
              <a:t>Teacher: Ms. Reardon</a:t>
            </a:r>
          </a:p>
          <a:p>
            <a:pPr eaLnBrk="1" hangingPunct="1">
              <a:spcBef>
                <a:spcPct val="20000"/>
              </a:spcBef>
              <a:defRPr/>
            </a:pPr>
            <a:endParaRPr lang="en-US" sz="2800" dirty="0">
              <a:solidFill>
                <a:srgbClr val="000000"/>
              </a:solidFill>
              <a:latin typeface="Arial" charset="0"/>
              <a:cs typeface="ＭＳ Ｐゴシック" charset="0"/>
            </a:endParaRPr>
          </a:p>
        </p:txBody>
      </p:sp>
      <p:sp>
        <p:nvSpPr>
          <p:cNvPr id="7173" name="Line 5"/>
          <p:cNvSpPr>
            <a:spLocks noChangeShapeType="1"/>
          </p:cNvSpPr>
          <p:nvPr/>
        </p:nvSpPr>
        <p:spPr bwMode="auto">
          <a:xfrm>
            <a:off x="4524994" y="1183583"/>
            <a:ext cx="45420" cy="305663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solidFill>
                <a:srgbClr val="000000"/>
              </a:solidFill>
              <a:latin typeface="Arial" charset="0"/>
              <a:cs typeface="ＭＳ Ｐゴシック" charset="0"/>
            </a:endParaRPr>
          </a:p>
        </p:txBody>
      </p:sp>
      <p:sp>
        <p:nvSpPr>
          <p:cNvPr id="7176" name="Rectangle 8"/>
          <p:cNvSpPr>
            <a:spLocks noChangeArrowheads="1"/>
          </p:cNvSpPr>
          <p:nvPr/>
        </p:nvSpPr>
        <p:spPr bwMode="auto">
          <a:xfrm>
            <a:off x="410792" y="4624595"/>
            <a:ext cx="8540557" cy="223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466725" indent="-466725" eaLnBrk="1" hangingPunct="1">
              <a:spcBef>
                <a:spcPct val="20000"/>
              </a:spcBef>
              <a:buFontTx/>
              <a:buChar char="•"/>
              <a:defRPr/>
            </a:pPr>
            <a:r>
              <a:rPr lang="en-US" sz="2800" dirty="0">
                <a:solidFill>
                  <a:srgbClr val="000000"/>
                </a:solidFill>
                <a:latin typeface="Calibri"/>
                <a:cs typeface="Calibri"/>
              </a:rPr>
              <a:t>Please read the </a:t>
            </a:r>
            <a:r>
              <a:rPr lang="en-US" sz="2800" dirty="0" smtClean="0">
                <a:solidFill>
                  <a:srgbClr val="000000"/>
                </a:solidFill>
                <a:latin typeface="Calibri"/>
                <a:cs typeface="Calibri"/>
              </a:rPr>
              <a:t>dialogues &amp; jot down notes.</a:t>
            </a:r>
            <a:endParaRPr lang="en-US" sz="2800" dirty="0">
              <a:solidFill>
                <a:srgbClr val="000000"/>
              </a:solidFill>
              <a:latin typeface="Calibri"/>
              <a:cs typeface="Calibri"/>
            </a:endParaRPr>
          </a:p>
          <a:p>
            <a:pPr marL="466725" indent="-466725" eaLnBrk="1" hangingPunct="1">
              <a:spcBef>
                <a:spcPct val="20000"/>
              </a:spcBef>
              <a:buFontTx/>
              <a:buChar char="•"/>
              <a:defRPr/>
            </a:pPr>
            <a:r>
              <a:rPr lang="en-US" sz="2800" dirty="0" smtClean="0">
                <a:solidFill>
                  <a:srgbClr val="000000"/>
                </a:solidFill>
                <a:latin typeface="Calibri"/>
                <a:cs typeface="Calibri"/>
              </a:rPr>
              <a:t>What do you notice?  How do teacher questions (&amp; other verbal moves) impact student reasoning? </a:t>
            </a:r>
          </a:p>
          <a:p>
            <a:pPr marL="466725" indent="-466725" eaLnBrk="1" hangingPunct="1">
              <a:spcBef>
                <a:spcPct val="20000"/>
              </a:spcBef>
              <a:buFontTx/>
              <a:buChar char="•"/>
              <a:defRPr/>
            </a:pPr>
            <a:r>
              <a:rPr lang="en-US" sz="2800" dirty="0" smtClean="0">
                <a:solidFill>
                  <a:srgbClr val="000000"/>
                </a:solidFill>
                <a:latin typeface="Calibri"/>
                <a:cs typeface="Calibri"/>
              </a:rPr>
              <a:t>We </a:t>
            </a:r>
            <a:r>
              <a:rPr lang="en-US" sz="2800" dirty="0">
                <a:solidFill>
                  <a:srgbClr val="000000"/>
                </a:solidFill>
                <a:latin typeface="Calibri"/>
                <a:cs typeface="Calibri"/>
              </a:rPr>
              <a:t>will discuss these in a few minutes.</a:t>
            </a:r>
          </a:p>
        </p:txBody>
      </p:sp>
      <p:pic>
        <p:nvPicPr>
          <p:cNvPr id="7178" name="Picture 10" descr="brown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8813" y="2967038"/>
            <a:ext cx="147002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Rectangle 12"/>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solidFill>
                <a:srgbClr val="000000"/>
              </a:solidFill>
              <a:latin typeface="Arial" charset="0"/>
              <a:cs typeface="ＭＳ Ｐゴシック" charset="0"/>
            </a:endParaRPr>
          </a:p>
        </p:txBody>
      </p:sp>
      <p:graphicFrame>
        <p:nvGraphicFramePr>
          <p:cNvPr id="7179" name="Object 11"/>
          <p:cNvGraphicFramePr>
            <a:graphicFrameLocks noChangeAspect="1"/>
          </p:cNvGraphicFramePr>
          <p:nvPr/>
        </p:nvGraphicFramePr>
        <p:xfrm>
          <a:off x="5595938" y="2803525"/>
          <a:ext cx="944562" cy="1681163"/>
        </p:xfrm>
        <a:graphic>
          <a:graphicData uri="http://schemas.openxmlformats.org/presentationml/2006/ole">
            <mc:AlternateContent xmlns:mc="http://schemas.openxmlformats.org/markup-compatibility/2006">
              <mc:Choice xmlns:v="urn:schemas-microsoft-com:vml" Requires="v">
                <p:oleObj spid="_x0000_s26789" name="Equation" r:id="rId6" imgW="215713" imgH="393359" progId="Equation.3">
                  <p:embed/>
                </p:oleObj>
              </mc:Choice>
              <mc:Fallback>
                <p:oleObj name="Equation" r:id="rId6" imgW="215713" imgH="39335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5938" y="2803525"/>
                        <a:ext cx="944562"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81" name="Text Box 13"/>
          <p:cNvSpPr txBox="1">
            <a:spLocks noChangeArrowheads="1"/>
          </p:cNvSpPr>
          <p:nvPr/>
        </p:nvSpPr>
        <p:spPr bwMode="auto">
          <a:xfrm>
            <a:off x="6624638" y="3171825"/>
            <a:ext cx="17907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800">
                <a:solidFill>
                  <a:srgbClr val="000000"/>
                </a:solidFill>
                <a:latin typeface="Arial" charset="0"/>
                <a:cs typeface="ＭＳ Ｐゴシック" charset="0"/>
              </a:rPr>
              <a:t>= ?</a:t>
            </a:r>
          </a:p>
        </p:txBody>
      </p:sp>
    </p:spTree>
    <p:extLst>
      <p:ext uri="{BB962C8B-B14F-4D97-AF65-F5344CB8AC3E}">
        <p14:creationId xmlns:p14="http://schemas.microsoft.com/office/powerpoint/2010/main" val="779878966"/>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8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6" grpId="0"/>
      <p:bldP spid="71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dirty="0" smtClean="0">
                <a:latin typeface="Comic Sans MS"/>
                <a:cs typeface="Comic Sans MS"/>
              </a:rPr>
              <a:t>Two Dialogues</a:t>
            </a:r>
          </a:p>
        </p:txBody>
      </p:sp>
      <p:sp>
        <p:nvSpPr>
          <p:cNvPr id="28675" name="Rectangle 3"/>
          <p:cNvSpPr>
            <a:spLocks noGrp="1" noChangeArrowheads="1"/>
          </p:cNvSpPr>
          <p:nvPr>
            <p:ph type="body" idx="1"/>
          </p:nvPr>
        </p:nvSpPr>
        <p:spPr>
          <a:xfrm>
            <a:off x="1269957" y="1306872"/>
            <a:ext cx="7874043" cy="5170127"/>
          </a:xfrm>
        </p:spPr>
        <p:txBody>
          <a:bodyPr/>
          <a:lstStyle/>
          <a:p>
            <a:pPr eaLnBrk="1" hangingPunct="1">
              <a:defRPr/>
            </a:pPr>
            <a:r>
              <a:rPr lang="en-US" sz="3600" b="0" dirty="0" smtClean="0">
                <a:latin typeface="Comic Sans MS"/>
                <a:cs typeface="Comic Sans MS"/>
              </a:rPr>
              <a:t>Please share some of your observations ...</a:t>
            </a:r>
          </a:p>
        </p:txBody>
      </p:sp>
      <p:pic>
        <p:nvPicPr>
          <p:cNvPr id="23555" name="Picture 13" descr="MCj028996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325" y="3360738"/>
            <a:ext cx="2622550" cy="296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96614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41144" y="394527"/>
            <a:ext cx="7915656" cy="1060293"/>
          </a:xfrm>
        </p:spPr>
        <p:txBody>
          <a:bodyPr/>
          <a:lstStyle/>
          <a:p>
            <a:pPr eaLnBrk="1" hangingPunct="1">
              <a:defRPr/>
            </a:pPr>
            <a:r>
              <a:rPr lang="en-US" b="1" dirty="0" smtClean="0">
                <a:latin typeface="Comic Sans MS"/>
                <a:cs typeface="Comic Sans MS"/>
              </a:rPr>
              <a:t>Considering other approaches to classroom discourse…</a:t>
            </a:r>
          </a:p>
        </p:txBody>
      </p:sp>
      <p:sp>
        <p:nvSpPr>
          <p:cNvPr id="28675" name="Rectangle 3"/>
          <p:cNvSpPr>
            <a:spLocks noGrp="1" noChangeArrowheads="1"/>
          </p:cNvSpPr>
          <p:nvPr>
            <p:ph type="body" idx="1"/>
          </p:nvPr>
        </p:nvSpPr>
        <p:spPr>
          <a:xfrm>
            <a:off x="789099" y="1971440"/>
            <a:ext cx="7915655" cy="2023152"/>
          </a:xfrm>
        </p:spPr>
        <p:txBody>
          <a:bodyPr/>
          <a:lstStyle/>
          <a:p>
            <a:pPr marL="0" indent="0" eaLnBrk="1" hangingPunct="1">
              <a:buNone/>
              <a:defRPr/>
            </a:pPr>
            <a:r>
              <a:rPr lang="en-US" b="0" dirty="0" smtClean="0">
                <a:latin typeface="Comic Sans MS"/>
                <a:cs typeface="Comic Sans MS"/>
              </a:rPr>
              <a:t>We will reconsider these dialogues as we discuss approaches to math classroom discourse …</a:t>
            </a:r>
          </a:p>
        </p:txBody>
      </p:sp>
      <p:pic>
        <p:nvPicPr>
          <p:cNvPr id="4" name="Picture 3"/>
          <p:cNvPicPr>
            <a:picLocks noChangeAspect="1"/>
          </p:cNvPicPr>
          <p:nvPr/>
        </p:nvPicPr>
        <p:blipFill>
          <a:blip r:embed="rId3"/>
          <a:stretch>
            <a:fillRect/>
          </a:stretch>
        </p:blipFill>
        <p:spPr>
          <a:xfrm>
            <a:off x="1393255" y="3883631"/>
            <a:ext cx="6776700" cy="2872655"/>
          </a:xfrm>
          <a:prstGeom prst="rect">
            <a:avLst/>
          </a:prstGeom>
        </p:spPr>
      </p:pic>
    </p:spTree>
    <p:extLst>
      <p:ext uri="{BB962C8B-B14F-4D97-AF65-F5344CB8AC3E}">
        <p14:creationId xmlns:p14="http://schemas.microsoft.com/office/powerpoint/2010/main" val="203454086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oud skipper design template">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Impac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9400</TotalTime>
  <Words>1012</Words>
  <Application>Microsoft Macintosh PowerPoint</Application>
  <PresentationFormat>On-screen Show (4:3)</PresentationFormat>
  <Paragraphs>109</Paragraphs>
  <Slides>20</Slides>
  <Notes>14</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Office Theme</vt:lpstr>
      <vt:lpstr>Cloud skipper design template</vt:lpstr>
      <vt:lpstr>Crayons</vt:lpstr>
      <vt:lpstr>Equation</vt:lpstr>
      <vt:lpstr>Bridging Math Practices Welcome back! June 24, 2014       Please return to your original seats. Take your papers out of your folders. Get some coffee. </vt:lpstr>
      <vt:lpstr>Bridging Math Practices June 24, 2014  Pedagogy Day 2: Connecting Classroom Discourse &amp; Student Reasoning</vt:lpstr>
      <vt:lpstr>Objectives</vt:lpstr>
      <vt:lpstr>PowerPoint Presentation</vt:lpstr>
      <vt:lpstr>CCSSM MP3  Strategic Communication needed …</vt:lpstr>
      <vt:lpstr>Mathematical Discourse to Promote Student Reasoning</vt:lpstr>
      <vt:lpstr>Two Dialogues</vt:lpstr>
      <vt:lpstr>Two Dialogues</vt:lpstr>
      <vt:lpstr>Considering other approaches to classroom discourse…</vt:lpstr>
      <vt:lpstr>For example, you may have heard of Talk Moves </vt:lpstr>
      <vt:lpstr>Funneling &amp; Focusing</vt:lpstr>
      <vt:lpstr>Funneling &amp; Focusing </vt:lpstr>
      <vt:lpstr>Funneling &amp; Focusing </vt:lpstr>
      <vt:lpstr>Funneling &amp; Focusing</vt:lpstr>
      <vt:lpstr>Shifting talk in a math classroom</vt:lpstr>
      <vt:lpstr>Helping Ms. Reardon</vt:lpstr>
      <vt:lpstr>PowerPoint Presentation</vt:lpstr>
      <vt:lpstr>Recall from yesterday:  A pedagogy of mathematical reasoning</vt:lpstr>
      <vt:lpstr>Talk Frame Mini Lesson</vt:lpstr>
      <vt:lpstr>Talk Frame: Your Turn</vt:lpstr>
    </vt:vector>
  </TitlesOfParts>
  <Manager/>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School Mathematics Methods September 1, 2005</dc:title>
  <dc:subject/>
  <dc:creator>MaryTruxaw</dc:creator>
  <cp:keywords/>
  <dc:description/>
  <cp:lastModifiedBy>Mary Truxaw</cp:lastModifiedBy>
  <cp:revision>886</cp:revision>
  <cp:lastPrinted>2014-06-23T23:09:46Z</cp:lastPrinted>
  <dcterms:created xsi:type="dcterms:W3CDTF">2005-09-02T01:01:13Z</dcterms:created>
  <dcterms:modified xsi:type="dcterms:W3CDTF">2014-06-23T23:13:09Z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TC010689871033</vt:lpwstr>
  </property>
</Properties>
</file>