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2"/>
  </p:sldMasterIdLst>
  <p:notesMasterIdLst>
    <p:notesMasterId r:id="rId12"/>
  </p:notesMasterIdLst>
  <p:handoutMasterIdLst>
    <p:handoutMasterId r:id="rId13"/>
  </p:handoutMasterIdLst>
  <p:sldIdLst>
    <p:sldId id="292" r:id="rId3"/>
    <p:sldId id="304" r:id="rId4"/>
    <p:sldId id="306" r:id="rId5"/>
    <p:sldId id="298" r:id="rId6"/>
    <p:sldId id="297" r:id="rId7"/>
    <p:sldId id="300" r:id="rId8"/>
    <p:sldId id="309" r:id="rId9"/>
    <p:sldId id="299" r:id="rId10"/>
    <p:sldId id="30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biana Cardetti"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776" autoAdjust="0"/>
  </p:normalViewPr>
  <p:slideViewPr>
    <p:cSldViewPr>
      <p:cViewPr varScale="1">
        <p:scale>
          <a:sx n="78" d="100"/>
          <a:sy n="78" d="100"/>
        </p:scale>
        <p:origin x="-520" y="-112"/>
      </p:cViewPr>
      <p:guideLst>
        <p:guide orient="horz" pos="2160"/>
        <p:guide pos="2880"/>
      </p:guideLst>
    </p:cSldViewPr>
  </p:slideViewPr>
  <p:outlineViewPr>
    <p:cViewPr>
      <p:scale>
        <a:sx n="33" d="100"/>
        <a:sy n="33" d="100"/>
      </p:scale>
      <p:origin x="0" y="762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5" d="100"/>
          <a:sy n="105" d="100"/>
        </p:scale>
        <p:origin x="-247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88B8DF-24AD-4F40-BBFC-89725AEAF415}" type="datetimeFigureOut">
              <a:rPr lang="en-US" smtClean="0"/>
              <a:pPr/>
              <a:t>6/23/14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2352DE-026B-4B56-8316-D39959E3BD60}" type="slidenum">
              <a:rPr lang="en-US" smtClean="0"/>
              <a:pPr/>
              <a:t>‹#›</a:t>
            </a:fld>
            <a:endParaRPr lang="en-US"/>
          </a:p>
        </p:txBody>
      </p:sp>
    </p:spTree>
    <p:extLst>
      <p:ext uri="{BB962C8B-B14F-4D97-AF65-F5344CB8AC3E}">
        <p14:creationId xmlns:p14="http://schemas.microsoft.com/office/powerpoint/2010/main" val="1360330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9D4B4-0EC2-42AE-ABEC-26842DCC58CF}" type="datetimeFigureOut">
              <a:rPr lang="en-US" smtClean="0"/>
              <a:pPr/>
              <a:t>6/23/14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1105E4-9E70-4B8C-B294-1B0219D99967}" type="slidenum">
              <a:rPr lang="en-US" smtClean="0"/>
              <a:pPr/>
              <a:t>‹#›</a:t>
            </a:fld>
            <a:endParaRPr lang="en-US"/>
          </a:p>
        </p:txBody>
      </p:sp>
    </p:spTree>
    <p:extLst>
      <p:ext uri="{BB962C8B-B14F-4D97-AF65-F5344CB8AC3E}">
        <p14:creationId xmlns:p14="http://schemas.microsoft.com/office/powerpoint/2010/main" val="3434126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a:t>
            </a:fld>
            <a:endParaRPr lang="en-US"/>
          </a:p>
        </p:txBody>
      </p:sp>
    </p:spTree>
    <p:extLst>
      <p:ext uri="{BB962C8B-B14F-4D97-AF65-F5344CB8AC3E}">
        <p14:creationId xmlns:p14="http://schemas.microsoft.com/office/powerpoint/2010/main" val="3935367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4</a:t>
            </a:fld>
            <a:endParaRPr lang="en-US"/>
          </a:p>
        </p:txBody>
      </p:sp>
    </p:spTree>
    <p:extLst>
      <p:ext uri="{BB962C8B-B14F-4D97-AF65-F5344CB8AC3E}">
        <p14:creationId xmlns:p14="http://schemas.microsoft.com/office/powerpoint/2010/main" val="582090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5</a:t>
            </a:fld>
            <a:endParaRPr lang="en-US"/>
          </a:p>
        </p:txBody>
      </p:sp>
    </p:spTree>
    <p:extLst>
      <p:ext uri="{BB962C8B-B14F-4D97-AF65-F5344CB8AC3E}">
        <p14:creationId xmlns:p14="http://schemas.microsoft.com/office/powerpoint/2010/main" val="333595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6</a:t>
            </a:fld>
            <a:endParaRPr lang="en-US"/>
          </a:p>
        </p:txBody>
      </p:sp>
    </p:spTree>
    <p:extLst>
      <p:ext uri="{BB962C8B-B14F-4D97-AF65-F5344CB8AC3E}">
        <p14:creationId xmlns:p14="http://schemas.microsoft.com/office/powerpoint/2010/main" val="333595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8</a:t>
            </a:fld>
            <a:endParaRPr lang="en-US"/>
          </a:p>
        </p:txBody>
      </p:sp>
    </p:spTree>
    <p:extLst>
      <p:ext uri="{BB962C8B-B14F-4D97-AF65-F5344CB8AC3E}">
        <p14:creationId xmlns:p14="http://schemas.microsoft.com/office/powerpoint/2010/main" val="613692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hade val="85000"/>
          </a:srgbClr>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000" y="-152400"/>
            <a:ext cx="10398265" cy="7155306"/>
          </a:xfrm>
          <a:prstGeom prst="rect">
            <a:avLst/>
          </a:prstGeom>
        </p:spPr>
      </p:pic>
      <p:sp>
        <p:nvSpPr>
          <p:cNvPr id="2" name="Title 1"/>
          <p:cNvSpPr>
            <a:spLocks noGrp="1"/>
          </p:cNvSpPr>
          <p:nvPr>
            <p:ph type="ctrTitle"/>
          </p:nvPr>
        </p:nvSpPr>
        <p:spPr>
          <a:xfrm>
            <a:off x="819600" y="957601"/>
            <a:ext cx="7772400" cy="860425"/>
          </a:xfrm>
        </p:spPr>
        <p:txBody>
          <a:bodyPr anchor="b" anchorCtr="0"/>
          <a:lstStyle>
            <a:lvl1pPr algn="l">
              <a:buFontTx/>
              <a:buNone/>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38200" y="1676400"/>
            <a:ext cx="7753800" cy="175260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81582BD6-FC20-4557-852B-8433F8572D30}" type="slidenum">
              <a:rPr lang="en-US" smtClean="0"/>
              <a:pPr/>
              <a:t>‹#›</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906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87" y="12954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228600" y="76200"/>
            <a:ext cx="8229600" cy="639763"/>
          </a:xfrm>
        </p:spPr>
        <p:txBody>
          <a:bodyPr/>
          <a:lstStyle/>
          <a:p>
            <a:r>
              <a:rPr lang="en-US" smtClean="0"/>
              <a:t>Click to edit Master title style</a:t>
            </a:r>
            <a:endParaRPr lang="en-US" dirty="0"/>
          </a:p>
        </p:txBody>
      </p:sp>
      <p:sp>
        <p:nvSpPr>
          <p:cNvPr id="15" name="Text Placeholder 10"/>
          <p:cNvSpPr>
            <a:spLocks noGrp="1"/>
          </p:cNvSpPr>
          <p:nvPr>
            <p:ph type="body" sz="quarter" idx="13"/>
          </p:nvPr>
        </p:nvSpPr>
        <p:spPr>
          <a:xfrm>
            <a:off x="435600" y="593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5111750" cy="4678363"/>
          </a:xfrm>
        </p:spPr>
        <p:txBody>
          <a:bodyPr/>
          <a:lstStyle>
            <a:lvl1pPr>
              <a:defRPr sz="3200">
                <a:solidFill>
                  <a:schemeClr val="bg1">
                    <a:lumMod val="95000"/>
                  </a:schemeClr>
                </a:solidFill>
              </a:defRPr>
            </a:lvl1pPr>
            <a:lvl2pPr>
              <a:defRPr sz="2800">
                <a:solidFill>
                  <a:schemeClr val="bg1">
                    <a:lumMod val="95000"/>
                  </a:schemeClr>
                </a:solidFill>
              </a:defRPr>
            </a:lvl2pPr>
            <a:lvl3pPr>
              <a:defRPr sz="2400">
                <a:solidFill>
                  <a:schemeClr val="bg1">
                    <a:lumMod val="95000"/>
                  </a:schemeClr>
                </a:solidFill>
              </a:defRPr>
            </a:lvl3pPr>
            <a:lvl4pPr>
              <a:defRPr sz="2000">
                <a:solidFill>
                  <a:schemeClr val="bg1">
                    <a:lumMod val="95000"/>
                  </a:schemeClr>
                </a:solidFill>
              </a:defRPr>
            </a:lvl4pPr>
            <a:lvl5pPr>
              <a:defRPr sz="2000">
                <a:solidFill>
                  <a:schemeClr val="bg1">
                    <a:lumMod val="9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62600" y="1524000"/>
            <a:ext cx="2855913" cy="4373563"/>
          </a:xfrm>
        </p:spPr>
        <p:txBody>
          <a:bodyPr/>
          <a:lstStyle>
            <a:lvl1pPr marL="0" indent="0">
              <a:lnSpc>
                <a:spcPts val="1600"/>
              </a:lnSpc>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0" y="457200"/>
            <a:ext cx="6858000" cy="639763"/>
          </a:xfrm>
        </p:spPr>
        <p:txBody>
          <a:bodyPr/>
          <a:lstStyle>
            <a:lvl1pPr>
              <a:defRPr sz="2800">
                <a:solidFill>
                  <a:schemeClr val="bg1">
                    <a:lumMod val="95000"/>
                  </a:schemeClr>
                </a:solidFill>
              </a:defRPr>
            </a:lvl1pPr>
          </a:lstStyle>
          <a:p>
            <a:r>
              <a:rPr lang="en-US" smtClean="0"/>
              <a:t>Click to edit Master title style</a:t>
            </a:r>
            <a:endParaRPr lang="en-US" dirty="0"/>
          </a:p>
        </p:txBody>
      </p:sp>
      <p:sp>
        <p:nvSpPr>
          <p:cNvPr id="15" name="Text Placeholder 10"/>
          <p:cNvSpPr>
            <a:spLocks noGrp="1"/>
          </p:cNvSpPr>
          <p:nvPr>
            <p:ph type="body" sz="quarter" idx="13"/>
          </p:nvPr>
        </p:nvSpPr>
        <p:spPr>
          <a:xfrm>
            <a:off x="210600" y="974400"/>
            <a:ext cx="6876000" cy="457200"/>
          </a:xfrm>
        </p:spPr>
        <p:txBody>
          <a:bodyPr>
            <a:normAutofit/>
          </a:bodyPr>
          <a:lstStyle>
            <a:lvl1pPr>
              <a:buFontTx/>
              <a:buNone/>
              <a:defRPr sz="2000">
                <a:solidFill>
                  <a:schemeClr val="bg1">
                    <a:lumMod val="95000"/>
                  </a:schemeClr>
                </a:solidFill>
              </a:defRPr>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57199"/>
            <a:ext cx="3962400" cy="338139"/>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1143000" y="304800"/>
            <a:ext cx="6934200" cy="4267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533400" y="762000"/>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81582BD6-FC20-4557-852B-8433F8572D30}" type="slidenum">
              <a:rPr lang="en-US" smtClean="0"/>
              <a:pPr/>
              <a:t>‹#›</a:t>
            </a:fld>
            <a:endParaRPr lang="en-US" dirty="0"/>
          </a:p>
        </p:txBody>
      </p:sp>
      <p:sp>
        <p:nvSpPr>
          <p:cNvPr id="9" name="Footer Placeholder 8"/>
          <p:cNvSpPr>
            <a:spLocks noGrp="1"/>
          </p:cNvSpPr>
          <p:nvPr>
            <p:ph type="ftr" sz="quarter" idx="11"/>
          </p:nvPr>
        </p:nvSpPr>
        <p:spPr/>
        <p:txBody>
          <a:body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81582BD6-FC20-4557-852B-8433F8572D30}"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48600" y="503239"/>
            <a:ext cx="1219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03237"/>
            <a:ext cx="7162800" cy="6278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normAutofit/>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6553200" y="6356350"/>
            <a:ext cx="2133600" cy="365125"/>
          </a:xfrm>
          <a:prstGeom prst="rect">
            <a:avLst/>
          </a:prstGeom>
        </p:spPr>
        <p:txBody>
          <a:bodyPr/>
          <a:lstStyle/>
          <a:p>
            <a:fld id="{68742D59-A137-254C-AF0A-76546B920460}" type="datetimeFigureOut">
              <a:rPr lang="en-US" smtClean="0"/>
              <a:t>6/23/14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CA05A-870A-FD46-AE45-5CED21BDE50F}" type="slidenum">
              <a:rPr lang="en-US" smtClean="0"/>
              <a:t>‹#›</a:t>
            </a:fld>
            <a:endParaRPr lang="en-US"/>
          </a:p>
        </p:txBody>
      </p:sp>
    </p:spTree>
    <p:extLst>
      <p:ext uri="{BB962C8B-B14F-4D97-AF65-F5344CB8AC3E}">
        <p14:creationId xmlns:p14="http://schemas.microsoft.com/office/powerpoint/2010/main" val="379448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399"/>
            <a:ext cx="8305800" cy="4525965"/>
          </a:xfrm>
        </p:spPr>
        <p:txBody>
          <a:bodyPr/>
          <a:lstStyle>
            <a:lvl1pPr marL="173038" indent="-173038">
              <a:lnSpc>
                <a:spcPts val="2600"/>
              </a:lnSpc>
              <a:buClr>
                <a:schemeClr val="accent3">
                  <a:lumMod val="50000"/>
                </a:schemeClr>
              </a:buClr>
              <a:buFont typeface="Arial" pitchFamily="34" charset="0"/>
              <a:buChar char="•"/>
              <a:defRPr sz="2400" b="0"/>
            </a:lvl1pPr>
            <a:lvl2pPr marL="684213" indent="-227013">
              <a:lnSpc>
                <a:spcPts val="2600"/>
              </a:lnSpc>
              <a:buClr>
                <a:schemeClr val="accent3">
                  <a:lumMod val="50000"/>
                </a:schemeClr>
              </a:buClr>
              <a:defRPr sz="2000"/>
            </a:lvl2pPr>
            <a:lvl3pPr marL="1087438" indent="-173038">
              <a:lnSpc>
                <a:spcPts val="2600"/>
              </a:lnSpc>
              <a:buClr>
                <a:schemeClr val="accent3">
                  <a:lumMod val="50000"/>
                </a:schemeClr>
              </a:buClr>
              <a:defRPr sz="1800"/>
            </a:lvl3pPr>
            <a:lvl4pPr marL="1541463" indent="-169863">
              <a:lnSpc>
                <a:spcPts val="2600"/>
              </a:lnSpc>
              <a:buClr>
                <a:schemeClr val="accent3">
                  <a:lumMod val="50000"/>
                </a:schemeClr>
              </a:buClr>
              <a:defRPr sz="1600"/>
            </a:lvl4pPr>
            <a:lvl5pPr marL="2001838" indent="-173038">
              <a:lnSpc>
                <a:spcPts val="2600"/>
              </a:lnSpc>
              <a:buClr>
                <a:schemeClr val="accent3">
                  <a:lumMod val="50000"/>
                </a:schemeClr>
              </a:buCl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381000" y="669600"/>
            <a:ext cx="82512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a:xfrm>
            <a:off x="152400" y="152400"/>
            <a:ext cx="8229600" cy="639763"/>
          </a:xfrm>
        </p:spPr>
        <p:txBody>
          <a:bodyPr/>
          <a:lstStyle>
            <a:lvl1pPr>
              <a:buClr>
                <a:schemeClr val="accent3">
                  <a:lumMod val="50000"/>
                </a:schemeClr>
              </a:buClr>
              <a:defRPr/>
            </a:lvl1p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Text Placeholder 8"/>
          <p:cNvSpPr>
            <a:spLocks noGrp="1"/>
          </p:cNvSpPr>
          <p:nvPr>
            <p:ph type="body" sz="quarter" idx="15"/>
          </p:nvPr>
        </p:nvSpPr>
        <p:spPr>
          <a:xfrm>
            <a:off x="381000" y="3130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a:xfrm>
            <a:off x="152400" y="152400"/>
            <a:ext cx="8229600" cy="639763"/>
          </a:xfrm>
        </p:spPr>
        <p:txBody>
          <a:bodyPr/>
          <a:lstStyle/>
          <a:p>
            <a:r>
              <a:rPr lang="en-US" smtClean="0"/>
              <a:t>Click to edit Master title style</a:t>
            </a:r>
            <a:endParaRPr lang="en-US" dirty="0"/>
          </a:p>
        </p:txBody>
      </p:sp>
      <p:sp>
        <p:nvSpPr>
          <p:cNvPr id="8"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smtClean="0"/>
              <a:t>Click to edit Master text styles</a:t>
            </a:r>
          </a:p>
        </p:txBody>
      </p:sp>
      <p:sp>
        <p:nvSpPr>
          <p:cNvPr id="12" name="Text Placeholder 8"/>
          <p:cNvSpPr>
            <a:spLocks noGrp="1"/>
          </p:cNvSpPr>
          <p:nvPr>
            <p:ph type="body" sz="quarter" idx="16"/>
          </p:nvPr>
        </p:nvSpPr>
        <p:spPr>
          <a:xfrm>
            <a:off x="381000" y="17118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381000" y="24210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381000" y="3769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381000" y="44784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381000" y="5257800"/>
            <a:ext cx="6629400" cy="838200"/>
          </a:xfrm>
        </p:spPr>
        <p:txBody>
          <a:bodyPr>
            <a:normAutofit/>
          </a:bodyPr>
          <a:lstStyle>
            <a:lvl1pPr marL="57150" indent="0">
              <a:buFontTx/>
              <a:buNone/>
              <a:defRPr sz="1800" baseline="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9"/>
          <p:cNvSpPr>
            <a:spLocks noGrp="1"/>
          </p:cNvSpPr>
          <p:nvPr>
            <p:ph type="sldNum" sz="quarter" idx="10"/>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1"/>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295401"/>
            <a:ext cx="4038600" cy="4525964"/>
          </a:xfrm>
        </p:spPr>
        <p:txBody>
          <a:bodyPr/>
          <a:lstStyle>
            <a:lvl1pPr>
              <a:buClr>
                <a:schemeClr val="bg1">
                  <a:lumMod val="95000"/>
                </a:schemeClr>
              </a:buClr>
              <a:defRPr sz="2400"/>
            </a:lvl1pPr>
            <a:lvl2pPr>
              <a:buClr>
                <a:schemeClr val="bg1">
                  <a:lumMod val="95000"/>
                </a:schemeClr>
              </a:buClr>
              <a:defRPr sz="2000"/>
            </a:lvl2pPr>
            <a:lvl3pPr>
              <a:buClr>
                <a:schemeClr val="bg1">
                  <a:lumMod val="95000"/>
                </a:schemeClr>
              </a:buClr>
              <a:defRPr sz="2000"/>
            </a:lvl3pPr>
            <a:lvl4pPr>
              <a:buClr>
                <a:schemeClr val="bg1">
                  <a:lumMod val="95000"/>
                </a:schemeClr>
              </a:buClr>
              <a:defRPr sz="1800"/>
            </a:lvl4pPr>
            <a:lvl5pPr>
              <a:buClr>
                <a:schemeClr val="bg1">
                  <a:lumMod val="95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5800" y="1295401"/>
            <a:ext cx="4038600" cy="4525964"/>
          </a:xfrm>
        </p:spPr>
        <p:txBody>
          <a:bodyPr/>
          <a:lstStyle>
            <a:lvl1pPr>
              <a:buClr>
                <a:schemeClr val="bg1">
                  <a:lumMod val="95000"/>
                </a:schemeClr>
              </a:buClr>
              <a:defRPr sz="2400"/>
            </a:lvl1pPr>
            <a:lvl2pPr>
              <a:buClr>
                <a:schemeClr val="bg1">
                  <a:lumMod val="95000"/>
                </a:schemeClr>
              </a:buClr>
              <a:defRPr sz="2000"/>
            </a:lvl2pPr>
            <a:lvl3pPr>
              <a:buClr>
                <a:schemeClr val="bg1">
                  <a:lumMod val="95000"/>
                </a:schemeClr>
              </a:buClr>
              <a:defRPr sz="2000"/>
            </a:lvl3pPr>
            <a:lvl4pPr>
              <a:buClr>
                <a:schemeClr val="bg1">
                  <a:lumMod val="95000"/>
                </a:schemeClr>
              </a:buClr>
              <a:defRPr sz="1800"/>
            </a:lvl4pPr>
            <a:lvl5pPr>
              <a:buClr>
                <a:schemeClr val="bg1">
                  <a:lumMod val="95000"/>
                </a:schemeClr>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a:xfrm>
            <a:off x="457200" y="6638075"/>
            <a:ext cx="2133600" cy="365125"/>
          </a:xfrm>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2" name="Title 11"/>
          <p:cNvSpPr>
            <a:spLocks noGrp="1"/>
          </p:cNvSpPr>
          <p:nvPr>
            <p:ph type="title"/>
          </p:nvPr>
        </p:nvSpPr>
        <p:spPr>
          <a:xfrm>
            <a:off x="152400" y="152400"/>
            <a:ext cx="8229600" cy="639763"/>
          </a:xfrm>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457200" y="14478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4478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457200" y="3048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048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a:xfrm>
            <a:off x="152400" y="152400"/>
            <a:ext cx="8229600" cy="639763"/>
          </a:xfrm>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a:t>
            </a:fld>
            <a:endParaRPr lang="en-US" dirty="0"/>
          </a:p>
        </p:txBody>
      </p:sp>
      <p:sp>
        <p:nvSpPr>
          <p:cNvPr id="9" name="Content Placeholder 2"/>
          <p:cNvSpPr>
            <a:spLocks noGrp="1"/>
          </p:cNvSpPr>
          <p:nvPr>
            <p:ph sz="half" idx="1"/>
          </p:nvPr>
        </p:nvSpPr>
        <p:spPr>
          <a:xfrm>
            <a:off x="762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28575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56388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762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28575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56388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a:xfrm>
            <a:off x="152400" y="152400"/>
            <a:ext cx="8229600" cy="639763"/>
          </a:xfrm>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14478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200" y="1752601"/>
            <a:ext cx="4040188" cy="4068763"/>
          </a:xfrm>
        </p:spPr>
        <p:txBody>
          <a:bodyPr/>
          <a:lstStyle>
            <a:lvl1pPr>
              <a:lnSpc>
                <a:spcPct val="100000"/>
              </a:lnSpc>
              <a:buClr>
                <a:schemeClr val="bg1">
                  <a:lumMod val="95000"/>
                </a:schemeClr>
              </a:buClr>
              <a:defRPr sz="2000"/>
            </a:lvl1pPr>
            <a:lvl2pPr>
              <a:lnSpc>
                <a:spcPct val="100000"/>
              </a:lnSpc>
              <a:buClr>
                <a:schemeClr val="bg1">
                  <a:lumMod val="95000"/>
                </a:schemeClr>
              </a:buClr>
              <a:defRPr sz="2000"/>
            </a:lvl2pPr>
            <a:lvl3pPr>
              <a:lnSpc>
                <a:spcPct val="100000"/>
              </a:lnSpc>
              <a:buClr>
                <a:schemeClr val="bg1">
                  <a:lumMod val="95000"/>
                </a:schemeClr>
              </a:buClr>
              <a:defRPr sz="1800"/>
            </a:lvl3pPr>
            <a:lvl4pPr>
              <a:lnSpc>
                <a:spcPct val="100000"/>
              </a:lnSpc>
              <a:buClr>
                <a:schemeClr val="bg1">
                  <a:lumMod val="95000"/>
                </a:schemeClr>
              </a:buClr>
              <a:defRPr sz="1600"/>
            </a:lvl4pPr>
            <a:lvl5pPr>
              <a:lnSpc>
                <a:spcPct val="100000"/>
              </a:lnSpc>
              <a:buClr>
                <a:schemeClr val="bg1">
                  <a:lumMod val="95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491039" y="1752601"/>
            <a:ext cx="4041775" cy="4068763"/>
          </a:xfrm>
        </p:spPr>
        <p:txBody>
          <a:bodyPr/>
          <a:lstStyle>
            <a:lvl1pPr>
              <a:buClr>
                <a:schemeClr val="bg1">
                  <a:lumMod val="95000"/>
                </a:schemeClr>
              </a:buClr>
              <a:defRPr sz="2000"/>
            </a:lvl1pPr>
            <a:lvl2pPr>
              <a:buClr>
                <a:schemeClr val="bg1">
                  <a:lumMod val="95000"/>
                </a:schemeClr>
              </a:buClr>
              <a:defRPr sz="2000"/>
            </a:lvl2pPr>
            <a:lvl3pPr>
              <a:buClr>
                <a:schemeClr val="bg1">
                  <a:lumMod val="95000"/>
                </a:schemeClr>
              </a:buClr>
              <a:defRPr sz="1800"/>
            </a:lvl3pPr>
            <a:lvl4pPr>
              <a:buClr>
                <a:schemeClr val="bg1">
                  <a:lumMod val="95000"/>
                </a:schemeClr>
              </a:buClr>
              <a:defRPr sz="1600"/>
            </a:lvl4pPr>
            <a:lvl5pPr>
              <a:buClr>
                <a:schemeClr val="bg1">
                  <a:lumMod val="95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494212" y="14478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5"/>
          </p:nvPr>
        </p:nvSpPr>
        <p:spPr/>
        <p:txBody>
          <a:bodyPr/>
          <a:lstStyle/>
          <a:p>
            <a:endParaRPr lang="en-US" dirty="0"/>
          </a:p>
        </p:txBody>
      </p:sp>
      <p:sp>
        <p:nvSpPr>
          <p:cNvPr id="17" name="Title 16"/>
          <p:cNvSpPr>
            <a:spLocks noGrp="1"/>
          </p:cNvSpPr>
          <p:nvPr>
            <p:ph type="title"/>
          </p:nvPr>
        </p:nvSpPr>
        <p:spPr>
          <a:xfrm>
            <a:off x="152400" y="152400"/>
            <a:ext cx="8229600" cy="639763"/>
          </a:xfrm>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359400" y="6696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81582BD6-FC20-4557-852B-8433F8572D30}" type="slidenum">
              <a:rPr lang="en-US" smtClean="0"/>
              <a:pPr/>
              <a:t>‹#›</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3" name="Title 12"/>
          <p:cNvSpPr>
            <a:spLocks noGrp="1"/>
          </p:cNvSpPr>
          <p:nvPr>
            <p:ph type="title"/>
          </p:nvPr>
        </p:nvSpPr>
        <p:spPr>
          <a:xfrm>
            <a:off x="1219200" y="457200"/>
            <a:ext cx="8229600" cy="639763"/>
          </a:xfrm>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914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152400"/>
            <a:ext cx="8229600" cy="6397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45200" y="808364"/>
            <a:ext cx="8229600" cy="50593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61" r:id="rId6"/>
    <p:sldLayoutId id="2147483662" r:id="rId7"/>
    <p:sldLayoutId id="2147483653" r:id="rId8"/>
    <p:sldLayoutId id="2147483654" r:id="rId9"/>
    <p:sldLayoutId id="2147483655" r:id="rId10"/>
    <p:sldLayoutId id="2147483656" r:id="rId11"/>
    <p:sldLayoutId id="2147483664" r:id="rId12"/>
    <p:sldLayoutId id="2147483657" r:id="rId13"/>
    <p:sldLayoutId id="2147483658" r:id="rId14"/>
    <p:sldLayoutId id="2147483659" r:id="rId15"/>
    <p:sldLayoutId id="2147483665" r:id="rId16"/>
  </p:sldLayoutIdLst>
  <p:hf sldNum="0" hdr="0" ftr="0" dt="0"/>
  <p:txStyles>
    <p:titleStyle>
      <a:lvl1pPr algn="l" defTabSz="914400" rtl="0" eaLnBrk="1" latinLnBrk="0" hangingPunct="1">
        <a:spcBef>
          <a:spcPct val="0"/>
        </a:spcBef>
        <a:buClr>
          <a:schemeClr val="bg1">
            <a:lumMod val="95000"/>
          </a:schemeClr>
        </a:buClr>
        <a:buFont typeface="Arial" pitchFamily="34" charset="0"/>
        <a:buChar char="•"/>
        <a:defRPr sz="3600" b="1" kern="1200" baseline="0">
          <a:solidFill>
            <a:schemeClr val="bg1"/>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bg1">
            <a:lumMod val="95000"/>
          </a:schemeClr>
        </a:buClr>
        <a:buSzPct val="70000"/>
        <a:buFont typeface="Arial" pitchFamily="34" charset="0"/>
        <a:buChar char="•"/>
        <a:defRPr sz="3200" kern="1200">
          <a:solidFill>
            <a:schemeClr val="bg1"/>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bg1">
            <a:lumMod val="95000"/>
          </a:schemeClr>
        </a:buClr>
        <a:buSzPct val="70000"/>
        <a:buFont typeface="Arial" pitchFamily="34" charset="0"/>
        <a:buChar char="•"/>
        <a:defRPr sz="2800" kern="1200">
          <a:solidFill>
            <a:schemeClr val="bg1"/>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bg1">
            <a:lumMod val="95000"/>
          </a:schemeClr>
        </a:buClr>
        <a:buSzPct val="70000"/>
        <a:buFont typeface="Arial" pitchFamily="34" charset="0"/>
        <a:buChar char="•"/>
        <a:defRPr sz="2400" kern="1200">
          <a:solidFill>
            <a:schemeClr val="bg1"/>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bg1">
            <a:lumMod val="95000"/>
          </a:schemeClr>
        </a:buClr>
        <a:buSzPct val="70000"/>
        <a:buFont typeface="Arial" pitchFamily="34" charset="0"/>
        <a:buChar char="•"/>
        <a:defRPr sz="2000" kern="1200">
          <a:solidFill>
            <a:schemeClr val="bg1"/>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bg1">
            <a:lumMod val="95000"/>
          </a:schemeClr>
        </a:buClr>
        <a:buSzPct val="70000"/>
        <a:buFont typeface="Arial" pitchFamily="34" charset="0"/>
        <a:buChar char="•"/>
        <a:defRPr sz="2000" kern="1200">
          <a:solidFill>
            <a:schemeClr val="bg1"/>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0"/>
            <a:ext cx="4648200" cy="487363"/>
          </a:xfrm>
        </p:spPr>
        <p:txBody>
          <a:bodyPr/>
          <a:lstStyle/>
          <a:p>
            <a:pPr>
              <a:buNone/>
            </a:pPr>
            <a:r>
              <a:rPr lang="en-US" dirty="0" smtClean="0"/>
              <a:t>Goals </a:t>
            </a:r>
            <a:r>
              <a:rPr lang="en-US" dirty="0" smtClean="0"/>
              <a:t>for today</a:t>
            </a:r>
            <a:endParaRPr lang="en-US" dirty="0"/>
          </a:p>
        </p:txBody>
      </p:sp>
      <p:sp>
        <p:nvSpPr>
          <p:cNvPr id="3" name="Content Placeholder 2"/>
          <p:cNvSpPr>
            <a:spLocks noGrp="1"/>
          </p:cNvSpPr>
          <p:nvPr>
            <p:ph idx="1"/>
          </p:nvPr>
        </p:nvSpPr>
        <p:spPr>
          <a:xfrm>
            <a:off x="145200" y="1981200"/>
            <a:ext cx="8389200" cy="3810000"/>
          </a:xfrm>
        </p:spPr>
        <p:txBody>
          <a:bodyPr>
            <a:normAutofit fontScale="92500" lnSpcReduction="10000"/>
          </a:bodyPr>
          <a:lstStyle/>
          <a:p>
            <a:pPr lvl="0"/>
            <a:r>
              <a:rPr lang="en-US" i="1" dirty="0" smtClean="0">
                <a:solidFill>
                  <a:schemeClr val="bg2"/>
                </a:solidFill>
              </a:rPr>
              <a:t>Understand what </a:t>
            </a:r>
            <a:r>
              <a:rPr lang="en-US" i="1" dirty="0" smtClean="0">
                <a:solidFill>
                  <a:schemeClr val="bg2"/>
                </a:solidFill>
              </a:rPr>
              <a:t>we mean by </a:t>
            </a:r>
            <a:r>
              <a:rPr lang="en-US" i="1" dirty="0" smtClean="0">
                <a:solidFill>
                  <a:schemeClr val="bg2"/>
                </a:solidFill>
              </a:rPr>
              <a:t>algebraic reasoning.</a:t>
            </a:r>
          </a:p>
          <a:p>
            <a:pPr lvl="0"/>
            <a:r>
              <a:rPr lang="en-US" dirty="0" smtClean="0">
                <a:solidFill>
                  <a:schemeClr val="bg2"/>
                </a:solidFill>
              </a:rPr>
              <a:t>Recognize how </a:t>
            </a:r>
            <a:r>
              <a:rPr lang="en-US" dirty="0">
                <a:solidFill>
                  <a:schemeClr val="bg2"/>
                </a:solidFill>
              </a:rPr>
              <a:t>different algebraic expressions connect to the problem at hand.</a:t>
            </a:r>
            <a:endParaRPr lang="en-US" dirty="0">
              <a:solidFill>
                <a:schemeClr val="bg2"/>
              </a:solidFill>
            </a:endParaRPr>
          </a:p>
          <a:p>
            <a:pPr lvl="0"/>
            <a:r>
              <a:rPr lang="en-US" i="1" dirty="0">
                <a:solidFill>
                  <a:schemeClr val="bg2"/>
                </a:solidFill>
              </a:rPr>
              <a:t>Analyze and evaluate understandings and/or misunderstandings on students’ approaches </a:t>
            </a:r>
            <a:r>
              <a:rPr lang="en-US" i="1" dirty="0" smtClean="0">
                <a:solidFill>
                  <a:schemeClr val="bg2"/>
                </a:solidFill>
              </a:rPr>
              <a:t>to the hexagon task.</a:t>
            </a:r>
            <a:endParaRPr lang="en-US" dirty="0">
              <a:solidFill>
                <a:schemeClr val="bg2"/>
              </a:solidFill>
            </a:endParaRPr>
          </a:p>
          <a:p>
            <a:pPr lvl="0"/>
            <a:r>
              <a:rPr lang="en-US" i="1" dirty="0" smtClean="0">
                <a:solidFill>
                  <a:schemeClr val="bg2"/>
                </a:solidFill>
              </a:rPr>
              <a:t>Increase our understanding of the use of </a:t>
            </a:r>
            <a:r>
              <a:rPr lang="en-US" i="1" dirty="0" smtClean="0">
                <a:solidFill>
                  <a:schemeClr val="bg2"/>
                </a:solidFill>
              </a:rPr>
              <a:t>strip </a:t>
            </a:r>
            <a:r>
              <a:rPr lang="en-US" i="1" dirty="0">
                <a:solidFill>
                  <a:schemeClr val="bg2"/>
                </a:solidFill>
              </a:rPr>
              <a:t>diagrams to solve </a:t>
            </a:r>
            <a:r>
              <a:rPr lang="en-US" i="1" dirty="0" smtClean="0">
                <a:solidFill>
                  <a:schemeClr val="bg2"/>
                </a:solidFill>
              </a:rPr>
              <a:t>different types of problems.</a:t>
            </a:r>
          </a:p>
        </p:txBody>
      </p:sp>
      <p:sp>
        <p:nvSpPr>
          <p:cNvPr id="5" name="Title 1"/>
          <p:cNvSpPr txBox="1">
            <a:spLocks/>
          </p:cNvSpPr>
          <p:nvPr/>
        </p:nvSpPr>
        <p:spPr>
          <a:xfrm>
            <a:off x="381000" y="304800"/>
            <a:ext cx="7010400" cy="1219200"/>
          </a:xfrm>
          <a:prstGeom prst="rect">
            <a:avLst/>
          </a:prstGeom>
        </p:spPr>
        <p:txBody>
          <a:bodyPr vert="horz" lIns="91440" tIns="45720" rIns="91440" bIns="45720" rtlCol="0" anchor="ctr">
            <a:noAutofit/>
          </a:bodyPr>
          <a:lstStyle>
            <a:lvl1pPr algn="l" defTabSz="914400" rtl="0" eaLnBrk="1" latinLnBrk="0" hangingPunct="1">
              <a:spcBef>
                <a:spcPct val="0"/>
              </a:spcBef>
              <a:buClr>
                <a:schemeClr val="bg1">
                  <a:lumMod val="95000"/>
                </a:schemeClr>
              </a:buClr>
              <a:buFont typeface="Arial" pitchFamily="34" charset="0"/>
              <a:buChar char="•"/>
              <a:defRPr sz="3600" b="1" kern="1200" baseline="0">
                <a:solidFill>
                  <a:schemeClr val="bg1"/>
                </a:solidFill>
                <a:latin typeface="+mj-lt"/>
                <a:ea typeface="+mj-ea"/>
                <a:cs typeface="Segoe UI" pitchFamily="34" charset="0"/>
              </a:defRPr>
            </a:lvl1pPr>
          </a:lstStyle>
          <a:p>
            <a:pPr>
              <a:buNone/>
            </a:pPr>
            <a:r>
              <a:rPr lang="en-US" dirty="0" smtClean="0"/>
              <a:t>Bridging Math Practices </a:t>
            </a:r>
          </a:p>
          <a:p>
            <a:pPr>
              <a:buNone/>
            </a:pPr>
            <a:r>
              <a:rPr lang="en-US" dirty="0" smtClean="0"/>
              <a:t>Math – Day </a:t>
            </a:r>
            <a:r>
              <a:rPr lang="en-US" dirty="0"/>
              <a:t>3</a:t>
            </a:r>
            <a:endParaRPr lang="en-US" dirty="0" smtClean="0"/>
          </a:p>
          <a:p>
            <a:pPr>
              <a:buNone/>
            </a:pPr>
            <a:endParaRPr lang="en-US" dirty="0"/>
          </a:p>
        </p:txBody>
      </p:sp>
      <p:sp>
        <p:nvSpPr>
          <p:cNvPr id="7" name="TextBox 6"/>
          <p:cNvSpPr txBox="1"/>
          <p:nvPr/>
        </p:nvSpPr>
        <p:spPr>
          <a:xfrm>
            <a:off x="6842078" y="304800"/>
            <a:ext cx="2378122" cy="631632"/>
          </a:xfrm>
          <a:prstGeom prst="rect">
            <a:avLst/>
          </a:prstGeom>
        </p:spPr>
        <p:txBody>
          <a:bodyPr vert="horz" wrap="none" lIns="91440" tIns="45720" rIns="91440" bIns="45720" rtlCol="0" anchor="ctr">
            <a:normAutofit/>
          </a:bodyPr>
          <a:lstStyle/>
          <a:p>
            <a:pPr>
              <a:spcBef>
                <a:spcPct val="0"/>
              </a:spcBef>
            </a:pPr>
            <a:r>
              <a:rPr lang="en-US" sz="2400" dirty="0">
                <a:solidFill>
                  <a:srgbClr val="FEFAC9"/>
                </a:solidFill>
              </a:rPr>
              <a:t>June </a:t>
            </a:r>
            <a:r>
              <a:rPr lang="en-US" sz="2400" dirty="0" smtClean="0">
                <a:solidFill>
                  <a:srgbClr val="FEFAC9"/>
                </a:solidFill>
              </a:rPr>
              <a:t>24, 2014</a:t>
            </a:r>
            <a:endParaRPr lang="en-US" sz="2400" dirty="0">
              <a:solidFill>
                <a:srgbClr val="FEFAC9"/>
              </a:solidFill>
            </a:endParaRPr>
          </a:p>
        </p:txBody>
      </p:sp>
    </p:spTree>
    <p:extLst>
      <p:ext uri="{BB962C8B-B14F-4D97-AF65-F5344CB8AC3E}">
        <p14:creationId xmlns:p14="http://schemas.microsoft.com/office/powerpoint/2010/main" val="7299087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dirty="0" smtClean="0"/>
              <a:t>Algebra and Algebraic Reasoning</a:t>
            </a:r>
            <a:endParaRPr lang="en-US" dirty="0"/>
          </a:p>
        </p:txBody>
      </p:sp>
      <p:sp>
        <p:nvSpPr>
          <p:cNvPr id="3" name="Content Placeholder 2"/>
          <p:cNvSpPr>
            <a:spLocks noGrp="1"/>
          </p:cNvSpPr>
          <p:nvPr>
            <p:ph idx="1"/>
          </p:nvPr>
        </p:nvSpPr>
        <p:spPr>
          <a:xfrm>
            <a:off x="381000" y="838200"/>
            <a:ext cx="8229600" cy="5059364"/>
          </a:xfrm>
        </p:spPr>
        <p:txBody>
          <a:bodyPr>
            <a:normAutofit/>
          </a:bodyPr>
          <a:lstStyle/>
          <a:p>
            <a:pPr marL="0" indent="0" algn="just">
              <a:buNone/>
            </a:pPr>
            <a:r>
              <a:rPr lang="en-US" sz="2000" dirty="0" smtClean="0"/>
              <a:t>“To think algebraically, one must be able to understand patters, relations, and functions; represent and analyze mathematical situations and structures using algebraic symbols; use mathematical models to represent and understand quantitative relationships; and analyze change in various contexts.”</a:t>
            </a:r>
          </a:p>
          <a:p>
            <a:pPr marL="0" indent="0" algn="just">
              <a:buNone/>
            </a:pPr>
            <a:r>
              <a:rPr lang="en-US" sz="2000" i="1" dirty="0" smtClean="0"/>
              <a:t>(Navigating through Algebra in Grades 3-5, NCTM, 2001</a:t>
            </a:r>
            <a:r>
              <a:rPr lang="en-US" sz="2000" dirty="0" smtClean="0"/>
              <a:t>)</a:t>
            </a:r>
            <a:br>
              <a:rPr lang="en-US" sz="2000" dirty="0" smtClean="0"/>
            </a:br>
            <a:endParaRPr lang="en-US" sz="2000" dirty="0" smtClean="0"/>
          </a:p>
          <a:p>
            <a:pPr marL="0" indent="0" algn="just">
              <a:buNone/>
            </a:pPr>
            <a:r>
              <a:rPr lang="en-US" sz="2000" dirty="0"/>
              <a:t>“Algebra and algebraic reasoning remain at the core of the high school mathematics curriculum. Algebra’s dominance in the school curriculum is related to the importance of algebra in more advanced areas of mathematics, the usefulness of algebraic reasoning in all walks of life, and the role of algebra as a tool for the mathematical modeling required in many technological and scientific fields.”</a:t>
            </a:r>
          </a:p>
          <a:p>
            <a:pPr marL="0" indent="0" algn="just">
              <a:buNone/>
            </a:pPr>
            <a:r>
              <a:rPr lang="en-US" sz="2000" i="1" dirty="0"/>
              <a:t>(Focus in High School Mathematics: Reasoning and Sense Making</a:t>
            </a:r>
            <a:r>
              <a:rPr lang="en-US" sz="2000" dirty="0"/>
              <a:t>, 2010, p. 1)</a:t>
            </a:r>
          </a:p>
          <a:p>
            <a:pPr marL="0" indent="0" algn="just">
              <a:buNone/>
            </a:pPr>
            <a:endParaRPr lang="en-US" sz="2000" dirty="0"/>
          </a:p>
        </p:txBody>
      </p:sp>
      <p:sp>
        <p:nvSpPr>
          <p:cNvPr id="4" name="Content Placeholder 2"/>
          <p:cNvSpPr txBox="1">
            <a:spLocks/>
          </p:cNvSpPr>
          <p:nvPr/>
        </p:nvSpPr>
        <p:spPr>
          <a:xfrm>
            <a:off x="533400" y="2743200"/>
            <a:ext cx="8153400" cy="3124200"/>
          </a:xfrm>
          <a:prstGeom prst="rect">
            <a:avLst/>
          </a:prstGeom>
        </p:spPr>
        <p:txBody>
          <a:bodyPr vert="horz" lIns="91440" tIns="45720" rIns="91440" bIns="45720" rtlCol="0">
            <a:normAutofit/>
          </a:bodyPr>
          <a:lstStyle>
            <a:lvl1pPr marL="173038" indent="-173038" algn="l" defTabSz="914400" rtl="0" eaLnBrk="1" latinLnBrk="0" hangingPunct="1">
              <a:lnSpc>
                <a:spcPct val="100000"/>
              </a:lnSpc>
              <a:spcBef>
                <a:spcPct val="20000"/>
              </a:spcBef>
              <a:buClr>
                <a:schemeClr val="bg1">
                  <a:lumMod val="95000"/>
                </a:schemeClr>
              </a:buClr>
              <a:buSzPct val="70000"/>
              <a:buFont typeface="Arial" pitchFamily="34" charset="0"/>
              <a:buChar char="•"/>
              <a:defRPr sz="3200" kern="1200">
                <a:solidFill>
                  <a:schemeClr val="bg1"/>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bg1">
                  <a:lumMod val="95000"/>
                </a:schemeClr>
              </a:buClr>
              <a:buSzPct val="70000"/>
              <a:buFont typeface="Arial" pitchFamily="34" charset="0"/>
              <a:buChar char="•"/>
              <a:defRPr sz="2800" kern="1200">
                <a:solidFill>
                  <a:schemeClr val="bg1"/>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bg1">
                  <a:lumMod val="95000"/>
                </a:schemeClr>
              </a:buClr>
              <a:buSzPct val="70000"/>
              <a:buFont typeface="Arial" pitchFamily="34" charset="0"/>
              <a:buChar char="•"/>
              <a:defRPr sz="2400" kern="1200">
                <a:solidFill>
                  <a:schemeClr val="bg1"/>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bg1">
                  <a:lumMod val="95000"/>
                </a:schemeClr>
              </a:buClr>
              <a:buSzPct val="70000"/>
              <a:buFont typeface="Arial" pitchFamily="34" charset="0"/>
              <a:buChar char="•"/>
              <a:defRPr sz="2000" kern="1200">
                <a:solidFill>
                  <a:schemeClr val="bg1"/>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bg1">
                  <a:lumMod val="95000"/>
                </a:schemeClr>
              </a:buClr>
              <a:buSzPct val="70000"/>
              <a:buFont typeface="Arial" pitchFamily="34" charset="0"/>
              <a:buChar char="•"/>
              <a:defRPr sz="2000" kern="1200">
                <a:solidFill>
                  <a:schemeClr val="bg1"/>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endParaRPr lang="en-US" sz="2000" dirty="0"/>
          </a:p>
        </p:txBody>
      </p:sp>
    </p:spTree>
    <p:extLst>
      <p:ext uri="{BB962C8B-B14F-4D97-AF65-F5344CB8AC3E}">
        <p14:creationId xmlns:p14="http://schemas.microsoft.com/office/powerpoint/2010/main" val="3257790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dirty="0" smtClean="0"/>
              <a:t>Habits of Mind in Reasoning and Sense Making in Algebra</a:t>
            </a:r>
            <a:endParaRPr lang="en-US" dirty="0"/>
          </a:p>
        </p:txBody>
      </p:sp>
      <p:sp>
        <p:nvSpPr>
          <p:cNvPr id="3" name="Content Placeholder 2"/>
          <p:cNvSpPr>
            <a:spLocks noGrp="1"/>
          </p:cNvSpPr>
          <p:nvPr>
            <p:ph idx="1"/>
          </p:nvPr>
        </p:nvSpPr>
        <p:spPr>
          <a:xfrm>
            <a:off x="381000" y="1143000"/>
            <a:ext cx="8534400" cy="5562600"/>
          </a:xfrm>
        </p:spPr>
        <p:txBody>
          <a:bodyPr>
            <a:normAutofit fontScale="77500" lnSpcReduction="20000"/>
          </a:bodyPr>
          <a:lstStyle/>
          <a:p>
            <a:r>
              <a:rPr lang="en-US" b="1" dirty="0" smtClean="0"/>
              <a:t>Analyzing a problem</a:t>
            </a:r>
            <a:r>
              <a:rPr lang="en-US" dirty="0" smtClean="0"/>
              <a:t>, for example:</a:t>
            </a:r>
          </a:p>
          <a:p>
            <a:pPr lvl="1"/>
            <a:r>
              <a:rPr lang="en-US" dirty="0" smtClean="0"/>
              <a:t>Defining relevant variables and conditions;</a:t>
            </a:r>
          </a:p>
          <a:p>
            <a:pPr lvl="1"/>
            <a:r>
              <a:rPr lang="en-US" dirty="0" smtClean="0"/>
              <a:t>Seeking patterns and relationships;</a:t>
            </a:r>
          </a:p>
          <a:p>
            <a:pPr lvl="1"/>
            <a:r>
              <a:rPr lang="en-US" dirty="0" smtClean="0"/>
              <a:t>Looking for hidden structure.</a:t>
            </a:r>
          </a:p>
          <a:p>
            <a:r>
              <a:rPr lang="en-US" b="1" dirty="0" smtClean="0"/>
              <a:t>Implementing a strategy</a:t>
            </a:r>
            <a:r>
              <a:rPr lang="en-US" dirty="0" smtClean="0"/>
              <a:t>, for example:</a:t>
            </a:r>
          </a:p>
          <a:p>
            <a:pPr lvl="1"/>
            <a:r>
              <a:rPr lang="en-US" dirty="0" smtClean="0"/>
              <a:t>Making purposeful use of procedures;</a:t>
            </a:r>
          </a:p>
          <a:p>
            <a:pPr lvl="1"/>
            <a:r>
              <a:rPr lang="en-US" dirty="0" smtClean="0"/>
              <a:t>Monitoring progress toward a solution</a:t>
            </a:r>
            <a:r>
              <a:rPr lang="en-US" dirty="0" smtClean="0"/>
              <a:t>.</a:t>
            </a:r>
          </a:p>
          <a:p>
            <a:r>
              <a:rPr lang="en-US" b="1" dirty="0"/>
              <a:t>Reflecting on a solution to a problem</a:t>
            </a:r>
            <a:r>
              <a:rPr lang="en-US" dirty="0"/>
              <a:t>, e.g.:</a:t>
            </a:r>
          </a:p>
          <a:p>
            <a:pPr lvl="1"/>
            <a:r>
              <a:rPr lang="en-US" dirty="0"/>
              <a:t>Interpreting a solution;</a:t>
            </a:r>
          </a:p>
          <a:p>
            <a:pPr lvl="1"/>
            <a:r>
              <a:rPr lang="en-US" dirty="0"/>
              <a:t>Considering the reasonableness of a solution;</a:t>
            </a:r>
          </a:p>
          <a:p>
            <a:pPr lvl="1"/>
            <a:r>
              <a:rPr lang="en-US" dirty="0"/>
              <a:t>Generalizing a solution to a broader class of problems;</a:t>
            </a:r>
          </a:p>
          <a:p>
            <a:pPr lvl="1"/>
            <a:r>
              <a:rPr lang="en-US" dirty="0"/>
              <a:t>Looking for connections to other problems.</a:t>
            </a:r>
          </a:p>
          <a:p>
            <a:pPr lvl="1"/>
            <a:endParaRPr lang="en-US" dirty="0"/>
          </a:p>
          <a:p>
            <a:pPr marL="0" indent="0">
              <a:buNone/>
            </a:pPr>
            <a:r>
              <a:rPr lang="en-US" sz="2000" i="1" dirty="0"/>
              <a:t>Focus in High School Mathematics: Reasoning and Sense Making</a:t>
            </a:r>
            <a:r>
              <a:rPr lang="en-US" sz="2000" dirty="0"/>
              <a:t>, </a:t>
            </a:r>
            <a:r>
              <a:rPr lang="en-US" sz="2000" dirty="0" smtClean="0"/>
              <a:t>2010</a:t>
            </a:r>
            <a:r>
              <a:rPr lang="en-US" dirty="0" smtClean="0"/>
              <a:t/>
            </a:r>
            <a:br>
              <a:rPr lang="en-US" dirty="0" smtClean="0"/>
            </a:br>
            <a:endParaRPr lang="en-US" dirty="0" smtClean="0"/>
          </a:p>
        </p:txBody>
      </p:sp>
    </p:spTree>
    <p:extLst>
      <p:ext uri="{BB962C8B-B14F-4D97-AF65-F5344CB8AC3E}">
        <p14:creationId xmlns:p14="http://schemas.microsoft.com/office/powerpoint/2010/main" val="1703845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None/>
            </a:pPr>
            <a:r>
              <a:rPr lang="en-US" dirty="0" smtClean="0"/>
              <a:t>Activity 1: Revisiting the Hexagon Task </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r>
              <a:rPr lang="en-US" dirty="0" smtClean="0"/>
              <a:t>What </a:t>
            </a:r>
            <a:r>
              <a:rPr lang="en-US" dirty="0"/>
              <a:t>is the perimeter of the 25th figure?</a:t>
            </a:r>
          </a:p>
          <a:p>
            <a:r>
              <a:rPr lang="en-US" dirty="0" smtClean="0"/>
              <a:t>Write </a:t>
            </a:r>
            <a:r>
              <a:rPr lang="en-US" dirty="0"/>
              <a:t>a formula for the perimeter of the </a:t>
            </a:r>
            <a:r>
              <a:rPr lang="en-US" i="1" dirty="0"/>
              <a:t>n-</a:t>
            </a:r>
            <a:r>
              <a:rPr lang="en-US" i="1" dirty="0" err="1"/>
              <a:t>th</a:t>
            </a:r>
            <a:r>
              <a:rPr lang="en-US" i="1" dirty="0"/>
              <a:t> </a:t>
            </a:r>
            <a:r>
              <a:rPr lang="en-US" dirty="0"/>
              <a:t>figure</a:t>
            </a:r>
            <a:r>
              <a:rPr lang="en-US" dirty="0" smtClean="0"/>
              <a:t>.</a:t>
            </a:r>
          </a:p>
          <a:p>
            <a:r>
              <a:rPr lang="en-US" dirty="0" smtClean="0"/>
              <a:t>Analyze Student’s work</a:t>
            </a:r>
            <a:endParaRPr lang="en-US" dirty="0"/>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164" t="17434" r="17913" b="34251"/>
          <a:stretch/>
        </p:blipFill>
        <p:spPr bwMode="auto">
          <a:xfrm>
            <a:off x="2362200" y="1066800"/>
            <a:ext cx="3744707" cy="20101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89870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6200" y="990600"/>
            <a:ext cx="4040188" cy="304801"/>
          </a:xfrm>
        </p:spPr>
        <p:style>
          <a:lnRef idx="1">
            <a:schemeClr val="accent5"/>
          </a:lnRef>
          <a:fillRef idx="3">
            <a:schemeClr val="accent5"/>
          </a:fillRef>
          <a:effectRef idx="2">
            <a:schemeClr val="accent5"/>
          </a:effectRef>
          <a:fontRef idx="minor">
            <a:schemeClr val="lt1"/>
          </a:fontRef>
        </p:style>
        <p:txBody>
          <a:bodyPr/>
          <a:lstStyle/>
          <a:p>
            <a:r>
              <a:rPr lang="en-US" dirty="0" smtClean="0">
                <a:solidFill>
                  <a:schemeClr val="tx1">
                    <a:lumMod val="95000"/>
                    <a:lumOff val="5000"/>
                  </a:schemeClr>
                </a:solidFill>
              </a:rPr>
              <a:t>A Composed unit/Batch</a:t>
            </a:r>
            <a:endParaRPr lang="en-US" dirty="0">
              <a:solidFill>
                <a:schemeClr val="tx1">
                  <a:lumMod val="95000"/>
                  <a:lumOff val="5000"/>
                </a:schemeClr>
              </a:solidFill>
            </a:endParaRPr>
          </a:p>
        </p:txBody>
      </p:sp>
      <p:sp>
        <p:nvSpPr>
          <p:cNvPr id="3" name="Content Placeholder 2"/>
          <p:cNvSpPr>
            <a:spLocks noGrp="1"/>
          </p:cNvSpPr>
          <p:nvPr>
            <p:ph sz="half" idx="2"/>
          </p:nvPr>
        </p:nvSpPr>
        <p:spPr>
          <a:xfrm>
            <a:off x="76200" y="1524000"/>
            <a:ext cx="4040188" cy="4068763"/>
          </a:xfrm>
        </p:spPr>
        <p:txBody>
          <a:bodyPr/>
          <a:lstStyle/>
          <a:p>
            <a:pPr marL="0" indent="0">
              <a:buNone/>
            </a:pPr>
            <a:r>
              <a:rPr lang="en-US" sz="2400" i="1" dirty="0"/>
              <a:t>Example: For every 7 female project participants in this room there is 1 male project participant</a:t>
            </a:r>
            <a:r>
              <a:rPr lang="en-US" sz="2400" i="1" dirty="0" smtClean="0"/>
              <a:t>.</a:t>
            </a:r>
          </a:p>
          <a:p>
            <a:pPr marL="0" indent="0">
              <a:buNone/>
            </a:pPr>
            <a:endParaRPr lang="en-US" sz="2400" i="1" dirty="0"/>
          </a:p>
          <a:p>
            <a:pPr marL="0" indent="0">
              <a:buNone/>
            </a:pPr>
            <a:r>
              <a:rPr lang="en-US" sz="2400" dirty="0" smtClean="0"/>
              <a:t>Two </a:t>
            </a:r>
            <a:r>
              <a:rPr lang="en-US" sz="2400" dirty="0" smtClean="0"/>
              <a:t>quantities </a:t>
            </a:r>
            <a:r>
              <a:rPr lang="en-US" sz="2400" dirty="0"/>
              <a:t>are in a ratio of A to B if for every A units present of the first quantity there are B units present of the second quantity</a:t>
            </a:r>
            <a:r>
              <a:rPr lang="en-US" sz="2400" dirty="0" smtClean="0"/>
              <a:t>.</a:t>
            </a:r>
          </a:p>
          <a:p>
            <a:pPr marL="0" indent="0">
              <a:buNone/>
            </a:pPr>
            <a:endParaRPr lang="en-US" sz="2400" dirty="0"/>
          </a:p>
          <a:p>
            <a:pPr marL="0" indent="0">
              <a:buNone/>
            </a:pPr>
            <a:endParaRPr lang="en-US" dirty="0" smtClean="0"/>
          </a:p>
        </p:txBody>
      </p:sp>
      <p:sp>
        <p:nvSpPr>
          <p:cNvPr id="4" name="Content Placeholder 3"/>
          <p:cNvSpPr>
            <a:spLocks noGrp="1"/>
          </p:cNvSpPr>
          <p:nvPr>
            <p:ph sz="quarter" idx="4"/>
          </p:nvPr>
        </p:nvSpPr>
        <p:spPr>
          <a:xfrm>
            <a:off x="4491039" y="1447800"/>
            <a:ext cx="4119561" cy="4343400"/>
          </a:xfrm>
        </p:spPr>
        <p:txBody>
          <a:bodyPr>
            <a:normAutofit/>
          </a:bodyPr>
          <a:lstStyle/>
          <a:p>
            <a:pPr marL="0" indent="0">
              <a:buNone/>
            </a:pPr>
            <a:r>
              <a:rPr lang="en-US" sz="2400" i="1" dirty="0" smtClean="0"/>
              <a:t>Example</a:t>
            </a:r>
            <a:r>
              <a:rPr lang="en-US" sz="2400" i="1" dirty="0"/>
              <a:t>: Alvaro’s favorite trail mix  requires 1 parts of raisins, 4 parts granola, and 5 parts of M&amp;M peanuts a bag/bowl. </a:t>
            </a:r>
          </a:p>
          <a:p>
            <a:pPr marL="0" indent="0">
              <a:buNone/>
            </a:pPr>
            <a:endParaRPr lang="en-US" sz="2400" dirty="0" smtClean="0"/>
          </a:p>
          <a:p>
            <a:pPr marL="0" indent="0">
              <a:buNone/>
            </a:pPr>
            <a:r>
              <a:rPr lang="en-US" sz="2400" dirty="0" smtClean="0"/>
              <a:t>Two </a:t>
            </a:r>
            <a:r>
              <a:rPr lang="en-US" sz="2400" dirty="0"/>
              <a:t>quantities are in a ratio of A to B </a:t>
            </a:r>
            <a:r>
              <a:rPr lang="en-US" sz="2400" dirty="0" smtClean="0"/>
              <a:t>if we divide the first quantity into A equal parts, then the second quantity consist of B equal parts of the same size.</a:t>
            </a:r>
          </a:p>
          <a:p>
            <a:pPr marL="0" indent="0">
              <a:buNone/>
            </a:pPr>
            <a:endParaRPr lang="en-US" sz="2400" dirty="0" smtClean="0"/>
          </a:p>
          <a:p>
            <a:pPr marL="0" indent="0">
              <a:buNone/>
            </a:pPr>
            <a:endParaRPr lang="en-US" i="1" dirty="0" smtClean="0"/>
          </a:p>
        </p:txBody>
      </p:sp>
      <p:sp>
        <p:nvSpPr>
          <p:cNvPr id="5" name="Text Placeholder 4"/>
          <p:cNvSpPr>
            <a:spLocks noGrp="1"/>
          </p:cNvSpPr>
          <p:nvPr>
            <p:ph type="body" idx="12"/>
          </p:nvPr>
        </p:nvSpPr>
        <p:spPr>
          <a:xfrm>
            <a:off x="4494212" y="990600"/>
            <a:ext cx="4040188" cy="304801"/>
          </a:xfrm>
        </p:spPr>
        <p:style>
          <a:lnRef idx="1">
            <a:schemeClr val="accent5"/>
          </a:lnRef>
          <a:fillRef idx="3">
            <a:schemeClr val="accent5"/>
          </a:fillRef>
          <a:effectRef idx="2">
            <a:schemeClr val="accent5"/>
          </a:effectRef>
          <a:fontRef idx="minor">
            <a:schemeClr val="lt1"/>
          </a:fontRef>
        </p:style>
        <p:txBody>
          <a:bodyPr/>
          <a:lstStyle/>
          <a:p>
            <a:r>
              <a:rPr lang="en-US" dirty="0" smtClean="0">
                <a:solidFill>
                  <a:schemeClr val="tx1">
                    <a:lumMod val="95000"/>
                    <a:lumOff val="5000"/>
                  </a:schemeClr>
                </a:solidFill>
              </a:rPr>
              <a:t>Fixed numbers of parts</a:t>
            </a:r>
            <a:endParaRPr lang="en-US" dirty="0">
              <a:solidFill>
                <a:schemeClr val="tx1">
                  <a:lumMod val="95000"/>
                  <a:lumOff val="5000"/>
                </a:schemeClr>
              </a:solidFill>
            </a:endParaRPr>
          </a:p>
        </p:txBody>
      </p:sp>
      <p:sp>
        <p:nvSpPr>
          <p:cNvPr id="6" name="Title 5"/>
          <p:cNvSpPr>
            <a:spLocks noGrp="1"/>
          </p:cNvSpPr>
          <p:nvPr>
            <p:ph type="title"/>
          </p:nvPr>
        </p:nvSpPr>
        <p:spPr/>
        <p:txBody>
          <a:bodyPr/>
          <a:lstStyle/>
          <a:p>
            <a:pPr>
              <a:buNone/>
            </a:pPr>
            <a:r>
              <a:rPr lang="en-US" dirty="0" smtClean="0"/>
              <a:t>Ratio: Two Perspectives</a:t>
            </a:r>
            <a:endParaRPr lang="en-US" dirty="0"/>
          </a:p>
        </p:txBody>
      </p:sp>
    </p:spTree>
    <p:extLst>
      <p:ext uri="{BB962C8B-B14F-4D97-AF65-F5344CB8AC3E}">
        <p14:creationId xmlns:p14="http://schemas.microsoft.com/office/powerpoint/2010/main" val="28535077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6200" y="990600"/>
            <a:ext cx="4040188" cy="304801"/>
          </a:xfrm>
        </p:spPr>
        <p:style>
          <a:lnRef idx="1">
            <a:schemeClr val="accent5"/>
          </a:lnRef>
          <a:fillRef idx="3">
            <a:schemeClr val="accent5"/>
          </a:fillRef>
          <a:effectRef idx="2">
            <a:schemeClr val="accent5"/>
          </a:effectRef>
          <a:fontRef idx="minor">
            <a:schemeClr val="lt1"/>
          </a:fontRef>
        </p:style>
        <p:txBody>
          <a:bodyPr/>
          <a:lstStyle/>
          <a:p>
            <a:r>
              <a:rPr lang="en-US" dirty="0" smtClean="0">
                <a:solidFill>
                  <a:schemeClr val="tx1">
                    <a:lumMod val="95000"/>
                    <a:lumOff val="5000"/>
                  </a:schemeClr>
                </a:solidFill>
              </a:rPr>
              <a:t>A Composed unit/Batch</a:t>
            </a:r>
            <a:endParaRPr lang="en-US" dirty="0">
              <a:solidFill>
                <a:schemeClr val="tx1">
                  <a:lumMod val="95000"/>
                  <a:lumOff val="5000"/>
                </a:schemeClr>
              </a:solidFill>
            </a:endParaRPr>
          </a:p>
        </p:txBody>
      </p:sp>
      <p:sp>
        <p:nvSpPr>
          <p:cNvPr id="3" name="Content Placeholder 2"/>
          <p:cNvSpPr>
            <a:spLocks noGrp="1"/>
          </p:cNvSpPr>
          <p:nvPr>
            <p:ph sz="half" idx="2"/>
          </p:nvPr>
        </p:nvSpPr>
        <p:spPr>
          <a:xfrm>
            <a:off x="76200" y="1524000"/>
            <a:ext cx="4040188" cy="4068763"/>
          </a:xfrm>
        </p:spPr>
        <p:txBody>
          <a:bodyPr/>
          <a:lstStyle/>
          <a:p>
            <a:pPr marL="0" indent="0">
              <a:buNone/>
            </a:pPr>
            <a:r>
              <a:rPr lang="en-US" sz="2400" i="1" dirty="0" smtClean="0"/>
              <a:t>Example: For every 7 female project participants in this room there is 1 male project participant.</a:t>
            </a:r>
          </a:p>
          <a:p>
            <a:pPr marL="0" indent="0">
              <a:buNone/>
            </a:pPr>
            <a:endParaRPr lang="en-US" sz="1800" i="1" dirty="0" smtClean="0"/>
          </a:p>
          <a:p>
            <a:pPr marL="0" indent="0">
              <a:buNone/>
            </a:pPr>
            <a:endParaRPr lang="en-US" dirty="0" smtClean="0"/>
          </a:p>
        </p:txBody>
      </p:sp>
      <p:sp>
        <p:nvSpPr>
          <p:cNvPr id="4" name="Content Placeholder 3"/>
          <p:cNvSpPr>
            <a:spLocks noGrp="1"/>
          </p:cNvSpPr>
          <p:nvPr>
            <p:ph sz="quarter" idx="4"/>
          </p:nvPr>
        </p:nvSpPr>
        <p:spPr>
          <a:xfrm>
            <a:off x="4491039" y="1447800"/>
            <a:ext cx="4041775" cy="4068763"/>
          </a:xfrm>
        </p:spPr>
        <p:txBody>
          <a:bodyPr>
            <a:normAutofit/>
          </a:bodyPr>
          <a:lstStyle/>
          <a:p>
            <a:pPr marL="0" indent="0">
              <a:buNone/>
            </a:pPr>
            <a:r>
              <a:rPr lang="en-US" sz="2400" i="1" dirty="0" smtClean="0"/>
              <a:t>Example: Alvaro’s favorite trail mix  requires 2 parts of raisins, 4 parts granola, and 5 parts of M&amp;M peanuts in each bowl. </a:t>
            </a:r>
          </a:p>
        </p:txBody>
      </p:sp>
      <p:sp>
        <p:nvSpPr>
          <p:cNvPr id="5" name="Text Placeholder 4"/>
          <p:cNvSpPr>
            <a:spLocks noGrp="1"/>
          </p:cNvSpPr>
          <p:nvPr>
            <p:ph type="body" idx="12"/>
          </p:nvPr>
        </p:nvSpPr>
        <p:spPr>
          <a:xfrm>
            <a:off x="4494212" y="990600"/>
            <a:ext cx="4040188" cy="304801"/>
          </a:xfrm>
        </p:spPr>
        <p:style>
          <a:lnRef idx="1">
            <a:schemeClr val="accent5"/>
          </a:lnRef>
          <a:fillRef idx="3">
            <a:schemeClr val="accent5"/>
          </a:fillRef>
          <a:effectRef idx="2">
            <a:schemeClr val="accent5"/>
          </a:effectRef>
          <a:fontRef idx="minor">
            <a:schemeClr val="lt1"/>
          </a:fontRef>
        </p:style>
        <p:txBody>
          <a:bodyPr/>
          <a:lstStyle/>
          <a:p>
            <a:r>
              <a:rPr lang="en-US" dirty="0" smtClean="0">
                <a:solidFill>
                  <a:schemeClr val="tx1">
                    <a:lumMod val="95000"/>
                    <a:lumOff val="5000"/>
                  </a:schemeClr>
                </a:solidFill>
              </a:rPr>
              <a:t>Fixed numbers of parts</a:t>
            </a:r>
            <a:endParaRPr lang="en-US" dirty="0">
              <a:solidFill>
                <a:schemeClr val="tx1">
                  <a:lumMod val="95000"/>
                  <a:lumOff val="5000"/>
                </a:schemeClr>
              </a:solidFill>
            </a:endParaRPr>
          </a:p>
        </p:txBody>
      </p:sp>
      <p:sp>
        <p:nvSpPr>
          <p:cNvPr id="6" name="Title 5"/>
          <p:cNvSpPr>
            <a:spLocks noGrp="1"/>
          </p:cNvSpPr>
          <p:nvPr>
            <p:ph type="title"/>
          </p:nvPr>
        </p:nvSpPr>
        <p:spPr/>
        <p:txBody>
          <a:bodyPr/>
          <a:lstStyle/>
          <a:p>
            <a:pPr>
              <a:buNone/>
            </a:pPr>
            <a:r>
              <a:rPr lang="en-US" dirty="0" smtClean="0"/>
              <a:t>Ratio: Two Perspectives</a:t>
            </a:r>
            <a:endParaRPr lang="en-US" dirty="0"/>
          </a:p>
        </p:txBody>
      </p:sp>
      <p:pic>
        <p:nvPicPr>
          <p:cNvPr id="8" name="Picture 7" descr="RatioPictur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190263"/>
            <a:ext cx="3886200" cy="12936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descr="RatioPicture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5073" y="3190263"/>
            <a:ext cx="3962400" cy="16021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246242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dirty="0" smtClean="0"/>
              <a:t>Looking Back at Strip Diagrams</a:t>
            </a:r>
            <a:endParaRPr lang="en-US" dirty="0"/>
          </a:p>
        </p:txBody>
      </p:sp>
      <p:sp>
        <p:nvSpPr>
          <p:cNvPr id="3" name="Content Placeholder 2"/>
          <p:cNvSpPr>
            <a:spLocks noGrp="1"/>
          </p:cNvSpPr>
          <p:nvPr>
            <p:ph idx="1"/>
          </p:nvPr>
        </p:nvSpPr>
        <p:spPr/>
        <p:txBody>
          <a:bodyPr/>
          <a:lstStyle/>
          <a:p>
            <a:pPr algn="just"/>
            <a:r>
              <a:rPr lang="en-US" dirty="0" smtClean="0"/>
              <a:t>Warm-Up Example: </a:t>
            </a:r>
          </a:p>
          <a:p>
            <a:pPr marL="457200" lvl="1" indent="0" algn="just">
              <a:buNone/>
            </a:pPr>
            <a:r>
              <a:rPr lang="en-US" dirty="0"/>
              <a:t>T</a:t>
            </a:r>
            <a:r>
              <a:rPr lang="en-US" dirty="0" smtClean="0"/>
              <a:t>he exchange rate of US Dollars and Euros is $4 for €3. If a bottle of wine is €21, how much is the bottle in US Dollars? </a:t>
            </a:r>
            <a:endParaRPr lang="en-US" dirty="0"/>
          </a:p>
        </p:txBody>
      </p:sp>
      <p:pic>
        <p:nvPicPr>
          <p:cNvPr id="2050" name="Picture 2" descr="C:\Users\all08012\Documents\Fotos\2013\November\IMG_20131126_20463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971800"/>
            <a:ext cx="7610476" cy="2830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8783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97600" y="1447800"/>
            <a:ext cx="8229600" cy="4572328"/>
          </a:xfrm>
          <a:prstGeom prst="rect">
            <a:avLst/>
          </a:prstGeom>
        </p:spPr>
        <p:txBody>
          <a:bodyPr vert="horz" lIns="91440" tIns="45720" rIns="91440" bIns="45720" rtlCol="0">
            <a:normAutofit/>
          </a:bodyPr>
          <a:lstStyle>
            <a:lvl1pPr marL="173038" indent="-173038" algn="l" defTabSz="914400" rtl="0" eaLnBrk="1" latinLnBrk="0" hangingPunct="1">
              <a:lnSpc>
                <a:spcPct val="100000"/>
              </a:lnSpc>
              <a:spcBef>
                <a:spcPct val="20000"/>
              </a:spcBef>
              <a:buClr>
                <a:schemeClr val="bg1">
                  <a:lumMod val="95000"/>
                </a:schemeClr>
              </a:buClr>
              <a:buSzPct val="70000"/>
              <a:buFont typeface="Arial" pitchFamily="34" charset="0"/>
              <a:buChar char="•"/>
              <a:defRPr sz="3200" kern="1200">
                <a:solidFill>
                  <a:schemeClr val="bg1"/>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bg1">
                  <a:lumMod val="95000"/>
                </a:schemeClr>
              </a:buClr>
              <a:buSzPct val="70000"/>
              <a:buFont typeface="Arial" pitchFamily="34" charset="0"/>
              <a:buChar char="•"/>
              <a:defRPr sz="2800" kern="1200">
                <a:solidFill>
                  <a:schemeClr val="bg1"/>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bg1">
                  <a:lumMod val="95000"/>
                </a:schemeClr>
              </a:buClr>
              <a:buSzPct val="70000"/>
              <a:buFont typeface="Arial" pitchFamily="34" charset="0"/>
              <a:buChar char="•"/>
              <a:defRPr sz="2400" kern="1200">
                <a:solidFill>
                  <a:schemeClr val="bg1"/>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bg1">
                  <a:lumMod val="95000"/>
                </a:schemeClr>
              </a:buClr>
              <a:buSzPct val="70000"/>
              <a:buFont typeface="Arial" pitchFamily="34" charset="0"/>
              <a:buChar char="•"/>
              <a:defRPr sz="2000" kern="1200">
                <a:solidFill>
                  <a:schemeClr val="bg1"/>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bg1">
                  <a:lumMod val="95000"/>
                </a:schemeClr>
              </a:buClr>
              <a:buSzPct val="70000"/>
              <a:buFont typeface="Arial" pitchFamily="34" charset="0"/>
              <a:buChar char="•"/>
              <a:defRPr sz="2000" kern="1200">
                <a:solidFill>
                  <a:schemeClr val="bg1"/>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We will work on this in two groups</a:t>
            </a:r>
          </a:p>
          <a:p>
            <a:r>
              <a:rPr lang="en-US" dirty="0" smtClean="0"/>
              <a:t>One group stays here </a:t>
            </a:r>
          </a:p>
          <a:p>
            <a:pPr marL="457200" lvl="1" indent="0">
              <a:buNone/>
            </a:pPr>
            <a:r>
              <a:rPr lang="en-US" dirty="0" smtClean="0"/>
              <a:t>2</a:t>
            </a:r>
            <a:r>
              <a:rPr lang="en-US" baseline="30000" dirty="0" smtClean="0"/>
              <a:t>nd</a:t>
            </a:r>
            <a:r>
              <a:rPr lang="en-US" dirty="0" smtClean="0"/>
              <a:t>- 5</a:t>
            </a:r>
            <a:r>
              <a:rPr lang="en-US" baseline="30000" dirty="0" smtClean="0"/>
              <a:t>th</a:t>
            </a:r>
            <a:r>
              <a:rPr lang="en-US" dirty="0" smtClean="0"/>
              <a:t> grade teachers and math coaches</a:t>
            </a:r>
          </a:p>
          <a:p>
            <a:r>
              <a:rPr lang="en-US" dirty="0" smtClean="0"/>
              <a:t>Another group in Room 101 </a:t>
            </a:r>
          </a:p>
          <a:p>
            <a:pPr marL="454025" lvl="1" indent="0">
              <a:buNone/>
            </a:pPr>
            <a:r>
              <a:rPr lang="en-US" dirty="0" smtClean="0"/>
              <a:t> 6</a:t>
            </a:r>
            <a:r>
              <a:rPr lang="en-US" baseline="30000" dirty="0" smtClean="0"/>
              <a:t>th</a:t>
            </a:r>
            <a:r>
              <a:rPr lang="en-US" dirty="0" smtClean="0"/>
              <a:t> grade – high school teachers</a:t>
            </a:r>
          </a:p>
        </p:txBody>
      </p:sp>
      <p:sp>
        <p:nvSpPr>
          <p:cNvPr id="8" name="Title 5"/>
          <p:cNvSpPr>
            <a:spLocks noGrp="1"/>
          </p:cNvSpPr>
          <p:nvPr>
            <p:ph type="title"/>
          </p:nvPr>
        </p:nvSpPr>
        <p:spPr>
          <a:xfrm>
            <a:off x="152400" y="427037"/>
            <a:ext cx="8229600" cy="639763"/>
          </a:xfrm>
        </p:spPr>
        <p:txBody>
          <a:bodyPr/>
          <a:lstStyle/>
          <a:p>
            <a:pPr marL="0" indent="0" algn="ctr">
              <a:buNone/>
            </a:pPr>
            <a:r>
              <a:rPr lang="en-US" dirty="0"/>
              <a:t>Activity 2: Problem solving with Strip Diagrams</a:t>
            </a:r>
            <a:endParaRPr lang="en-US" dirty="0"/>
          </a:p>
        </p:txBody>
      </p:sp>
    </p:spTree>
    <p:extLst>
      <p:ext uri="{BB962C8B-B14F-4D97-AF65-F5344CB8AC3E}">
        <p14:creationId xmlns:p14="http://schemas.microsoft.com/office/powerpoint/2010/main" val="14550222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dirty="0" smtClean="0"/>
              <a:t>Guiding questions for reflection…</a:t>
            </a:r>
            <a:endParaRPr lang="en-US" dirty="0"/>
          </a:p>
        </p:txBody>
      </p:sp>
      <p:sp>
        <p:nvSpPr>
          <p:cNvPr id="4" name="Rectangle 3"/>
          <p:cNvSpPr>
            <a:spLocks noGrp="1" noChangeArrowheads="1"/>
          </p:cNvSpPr>
          <p:nvPr>
            <p:ph idx="1"/>
          </p:nvPr>
        </p:nvSpPr>
        <p:spPr/>
        <p:txBody>
          <a:bodyPr>
            <a:normAutofit/>
          </a:bodyPr>
          <a:lstStyle/>
          <a:p>
            <a:r>
              <a:rPr lang="en-US" b="1" dirty="0" smtClean="0"/>
              <a:t>What did we learn today?</a:t>
            </a:r>
          </a:p>
          <a:p>
            <a:pPr lvl="1"/>
            <a:r>
              <a:rPr lang="en-US" b="1" dirty="0" smtClean="0"/>
              <a:t>Something old, new, borrowed?</a:t>
            </a:r>
            <a:endParaRPr lang="en-US" dirty="0"/>
          </a:p>
          <a:p>
            <a:r>
              <a:rPr lang="en-US" b="1" dirty="0" smtClean="0"/>
              <a:t>More </a:t>
            </a:r>
            <a:r>
              <a:rPr lang="en-US" b="1" dirty="0" smtClean="0"/>
              <a:t>specifically</a:t>
            </a:r>
            <a:endParaRPr lang="en-US" b="1" dirty="0" smtClean="0"/>
          </a:p>
          <a:p>
            <a:pPr lvl="1"/>
            <a:r>
              <a:rPr lang="en-US" b="1" dirty="0" smtClean="0"/>
              <a:t>What does it take to reason algebraically? </a:t>
            </a:r>
            <a:endParaRPr lang="en-US" dirty="0"/>
          </a:p>
          <a:p>
            <a:pPr lvl="1"/>
            <a:r>
              <a:rPr lang="en-US" b="1" dirty="0" smtClean="0"/>
              <a:t> </a:t>
            </a:r>
            <a:r>
              <a:rPr lang="en-US" b="1" dirty="0" smtClean="0"/>
              <a:t>Any important results?</a:t>
            </a:r>
            <a:endParaRPr lang="en-US" dirty="0"/>
          </a:p>
          <a:p>
            <a:pPr lvl="1"/>
            <a:r>
              <a:rPr lang="en-US" b="1" dirty="0" smtClean="0"/>
              <a:t> </a:t>
            </a:r>
            <a:r>
              <a:rPr lang="en-US" b="1" dirty="0"/>
              <a:t>T</a:t>
            </a:r>
            <a:r>
              <a:rPr lang="en-US" b="1" dirty="0" smtClean="0"/>
              <a:t>ake </a:t>
            </a:r>
            <a:r>
              <a:rPr lang="en-US" b="1" dirty="0"/>
              <a:t>away from </a:t>
            </a:r>
            <a:r>
              <a:rPr lang="en-US" b="1" dirty="0" smtClean="0"/>
              <a:t>using strip diagrams on different problems</a:t>
            </a:r>
            <a:endParaRPr lang="en-US" dirty="0"/>
          </a:p>
          <a:p>
            <a:r>
              <a:rPr lang="en-US" b="1" dirty="0"/>
              <a:t>Q</a:t>
            </a:r>
            <a:r>
              <a:rPr lang="en-US" b="1" dirty="0" smtClean="0"/>
              <a:t>uestions you still have</a:t>
            </a:r>
            <a:endParaRPr lang="en-US" dirty="0"/>
          </a:p>
        </p:txBody>
      </p:sp>
    </p:spTree>
    <p:extLst>
      <p:ext uri="{BB962C8B-B14F-4D97-AF65-F5344CB8AC3E}">
        <p14:creationId xmlns:p14="http://schemas.microsoft.com/office/powerpoint/2010/main" val="1145506807"/>
      </p:ext>
    </p:extLst>
  </p:cSld>
  <p:clrMapOvr>
    <a:masterClrMapping/>
  </p:clrMapOvr>
</p:sld>
</file>

<file path=ppt/theme/theme1.xml><?xml version="1.0" encoding="utf-8"?>
<a:theme xmlns:a="http://schemas.openxmlformats.org/drawingml/2006/main" name="BridgingPractices_Math2">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6AFA805-4404-47D2-A142-C3A37E84F3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BridgingPractices_Math2.potx</Template>
  <TotalTime>20682</TotalTime>
  <Words>586</Words>
  <Application>Microsoft Macintosh PowerPoint</Application>
  <PresentationFormat>On-screen Show (4:3)</PresentationFormat>
  <Paragraphs>72</Paragraphs>
  <Slides>9</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Segoe UI</vt:lpstr>
      <vt:lpstr>Calibri</vt:lpstr>
      <vt:lpstr>Perpetua</vt:lpstr>
      <vt:lpstr>BridgingPractices_Math2</vt:lpstr>
      <vt:lpstr>Goals for today</vt:lpstr>
      <vt:lpstr>Algebra and Algebraic Reasoning</vt:lpstr>
      <vt:lpstr>Habits of Mind in Reasoning and Sense Making in Algebra</vt:lpstr>
      <vt:lpstr>Activity 1: Revisiting the Hexagon Task </vt:lpstr>
      <vt:lpstr>Ratio: Two Perspectives</vt:lpstr>
      <vt:lpstr>Ratio: Two Perspectives</vt:lpstr>
      <vt:lpstr>Looking Back at Strip Diagrams</vt:lpstr>
      <vt:lpstr>Activity 2: Problem solving with Strip Diagrams</vt:lpstr>
      <vt:lpstr>Guiding questions for reflection…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Lozano-Robledo, Alvaro</dc:creator>
  <cp:lastModifiedBy>Fabiana Cardetti</cp:lastModifiedBy>
  <cp:revision>284</cp:revision>
  <dcterms:modified xsi:type="dcterms:W3CDTF">2014-06-25T00:40:27Z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TC018572719991</vt:lpwstr>
  </property>
</Properties>
</file>