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 id="2147483962" r:id="rId2"/>
  </p:sldMasterIdLst>
  <p:notesMasterIdLst>
    <p:notesMasterId r:id="rId32"/>
  </p:notesMasterIdLst>
  <p:handoutMasterIdLst>
    <p:handoutMasterId r:id="rId33"/>
  </p:handoutMasterIdLst>
  <p:sldIdLst>
    <p:sldId id="256" r:id="rId3"/>
    <p:sldId id="257" r:id="rId4"/>
    <p:sldId id="296" r:id="rId5"/>
    <p:sldId id="364" r:id="rId6"/>
    <p:sldId id="365" r:id="rId7"/>
    <p:sldId id="373" r:id="rId8"/>
    <p:sldId id="377" r:id="rId9"/>
    <p:sldId id="374" r:id="rId10"/>
    <p:sldId id="306" r:id="rId11"/>
    <p:sldId id="307" r:id="rId12"/>
    <p:sldId id="308" r:id="rId13"/>
    <p:sldId id="309" r:id="rId14"/>
    <p:sldId id="274" r:id="rId15"/>
    <p:sldId id="367" r:id="rId16"/>
    <p:sldId id="371" r:id="rId17"/>
    <p:sldId id="368" r:id="rId18"/>
    <p:sldId id="372" r:id="rId19"/>
    <p:sldId id="261" r:id="rId20"/>
    <p:sldId id="264" r:id="rId21"/>
    <p:sldId id="266" r:id="rId22"/>
    <p:sldId id="375" r:id="rId23"/>
    <p:sldId id="272" r:id="rId24"/>
    <p:sldId id="263" r:id="rId25"/>
    <p:sldId id="273" r:id="rId26"/>
    <p:sldId id="376" r:id="rId27"/>
    <p:sldId id="276" r:id="rId28"/>
    <p:sldId id="277" r:id="rId29"/>
    <p:sldId id="369" r:id="rId30"/>
    <p:sldId id="370"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8F326B-12AC-B74E-9E91-47F57017FB70}">
          <p14:sldIdLst>
            <p14:sldId id="256"/>
            <p14:sldId id="257"/>
            <p14:sldId id="296"/>
          </p14:sldIdLst>
        </p14:section>
        <p14:section name="Front Matter" id="{B35FA444-6D85-9F46-BB3E-2460E0D772CF}">
          <p14:sldIdLst>
            <p14:sldId id="364"/>
            <p14:sldId id="365"/>
            <p14:sldId id="373"/>
            <p14:sldId id="377"/>
            <p14:sldId id="374"/>
          </p14:sldIdLst>
        </p14:section>
        <p14:section name="Team Teach Talk Frame" id="{FF8198B2-F721-CA46-94CC-345D3BA139A7}">
          <p14:sldIdLst>
            <p14:sldId id="306"/>
            <p14:sldId id="307"/>
            <p14:sldId id="308"/>
            <p14:sldId id="309"/>
            <p14:sldId id="274"/>
          </p14:sldIdLst>
        </p14:section>
        <p14:section name="Hexagon Task" id="{11EF53FE-25A8-2043-8A29-2C0CED7BF0E7}">
          <p14:sldIdLst>
            <p14:sldId id="367"/>
            <p14:sldId id="371"/>
            <p14:sldId id="368"/>
            <p14:sldId id="372"/>
            <p14:sldId id="261"/>
            <p14:sldId id="264"/>
            <p14:sldId id="266"/>
            <p14:sldId id="375"/>
            <p14:sldId id="272"/>
            <p14:sldId id="263"/>
            <p14:sldId id="273"/>
            <p14:sldId id="376"/>
            <p14:sldId id="276"/>
          </p14:sldIdLst>
        </p14:section>
        <p14:section name="Break" id="{053C2660-00BE-574A-A3F0-0A0E75450BFE}">
          <p14:sldIdLst>
            <p14:sldId id="277"/>
          </p14:sldIdLst>
        </p14:section>
        <p14:section name="to use somewhere" id="{184ABB45-A9B5-4246-81D4-4C286396903A}">
          <p14:sldIdLst>
            <p14:sldId id="369"/>
            <p14:sldId id="3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9" d="100"/>
          <a:sy n="109" d="100"/>
        </p:scale>
        <p:origin x="-40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3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5B8CEE-1DDC-B040-B63B-0F9F6B42AF53}"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CF42BB7D-E287-2245-AA2B-AC12A8C3643E}">
      <dgm:prSet phldrT="[Text]"/>
      <dgm:spPr/>
      <dgm:t>
        <a:bodyPr/>
        <a:lstStyle/>
        <a:p>
          <a:r>
            <a:rPr lang="en-US" dirty="0" smtClean="0"/>
            <a:t>New question(s)</a:t>
          </a:r>
          <a:endParaRPr lang="en-US" dirty="0"/>
        </a:p>
      </dgm:t>
    </dgm:pt>
    <dgm:pt modelId="{2A7748A0-914B-5746-B0B3-2252B2AB84B8}" type="parTrans" cxnId="{BB382E79-7D1F-B348-B4B8-63BEC534EEEE}">
      <dgm:prSet/>
      <dgm:spPr/>
      <dgm:t>
        <a:bodyPr/>
        <a:lstStyle/>
        <a:p>
          <a:endParaRPr lang="en-US"/>
        </a:p>
      </dgm:t>
    </dgm:pt>
    <dgm:pt modelId="{5032B919-5D08-CA42-92AD-931644E9DA11}" type="sibTrans" cxnId="{BB382E79-7D1F-B348-B4B8-63BEC534EEEE}">
      <dgm:prSet/>
      <dgm:spPr/>
      <dgm:t>
        <a:bodyPr/>
        <a:lstStyle/>
        <a:p>
          <a:endParaRPr lang="en-US"/>
        </a:p>
      </dgm:t>
    </dgm:pt>
    <dgm:pt modelId="{9D4E2BA4-97E2-B044-BC43-540B2BE10CC8}">
      <dgm:prSet phldrT="[Text]"/>
      <dgm:spPr/>
      <dgm:t>
        <a:bodyPr/>
        <a:lstStyle/>
        <a:p>
          <a:r>
            <a:rPr lang="en-US" dirty="0" smtClean="0"/>
            <a:t>Generate ideas</a:t>
          </a:r>
          <a:endParaRPr lang="en-US" dirty="0"/>
        </a:p>
      </dgm:t>
    </dgm:pt>
    <dgm:pt modelId="{FE2E6686-303A-1C4E-B566-B8284BB28CD5}" type="parTrans" cxnId="{61529DE4-E2F8-7641-8CC7-2E350496BFC1}">
      <dgm:prSet/>
      <dgm:spPr/>
      <dgm:t>
        <a:bodyPr/>
        <a:lstStyle/>
        <a:p>
          <a:endParaRPr lang="en-US"/>
        </a:p>
      </dgm:t>
    </dgm:pt>
    <dgm:pt modelId="{94F48F28-8873-4C4A-8171-0E63187A4783}" type="sibTrans" cxnId="{61529DE4-E2F8-7641-8CC7-2E350496BFC1}">
      <dgm:prSet/>
      <dgm:spPr/>
      <dgm:t>
        <a:bodyPr/>
        <a:lstStyle/>
        <a:p>
          <a:endParaRPr lang="en-US"/>
        </a:p>
      </dgm:t>
    </dgm:pt>
    <dgm:pt modelId="{3006B13B-A579-2546-9550-27D0D6B573C9}">
      <dgm:prSet phldrT="[Text]"/>
      <dgm:spPr/>
      <dgm:t>
        <a:bodyPr/>
        <a:lstStyle/>
        <a:p>
          <a:r>
            <a:rPr lang="en-US" dirty="0" smtClean="0"/>
            <a:t>Elicit and </a:t>
          </a:r>
        </a:p>
        <a:p>
          <a:r>
            <a:rPr lang="en-US" dirty="0" smtClean="0"/>
            <a:t>Publicize ideas</a:t>
          </a:r>
          <a:endParaRPr lang="en-US" dirty="0"/>
        </a:p>
      </dgm:t>
    </dgm:pt>
    <dgm:pt modelId="{A8D8D46E-42F6-0443-9200-A18916AEEE2E}" type="parTrans" cxnId="{60DDE57A-D496-EA45-9718-766570951C99}">
      <dgm:prSet/>
      <dgm:spPr/>
      <dgm:t>
        <a:bodyPr/>
        <a:lstStyle/>
        <a:p>
          <a:endParaRPr lang="en-US"/>
        </a:p>
      </dgm:t>
    </dgm:pt>
    <dgm:pt modelId="{6DBFE7CA-6A83-BB41-8378-B4196A3C3701}" type="sibTrans" cxnId="{60DDE57A-D496-EA45-9718-766570951C99}">
      <dgm:prSet/>
      <dgm:spPr/>
      <dgm:t>
        <a:bodyPr/>
        <a:lstStyle/>
        <a:p>
          <a:endParaRPr lang="en-US"/>
        </a:p>
      </dgm:t>
    </dgm:pt>
    <dgm:pt modelId="{5D71F2D1-5EBD-3A49-9C87-51A15B12B777}">
      <dgm:prSet phldrT="[Text]"/>
      <dgm:spPr/>
      <dgm:t>
        <a:bodyPr/>
        <a:lstStyle/>
        <a:p>
          <a:r>
            <a:rPr lang="en-US" dirty="0" smtClean="0"/>
            <a:t>Press on and develop ideas collaboratively</a:t>
          </a:r>
          <a:endParaRPr lang="en-US" dirty="0"/>
        </a:p>
      </dgm:t>
    </dgm:pt>
    <dgm:pt modelId="{F9C15B84-1413-EE4F-B8BA-2349DD06684D}" type="parTrans" cxnId="{89DE0792-29DA-8B4C-856F-9AB46CA85300}">
      <dgm:prSet/>
      <dgm:spPr/>
      <dgm:t>
        <a:bodyPr/>
        <a:lstStyle/>
        <a:p>
          <a:endParaRPr lang="en-US"/>
        </a:p>
      </dgm:t>
    </dgm:pt>
    <dgm:pt modelId="{D58B4CDD-5865-D741-87EF-2E7D1F6C29A0}" type="sibTrans" cxnId="{89DE0792-29DA-8B4C-856F-9AB46CA85300}">
      <dgm:prSet/>
      <dgm:spPr/>
      <dgm:t>
        <a:bodyPr/>
        <a:lstStyle/>
        <a:p>
          <a:endParaRPr lang="en-US"/>
        </a:p>
      </dgm:t>
    </dgm:pt>
    <dgm:pt modelId="{B1CE7630-E66B-094E-AAF4-9BE142740C6B}">
      <dgm:prSet phldrT="[Text]"/>
      <dgm:spPr/>
      <dgm:t>
        <a:bodyPr/>
        <a:lstStyle/>
        <a:p>
          <a:r>
            <a:rPr lang="en-US" dirty="0" smtClean="0"/>
            <a:t>Solidify and/or refine new meanings</a:t>
          </a:r>
          <a:endParaRPr lang="en-US" dirty="0"/>
        </a:p>
      </dgm:t>
    </dgm:pt>
    <dgm:pt modelId="{833060DD-A62E-5B43-BA29-FF8B057BE073}" type="parTrans" cxnId="{8C757EA6-7A89-0D4B-A71F-6D80B8FA63E2}">
      <dgm:prSet/>
      <dgm:spPr/>
      <dgm:t>
        <a:bodyPr/>
        <a:lstStyle/>
        <a:p>
          <a:endParaRPr lang="en-US"/>
        </a:p>
      </dgm:t>
    </dgm:pt>
    <dgm:pt modelId="{A7B36067-2645-E147-9E3A-F27BD9478E20}" type="sibTrans" cxnId="{8C757EA6-7A89-0D4B-A71F-6D80B8FA63E2}">
      <dgm:prSet/>
      <dgm:spPr/>
      <dgm:t>
        <a:bodyPr/>
        <a:lstStyle/>
        <a:p>
          <a:endParaRPr lang="en-US"/>
        </a:p>
      </dgm:t>
    </dgm:pt>
    <dgm:pt modelId="{1637E955-18AE-6741-A331-F9FC4B606F1C}" type="pres">
      <dgm:prSet presAssocID="{295B8CEE-1DDC-B040-B63B-0F9F6B42AF53}" presName="Name0" presStyleCnt="0">
        <dgm:presLayoutVars>
          <dgm:dir/>
          <dgm:resizeHandles val="exact"/>
        </dgm:presLayoutVars>
      </dgm:prSet>
      <dgm:spPr/>
      <dgm:t>
        <a:bodyPr/>
        <a:lstStyle/>
        <a:p>
          <a:endParaRPr lang="en-US"/>
        </a:p>
      </dgm:t>
    </dgm:pt>
    <dgm:pt modelId="{CB454CEF-E7B6-D844-BA13-1BE6F4A5987A}" type="pres">
      <dgm:prSet presAssocID="{295B8CEE-1DDC-B040-B63B-0F9F6B42AF53}" presName="cycle" presStyleCnt="0"/>
      <dgm:spPr/>
    </dgm:pt>
    <dgm:pt modelId="{0D53917E-C901-2346-A01A-5F099D9BF2E4}" type="pres">
      <dgm:prSet presAssocID="{CF42BB7D-E287-2245-AA2B-AC12A8C3643E}" presName="nodeFirstNode" presStyleLbl="node1" presStyleIdx="0" presStyleCnt="5">
        <dgm:presLayoutVars>
          <dgm:bulletEnabled val="1"/>
        </dgm:presLayoutVars>
      </dgm:prSet>
      <dgm:spPr/>
      <dgm:t>
        <a:bodyPr/>
        <a:lstStyle/>
        <a:p>
          <a:endParaRPr lang="en-US"/>
        </a:p>
      </dgm:t>
    </dgm:pt>
    <dgm:pt modelId="{F8A6C3DF-7118-EE42-B0F8-E206A8DF5924}" type="pres">
      <dgm:prSet presAssocID="{5032B919-5D08-CA42-92AD-931644E9DA11}" presName="sibTransFirstNode" presStyleLbl="bgShp" presStyleIdx="0" presStyleCnt="1"/>
      <dgm:spPr/>
      <dgm:t>
        <a:bodyPr/>
        <a:lstStyle/>
        <a:p>
          <a:endParaRPr lang="en-US"/>
        </a:p>
      </dgm:t>
    </dgm:pt>
    <dgm:pt modelId="{2C0C92E9-5E68-494A-867C-D8587360038A}" type="pres">
      <dgm:prSet presAssocID="{9D4E2BA4-97E2-B044-BC43-540B2BE10CC8}" presName="nodeFollowingNodes" presStyleLbl="node1" presStyleIdx="1" presStyleCnt="5">
        <dgm:presLayoutVars>
          <dgm:bulletEnabled val="1"/>
        </dgm:presLayoutVars>
      </dgm:prSet>
      <dgm:spPr/>
      <dgm:t>
        <a:bodyPr/>
        <a:lstStyle/>
        <a:p>
          <a:endParaRPr lang="en-US"/>
        </a:p>
      </dgm:t>
    </dgm:pt>
    <dgm:pt modelId="{03DADE6B-6A4E-FB46-83E5-321B4B8650AD}" type="pres">
      <dgm:prSet presAssocID="{3006B13B-A579-2546-9550-27D0D6B573C9}" presName="nodeFollowingNodes" presStyleLbl="node1" presStyleIdx="2" presStyleCnt="5" custRadScaleRad="96845" custRadScaleInc="-21333">
        <dgm:presLayoutVars>
          <dgm:bulletEnabled val="1"/>
        </dgm:presLayoutVars>
      </dgm:prSet>
      <dgm:spPr/>
      <dgm:t>
        <a:bodyPr/>
        <a:lstStyle/>
        <a:p>
          <a:endParaRPr lang="en-US"/>
        </a:p>
      </dgm:t>
    </dgm:pt>
    <dgm:pt modelId="{FC39F831-D285-D544-909A-FEA27BD80A5E}" type="pres">
      <dgm:prSet presAssocID="{5D71F2D1-5EBD-3A49-9C87-51A15B12B777}" presName="nodeFollowingNodes" presStyleLbl="node1" presStyleIdx="3" presStyleCnt="5" custRadScaleRad="102251" custRadScaleInc="25668">
        <dgm:presLayoutVars>
          <dgm:bulletEnabled val="1"/>
        </dgm:presLayoutVars>
      </dgm:prSet>
      <dgm:spPr/>
      <dgm:t>
        <a:bodyPr/>
        <a:lstStyle/>
        <a:p>
          <a:endParaRPr lang="en-US"/>
        </a:p>
      </dgm:t>
    </dgm:pt>
    <dgm:pt modelId="{C7B4F525-2C78-1B4A-BD53-26D926CF8DEB}" type="pres">
      <dgm:prSet presAssocID="{B1CE7630-E66B-094E-AAF4-9BE142740C6B}" presName="nodeFollowingNodes" presStyleLbl="node1" presStyleIdx="4" presStyleCnt="5">
        <dgm:presLayoutVars>
          <dgm:bulletEnabled val="1"/>
        </dgm:presLayoutVars>
      </dgm:prSet>
      <dgm:spPr/>
      <dgm:t>
        <a:bodyPr/>
        <a:lstStyle/>
        <a:p>
          <a:endParaRPr lang="en-US"/>
        </a:p>
      </dgm:t>
    </dgm:pt>
  </dgm:ptLst>
  <dgm:cxnLst>
    <dgm:cxn modelId="{61529DE4-E2F8-7641-8CC7-2E350496BFC1}" srcId="{295B8CEE-1DDC-B040-B63B-0F9F6B42AF53}" destId="{9D4E2BA4-97E2-B044-BC43-540B2BE10CC8}" srcOrd="1" destOrd="0" parTransId="{FE2E6686-303A-1C4E-B566-B8284BB28CD5}" sibTransId="{94F48F28-8873-4C4A-8171-0E63187A4783}"/>
    <dgm:cxn modelId="{8C757EA6-7A89-0D4B-A71F-6D80B8FA63E2}" srcId="{295B8CEE-1DDC-B040-B63B-0F9F6B42AF53}" destId="{B1CE7630-E66B-094E-AAF4-9BE142740C6B}" srcOrd="4" destOrd="0" parTransId="{833060DD-A62E-5B43-BA29-FF8B057BE073}" sibTransId="{A7B36067-2645-E147-9E3A-F27BD9478E20}"/>
    <dgm:cxn modelId="{60DDE57A-D496-EA45-9718-766570951C99}" srcId="{295B8CEE-1DDC-B040-B63B-0F9F6B42AF53}" destId="{3006B13B-A579-2546-9550-27D0D6B573C9}" srcOrd="2" destOrd="0" parTransId="{A8D8D46E-42F6-0443-9200-A18916AEEE2E}" sibTransId="{6DBFE7CA-6A83-BB41-8378-B4196A3C3701}"/>
    <dgm:cxn modelId="{BB382E79-7D1F-B348-B4B8-63BEC534EEEE}" srcId="{295B8CEE-1DDC-B040-B63B-0F9F6B42AF53}" destId="{CF42BB7D-E287-2245-AA2B-AC12A8C3643E}" srcOrd="0" destOrd="0" parTransId="{2A7748A0-914B-5746-B0B3-2252B2AB84B8}" sibTransId="{5032B919-5D08-CA42-92AD-931644E9DA11}"/>
    <dgm:cxn modelId="{50CD4A45-3E11-3248-BAD0-3E44A73D756C}" type="presOf" srcId="{295B8CEE-1DDC-B040-B63B-0F9F6B42AF53}" destId="{1637E955-18AE-6741-A331-F9FC4B606F1C}" srcOrd="0" destOrd="0" presId="urn:microsoft.com/office/officeart/2005/8/layout/cycle3"/>
    <dgm:cxn modelId="{4366C5D7-B2EB-1D47-B8F8-1A5942828E8C}" type="presOf" srcId="{3006B13B-A579-2546-9550-27D0D6B573C9}" destId="{03DADE6B-6A4E-FB46-83E5-321B4B8650AD}" srcOrd="0" destOrd="0" presId="urn:microsoft.com/office/officeart/2005/8/layout/cycle3"/>
    <dgm:cxn modelId="{097B55CB-1381-824D-92E3-2BBA281F3550}" type="presOf" srcId="{B1CE7630-E66B-094E-AAF4-9BE142740C6B}" destId="{C7B4F525-2C78-1B4A-BD53-26D926CF8DEB}" srcOrd="0" destOrd="0" presId="urn:microsoft.com/office/officeart/2005/8/layout/cycle3"/>
    <dgm:cxn modelId="{89DE0792-29DA-8B4C-856F-9AB46CA85300}" srcId="{295B8CEE-1DDC-B040-B63B-0F9F6B42AF53}" destId="{5D71F2D1-5EBD-3A49-9C87-51A15B12B777}" srcOrd="3" destOrd="0" parTransId="{F9C15B84-1413-EE4F-B8BA-2349DD06684D}" sibTransId="{D58B4CDD-5865-D741-87EF-2E7D1F6C29A0}"/>
    <dgm:cxn modelId="{A527E741-B922-4F46-867A-BAF5D3EB55F6}" type="presOf" srcId="{9D4E2BA4-97E2-B044-BC43-540B2BE10CC8}" destId="{2C0C92E9-5E68-494A-867C-D8587360038A}" srcOrd="0" destOrd="0" presId="urn:microsoft.com/office/officeart/2005/8/layout/cycle3"/>
    <dgm:cxn modelId="{49766D11-4F10-8C4F-9909-DF91382E8E95}" type="presOf" srcId="{5032B919-5D08-CA42-92AD-931644E9DA11}" destId="{F8A6C3DF-7118-EE42-B0F8-E206A8DF5924}" srcOrd="0" destOrd="0" presId="urn:microsoft.com/office/officeart/2005/8/layout/cycle3"/>
    <dgm:cxn modelId="{E0F4482A-69EB-E544-A560-B9AB6541E868}" type="presOf" srcId="{5D71F2D1-5EBD-3A49-9C87-51A15B12B777}" destId="{FC39F831-D285-D544-909A-FEA27BD80A5E}" srcOrd="0" destOrd="0" presId="urn:microsoft.com/office/officeart/2005/8/layout/cycle3"/>
    <dgm:cxn modelId="{ABF5D0FB-A0E3-8D45-9A27-56204DA3AFAC}" type="presOf" srcId="{CF42BB7D-E287-2245-AA2B-AC12A8C3643E}" destId="{0D53917E-C901-2346-A01A-5F099D9BF2E4}" srcOrd="0" destOrd="0" presId="urn:microsoft.com/office/officeart/2005/8/layout/cycle3"/>
    <dgm:cxn modelId="{CF5B4158-33F1-CB43-8473-E5B8A93D0B9D}" type="presParOf" srcId="{1637E955-18AE-6741-A331-F9FC4B606F1C}" destId="{CB454CEF-E7B6-D844-BA13-1BE6F4A5987A}" srcOrd="0" destOrd="0" presId="urn:microsoft.com/office/officeart/2005/8/layout/cycle3"/>
    <dgm:cxn modelId="{61D0AD69-2131-EC4A-BA48-94C3EF5727C2}" type="presParOf" srcId="{CB454CEF-E7B6-D844-BA13-1BE6F4A5987A}" destId="{0D53917E-C901-2346-A01A-5F099D9BF2E4}" srcOrd="0" destOrd="0" presId="urn:microsoft.com/office/officeart/2005/8/layout/cycle3"/>
    <dgm:cxn modelId="{80F76B57-BF70-624A-8542-5351D7FC4434}" type="presParOf" srcId="{CB454CEF-E7B6-D844-BA13-1BE6F4A5987A}" destId="{F8A6C3DF-7118-EE42-B0F8-E206A8DF5924}" srcOrd="1" destOrd="0" presId="urn:microsoft.com/office/officeart/2005/8/layout/cycle3"/>
    <dgm:cxn modelId="{B224324C-29E8-DA4C-A55B-731D14502DC8}" type="presParOf" srcId="{CB454CEF-E7B6-D844-BA13-1BE6F4A5987A}" destId="{2C0C92E9-5E68-494A-867C-D8587360038A}" srcOrd="2" destOrd="0" presId="urn:microsoft.com/office/officeart/2005/8/layout/cycle3"/>
    <dgm:cxn modelId="{2850012B-DBB9-2544-8966-066622F77DB7}" type="presParOf" srcId="{CB454CEF-E7B6-D844-BA13-1BE6F4A5987A}" destId="{03DADE6B-6A4E-FB46-83E5-321B4B8650AD}" srcOrd="3" destOrd="0" presId="urn:microsoft.com/office/officeart/2005/8/layout/cycle3"/>
    <dgm:cxn modelId="{A42AF70A-2510-D24C-9227-E48FB5B9ACDE}" type="presParOf" srcId="{CB454CEF-E7B6-D844-BA13-1BE6F4A5987A}" destId="{FC39F831-D285-D544-909A-FEA27BD80A5E}" srcOrd="4" destOrd="0" presId="urn:microsoft.com/office/officeart/2005/8/layout/cycle3"/>
    <dgm:cxn modelId="{25229E3B-B184-AF46-A4AA-AE2594D8999F}" type="presParOf" srcId="{CB454CEF-E7B6-D844-BA13-1BE6F4A5987A}" destId="{C7B4F525-2C78-1B4A-BD53-26D926CF8DEB}"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5B8CEE-1DDC-B040-B63B-0F9F6B42AF53}"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CF42BB7D-E287-2245-AA2B-AC12A8C3643E}">
      <dgm:prSet phldrT="[Text]"/>
      <dgm:spPr/>
      <dgm:t>
        <a:bodyPr/>
        <a:lstStyle/>
        <a:p>
          <a:r>
            <a:rPr lang="en-US" dirty="0" smtClean="0"/>
            <a:t>New question(s)</a:t>
          </a:r>
          <a:endParaRPr lang="en-US" dirty="0"/>
        </a:p>
      </dgm:t>
    </dgm:pt>
    <dgm:pt modelId="{2A7748A0-914B-5746-B0B3-2252B2AB84B8}" type="parTrans" cxnId="{BB382E79-7D1F-B348-B4B8-63BEC534EEEE}">
      <dgm:prSet/>
      <dgm:spPr/>
      <dgm:t>
        <a:bodyPr/>
        <a:lstStyle/>
        <a:p>
          <a:endParaRPr lang="en-US"/>
        </a:p>
      </dgm:t>
    </dgm:pt>
    <dgm:pt modelId="{5032B919-5D08-CA42-92AD-931644E9DA11}" type="sibTrans" cxnId="{BB382E79-7D1F-B348-B4B8-63BEC534EEEE}">
      <dgm:prSet/>
      <dgm:spPr/>
      <dgm:t>
        <a:bodyPr/>
        <a:lstStyle/>
        <a:p>
          <a:endParaRPr lang="en-US"/>
        </a:p>
      </dgm:t>
    </dgm:pt>
    <dgm:pt modelId="{9D4E2BA4-97E2-B044-BC43-540B2BE10CC8}">
      <dgm:prSet phldrT="[Text]"/>
      <dgm:spPr/>
      <dgm:t>
        <a:bodyPr/>
        <a:lstStyle/>
        <a:p>
          <a:r>
            <a:rPr lang="en-US" dirty="0" smtClean="0"/>
            <a:t>Generate ideas</a:t>
          </a:r>
          <a:endParaRPr lang="en-US" dirty="0"/>
        </a:p>
      </dgm:t>
    </dgm:pt>
    <dgm:pt modelId="{FE2E6686-303A-1C4E-B566-B8284BB28CD5}" type="parTrans" cxnId="{61529DE4-E2F8-7641-8CC7-2E350496BFC1}">
      <dgm:prSet/>
      <dgm:spPr/>
      <dgm:t>
        <a:bodyPr/>
        <a:lstStyle/>
        <a:p>
          <a:endParaRPr lang="en-US"/>
        </a:p>
      </dgm:t>
    </dgm:pt>
    <dgm:pt modelId="{94F48F28-8873-4C4A-8171-0E63187A4783}" type="sibTrans" cxnId="{61529DE4-E2F8-7641-8CC7-2E350496BFC1}">
      <dgm:prSet/>
      <dgm:spPr/>
      <dgm:t>
        <a:bodyPr/>
        <a:lstStyle/>
        <a:p>
          <a:endParaRPr lang="en-US"/>
        </a:p>
      </dgm:t>
    </dgm:pt>
    <dgm:pt modelId="{3006B13B-A579-2546-9550-27D0D6B573C9}">
      <dgm:prSet phldrT="[Text]"/>
      <dgm:spPr/>
      <dgm:t>
        <a:bodyPr/>
        <a:lstStyle/>
        <a:p>
          <a:r>
            <a:rPr lang="en-US" dirty="0" smtClean="0"/>
            <a:t>Elicit and </a:t>
          </a:r>
        </a:p>
        <a:p>
          <a:r>
            <a:rPr lang="en-US" dirty="0" smtClean="0"/>
            <a:t>Publicize ideas</a:t>
          </a:r>
          <a:endParaRPr lang="en-US" dirty="0"/>
        </a:p>
      </dgm:t>
    </dgm:pt>
    <dgm:pt modelId="{A8D8D46E-42F6-0443-9200-A18916AEEE2E}" type="parTrans" cxnId="{60DDE57A-D496-EA45-9718-766570951C99}">
      <dgm:prSet/>
      <dgm:spPr/>
      <dgm:t>
        <a:bodyPr/>
        <a:lstStyle/>
        <a:p>
          <a:endParaRPr lang="en-US"/>
        </a:p>
      </dgm:t>
    </dgm:pt>
    <dgm:pt modelId="{6DBFE7CA-6A83-BB41-8378-B4196A3C3701}" type="sibTrans" cxnId="{60DDE57A-D496-EA45-9718-766570951C99}">
      <dgm:prSet/>
      <dgm:spPr/>
      <dgm:t>
        <a:bodyPr/>
        <a:lstStyle/>
        <a:p>
          <a:endParaRPr lang="en-US"/>
        </a:p>
      </dgm:t>
    </dgm:pt>
    <dgm:pt modelId="{5D71F2D1-5EBD-3A49-9C87-51A15B12B777}">
      <dgm:prSet phldrT="[Text]"/>
      <dgm:spPr/>
      <dgm:t>
        <a:bodyPr/>
        <a:lstStyle/>
        <a:p>
          <a:r>
            <a:rPr lang="en-US" dirty="0" smtClean="0"/>
            <a:t>Press on and develop ideas collaboratively</a:t>
          </a:r>
          <a:endParaRPr lang="en-US" dirty="0"/>
        </a:p>
      </dgm:t>
    </dgm:pt>
    <dgm:pt modelId="{F9C15B84-1413-EE4F-B8BA-2349DD06684D}" type="parTrans" cxnId="{89DE0792-29DA-8B4C-856F-9AB46CA85300}">
      <dgm:prSet/>
      <dgm:spPr/>
      <dgm:t>
        <a:bodyPr/>
        <a:lstStyle/>
        <a:p>
          <a:endParaRPr lang="en-US"/>
        </a:p>
      </dgm:t>
    </dgm:pt>
    <dgm:pt modelId="{D58B4CDD-5865-D741-87EF-2E7D1F6C29A0}" type="sibTrans" cxnId="{89DE0792-29DA-8B4C-856F-9AB46CA85300}">
      <dgm:prSet/>
      <dgm:spPr/>
      <dgm:t>
        <a:bodyPr/>
        <a:lstStyle/>
        <a:p>
          <a:endParaRPr lang="en-US"/>
        </a:p>
      </dgm:t>
    </dgm:pt>
    <dgm:pt modelId="{B1CE7630-E66B-094E-AAF4-9BE142740C6B}">
      <dgm:prSet phldrT="[Text]"/>
      <dgm:spPr/>
      <dgm:t>
        <a:bodyPr/>
        <a:lstStyle/>
        <a:p>
          <a:r>
            <a:rPr lang="en-US" dirty="0" smtClean="0"/>
            <a:t>Solidify and/or refine new meanings</a:t>
          </a:r>
          <a:endParaRPr lang="en-US" dirty="0"/>
        </a:p>
      </dgm:t>
    </dgm:pt>
    <dgm:pt modelId="{833060DD-A62E-5B43-BA29-FF8B057BE073}" type="parTrans" cxnId="{8C757EA6-7A89-0D4B-A71F-6D80B8FA63E2}">
      <dgm:prSet/>
      <dgm:spPr/>
      <dgm:t>
        <a:bodyPr/>
        <a:lstStyle/>
        <a:p>
          <a:endParaRPr lang="en-US"/>
        </a:p>
      </dgm:t>
    </dgm:pt>
    <dgm:pt modelId="{A7B36067-2645-E147-9E3A-F27BD9478E20}" type="sibTrans" cxnId="{8C757EA6-7A89-0D4B-A71F-6D80B8FA63E2}">
      <dgm:prSet/>
      <dgm:spPr/>
      <dgm:t>
        <a:bodyPr/>
        <a:lstStyle/>
        <a:p>
          <a:endParaRPr lang="en-US"/>
        </a:p>
      </dgm:t>
    </dgm:pt>
    <dgm:pt modelId="{1637E955-18AE-6741-A331-F9FC4B606F1C}" type="pres">
      <dgm:prSet presAssocID="{295B8CEE-1DDC-B040-B63B-0F9F6B42AF53}" presName="Name0" presStyleCnt="0">
        <dgm:presLayoutVars>
          <dgm:dir/>
          <dgm:resizeHandles val="exact"/>
        </dgm:presLayoutVars>
      </dgm:prSet>
      <dgm:spPr/>
      <dgm:t>
        <a:bodyPr/>
        <a:lstStyle/>
        <a:p>
          <a:endParaRPr lang="en-US"/>
        </a:p>
      </dgm:t>
    </dgm:pt>
    <dgm:pt modelId="{CB454CEF-E7B6-D844-BA13-1BE6F4A5987A}" type="pres">
      <dgm:prSet presAssocID="{295B8CEE-1DDC-B040-B63B-0F9F6B42AF53}" presName="cycle" presStyleCnt="0"/>
      <dgm:spPr/>
    </dgm:pt>
    <dgm:pt modelId="{0D53917E-C901-2346-A01A-5F099D9BF2E4}" type="pres">
      <dgm:prSet presAssocID="{CF42BB7D-E287-2245-AA2B-AC12A8C3643E}" presName="nodeFirstNode" presStyleLbl="node1" presStyleIdx="0" presStyleCnt="5">
        <dgm:presLayoutVars>
          <dgm:bulletEnabled val="1"/>
        </dgm:presLayoutVars>
      </dgm:prSet>
      <dgm:spPr/>
      <dgm:t>
        <a:bodyPr/>
        <a:lstStyle/>
        <a:p>
          <a:endParaRPr lang="en-US"/>
        </a:p>
      </dgm:t>
    </dgm:pt>
    <dgm:pt modelId="{F8A6C3DF-7118-EE42-B0F8-E206A8DF5924}" type="pres">
      <dgm:prSet presAssocID="{5032B919-5D08-CA42-92AD-931644E9DA11}" presName="sibTransFirstNode" presStyleLbl="bgShp" presStyleIdx="0" presStyleCnt="1"/>
      <dgm:spPr/>
      <dgm:t>
        <a:bodyPr/>
        <a:lstStyle/>
        <a:p>
          <a:endParaRPr lang="en-US"/>
        </a:p>
      </dgm:t>
    </dgm:pt>
    <dgm:pt modelId="{2C0C92E9-5E68-494A-867C-D8587360038A}" type="pres">
      <dgm:prSet presAssocID="{9D4E2BA4-97E2-B044-BC43-540B2BE10CC8}" presName="nodeFollowingNodes" presStyleLbl="node1" presStyleIdx="1" presStyleCnt="5">
        <dgm:presLayoutVars>
          <dgm:bulletEnabled val="1"/>
        </dgm:presLayoutVars>
      </dgm:prSet>
      <dgm:spPr/>
      <dgm:t>
        <a:bodyPr/>
        <a:lstStyle/>
        <a:p>
          <a:endParaRPr lang="en-US"/>
        </a:p>
      </dgm:t>
    </dgm:pt>
    <dgm:pt modelId="{03DADE6B-6A4E-FB46-83E5-321B4B8650AD}" type="pres">
      <dgm:prSet presAssocID="{3006B13B-A579-2546-9550-27D0D6B573C9}" presName="nodeFollowingNodes" presStyleLbl="node1" presStyleIdx="2" presStyleCnt="5" custRadScaleRad="96845" custRadScaleInc="-21333">
        <dgm:presLayoutVars>
          <dgm:bulletEnabled val="1"/>
        </dgm:presLayoutVars>
      </dgm:prSet>
      <dgm:spPr/>
      <dgm:t>
        <a:bodyPr/>
        <a:lstStyle/>
        <a:p>
          <a:endParaRPr lang="en-US"/>
        </a:p>
      </dgm:t>
    </dgm:pt>
    <dgm:pt modelId="{FC39F831-D285-D544-909A-FEA27BD80A5E}" type="pres">
      <dgm:prSet presAssocID="{5D71F2D1-5EBD-3A49-9C87-51A15B12B777}" presName="nodeFollowingNodes" presStyleLbl="node1" presStyleIdx="3" presStyleCnt="5" custRadScaleRad="102251" custRadScaleInc="25668">
        <dgm:presLayoutVars>
          <dgm:bulletEnabled val="1"/>
        </dgm:presLayoutVars>
      </dgm:prSet>
      <dgm:spPr/>
      <dgm:t>
        <a:bodyPr/>
        <a:lstStyle/>
        <a:p>
          <a:endParaRPr lang="en-US"/>
        </a:p>
      </dgm:t>
    </dgm:pt>
    <dgm:pt modelId="{C7B4F525-2C78-1B4A-BD53-26D926CF8DEB}" type="pres">
      <dgm:prSet presAssocID="{B1CE7630-E66B-094E-AAF4-9BE142740C6B}" presName="nodeFollowingNodes" presStyleLbl="node1" presStyleIdx="4" presStyleCnt="5">
        <dgm:presLayoutVars>
          <dgm:bulletEnabled val="1"/>
        </dgm:presLayoutVars>
      </dgm:prSet>
      <dgm:spPr/>
      <dgm:t>
        <a:bodyPr/>
        <a:lstStyle/>
        <a:p>
          <a:endParaRPr lang="en-US"/>
        </a:p>
      </dgm:t>
    </dgm:pt>
  </dgm:ptLst>
  <dgm:cxnLst>
    <dgm:cxn modelId="{7067996A-06A7-D74D-ADCA-B953AFA0F114}" type="presOf" srcId="{5D71F2D1-5EBD-3A49-9C87-51A15B12B777}" destId="{FC39F831-D285-D544-909A-FEA27BD80A5E}" srcOrd="0" destOrd="0" presId="urn:microsoft.com/office/officeart/2005/8/layout/cycle3"/>
    <dgm:cxn modelId="{BB382E79-7D1F-B348-B4B8-63BEC534EEEE}" srcId="{295B8CEE-1DDC-B040-B63B-0F9F6B42AF53}" destId="{CF42BB7D-E287-2245-AA2B-AC12A8C3643E}" srcOrd="0" destOrd="0" parTransId="{2A7748A0-914B-5746-B0B3-2252B2AB84B8}" sibTransId="{5032B919-5D08-CA42-92AD-931644E9DA11}"/>
    <dgm:cxn modelId="{89DE0792-29DA-8B4C-856F-9AB46CA85300}" srcId="{295B8CEE-1DDC-B040-B63B-0F9F6B42AF53}" destId="{5D71F2D1-5EBD-3A49-9C87-51A15B12B777}" srcOrd="3" destOrd="0" parTransId="{F9C15B84-1413-EE4F-B8BA-2349DD06684D}" sibTransId="{D58B4CDD-5865-D741-87EF-2E7D1F6C29A0}"/>
    <dgm:cxn modelId="{8A44656F-06B5-0F43-8BEB-E49E80A2C309}" type="presOf" srcId="{9D4E2BA4-97E2-B044-BC43-540B2BE10CC8}" destId="{2C0C92E9-5E68-494A-867C-D8587360038A}" srcOrd="0" destOrd="0" presId="urn:microsoft.com/office/officeart/2005/8/layout/cycle3"/>
    <dgm:cxn modelId="{2B10E5A0-59E4-394F-94A3-01F37162368F}" type="presOf" srcId="{B1CE7630-E66B-094E-AAF4-9BE142740C6B}" destId="{C7B4F525-2C78-1B4A-BD53-26D926CF8DEB}" srcOrd="0" destOrd="0" presId="urn:microsoft.com/office/officeart/2005/8/layout/cycle3"/>
    <dgm:cxn modelId="{61529DE4-E2F8-7641-8CC7-2E350496BFC1}" srcId="{295B8CEE-1DDC-B040-B63B-0F9F6B42AF53}" destId="{9D4E2BA4-97E2-B044-BC43-540B2BE10CC8}" srcOrd="1" destOrd="0" parTransId="{FE2E6686-303A-1C4E-B566-B8284BB28CD5}" sibTransId="{94F48F28-8873-4C4A-8171-0E63187A4783}"/>
    <dgm:cxn modelId="{3AEB9F53-9C3D-D749-BAFA-71989DC9FE46}" type="presOf" srcId="{3006B13B-A579-2546-9550-27D0D6B573C9}" destId="{03DADE6B-6A4E-FB46-83E5-321B4B8650AD}" srcOrd="0" destOrd="0" presId="urn:microsoft.com/office/officeart/2005/8/layout/cycle3"/>
    <dgm:cxn modelId="{4E4ACB7A-ECA5-C343-A16F-8D2ED2B73566}" type="presOf" srcId="{5032B919-5D08-CA42-92AD-931644E9DA11}" destId="{F8A6C3DF-7118-EE42-B0F8-E206A8DF5924}" srcOrd="0" destOrd="0" presId="urn:microsoft.com/office/officeart/2005/8/layout/cycle3"/>
    <dgm:cxn modelId="{B2C5A73B-E619-6D43-A163-9BF27BA536D1}" type="presOf" srcId="{295B8CEE-1DDC-B040-B63B-0F9F6B42AF53}" destId="{1637E955-18AE-6741-A331-F9FC4B606F1C}" srcOrd="0" destOrd="0" presId="urn:microsoft.com/office/officeart/2005/8/layout/cycle3"/>
    <dgm:cxn modelId="{DF3C31AD-0388-6041-8B2B-03A050FD40C7}" type="presOf" srcId="{CF42BB7D-E287-2245-AA2B-AC12A8C3643E}" destId="{0D53917E-C901-2346-A01A-5F099D9BF2E4}" srcOrd="0" destOrd="0" presId="urn:microsoft.com/office/officeart/2005/8/layout/cycle3"/>
    <dgm:cxn modelId="{8C757EA6-7A89-0D4B-A71F-6D80B8FA63E2}" srcId="{295B8CEE-1DDC-B040-B63B-0F9F6B42AF53}" destId="{B1CE7630-E66B-094E-AAF4-9BE142740C6B}" srcOrd="4" destOrd="0" parTransId="{833060DD-A62E-5B43-BA29-FF8B057BE073}" sibTransId="{A7B36067-2645-E147-9E3A-F27BD9478E20}"/>
    <dgm:cxn modelId="{60DDE57A-D496-EA45-9718-766570951C99}" srcId="{295B8CEE-1DDC-B040-B63B-0F9F6B42AF53}" destId="{3006B13B-A579-2546-9550-27D0D6B573C9}" srcOrd="2" destOrd="0" parTransId="{A8D8D46E-42F6-0443-9200-A18916AEEE2E}" sibTransId="{6DBFE7CA-6A83-BB41-8378-B4196A3C3701}"/>
    <dgm:cxn modelId="{C1B3EC41-C1D8-2B49-8D9C-732527595954}" type="presParOf" srcId="{1637E955-18AE-6741-A331-F9FC4B606F1C}" destId="{CB454CEF-E7B6-D844-BA13-1BE6F4A5987A}" srcOrd="0" destOrd="0" presId="urn:microsoft.com/office/officeart/2005/8/layout/cycle3"/>
    <dgm:cxn modelId="{92C53B09-C8B3-814F-88E9-15E9449889B2}" type="presParOf" srcId="{CB454CEF-E7B6-D844-BA13-1BE6F4A5987A}" destId="{0D53917E-C901-2346-A01A-5F099D9BF2E4}" srcOrd="0" destOrd="0" presId="urn:microsoft.com/office/officeart/2005/8/layout/cycle3"/>
    <dgm:cxn modelId="{26B72E25-FF08-5A40-995B-EC4005D84FDF}" type="presParOf" srcId="{CB454CEF-E7B6-D844-BA13-1BE6F4A5987A}" destId="{F8A6C3DF-7118-EE42-B0F8-E206A8DF5924}" srcOrd="1" destOrd="0" presId="urn:microsoft.com/office/officeart/2005/8/layout/cycle3"/>
    <dgm:cxn modelId="{7DD8017E-B705-0245-B4C6-A875518CB035}" type="presParOf" srcId="{CB454CEF-E7B6-D844-BA13-1BE6F4A5987A}" destId="{2C0C92E9-5E68-494A-867C-D8587360038A}" srcOrd="2" destOrd="0" presId="urn:microsoft.com/office/officeart/2005/8/layout/cycle3"/>
    <dgm:cxn modelId="{F4425C7D-622B-FC40-9C68-EA24E8AA9690}" type="presParOf" srcId="{CB454CEF-E7B6-D844-BA13-1BE6F4A5987A}" destId="{03DADE6B-6A4E-FB46-83E5-321B4B8650AD}" srcOrd="3" destOrd="0" presId="urn:microsoft.com/office/officeart/2005/8/layout/cycle3"/>
    <dgm:cxn modelId="{3C0234FB-35CD-3748-A98C-42E8F3F49650}" type="presParOf" srcId="{CB454CEF-E7B6-D844-BA13-1BE6F4A5987A}" destId="{FC39F831-D285-D544-909A-FEA27BD80A5E}" srcOrd="4" destOrd="0" presId="urn:microsoft.com/office/officeart/2005/8/layout/cycle3"/>
    <dgm:cxn modelId="{5E50A56D-4952-9C4A-A18E-F64B41A9C295}" type="presParOf" srcId="{CB454CEF-E7B6-D844-BA13-1BE6F4A5987A}" destId="{C7B4F525-2C78-1B4A-BD53-26D926CF8DEB}"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6C3DF-7118-EE42-B0F8-E206A8DF5924}">
      <dsp:nvSpPr>
        <dsp:cNvPr id="0" name=""/>
        <dsp:cNvSpPr/>
      </dsp:nvSpPr>
      <dsp:spPr>
        <a:xfrm>
          <a:off x="1423335" y="-28752"/>
          <a:ext cx="4773329" cy="4773329"/>
        </a:xfrm>
        <a:prstGeom prst="circularArrow">
          <a:avLst>
            <a:gd name="adj1" fmla="val 5544"/>
            <a:gd name="adj2" fmla="val 330680"/>
            <a:gd name="adj3" fmla="val 13778780"/>
            <a:gd name="adj4" fmla="val 17384227"/>
            <a:gd name="adj5" fmla="val 5757"/>
          </a:avLst>
        </a:prstGeom>
        <a:solidFill>
          <a:schemeClr val="accent1">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0D53917E-C901-2346-A01A-5F099D9BF2E4}">
      <dsp:nvSpPr>
        <dsp:cNvPr id="0" name=""/>
        <dsp:cNvSpPr/>
      </dsp:nvSpPr>
      <dsp:spPr>
        <a:xfrm>
          <a:off x="2693789" y="1035"/>
          <a:ext cx="2232421" cy="1116210"/>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New question(s)</a:t>
          </a:r>
          <a:endParaRPr lang="en-US" sz="2000" kern="1200" dirty="0"/>
        </a:p>
      </dsp:txBody>
      <dsp:txXfrm>
        <a:off x="2748278" y="55524"/>
        <a:ext cx="2123443" cy="1007232"/>
      </dsp:txXfrm>
    </dsp:sp>
    <dsp:sp modelId="{2C0C92E9-5E68-494A-867C-D8587360038A}">
      <dsp:nvSpPr>
        <dsp:cNvPr id="0" name=""/>
        <dsp:cNvSpPr/>
      </dsp:nvSpPr>
      <dsp:spPr>
        <a:xfrm>
          <a:off x="4629697" y="1407555"/>
          <a:ext cx="2232421" cy="1116210"/>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Generate ideas</a:t>
          </a:r>
          <a:endParaRPr lang="en-US" sz="2000" kern="1200" dirty="0"/>
        </a:p>
      </dsp:txBody>
      <dsp:txXfrm>
        <a:off x="4684186" y="1462044"/>
        <a:ext cx="2123443" cy="1007232"/>
      </dsp:txXfrm>
    </dsp:sp>
    <dsp:sp modelId="{03DADE6B-6A4E-FB46-83E5-321B4B8650AD}">
      <dsp:nvSpPr>
        <dsp:cNvPr id="0" name=""/>
        <dsp:cNvSpPr/>
      </dsp:nvSpPr>
      <dsp:spPr>
        <a:xfrm>
          <a:off x="4177030" y="3335059"/>
          <a:ext cx="2232421" cy="1116210"/>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Elicit and </a:t>
          </a:r>
        </a:p>
        <a:p>
          <a:pPr lvl="0" algn="ctr" defTabSz="889000">
            <a:lnSpc>
              <a:spcPct val="90000"/>
            </a:lnSpc>
            <a:spcBef>
              <a:spcPct val="0"/>
            </a:spcBef>
            <a:spcAft>
              <a:spcPct val="35000"/>
            </a:spcAft>
          </a:pPr>
          <a:r>
            <a:rPr lang="en-US" sz="2000" kern="1200" dirty="0" smtClean="0"/>
            <a:t>Publicize ideas</a:t>
          </a:r>
          <a:endParaRPr lang="en-US" sz="2000" kern="1200" dirty="0"/>
        </a:p>
      </dsp:txBody>
      <dsp:txXfrm>
        <a:off x="4231519" y="3389548"/>
        <a:ext cx="2123443" cy="1007232"/>
      </dsp:txXfrm>
    </dsp:sp>
    <dsp:sp modelId="{FC39F831-D285-D544-909A-FEA27BD80A5E}">
      <dsp:nvSpPr>
        <dsp:cNvPr id="0" name=""/>
        <dsp:cNvSpPr/>
      </dsp:nvSpPr>
      <dsp:spPr>
        <a:xfrm>
          <a:off x="1067149" y="3335062"/>
          <a:ext cx="2232421" cy="1116210"/>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Press on and develop ideas collaboratively</a:t>
          </a:r>
          <a:endParaRPr lang="en-US" sz="2000" kern="1200" dirty="0"/>
        </a:p>
      </dsp:txBody>
      <dsp:txXfrm>
        <a:off x="1121638" y="3389551"/>
        <a:ext cx="2123443" cy="1007232"/>
      </dsp:txXfrm>
    </dsp:sp>
    <dsp:sp modelId="{C7B4F525-2C78-1B4A-BD53-26D926CF8DEB}">
      <dsp:nvSpPr>
        <dsp:cNvPr id="0" name=""/>
        <dsp:cNvSpPr/>
      </dsp:nvSpPr>
      <dsp:spPr>
        <a:xfrm>
          <a:off x="757880" y="1407555"/>
          <a:ext cx="2232421" cy="1116210"/>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Solidify and/or refine new meanings</a:t>
          </a:r>
          <a:endParaRPr lang="en-US" sz="2000" kern="1200" dirty="0"/>
        </a:p>
      </dsp:txBody>
      <dsp:txXfrm>
        <a:off x="812369" y="1462044"/>
        <a:ext cx="2123443" cy="1007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6C3DF-7118-EE42-B0F8-E206A8DF5924}">
      <dsp:nvSpPr>
        <dsp:cNvPr id="0" name=""/>
        <dsp:cNvSpPr/>
      </dsp:nvSpPr>
      <dsp:spPr>
        <a:xfrm>
          <a:off x="1423335" y="-28752"/>
          <a:ext cx="4773329" cy="4773329"/>
        </a:xfrm>
        <a:prstGeom prst="circularArrow">
          <a:avLst>
            <a:gd name="adj1" fmla="val 5544"/>
            <a:gd name="adj2" fmla="val 330680"/>
            <a:gd name="adj3" fmla="val 13778780"/>
            <a:gd name="adj4" fmla="val 17384227"/>
            <a:gd name="adj5" fmla="val 5757"/>
          </a:avLst>
        </a:prstGeom>
        <a:solidFill>
          <a:schemeClr val="accent1">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0D53917E-C901-2346-A01A-5F099D9BF2E4}">
      <dsp:nvSpPr>
        <dsp:cNvPr id="0" name=""/>
        <dsp:cNvSpPr/>
      </dsp:nvSpPr>
      <dsp:spPr>
        <a:xfrm>
          <a:off x="2693789" y="1035"/>
          <a:ext cx="2232421" cy="1116210"/>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New question(s)</a:t>
          </a:r>
          <a:endParaRPr lang="en-US" sz="2000" kern="1200" dirty="0"/>
        </a:p>
      </dsp:txBody>
      <dsp:txXfrm>
        <a:off x="2748278" y="55524"/>
        <a:ext cx="2123443" cy="1007232"/>
      </dsp:txXfrm>
    </dsp:sp>
    <dsp:sp modelId="{2C0C92E9-5E68-494A-867C-D8587360038A}">
      <dsp:nvSpPr>
        <dsp:cNvPr id="0" name=""/>
        <dsp:cNvSpPr/>
      </dsp:nvSpPr>
      <dsp:spPr>
        <a:xfrm>
          <a:off x="4629697" y="1407555"/>
          <a:ext cx="2232421" cy="1116210"/>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Generate ideas</a:t>
          </a:r>
          <a:endParaRPr lang="en-US" sz="2000" kern="1200" dirty="0"/>
        </a:p>
      </dsp:txBody>
      <dsp:txXfrm>
        <a:off x="4684186" y="1462044"/>
        <a:ext cx="2123443" cy="1007232"/>
      </dsp:txXfrm>
    </dsp:sp>
    <dsp:sp modelId="{03DADE6B-6A4E-FB46-83E5-321B4B8650AD}">
      <dsp:nvSpPr>
        <dsp:cNvPr id="0" name=""/>
        <dsp:cNvSpPr/>
      </dsp:nvSpPr>
      <dsp:spPr>
        <a:xfrm>
          <a:off x="4177030" y="3335059"/>
          <a:ext cx="2232421" cy="1116210"/>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Elicit and </a:t>
          </a:r>
        </a:p>
        <a:p>
          <a:pPr lvl="0" algn="ctr" defTabSz="889000">
            <a:lnSpc>
              <a:spcPct val="90000"/>
            </a:lnSpc>
            <a:spcBef>
              <a:spcPct val="0"/>
            </a:spcBef>
            <a:spcAft>
              <a:spcPct val="35000"/>
            </a:spcAft>
          </a:pPr>
          <a:r>
            <a:rPr lang="en-US" sz="2000" kern="1200" dirty="0" smtClean="0"/>
            <a:t>Publicize ideas</a:t>
          </a:r>
          <a:endParaRPr lang="en-US" sz="2000" kern="1200" dirty="0"/>
        </a:p>
      </dsp:txBody>
      <dsp:txXfrm>
        <a:off x="4231519" y="3389548"/>
        <a:ext cx="2123443" cy="1007232"/>
      </dsp:txXfrm>
    </dsp:sp>
    <dsp:sp modelId="{FC39F831-D285-D544-909A-FEA27BD80A5E}">
      <dsp:nvSpPr>
        <dsp:cNvPr id="0" name=""/>
        <dsp:cNvSpPr/>
      </dsp:nvSpPr>
      <dsp:spPr>
        <a:xfrm>
          <a:off x="1067149" y="3335062"/>
          <a:ext cx="2232421" cy="1116210"/>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Press on and develop ideas collaboratively</a:t>
          </a:r>
          <a:endParaRPr lang="en-US" sz="2000" kern="1200" dirty="0"/>
        </a:p>
      </dsp:txBody>
      <dsp:txXfrm>
        <a:off x="1121638" y="3389551"/>
        <a:ext cx="2123443" cy="1007232"/>
      </dsp:txXfrm>
    </dsp:sp>
    <dsp:sp modelId="{C7B4F525-2C78-1B4A-BD53-26D926CF8DEB}">
      <dsp:nvSpPr>
        <dsp:cNvPr id="0" name=""/>
        <dsp:cNvSpPr/>
      </dsp:nvSpPr>
      <dsp:spPr>
        <a:xfrm>
          <a:off x="757880" y="1407555"/>
          <a:ext cx="2232421" cy="1116210"/>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Solidify and/or refine new meanings</a:t>
          </a:r>
          <a:endParaRPr lang="en-US" sz="2000" kern="1200" dirty="0"/>
        </a:p>
      </dsp:txBody>
      <dsp:txXfrm>
        <a:off x="812369" y="1462044"/>
        <a:ext cx="2123443" cy="100723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4809CED-9805-EB48-84C4-C4F69918F937}" type="datetimeFigureOut">
              <a:rPr lang="en-US" smtClean="0"/>
              <a:t>6/25/14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912496E-27CC-5144-9496-6F868F0000E5}" type="slidenum">
              <a:rPr lang="en-US" smtClean="0"/>
              <a:t>‹#›</a:t>
            </a:fld>
            <a:endParaRPr lang="en-US"/>
          </a:p>
        </p:txBody>
      </p:sp>
    </p:spTree>
    <p:extLst>
      <p:ext uri="{BB962C8B-B14F-4D97-AF65-F5344CB8AC3E}">
        <p14:creationId xmlns:p14="http://schemas.microsoft.com/office/powerpoint/2010/main" val="302515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D25B9C3-3ED7-1C44-8F78-70F061E3F470}" type="datetimeFigureOut">
              <a:rPr lang="en-US" smtClean="0"/>
              <a:t>6/25/14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C54C718-591C-624A-895C-2F1E332E3645}" type="slidenum">
              <a:rPr lang="en-US" smtClean="0"/>
              <a:t>‹#›</a:t>
            </a:fld>
            <a:endParaRPr lang="en-US"/>
          </a:p>
        </p:txBody>
      </p:sp>
    </p:spTree>
    <p:extLst>
      <p:ext uri="{BB962C8B-B14F-4D97-AF65-F5344CB8AC3E}">
        <p14:creationId xmlns:p14="http://schemas.microsoft.com/office/powerpoint/2010/main" val="33662563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Hexagon Task  - algebraic and proportional reasoning; modeling talk frame; focus on publicizing</a:t>
            </a:r>
          </a:p>
          <a:p>
            <a:r>
              <a:rPr lang="en-US" dirty="0" smtClean="0"/>
              <a:t>Argumentation – pattern process </a:t>
            </a:r>
            <a:r>
              <a:rPr lang="en-US" dirty="0" err="1" smtClean="0"/>
              <a:t>vs</a:t>
            </a:r>
            <a:r>
              <a:rPr lang="en-US" dirty="0" smtClean="0"/>
              <a:t> pattern result reasoning; warrants</a:t>
            </a:r>
            <a:r>
              <a:rPr lang="en-US" baseline="0" dirty="0" smtClean="0"/>
              <a:t> for choices of method… </a:t>
            </a:r>
            <a:endParaRPr lang="en-US" dirty="0" smtClean="0"/>
          </a:p>
          <a:p>
            <a:endParaRPr lang="en-US" dirty="0"/>
          </a:p>
        </p:txBody>
      </p:sp>
      <p:sp>
        <p:nvSpPr>
          <p:cNvPr id="4" name="Slide Number Placeholder 3"/>
          <p:cNvSpPr>
            <a:spLocks noGrp="1"/>
          </p:cNvSpPr>
          <p:nvPr>
            <p:ph type="sldNum" sz="quarter" idx="10"/>
          </p:nvPr>
        </p:nvSpPr>
        <p:spPr/>
        <p:txBody>
          <a:bodyPr/>
          <a:lstStyle/>
          <a:p>
            <a:fld id="{DC54C718-591C-624A-895C-2F1E332E3645}" type="slidenum">
              <a:rPr lang="en-US" smtClean="0"/>
              <a:t>2</a:t>
            </a:fld>
            <a:endParaRPr lang="en-US"/>
          </a:p>
        </p:txBody>
      </p:sp>
    </p:spTree>
    <p:extLst>
      <p:ext uri="{BB962C8B-B14F-4D97-AF65-F5344CB8AC3E}">
        <p14:creationId xmlns:p14="http://schemas.microsoft.com/office/powerpoint/2010/main" val="2518372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166406-FAAB-0C4F-B756-1E4D121CDE3E}" type="slidenum">
              <a:rPr lang="en-US" smtClean="0">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3738550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9D8055-C907-D944-AD70-83260C4DB9C5}" type="slidenum">
              <a:rPr lang="en-US" smtClean="0"/>
              <a:t>16</a:t>
            </a:fld>
            <a:endParaRPr lang="en-US"/>
          </a:p>
        </p:txBody>
      </p:sp>
    </p:spTree>
    <p:extLst>
      <p:ext uri="{BB962C8B-B14F-4D97-AF65-F5344CB8AC3E}">
        <p14:creationId xmlns:p14="http://schemas.microsoft.com/office/powerpoint/2010/main" val="2357407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with 3 minutes of </a:t>
            </a:r>
            <a:r>
              <a:rPr lang="en-US" i="1" dirty="0" smtClean="0"/>
              <a:t>private think time</a:t>
            </a:r>
          </a:p>
          <a:p>
            <a:r>
              <a:rPr lang="en-US" dirty="0" smtClean="0"/>
              <a:t>Partner work: 5 minutes </a:t>
            </a:r>
          </a:p>
          <a:p>
            <a:r>
              <a:rPr lang="en-US" dirty="0" smtClean="0"/>
              <a:t>Whole-class discussion using the Talk Frame (10-12 </a:t>
            </a:r>
            <a:r>
              <a:rPr lang="en-US" dirty="0" err="1" smtClean="0"/>
              <a:t>mins</a:t>
            </a:r>
            <a:r>
              <a:rPr lang="en-US" dirty="0" smtClean="0"/>
              <a:t>)</a:t>
            </a:r>
          </a:p>
          <a:p>
            <a:endParaRPr lang="en-US" dirty="0"/>
          </a:p>
        </p:txBody>
      </p:sp>
      <p:sp>
        <p:nvSpPr>
          <p:cNvPr id="4" name="Slide Number Placeholder 3"/>
          <p:cNvSpPr>
            <a:spLocks noGrp="1"/>
          </p:cNvSpPr>
          <p:nvPr>
            <p:ph type="sldNum" sz="quarter" idx="10"/>
          </p:nvPr>
        </p:nvSpPr>
        <p:spPr/>
        <p:txBody>
          <a:bodyPr/>
          <a:lstStyle/>
          <a:p>
            <a:fld id="{DC54C718-591C-624A-895C-2F1E332E3645}" type="slidenum">
              <a:rPr lang="en-US" smtClean="0"/>
              <a:t>18</a:t>
            </a:fld>
            <a:endParaRPr lang="en-US"/>
          </a:p>
        </p:txBody>
      </p:sp>
    </p:spTree>
    <p:extLst>
      <p:ext uri="{BB962C8B-B14F-4D97-AF65-F5344CB8AC3E}">
        <p14:creationId xmlns:p14="http://schemas.microsoft.com/office/powerpoint/2010/main" val="2500653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9D8055-C907-D944-AD70-83260C4DB9C5}" type="slidenum">
              <a:rPr lang="en-US" smtClean="0"/>
              <a:t>25</a:t>
            </a:fld>
            <a:endParaRPr lang="en-US"/>
          </a:p>
        </p:txBody>
      </p:sp>
    </p:spTree>
    <p:extLst>
      <p:ext uri="{BB962C8B-B14F-4D97-AF65-F5344CB8AC3E}">
        <p14:creationId xmlns:p14="http://schemas.microsoft.com/office/powerpoint/2010/main" val="235740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Leading towards</a:t>
            </a:r>
          </a:p>
          <a:p>
            <a:r>
              <a:rPr lang="en-US" dirty="0"/>
              <a:t>A-REI.1 Explain each step in solving a simple equation as following</a:t>
            </a:r>
          </a:p>
          <a:p>
            <a:r>
              <a:rPr lang="en-US" dirty="0"/>
              <a:t>from the equality of numbers asserted at the previous step,</a:t>
            </a:r>
          </a:p>
          <a:p>
            <a:r>
              <a:rPr lang="en-US" dirty="0"/>
              <a:t>starting from the assumption that the original equation has a solution.</a:t>
            </a:r>
          </a:p>
          <a:p>
            <a:r>
              <a:rPr lang="en-US" dirty="0"/>
              <a:t>Construct a viable argument to justify a solution method.</a:t>
            </a:r>
          </a:p>
        </p:txBody>
      </p:sp>
      <p:sp>
        <p:nvSpPr>
          <p:cNvPr id="4" name="Slide Number Placeholder 3"/>
          <p:cNvSpPr>
            <a:spLocks noGrp="1"/>
          </p:cNvSpPr>
          <p:nvPr>
            <p:ph type="sldNum" sz="quarter" idx="10"/>
          </p:nvPr>
        </p:nvSpPr>
        <p:spPr/>
        <p:txBody>
          <a:bodyPr/>
          <a:lstStyle/>
          <a:p>
            <a:fld id="{0EE97E07-5F03-1F4E-B932-76843689057B}" type="slidenum">
              <a:rPr lang="en-US" smtClean="0"/>
              <a:t>28</a:t>
            </a:fld>
            <a:endParaRPr lang="en-US"/>
          </a:p>
        </p:txBody>
      </p:sp>
    </p:spTree>
    <p:extLst>
      <p:ext uri="{BB962C8B-B14F-4D97-AF65-F5344CB8AC3E}">
        <p14:creationId xmlns:p14="http://schemas.microsoft.com/office/powerpoint/2010/main" val="3631761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6/25/14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6/25/14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6/25/14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a:defRPr>
                <a:solidFill>
                  <a:schemeClr val="tx1">
                    <a:tint val="75000"/>
                  </a:schemeClr>
                </a:solidFill>
                <a:latin typeface="Tahoma" pitchFamily="34" charset="0"/>
                <a:ea typeface="+mn-ea"/>
                <a:cs typeface="Tahoma" pitchFamily="34" charset="0"/>
              </a:defRPr>
            </a:lvl1pPr>
          </a:lstStyle>
          <a:p>
            <a:pPr>
              <a:defRPr/>
            </a:pPr>
            <a:r>
              <a:rPr lang="en-US">
                <a:solidFill>
                  <a:prstClr val="black">
                    <a:tint val="75000"/>
                  </a:prstClr>
                </a:solidFill>
              </a:rPr>
              <a:t>Math Leadership Academy</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AEF8AE9-079F-4448-81CC-AF3EEC1746E9}" type="slidenum">
              <a:rPr lang="en-US"/>
              <a:pPr/>
              <a:t>‹#›</a:t>
            </a:fld>
            <a:endParaRPr lang="en-US"/>
          </a:p>
        </p:txBody>
      </p:sp>
    </p:spTree>
    <p:extLst>
      <p:ext uri="{BB962C8B-B14F-4D97-AF65-F5344CB8AC3E}">
        <p14:creationId xmlns:p14="http://schemas.microsoft.com/office/powerpoint/2010/main" val="1322431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FB063C8-8256-164F-8FAE-3E321128AC6C}" type="datetimeFigureOut">
              <a:rPr lang="en-US"/>
              <a:pPr/>
              <a:t>6/25/14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9A3E3D9-67E3-2E4B-A2F7-9E70E18F4A8D}" type="slidenum">
              <a:rPr lang="en-US"/>
              <a:pPr/>
              <a:t>‹#›</a:t>
            </a:fld>
            <a:endParaRPr lang="en-US"/>
          </a:p>
        </p:txBody>
      </p:sp>
    </p:spTree>
    <p:extLst>
      <p:ext uri="{BB962C8B-B14F-4D97-AF65-F5344CB8AC3E}">
        <p14:creationId xmlns:p14="http://schemas.microsoft.com/office/powerpoint/2010/main" val="1110269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40D2040-7EE1-894C-9670-D5748E5CE4B4}" type="datetimeFigureOut">
              <a:rPr lang="en-US"/>
              <a:pPr/>
              <a:t>6/25/14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79E03F9-9300-4549-9ACE-495B1E0546C3}" type="slidenum">
              <a:rPr lang="en-US"/>
              <a:pPr/>
              <a:t>‹#›</a:t>
            </a:fld>
            <a:endParaRPr lang="en-US"/>
          </a:p>
        </p:txBody>
      </p:sp>
    </p:spTree>
    <p:extLst>
      <p:ext uri="{BB962C8B-B14F-4D97-AF65-F5344CB8AC3E}">
        <p14:creationId xmlns:p14="http://schemas.microsoft.com/office/powerpoint/2010/main" val="1611053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9F59CAB-9AFA-C543-A739-DE006E3D3387}" type="datetimeFigureOut">
              <a:rPr lang="en-US"/>
              <a:pPr/>
              <a:t>6/25/14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32CB956-2BB2-6942-A214-2D6DCD5F11BE}" type="slidenum">
              <a:rPr lang="en-US"/>
              <a:pPr/>
              <a:t>‹#›</a:t>
            </a:fld>
            <a:endParaRPr lang="en-US"/>
          </a:p>
        </p:txBody>
      </p:sp>
    </p:spTree>
    <p:extLst>
      <p:ext uri="{BB962C8B-B14F-4D97-AF65-F5344CB8AC3E}">
        <p14:creationId xmlns:p14="http://schemas.microsoft.com/office/powerpoint/2010/main" val="3820621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BC51795-425B-8E4E-9E17-BC102A773727}" type="datetimeFigureOut">
              <a:rPr lang="en-US"/>
              <a:pPr/>
              <a:t>6/25/14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FCA7B75-AFD6-CD48-8106-ED6156B3E1C0}" type="slidenum">
              <a:rPr lang="en-US"/>
              <a:pPr/>
              <a:t>‹#›</a:t>
            </a:fld>
            <a:endParaRPr lang="en-US"/>
          </a:p>
        </p:txBody>
      </p:sp>
    </p:spTree>
    <p:extLst>
      <p:ext uri="{BB962C8B-B14F-4D97-AF65-F5344CB8AC3E}">
        <p14:creationId xmlns:p14="http://schemas.microsoft.com/office/powerpoint/2010/main" val="969970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3364BAA-5D77-9A47-B5D0-7A96D34AFD0B}" type="datetimeFigureOut">
              <a:rPr lang="en-US"/>
              <a:pPr/>
              <a:t>6/25/14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93F2D33D-0163-B84E-8CBE-AA5B70598AEA}" type="slidenum">
              <a:rPr lang="en-US"/>
              <a:pPr/>
              <a:t>‹#›</a:t>
            </a:fld>
            <a:endParaRPr lang="en-US"/>
          </a:p>
        </p:txBody>
      </p:sp>
    </p:spTree>
    <p:extLst>
      <p:ext uri="{BB962C8B-B14F-4D97-AF65-F5344CB8AC3E}">
        <p14:creationId xmlns:p14="http://schemas.microsoft.com/office/powerpoint/2010/main" val="88963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9CA9AE6-8570-7E4D-A1CD-BF7EDB3A73BB}" type="datetimeFigureOut">
              <a:rPr lang="en-US"/>
              <a:pPr/>
              <a:t>6/25/14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4155789-0F0C-C245-AD7D-D898F2DAFE5C}" type="slidenum">
              <a:rPr lang="en-US"/>
              <a:pPr/>
              <a:t>‹#›</a:t>
            </a:fld>
            <a:endParaRPr lang="en-US"/>
          </a:p>
        </p:txBody>
      </p:sp>
    </p:spTree>
    <p:extLst>
      <p:ext uri="{BB962C8B-B14F-4D97-AF65-F5344CB8AC3E}">
        <p14:creationId xmlns:p14="http://schemas.microsoft.com/office/powerpoint/2010/main" val="95173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B065527-DF50-9047-B8F2-ADFF3D9FDF22}" type="datetimeFigureOut">
              <a:rPr lang="en-US"/>
              <a:pPr/>
              <a:t>6/25/14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A42C532-B63D-DB42-AB47-B845DB7BCC41}" type="slidenum">
              <a:rPr lang="en-US"/>
              <a:pPr/>
              <a:t>‹#›</a:t>
            </a:fld>
            <a:endParaRPr lang="en-US"/>
          </a:p>
        </p:txBody>
      </p:sp>
    </p:spTree>
    <p:extLst>
      <p:ext uri="{BB962C8B-B14F-4D97-AF65-F5344CB8AC3E}">
        <p14:creationId xmlns:p14="http://schemas.microsoft.com/office/powerpoint/2010/main" val="4127156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6/25/14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4CC7F3B-0F40-724B-B2A5-B806654DF519}" type="datetimeFigureOut">
              <a:rPr lang="en-US"/>
              <a:pPr/>
              <a:t>6/25/14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DCF836D-6246-A547-AD8C-11B3053CB256}" type="slidenum">
              <a:rPr lang="en-US"/>
              <a:pPr/>
              <a:t>‹#›</a:t>
            </a:fld>
            <a:endParaRPr lang="en-US"/>
          </a:p>
        </p:txBody>
      </p:sp>
    </p:spTree>
    <p:extLst>
      <p:ext uri="{BB962C8B-B14F-4D97-AF65-F5344CB8AC3E}">
        <p14:creationId xmlns:p14="http://schemas.microsoft.com/office/powerpoint/2010/main" val="1861929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5072384-0FCB-BF42-B102-B94FDA8C5064}" type="datetimeFigureOut">
              <a:rPr lang="en-US"/>
              <a:pPr/>
              <a:t>6/25/14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EC32B37-65E2-AC4A-9A54-B0C1F5F2636E}" type="slidenum">
              <a:rPr lang="en-US"/>
              <a:pPr/>
              <a:t>‹#›</a:t>
            </a:fld>
            <a:endParaRPr lang="en-US"/>
          </a:p>
        </p:txBody>
      </p:sp>
    </p:spTree>
    <p:extLst>
      <p:ext uri="{BB962C8B-B14F-4D97-AF65-F5344CB8AC3E}">
        <p14:creationId xmlns:p14="http://schemas.microsoft.com/office/powerpoint/2010/main" val="3255937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9976700-FFED-1441-9000-0C49D27CBA88}" type="datetimeFigureOut">
              <a:rPr lang="en-US"/>
              <a:pPr/>
              <a:t>6/25/14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A610C11-17D7-3248-A819-BAC54CF8F118}" type="slidenum">
              <a:rPr lang="en-US"/>
              <a:pPr/>
              <a:t>‹#›</a:t>
            </a:fld>
            <a:endParaRPr lang="en-US"/>
          </a:p>
        </p:txBody>
      </p:sp>
    </p:spTree>
    <p:extLst>
      <p:ext uri="{BB962C8B-B14F-4D97-AF65-F5344CB8AC3E}">
        <p14:creationId xmlns:p14="http://schemas.microsoft.com/office/powerpoint/2010/main" val="423135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6/25/14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6/25/14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6/25/14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6/25/14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6/25/14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6/25/14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6/25/14</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6/25/14</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eaLnBrk="0" fontAlgn="base" hangingPunct="0">
              <a:spcBef>
                <a:spcPct val="0"/>
              </a:spcBef>
              <a:spcAft>
                <a:spcPct val="0"/>
              </a:spcAft>
            </a:pPr>
            <a:fld id="{41DAC2E9-0271-8B43-903B-E1EA769D013D}" type="datetimeFigureOut">
              <a:rPr lang="en-US">
                <a:latin typeface="Tahoma" charset="0"/>
                <a:ea typeface="ＭＳ Ｐゴシック" charset="0"/>
                <a:cs typeface="Tahoma" charset="0"/>
              </a:rPr>
              <a:pPr eaLnBrk="0" fontAlgn="base" hangingPunct="0">
                <a:spcBef>
                  <a:spcPct val="0"/>
                </a:spcBef>
                <a:spcAft>
                  <a:spcPct val="0"/>
                </a:spcAft>
              </a:pPr>
              <a:t>6/25/14</a:t>
            </a:fld>
            <a:endParaRPr lang="en-US">
              <a:latin typeface="Tahoma" charset="0"/>
              <a:ea typeface="ＭＳ Ｐゴシック" charset="0"/>
              <a:cs typeface="Tahoma"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pitchFamily="34" charset="0"/>
                <a:ea typeface="+mn-ea"/>
                <a:cs typeface="Tahoma" pitchFamily="34"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A7252061-CE51-714D-A649-3DFE1B63F8F9}" type="slidenum">
              <a:rPr lang="en-US">
                <a:latin typeface="Tahoma" charset="0"/>
                <a:ea typeface="ＭＳ Ｐゴシック" charset="0"/>
                <a:cs typeface="Tahoma" charset="0"/>
              </a:rPr>
              <a:pPr eaLnBrk="0" fontAlgn="base" hangingPunct="0">
                <a:spcBef>
                  <a:spcPct val="0"/>
                </a:spcBef>
                <a:spcAft>
                  <a:spcPct val="0"/>
                </a:spcAft>
              </a:pPr>
              <a:t>‹#›</a:t>
            </a:fld>
            <a:endParaRPr lang="en-US">
              <a:latin typeface="Tahoma" charset="0"/>
              <a:ea typeface="ＭＳ Ｐゴシック" charset="0"/>
              <a:cs typeface="Tahoma" charset="0"/>
            </a:endParaRPr>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package" Target="../embeddings/Microsoft_Word_Document1.docx"/><Relationship Id="rId5"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ctm.org/profdev/library/default.aspx?id=34507"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ridges.education.uconn.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me.math.arizona.edu/progression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8012"/>
            <a:ext cx="7543800" cy="2593975"/>
          </a:xfrm>
        </p:spPr>
        <p:txBody>
          <a:bodyPr/>
          <a:lstStyle/>
          <a:p>
            <a:r>
              <a:rPr lang="en-US" dirty="0" smtClean="0"/>
              <a:t>Bridging Math Practices</a:t>
            </a:r>
            <a:br>
              <a:rPr lang="en-US" dirty="0" smtClean="0"/>
            </a:br>
            <a:r>
              <a:rPr lang="en-US" dirty="0" smtClean="0"/>
              <a:t>Summer Workshop</a:t>
            </a:r>
            <a:endParaRPr lang="en-US" dirty="0"/>
          </a:p>
        </p:txBody>
      </p:sp>
      <p:sp>
        <p:nvSpPr>
          <p:cNvPr id="3" name="Subtitle 2"/>
          <p:cNvSpPr>
            <a:spLocks noGrp="1"/>
          </p:cNvSpPr>
          <p:nvPr>
            <p:ph type="subTitle" idx="1"/>
          </p:nvPr>
        </p:nvSpPr>
        <p:spPr>
          <a:xfrm>
            <a:off x="685800" y="3702247"/>
            <a:ext cx="6461760" cy="1066800"/>
          </a:xfrm>
        </p:spPr>
        <p:txBody>
          <a:bodyPr/>
          <a:lstStyle/>
          <a:p>
            <a:r>
              <a:rPr lang="en-US" dirty="0" smtClean="0"/>
              <a:t>Wednesday, June 25, 2014</a:t>
            </a:r>
          </a:p>
          <a:p>
            <a:r>
              <a:rPr lang="en-US" dirty="0" smtClean="0"/>
              <a:t>Day </a:t>
            </a:r>
            <a:r>
              <a:rPr lang="en-US" dirty="0"/>
              <a:t>3</a:t>
            </a:r>
          </a:p>
        </p:txBody>
      </p:sp>
      <p:pic>
        <p:nvPicPr>
          <p:cNvPr id="4" name="Picture 3"/>
          <p:cNvPicPr>
            <a:picLocks noChangeAspect="1"/>
          </p:cNvPicPr>
          <p:nvPr/>
        </p:nvPicPr>
        <p:blipFill>
          <a:blip r:embed="rId2"/>
          <a:stretch>
            <a:fillRect/>
          </a:stretch>
        </p:blipFill>
        <p:spPr>
          <a:xfrm>
            <a:off x="4488280" y="4069998"/>
            <a:ext cx="3366670" cy="2521753"/>
          </a:xfrm>
          <a:prstGeom prst="rect">
            <a:avLst/>
          </a:prstGeom>
        </p:spPr>
      </p:pic>
    </p:spTree>
    <p:extLst>
      <p:ext uri="{BB962C8B-B14F-4D97-AF65-F5344CB8AC3E}">
        <p14:creationId xmlns:p14="http://schemas.microsoft.com/office/powerpoint/2010/main" val="106628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8269" y="2318080"/>
            <a:ext cx="329521" cy="369332"/>
          </a:xfrm>
          <a:prstGeom prst="rect">
            <a:avLst/>
          </a:prstGeom>
          <a:solidFill>
            <a:schemeClr val="bg1"/>
          </a:solidFill>
          <a:ln>
            <a:solidFill>
              <a:schemeClr val="bg1"/>
            </a:solidFill>
          </a:ln>
        </p:spPr>
        <p:txBody>
          <a:bodyPr wrap="square" rtlCol="0">
            <a:spAutoFit/>
          </a:bodyPr>
          <a:lstStyle/>
          <a:p>
            <a:pPr eaLnBrk="0" fontAlgn="base" hangingPunct="0">
              <a:spcBef>
                <a:spcPct val="0"/>
              </a:spcBef>
              <a:spcAft>
                <a:spcPct val="0"/>
              </a:spcAft>
            </a:pPr>
            <a:endParaRPr lang="en-US" dirty="0">
              <a:ln>
                <a:solidFill>
                  <a:prstClr val="white"/>
                </a:solidFill>
              </a:ln>
              <a:solidFill>
                <a:prstClr val="white"/>
              </a:solidFill>
              <a:latin typeface="Tahoma" charset="0"/>
              <a:ea typeface="ＭＳ Ｐゴシック" charset="0"/>
              <a:cs typeface="Tahoma" charset="0"/>
            </a:endParaRPr>
          </a:p>
        </p:txBody>
      </p:sp>
      <p:sp>
        <p:nvSpPr>
          <p:cNvPr id="3" name="AutoShape 10"/>
          <p:cNvSpPr>
            <a:spLocks noChangeArrowheads="1"/>
          </p:cNvSpPr>
          <p:nvPr/>
        </p:nvSpPr>
        <p:spPr bwMode="auto">
          <a:xfrm>
            <a:off x="195706" y="253484"/>
            <a:ext cx="1357833" cy="646532"/>
          </a:xfrm>
          <a:prstGeom prst="cloudCallout">
            <a:avLst>
              <a:gd name="adj1" fmla="val 102308"/>
              <a:gd name="adj2" fmla="val 50401"/>
            </a:avLst>
          </a:prstGeom>
          <a:gradFill rotWithShape="0">
            <a:gsLst>
              <a:gs pos="0">
                <a:srgbClr val="FFFFFF"/>
              </a:gs>
              <a:gs pos="100000">
                <a:srgbClr val="3366FF"/>
              </a:gs>
            </a:gsLst>
            <a:path path="rect">
              <a:fillToRect l="50000" t="50000" r="50000" b="50000"/>
            </a:path>
          </a:gradFill>
          <a:ln w="19050">
            <a:solidFill>
              <a:srgbClr val="000000"/>
            </a:solidFill>
            <a:round/>
            <a:headEnd/>
            <a:tailEnd/>
          </a:ln>
        </p:spPr>
        <p:txBody>
          <a:bodyPr rot="0" vert="horz" wrap="square" lIns="91440" tIns="45720" rIns="91440" bIns="45720" anchor="t" anchorCtr="0" upright="1">
            <a:noAutofit/>
          </a:bodyPr>
          <a:lstStyle/>
          <a:p>
            <a:pPr algn="ctr" eaLnBrk="0" fontAlgn="base" hangingPunct="0">
              <a:lnSpc>
                <a:spcPct val="115000"/>
              </a:lnSpc>
              <a:spcAft>
                <a:spcPts val="1000"/>
              </a:spcAft>
            </a:pPr>
            <a:r>
              <a:rPr lang="en-US" sz="2000" dirty="0">
                <a:solidFill>
                  <a:prstClr val="black"/>
                </a:solidFill>
                <a:latin typeface="Arial"/>
                <a:ea typeface="Calibri"/>
                <a:cs typeface="Times New Roman"/>
              </a:rPr>
              <a:t>Think</a:t>
            </a:r>
            <a:endParaRPr lang="en-US" sz="2000" dirty="0">
              <a:solidFill>
                <a:prstClr val="black"/>
              </a:solidFill>
              <a:latin typeface="Times New Roman"/>
              <a:ea typeface="Calibri"/>
              <a:cs typeface="Tahoma" charset="0"/>
            </a:endParaRPr>
          </a:p>
        </p:txBody>
      </p:sp>
      <p:sp>
        <p:nvSpPr>
          <p:cNvPr id="6" name="AutoShape 11"/>
          <p:cNvSpPr>
            <a:spLocks noChangeArrowheads="1"/>
          </p:cNvSpPr>
          <p:nvPr/>
        </p:nvSpPr>
        <p:spPr bwMode="auto">
          <a:xfrm>
            <a:off x="773998" y="1405506"/>
            <a:ext cx="1543981" cy="583490"/>
          </a:xfrm>
          <a:prstGeom prst="wedgeEllipseCallout">
            <a:avLst>
              <a:gd name="adj1" fmla="val 3112"/>
              <a:gd name="adj2" fmla="val 80029"/>
            </a:avLst>
          </a:prstGeom>
          <a:gradFill rotWithShape="0">
            <a:gsLst>
              <a:gs pos="0">
                <a:srgbClr val="FFFFFF"/>
              </a:gs>
              <a:gs pos="100000">
                <a:srgbClr val="FF0000"/>
              </a:gs>
            </a:gsLst>
            <a:path path="rect">
              <a:fillToRect l="50000" t="50000" r="50000" b="50000"/>
            </a:path>
          </a:gradFill>
          <a:ln w="19050">
            <a:solidFill>
              <a:srgbClr val="000000"/>
            </a:solidFill>
            <a:miter lim="800000"/>
            <a:headEnd/>
            <a:tailEnd/>
          </a:ln>
          <a:effectLst/>
          <a:extLst>
            <a:ext uri="{AF507438-7753-43e0-B8FC-AC1667EBCBE1}">
              <a14:hiddenEffects xmlns:a14="http://schemas.microsoft.com/office/drawing/2010/main">
                <a:effectLst>
                  <a:outerShdw blurRad="63500" dist="26940" dir="5400000" algn="ctr" rotWithShape="0">
                    <a:srgbClr val="000000">
                      <a:alpha val="35001"/>
                    </a:srgbClr>
                  </a:outerShdw>
                </a:effectLst>
              </a14:hiddenEffects>
            </a:ext>
          </a:extLst>
        </p:spPr>
        <p:txBody>
          <a:bodyPr rot="0" vert="horz" wrap="square" lIns="91440" tIns="91440" rIns="91440" bIns="91440" anchor="t" anchorCtr="0" upright="1">
            <a:noAutofit/>
          </a:bodyPr>
          <a:lstStyle/>
          <a:p>
            <a:pPr algn="ctr" eaLnBrk="0" fontAlgn="base" hangingPunct="0">
              <a:lnSpc>
                <a:spcPct val="115000"/>
              </a:lnSpc>
              <a:spcAft>
                <a:spcPts val="1000"/>
              </a:spcAft>
            </a:pPr>
            <a:r>
              <a:rPr lang="en-US" sz="1600" dirty="0">
                <a:solidFill>
                  <a:prstClr val="black"/>
                </a:solidFill>
                <a:latin typeface="Arial"/>
                <a:ea typeface="Calibri"/>
                <a:cs typeface="Times New Roman"/>
              </a:rPr>
              <a:t>Talk Idea</a:t>
            </a:r>
            <a:endParaRPr lang="en-US" sz="1600" dirty="0">
              <a:solidFill>
                <a:prstClr val="black"/>
              </a:solidFill>
              <a:latin typeface="Times New Roman"/>
              <a:ea typeface="Calibri"/>
              <a:cs typeface="Tahoma" charset="0"/>
            </a:endParaRPr>
          </a:p>
        </p:txBody>
      </p:sp>
      <p:sp>
        <p:nvSpPr>
          <p:cNvPr id="7" name="AutoShape 12"/>
          <p:cNvSpPr>
            <a:spLocks noChangeArrowheads="1"/>
          </p:cNvSpPr>
          <p:nvPr/>
        </p:nvSpPr>
        <p:spPr bwMode="auto">
          <a:xfrm>
            <a:off x="6713954" y="1383536"/>
            <a:ext cx="1472953" cy="556143"/>
          </a:xfrm>
          <a:prstGeom prst="wedgeEllipseCallout">
            <a:avLst>
              <a:gd name="adj1" fmla="val 1957"/>
              <a:gd name="adj2" fmla="val 89208"/>
            </a:avLst>
          </a:prstGeom>
          <a:gradFill rotWithShape="0">
            <a:gsLst>
              <a:gs pos="0">
                <a:srgbClr val="FFFFFF"/>
              </a:gs>
              <a:gs pos="100000">
                <a:srgbClr val="FFFF00"/>
              </a:gs>
            </a:gsLst>
            <a:path path="rect">
              <a:fillToRect l="50000" t="50000" r="50000" b="50000"/>
            </a:path>
          </a:gradFill>
          <a:ln w="19050">
            <a:solidFill>
              <a:srgbClr val="000000"/>
            </a:solidFill>
            <a:miter lim="800000"/>
            <a:headEnd/>
            <a:tailEnd/>
          </a:ln>
          <a:effectLst/>
          <a:extLst>
            <a:ext uri="{AF507438-7753-43e0-B8FC-AC1667EBCBE1}">
              <a14:hiddenEffects xmlns:a14="http://schemas.microsoft.com/office/drawing/2010/main">
                <a:effectLst>
                  <a:outerShdw blurRad="63500" dist="26940" dir="5400000" algn="ctr" rotWithShape="0">
                    <a:srgbClr val="000000">
                      <a:alpha val="35001"/>
                    </a:srgbClr>
                  </a:outerShdw>
                </a:effectLst>
              </a14:hiddenEffects>
            </a:ext>
          </a:extLst>
        </p:spPr>
        <p:txBody>
          <a:bodyPr rot="0" vert="horz" wrap="square" lIns="91440" tIns="91440" rIns="91440" bIns="91440" anchor="t" anchorCtr="0" upright="1">
            <a:noAutofit/>
          </a:bodyPr>
          <a:lstStyle/>
          <a:p>
            <a:pPr algn="ctr" eaLnBrk="0" fontAlgn="base" hangingPunct="0">
              <a:lnSpc>
                <a:spcPct val="115000"/>
              </a:lnSpc>
              <a:spcAft>
                <a:spcPts val="1000"/>
              </a:spcAft>
            </a:pPr>
            <a:r>
              <a:rPr lang="en-US" sz="1600" dirty="0">
                <a:solidFill>
                  <a:prstClr val="black"/>
                </a:solidFill>
                <a:latin typeface="Arial"/>
                <a:ea typeface="Calibri"/>
                <a:cs typeface="Times New Roman"/>
              </a:rPr>
              <a:t>Talk Idea</a:t>
            </a:r>
            <a:endParaRPr lang="en-US" sz="1600" dirty="0">
              <a:solidFill>
                <a:prstClr val="black"/>
              </a:solidFill>
              <a:latin typeface="Times New Roman"/>
              <a:ea typeface="Calibri"/>
              <a:cs typeface="Tahoma" charset="0"/>
            </a:endParaRPr>
          </a:p>
        </p:txBody>
      </p:sp>
      <p:sp>
        <p:nvSpPr>
          <p:cNvPr id="8" name="AutoShape 13"/>
          <p:cNvSpPr>
            <a:spLocks noChangeArrowheads="1"/>
          </p:cNvSpPr>
          <p:nvPr/>
        </p:nvSpPr>
        <p:spPr bwMode="auto">
          <a:xfrm>
            <a:off x="3822200" y="1494497"/>
            <a:ext cx="1504221" cy="556143"/>
          </a:xfrm>
          <a:prstGeom prst="wedgeEllipseCallout">
            <a:avLst>
              <a:gd name="adj1" fmla="val 839"/>
              <a:gd name="adj2" fmla="val 86991"/>
            </a:avLst>
          </a:prstGeom>
          <a:gradFill rotWithShape="0">
            <a:gsLst>
              <a:gs pos="0">
                <a:srgbClr val="FFFFFF"/>
              </a:gs>
              <a:gs pos="100000">
                <a:srgbClr val="008000"/>
              </a:gs>
            </a:gsLst>
            <a:path path="rect">
              <a:fillToRect l="50000" t="50000" r="50000" b="50000"/>
            </a:path>
          </a:gradFill>
          <a:ln w="19050">
            <a:solidFill>
              <a:srgbClr val="000000"/>
            </a:solidFill>
            <a:miter lim="800000"/>
            <a:headEnd/>
            <a:tailEnd/>
          </a:ln>
          <a:effectLst/>
          <a:extLst>
            <a:ext uri="{AF507438-7753-43e0-B8FC-AC1667EBCBE1}">
              <a14:hiddenEffects xmlns:a14="http://schemas.microsoft.com/office/drawing/2010/main">
                <a:effectLst>
                  <a:outerShdw blurRad="63500" dist="26940" dir="5400000" algn="ctr" rotWithShape="0">
                    <a:srgbClr val="000000">
                      <a:alpha val="35001"/>
                    </a:srgbClr>
                  </a:outerShdw>
                </a:effectLst>
              </a14:hiddenEffects>
            </a:ext>
          </a:extLst>
        </p:spPr>
        <p:txBody>
          <a:bodyPr rot="0" vert="horz" wrap="square" lIns="91440" tIns="91440" rIns="91440" bIns="91440" anchor="t" anchorCtr="0" upright="1">
            <a:noAutofit/>
          </a:bodyPr>
          <a:lstStyle/>
          <a:p>
            <a:pPr algn="ctr" eaLnBrk="0" fontAlgn="base" hangingPunct="0">
              <a:lnSpc>
                <a:spcPct val="115000"/>
              </a:lnSpc>
              <a:spcAft>
                <a:spcPts val="1000"/>
              </a:spcAft>
            </a:pPr>
            <a:r>
              <a:rPr lang="en-US" sz="1600" dirty="0">
                <a:solidFill>
                  <a:prstClr val="black"/>
                </a:solidFill>
                <a:latin typeface="Arial"/>
                <a:ea typeface="Calibri"/>
                <a:cs typeface="Times New Roman"/>
              </a:rPr>
              <a:t>Talk Idea</a:t>
            </a:r>
            <a:endParaRPr lang="en-US" sz="1600" dirty="0">
              <a:solidFill>
                <a:prstClr val="black"/>
              </a:solidFill>
              <a:latin typeface="Times New Roman"/>
              <a:ea typeface="Calibri"/>
              <a:cs typeface="Tahoma" charset="0"/>
            </a:endParaRPr>
          </a:p>
        </p:txBody>
      </p:sp>
      <p:grpSp>
        <p:nvGrpSpPr>
          <p:cNvPr id="12" name="Group 11"/>
          <p:cNvGrpSpPr/>
          <p:nvPr/>
        </p:nvGrpSpPr>
        <p:grpSpPr>
          <a:xfrm>
            <a:off x="567165" y="5237373"/>
            <a:ext cx="1578660" cy="1187436"/>
            <a:chOff x="2335465" y="4543679"/>
            <a:chExt cx="1578660" cy="1187436"/>
          </a:xfrm>
        </p:grpSpPr>
        <p:sp>
          <p:nvSpPr>
            <p:cNvPr id="13" name="AutoShape 8"/>
            <p:cNvSpPr>
              <a:spLocks noChangeArrowheads="1"/>
            </p:cNvSpPr>
            <p:nvPr/>
          </p:nvSpPr>
          <p:spPr bwMode="auto">
            <a:xfrm>
              <a:off x="2335465" y="4543679"/>
              <a:ext cx="1578660" cy="1136713"/>
            </a:xfrm>
            <a:prstGeom prst="verticalScroll">
              <a:avLst>
                <a:gd name="adj" fmla="val 12500"/>
              </a:avLst>
            </a:prstGeom>
            <a:gradFill rotWithShape="0">
              <a:gsLst>
                <a:gs pos="0">
                  <a:srgbClr val="FFFFFF"/>
                </a:gs>
                <a:gs pos="100000">
                  <a:srgbClr val="FF6600"/>
                </a:gs>
              </a:gsLst>
              <a:path path="rect">
                <a:fillToRect l="50000" t="50000" r="50000" b="50000"/>
              </a:path>
            </a:gradFill>
            <a:ln w="19050">
              <a:solidFill>
                <a:srgbClr val="000000"/>
              </a:solidFill>
              <a:round/>
              <a:headEnd/>
              <a:tailEnd/>
            </a:ln>
          </p:spPr>
          <p:txBody>
            <a:bodyPr rot="0" vert="horz" wrap="square" lIns="91440" tIns="45720" rIns="91440" bIns="45720" anchor="t" anchorCtr="0" upright="1">
              <a:noAutofit/>
            </a:bodyPr>
            <a:lstStyle/>
            <a:p>
              <a:pPr eaLnBrk="0" fontAlgn="base" hangingPunct="0">
                <a:spcBef>
                  <a:spcPct val="0"/>
                </a:spcBef>
                <a:spcAft>
                  <a:spcPct val="0"/>
                </a:spcAft>
              </a:pPr>
              <a:endParaRPr lang="en-US">
                <a:solidFill>
                  <a:prstClr val="black"/>
                </a:solidFill>
                <a:latin typeface="Tahoma" charset="0"/>
                <a:ea typeface="ＭＳ Ｐゴシック" charset="0"/>
                <a:cs typeface="Tahoma" charset="0"/>
              </a:endParaRPr>
            </a:p>
          </p:txBody>
        </p:sp>
        <p:sp>
          <p:nvSpPr>
            <p:cNvPr id="14" name="Text Box 9"/>
            <p:cNvSpPr txBox="1">
              <a:spLocks noChangeArrowheads="1"/>
            </p:cNvSpPr>
            <p:nvPr/>
          </p:nvSpPr>
          <p:spPr bwMode="auto">
            <a:xfrm>
              <a:off x="2446433" y="4746623"/>
              <a:ext cx="1415418" cy="98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eaLnBrk="0" fontAlgn="base" hangingPunct="0">
                <a:lnSpc>
                  <a:spcPct val="115000"/>
                </a:lnSpc>
                <a:spcAft>
                  <a:spcPts val="1000"/>
                </a:spcAft>
              </a:pPr>
              <a:r>
                <a:rPr lang="en-US" sz="1400" dirty="0">
                  <a:solidFill>
                    <a:prstClr val="black"/>
                  </a:solidFill>
                  <a:latin typeface="Lucida Sans"/>
                  <a:ea typeface="Calibri"/>
                  <a:cs typeface="Tahoma" charset="0"/>
                </a:rPr>
                <a:t>We Understan</a:t>
              </a:r>
              <a:r>
                <a:rPr lang="en-US" sz="1050" dirty="0">
                  <a:solidFill>
                    <a:prstClr val="black"/>
                  </a:solidFill>
                  <a:latin typeface="Lucida Sans"/>
                  <a:ea typeface="Calibri"/>
                  <a:cs typeface="Tahoma" charset="0"/>
                </a:rPr>
                <a:t>d</a:t>
              </a:r>
              <a:endParaRPr lang="en-US" sz="1200" dirty="0">
                <a:solidFill>
                  <a:prstClr val="black"/>
                </a:solidFill>
                <a:latin typeface="Times New Roman"/>
                <a:ea typeface="Calibri"/>
                <a:cs typeface="Tahoma" charset="0"/>
              </a:endParaRPr>
            </a:p>
          </p:txBody>
        </p:sp>
      </p:grpSp>
      <p:sp>
        <p:nvSpPr>
          <p:cNvPr id="15" name="Text Box 7"/>
          <p:cNvSpPr txBox="1">
            <a:spLocks noChangeArrowheads="1"/>
          </p:cNvSpPr>
          <p:nvPr/>
        </p:nvSpPr>
        <p:spPr bwMode="auto">
          <a:xfrm>
            <a:off x="2369277" y="5286690"/>
            <a:ext cx="5959303" cy="11874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eaLnBrk="0" fontAlgn="base" hangingPunct="0">
              <a:lnSpc>
                <a:spcPct val="115000"/>
              </a:lnSpc>
              <a:spcAft>
                <a:spcPts val="1000"/>
              </a:spcAft>
            </a:pPr>
            <a:endParaRPr lang="en-US" sz="1200" dirty="0">
              <a:solidFill>
                <a:prstClr val="black"/>
              </a:solidFill>
              <a:latin typeface="Times New Roman"/>
              <a:ea typeface="Calibri"/>
              <a:cs typeface="Tahoma" charset="0"/>
            </a:endParaRPr>
          </a:p>
        </p:txBody>
      </p:sp>
      <p:sp>
        <p:nvSpPr>
          <p:cNvPr id="16" name="TextBox 15"/>
          <p:cNvSpPr txBox="1"/>
          <p:nvPr/>
        </p:nvSpPr>
        <p:spPr>
          <a:xfrm>
            <a:off x="2454187" y="5366343"/>
            <a:ext cx="5532685" cy="369332"/>
          </a:xfrm>
          <a:prstGeom prst="rect">
            <a:avLst/>
          </a:prstGeom>
          <a:noFill/>
        </p:spPr>
        <p:txBody>
          <a:bodyPr wrap="square" rtlCol="0">
            <a:spAutoFit/>
          </a:bodyPr>
          <a:lstStyle/>
          <a:p>
            <a:pPr eaLnBrk="0" fontAlgn="base" hangingPunct="0">
              <a:spcBef>
                <a:spcPct val="0"/>
              </a:spcBef>
              <a:spcAft>
                <a:spcPct val="0"/>
              </a:spcAft>
            </a:pPr>
            <a:r>
              <a:rPr lang="en-US" i="1" dirty="0" smtClean="0">
                <a:solidFill>
                  <a:prstClr val="black"/>
                </a:solidFill>
                <a:latin typeface="Tahoma" charset="0"/>
                <a:ea typeface="ＭＳ Ｐゴシック" charset="0"/>
                <a:cs typeface="Tahoma" charset="0"/>
              </a:rPr>
              <a:t>We understand… </a:t>
            </a:r>
            <a:endParaRPr lang="en-US" i="1" dirty="0">
              <a:solidFill>
                <a:prstClr val="black"/>
              </a:solidFill>
              <a:latin typeface="Tahoma" charset="0"/>
              <a:ea typeface="ＭＳ Ｐゴシック" charset="0"/>
              <a:cs typeface="Tahoma" charset="0"/>
            </a:endParaRPr>
          </a:p>
        </p:txBody>
      </p:sp>
      <p:sp>
        <p:nvSpPr>
          <p:cNvPr id="20" name="Rectangle 19"/>
          <p:cNvSpPr/>
          <p:nvPr/>
        </p:nvSpPr>
        <p:spPr>
          <a:xfrm>
            <a:off x="456199" y="2539772"/>
            <a:ext cx="2557716" cy="2277622"/>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latin typeface="Calibri"/>
            </a:endParaRPr>
          </a:p>
        </p:txBody>
      </p:sp>
      <p:sp>
        <p:nvSpPr>
          <p:cNvPr id="21" name="Rectangle 20"/>
          <p:cNvSpPr/>
          <p:nvPr/>
        </p:nvSpPr>
        <p:spPr>
          <a:xfrm>
            <a:off x="3550948" y="2478127"/>
            <a:ext cx="2185579" cy="236252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latin typeface="Calibri"/>
            </a:endParaRPr>
          </a:p>
        </p:txBody>
      </p:sp>
      <p:sp>
        <p:nvSpPr>
          <p:cNvPr id="22" name="Rectangle 21"/>
          <p:cNvSpPr/>
          <p:nvPr/>
        </p:nvSpPr>
        <p:spPr>
          <a:xfrm>
            <a:off x="6189500" y="2490456"/>
            <a:ext cx="2490595" cy="2350194"/>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latin typeface="Calibri"/>
            </a:endParaRPr>
          </a:p>
        </p:txBody>
      </p:sp>
      <p:sp>
        <p:nvSpPr>
          <p:cNvPr id="9" name="TextBox 8"/>
          <p:cNvSpPr txBox="1"/>
          <p:nvPr/>
        </p:nvSpPr>
        <p:spPr>
          <a:xfrm>
            <a:off x="2358474" y="302349"/>
            <a:ext cx="5310588" cy="646331"/>
          </a:xfrm>
          <a:prstGeom prst="rect">
            <a:avLst/>
          </a:prstGeom>
          <a:noFill/>
          <a:ln w="12700" cmpd="sng">
            <a:solidFill>
              <a:schemeClr val="tx1"/>
            </a:solidFill>
          </a:ln>
        </p:spPr>
        <p:txBody>
          <a:bodyPr wrap="square" rtlCol="0">
            <a:spAutoFit/>
          </a:bodyPr>
          <a:lstStyle/>
          <a:p>
            <a:pPr marL="82296" eaLnBrk="0" fontAlgn="base" hangingPunct="0">
              <a:spcBef>
                <a:spcPct val="0"/>
              </a:spcBef>
              <a:spcAft>
                <a:spcPct val="0"/>
              </a:spcAft>
            </a:pPr>
            <a:endParaRPr lang="en-US" sz="3600" dirty="0">
              <a:solidFill>
                <a:prstClr val="black"/>
              </a:solidFill>
              <a:latin typeface="Tahoma" charset="0"/>
              <a:ea typeface="ＭＳ Ｐゴシック" charset="0"/>
              <a:cs typeface="Tahoma" charset="0"/>
            </a:endParaRPr>
          </a:p>
        </p:txBody>
      </p:sp>
      <p:sp>
        <p:nvSpPr>
          <p:cNvPr id="2" name="Cloud 1"/>
          <p:cNvSpPr/>
          <p:nvPr/>
        </p:nvSpPr>
        <p:spPr>
          <a:xfrm>
            <a:off x="739782" y="1306873"/>
            <a:ext cx="8075940" cy="4882279"/>
          </a:xfrm>
          <a:prstGeom prst="cloud">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3600" b="1" dirty="0" smtClean="0">
              <a:solidFill>
                <a:srgbClr val="000000"/>
              </a:solidFill>
              <a:latin typeface="Calibri"/>
            </a:endParaRPr>
          </a:p>
          <a:p>
            <a:pPr algn="ctr" eaLnBrk="0" fontAlgn="base" hangingPunct="0">
              <a:spcBef>
                <a:spcPct val="0"/>
              </a:spcBef>
              <a:spcAft>
                <a:spcPct val="0"/>
              </a:spcAft>
            </a:pPr>
            <a:r>
              <a:rPr lang="en-US" sz="3600" b="1" dirty="0" smtClean="0">
                <a:solidFill>
                  <a:srgbClr val="000000"/>
                </a:solidFill>
                <a:latin typeface="Calibri"/>
              </a:rPr>
              <a:t>As you teach &amp; learn today, keep in the back of your mind:</a:t>
            </a:r>
          </a:p>
          <a:p>
            <a:pPr marL="571500" indent="-571500" algn="ctr" eaLnBrk="0" fontAlgn="base" hangingPunct="0">
              <a:spcBef>
                <a:spcPct val="0"/>
              </a:spcBef>
              <a:spcAft>
                <a:spcPct val="0"/>
              </a:spcAft>
              <a:buFont typeface="Arial"/>
              <a:buChar char="•"/>
            </a:pPr>
            <a:r>
              <a:rPr lang="en-US" sz="3600" dirty="0" smtClean="0">
                <a:solidFill>
                  <a:srgbClr val="004080"/>
                </a:solidFill>
                <a:latin typeface="Calibri"/>
              </a:rPr>
              <a:t>What </a:t>
            </a:r>
            <a:r>
              <a:rPr lang="en-US" sz="3600" dirty="0">
                <a:solidFill>
                  <a:srgbClr val="004080"/>
                </a:solidFill>
                <a:latin typeface="Calibri"/>
              </a:rPr>
              <a:t>can the talk frame do </a:t>
            </a:r>
            <a:r>
              <a:rPr lang="en-US" sz="3600" dirty="0" smtClean="0">
                <a:solidFill>
                  <a:srgbClr val="004080"/>
                </a:solidFill>
                <a:latin typeface="Calibri"/>
              </a:rPr>
              <a:t>to support student reasoning?</a:t>
            </a:r>
          </a:p>
          <a:p>
            <a:pPr algn="ctr" eaLnBrk="0" fontAlgn="base" hangingPunct="0">
              <a:spcBef>
                <a:spcPct val="0"/>
              </a:spcBef>
              <a:spcAft>
                <a:spcPct val="0"/>
              </a:spcAft>
            </a:pPr>
            <a:endParaRPr lang="en-US" sz="3600" dirty="0">
              <a:solidFill>
                <a:srgbClr val="000000"/>
              </a:solidFill>
              <a:latin typeface="Calibri"/>
            </a:endParaRPr>
          </a:p>
        </p:txBody>
      </p:sp>
    </p:spTree>
    <p:extLst>
      <p:ext uri="{BB962C8B-B14F-4D97-AF65-F5344CB8AC3E}">
        <p14:creationId xmlns:p14="http://schemas.microsoft.com/office/powerpoint/2010/main" val="1093917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530" y="126690"/>
            <a:ext cx="8210566" cy="945932"/>
          </a:xfrm>
        </p:spPr>
        <p:txBody>
          <a:bodyPr/>
          <a:lstStyle/>
          <a:p>
            <a:r>
              <a:rPr lang="en-US" sz="3600" b="1" dirty="0" smtClean="0">
                <a:solidFill>
                  <a:schemeClr val="accent1">
                    <a:lumMod val="50000"/>
                  </a:schemeClr>
                </a:solidFill>
              </a:rPr>
              <a:t>Talk Frame Teaching </a:t>
            </a:r>
            <a:r>
              <a:rPr lang="en-US" sz="3600" b="1" dirty="0" err="1" smtClean="0">
                <a:solidFill>
                  <a:schemeClr val="accent1">
                    <a:lumMod val="50000"/>
                  </a:schemeClr>
                </a:solidFill>
              </a:rPr>
              <a:t>Logisitics</a:t>
            </a:r>
            <a:endParaRPr lang="en-US" sz="3600" b="1" dirty="0">
              <a:solidFill>
                <a:schemeClr val="accent1">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154921"/>
              </p:ext>
            </p:extLst>
          </p:nvPr>
        </p:nvGraphicFramePr>
        <p:xfrm>
          <a:off x="1936763" y="3437220"/>
          <a:ext cx="3858188" cy="3266440"/>
        </p:xfrm>
        <a:graphic>
          <a:graphicData uri="http://schemas.openxmlformats.org/drawingml/2006/table">
            <a:tbl>
              <a:tblPr firstRow="1" bandRow="1">
                <a:tableStyleId>{5C22544A-7EE6-4342-B048-85BDC9FD1C3A}</a:tableStyleId>
              </a:tblPr>
              <a:tblGrid>
                <a:gridCol w="1929094"/>
                <a:gridCol w="1929094"/>
              </a:tblGrid>
              <a:tr h="370840">
                <a:tc>
                  <a:txBody>
                    <a:bodyPr/>
                    <a:lstStyle/>
                    <a:p>
                      <a:pPr algn="ctr"/>
                      <a:r>
                        <a:rPr lang="en-US" dirty="0" smtClean="0"/>
                        <a:t>Teams</a:t>
                      </a:r>
                      <a:endParaRPr lang="en-US" dirty="0"/>
                    </a:p>
                  </a:txBody>
                  <a:tcPr/>
                </a:tc>
                <a:tc>
                  <a:txBody>
                    <a:bodyPr/>
                    <a:lstStyle/>
                    <a:p>
                      <a:pPr algn="ctr"/>
                      <a:r>
                        <a:rPr lang="en-US" dirty="0" smtClean="0"/>
                        <a:t>Room</a:t>
                      </a:r>
                      <a:endParaRPr lang="en-US" dirty="0"/>
                    </a:p>
                  </a:txBody>
                  <a:tcPr/>
                </a:tc>
              </a:tr>
              <a:tr h="370840">
                <a:tc>
                  <a:txBody>
                    <a:bodyPr/>
                    <a:lstStyle/>
                    <a:p>
                      <a:pPr algn="ctr"/>
                      <a:r>
                        <a:rPr lang="en-US" sz="3200" dirty="0" smtClean="0"/>
                        <a:t>A</a:t>
                      </a:r>
                      <a:r>
                        <a:rPr lang="en-US" sz="3200" baseline="0" dirty="0" smtClean="0"/>
                        <a:t> &amp; B</a:t>
                      </a:r>
                      <a:endParaRPr lang="en-US" sz="3200" dirty="0"/>
                    </a:p>
                  </a:txBody>
                  <a:tcPr/>
                </a:tc>
                <a:tc>
                  <a:txBody>
                    <a:bodyPr/>
                    <a:lstStyle/>
                    <a:p>
                      <a:pPr algn="ctr"/>
                      <a:r>
                        <a:rPr lang="en-US" sz="3200" dirty="0" smtClean="0"/>
                        <a:t>144</a:t>
                      </a:r>
                      <a:endParaRPr lang="en-US" sz="3200" dirty="0"/>
                    </a:p>
                  </a:txBody>
                  <a:tcPr/>
                </a:tc>
              </a:tr>
              <a:tr h="370840">
                <a:tc>
                  <a:txBody>
                    <a:bodyPr/>
                    <a:lstStyle/>
                    <a:p>
                      <a:pPr algn="ctr"/>
                      <a:r>
                        <a:rPr lang="en-US" sz="3200" dirty="0" smtClean="0"/>
                        <a:t>C</a:t>
                      </a:r>
                      <a:r>
                        <a:rPr lang="en-US" sz="3200" baseline="0" dirty="0" smtClean="0"/>
                        <a:t> &amp; D</a:t>
                      </a:r>
                      <a:endParaRPr lang="en-US" sz="3200" dirty="0"/>
                    </a:p>
                  </a:txBody>
                  <a:tcPr/>
                </a:tc>
                <a:tc>
                  <a:txBody>
                    <a:bodyPr/>
                    <a:lstStyle/>
                    <a:p>
                      <a:pPr algn="ctr"/>
                      <a:r>
                        <a:rPr lang="en-US" sz="3200" dirty="0" smtClean="0"/>
                        <a:t>144</a:t>
                      </a:r>
                      <a:endParaRPr lang="en-US" sz="3200" dirty="0"/>
                    </a:p>
                  </a:txBody>
                  <a:tcPr/>
                </a:tc>
              </a:tr>
              <a:tr h="370840">
                <a:tc>
                  <a:txBody>
                    <a:bodyPr/>
                    <a:lstStyle/>
                    <a:p>
                      <a:pPr algn="ctr"/>
                      <a:r>
                        <a:rPr lang="en-US" sz="3200" dirty="0" smtClean="0"/>
                        <a:t>E &amp; F</a:t>
                      </a:r>
                      <a:endParaRPr lang="en-US" sz="3200" dirty="0"/>
                    </a:p>
                  </a:txBody>
                  <a:tcPr/>
                </a:tc>
                <a:tc>
                  <a:txBody>
                    <a:bodyPr/>
                    <a:lstStyle/>
                    <a:p>
                      <a:pPr algn="ctr"/>
                      <a:r>
                        <a:rPr lang="en-US" sz="3200" dirty="0" smtClean="0"/>
                        <a:t>142</a:t>
                      </a:r>
                      <a:endParaRPr lang="en-US" sz="3200" dirty="0"/>
                    </a:p>
                  </a:txBody>
                  <a:tcPr/>
                </a:tc>
              </a:tr>
              <a:tr h="370840">
                <a:tc>
                  <a:txBody>
                    <a:bodyPr/>
                    <a:lstStyle/>
                    <a:p>
                      <a:pPr algn="ctr"/>
                      <a:r>
                        <a:rPr lang="en-US" sz="3200" dirty="0" smtClean="0"/>
                        <a:t>G &amp; H</a:t>
                      </a:r>
                      <a:endParaRPr lang="en-US" sz="3200" dirty="0"/>
                    </a:p>
                  </a:txBody>
                  <a:tcPr/>
                </a:tc>
                <a:tc>
                  <a:txBody>
                    <a:bodyPr/>
                    <a:lstStyle/>
                    <a:p>
                      <a:pPr algn="ctr"/>
                      <a:r>
                        <a:rPr lang="en-US" sz="3200" dirty="0" smtClean="0"/>
                        <a:t>140C</a:t>
                      </a:r>
                      <a:endParaRPr lang="en-US" sz="3200" dirty="0"/>
                    </a:p>
                  </a:txBody>
                  <a:tcPr/>
                </a:tc>
              </a:tr>
              <a:tr h="370840">
                <a:tc>
                  <a:txBody>
                    <a:bodyPr/>
                    <a:lstStyle/>
                    <a:p>
                      <a:pPr algn="ctr"/>
                      <a:r>
                        <a:rPr lang="en-US" sz="3200" dirty="0" smtClean="0"/>
                        <a:t>H &amp; I</a:t>
                      </a:r>
                      <a:endParaRPr lang="en-US" sz="3200" dirty="0"/>
                    </a:p>
                  </a:txBody>
                  <a:tcPr/>
                </a:tc>
                <a:tc>
                  <a:txBody>
                    <a:bodyPr/>
                    <a:lstStyle/>
                    <a:p>
                      <a:pPr algn="ctr"/>
                      <a:r>
                        <a:rPr lang="en-US" sz="3200" dirty="0" smtClean="0"/>
                        <a:t>101</a:t>
                      </a:r>
                      <a:endParaRPr lang="en-US" sz="3200" dirty="0"/>
                    </a:p>
                  </a:txBody>
                  <a:tcPr/>
                </a:tc>
              </a:tr>
            </a:tbl>
          </a:graphicData>
        </a:graphic>
      </p:graphicFrame>
      <p:sp>
        <p:nvSpPr>
          <p:cNvPr id="5" name="Content Placeholder 2"/>
          <p:cNvSpPr txBox="1">
            <a:spLocks/>
          </p:cNvSpPr>
          <p:nvPr/>
        </p:nvSpPr>
        <p:spPr bwMode="auto">
          <a:xfrm>
            <a:off x="419210" y="1010976"/>
            <a:ext cx="8724789" cy="220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b="1" dirty="0" smtClean="0">
                <a:solidFill>
                  <a:prstClr val="black"/>
                </a:solidFill>
                <a:latin typeface="Calibri" charset="0"/>
              </a:rPr>
              <a:t>Material</a:t>
            </a:r>
            <a:r>
              <a:rPr lang="en-US" dirty="0" smtClean="0">
                <a:solidFill>
                  <a:prstClr val="black"/>
                </a:solidFill>
                <a:latin typeface="Calibri" charset="0"/>
              </a:rPr>
              <a:t>s are </a:t>
            </a:r>
            <a:r>
              <a:rPr lang="en-US" smtClean="0">
                <a:solidFill>
                  <a:prstClr val="black"/>
                </a:solidFill>
                <a:latin typeface="Calibri" charset="0"/>
              </a:rPr>
              <a:t>in assigned </a:t>
            </a:r>
            <a:r>
              <a:rPr lang="en-US" dirty="0" smtClean="0">
                <a:solidFill>
                  <a:prstClr val="black"/>
                </a:solidFill>
                <a:latin typeface="Calibri" charset="0"/>
              </a:rPr>
              <a:t>rooms </a:t>
            </a:r>
            <a:r>
              <a:rPr lang="en-US" sz="2400" dirty="0" smtClean="0">
                <a:solidFill>
                  <a:prstClr val="black"/>
                </a:solidFill>
                <a:latin typeface="Calibri" charset="0"/>
              </a:rPr>
              <a:t>(talk frame icons, chart paper, markers, masking tape, handouts (if requested), &amp; other requested items)</a:t>
            </a:r>
          </a:p>
          <a:p>
            <a:pPr>
              <a:spcBef>
                <a:spcPts val="0"/>
              </a:spcBef>
            </a:pPr>
            <a:r>
              <a:rPr lang="en-US" dirty="0" smtClean="0">
                <a:solidFill>
                  <a:prstClr val="black"/>
                </a:solidFill>
                <a:latin typeface="Calibri" charset="0"/>
              </a:rPr>
              <a:t>Assign a </a:t>
            </a:r>
            <a:r>
              <a:rPr lang="en-US" b="1" dirty="0" smtClean="0">
                <a:solidFill>
                  <a:prstClr val="black"/>
                </a:solidFill>
                <a:latin typeface="Calibri" charset="0"/>
              </a:rPr>
              <a:t>timekeeper</a:t>
            </a:r>
            <a:r>
              <a:rPr lang="en-US" dirty="0" smtClean="0">
                <a:solidFill>
                  <a:prstClr val="black"/>
                </a:solidFill>
                <a:latin typeface="Calibri" charset="0"/>
              </a:rPr>
              <a:t> to make sure both groups get sufficient teaching time </a:t>
            </a:r>
            <a:r>
              <a:rPr lang="en-US" sz="2400" dirty="0" smtClean="0">
                <a:solidFill>
                  <a:prstClr val="black"/>
                </a:solidFill>
                <a:latin typeface="Calibri" charset="0"/>
              </a:rPr>
              <a:t>(~20 min. each) </a:t>
            </a:r>
          </a:p>
          <a:p>
            <a:pPr marL="0" indent="0" algn="ctr">
              <a:buFont typeface="Arial" charset="0"/>
              <a:buNone/>
            </a:pPr>
            <a:endParaRPr lang="en-US" b="1" dirty="0" smtClean="0">
              <a:solidFill>
                <a:prstClr val="black"/>
              </a:solidFill>
              <a:latin typeface="Calibri" charset="0"/>
            </a:endParaRPr>
          </a:p>
        </p:txBody>
      </p:sp>
      <p:sp>
        <p:nvSpPr>
          <p:cNvPr id="6" name="TextBox 5"/>
          <p:cNvSpPr txBox="1"/>
          <p:nvPr/>
        </p:nvSpPr>
        <p:spPr>
          <a:xfrm>
            <a:off x="6473083" y="4302817"/>
            <a:ext cx="2219343" cy="2062103"/>
          </a:xfrm>
          <a:prstGeom prst="rect">
            <a:avLst/>
          </a:prstGeom>
          <a:solidFill>
            <a:schemeClr val="accent1">
              <a:lumMod val="20000"/>
              <a:lumOff val="80000"/>
            </a:schemeClr>
          </a:solidFill>
          <a:ln>
            <a:solidFill>
              <a:schemeClr val="tx1"/>
            </a:solidFill>
          </a:ln>
        </p:spPr>
        <p:txBody>
          <a:bodyPr wrap="square" rtlCol="0">
            <a:spAutoFit/>
          </a:bodyPr>
          <a:lstStyle/>
          <a:p>
            <a:pPr eaLnBrk="0" fontAlgn="base" hangingPunct="0">
              <a:spcBef>
                <a:spcPct val="0"/>
              </a:spcBef>
              <a:spcAft>
                <a:spcPct val="0"/>
              </a:spcAft>
            </a:pPr>
            <a:r>
              <a:rPr lang="en-US" sz="3200" i="1" dirty="0" smtClean="0">
                <a:solidFill>
                  <a:prstClr val="black"/>
                </a:solidFill>
                <a:latin typeface="Tahoma" charset="0"/>
                <a:ea typeface="ＭＳ Ｐゴシック" charset="0"/>
                <a:cs typeface="Tahoma" charset="0"/>
              </a:rPr>
              <a:t>Please return here by _____</a:t>
            </a:r>
          </a:p>
          <a:p>
            <a:pPr eaLnBrk="0" fontAlgn="base" hangingPunct="0">
              <a:spcBef>
                <a:spcPct val="0"/>
              </a:spcBef>
              <a:spcAft>
                <a:spcPct val="0"/>
              </a:spcAft>
            </a:pPr>
            <a:endParaRPr lang="en-US" sz="3200" i="1" dirty="0">
              <a:solidFill>
                <a:prstClr val="black"/>
              </a:solidFill>
              <a:latin typeface="Tahoma" charset="0"/>
              <a:ea typeface="ＭＳ Ｐゴシック" charset="0"/>
              <a:cs typeface="Tahoma" charset="0"/>
            </a:endParaRPr>
          </a:p>
        </p:txBody>
      </p:sp>
    </p:spTree>
    <p:extLst>
      <p:ext uri="{BB962C8B-B14F-4D97-AF65-F5344CB8AC3E}">
        <p14:creationId xmlns:p14="http://schemas.microsoft.com/office/powerpoint/2010/main" val="12530967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18848" y="221922"/>
            <a:ext cx="8229600" cy="1143000"/>
          </a:xfrm>
        </p:spPr>
        <p:txBody>
          <a:bodyPr/>
          <a:lstStyle/>
          <a:p>
            <a:r>
              <a:rPr lang="en-US" sz="3600" b="1" dirty="0" smtClean="0">
                <a:solidFill>
                  <a:srgbClr val="003366"/>
                </a:solidFill>
                <a:latin typeface="Calibri" charset="0"/>
              </a:rPr>
              <a:t/>
            </a:r>
            <a:br>
              <a:rPr lang="en-US" sz="3600" b="1" dirty="0" smtClean="0">
                <a:solidFill>
                  <a:srgbClr val="003366"/>
                </a:solidFill>
                <a:latin typeface="Calibri" charset="0"/>
              </a:rPr>
            </a:br>
            <a:r>
              <a:rPr lang="en-US" sz="3600" b="1" dirty="0" smtClean="0">
                <a:solidFill>
                  <a:srgbClr val="003366"/>
                </a:solidFill>
                <a:latin typeface="Calibri" charset="0"/>
              </a:rPr>
              <a:t>Reflection on the Talk Frame</a:t>
            </a:r>
            <a:endParaRPr lang="en-US" sz="3600" b="1" dirty="0">
              <a:solidFill>
                <a:srgbClr val="003366"/>
              </a:solidFill>
              <a:latin typeface="Calibri" charset="0"/>
            </a:endParaRPr>
          </a:p>
        </p:txBody>
      </p:sp>
      <p:sp>
        <p:nvSpPr>
          <p:cNvPr id="55299" name="Content Placeholder 2"/>
          <p:cNvSpPr>
            <a:spLocks noGrp="1"/>
          </p:cNvSpPr>
          <p:nvPr>
            <p:ph idx="1"/>
          </p:nvPr>
        </p:nvSpPr>
        <p:spPr>
          <a:xfrm>
            <a:off x="283583" y="1590440"/>
            <a:ext cx="8445832" cy="5033309"/>
          </a:xfrm>
        </p:spPr>
        <p:txBody>
          <a:bodyPr/>
          <a:lstStyle/>
          <a:p>
            <a:pPr lvl="0"/>
            <a:r>
              <a:rPr lang="en-US" sz="3600" dirty="0" smtClean="0"/>
              <a:t>Based on your experiences this week:</a:t>
            </a:r>
          </a:p>
          <a:p>
            <a:pPr lvl="1"/>
            <a:r>
              <a:rPr lang="en-US" sz="3200" dirty="0" smtClean="0"/>
              <a:t>What can the talk frame do to support student reasoning?</a:t>
            </a:r>
          </a:p>
          <a:p>
            <a:endParaRPr lang="en-US" dirty="0" smtClean="0">
              <a:latin typeface="Calibri" charset="0"/>
            </a:endParaRPr>
          </a:p>
        </p:txBody>
      </p:sp>
      <p:sp>
        <p:nvSpPr>
          <p:cNvPr id="4" name="AutoShape 10"/>
          <p:cNvSpPr>
            <a:spLocks noChangeArrowheads="1"/>
          </p:cNvSpPr>
          <p:nvPr/>
        </p:nvSpPr>
        <p:spPr bwMode="auto">
          <a:xfrm>
            <a:off x="195706" y="253484"/>
            <a:ext cx="1357833" cy="646532"/>
          </a:xfrm>
          <a:prstGeom prst="cloudCallout">
            <a:avLst>
              <a:gd name="adj1" fmla="val 62354"/>
              <a:gd name="adj2" fmla="val 86633"/>
            </a:avLst>
          </a:prstGeom>
          <a:gradFill rotWithShape="0">
            <a:gsLst>
              <a:gs pos="0">
                <a:srgbClr val="FFFFFF"/>
              </a:gs>
              <a:gs pos="100000">
                <a:srgbClr val="3366FF"/>
              </a:gs>
            </a:gsLst>
            <a:path path="rect">
              <a:fillToRect l="50000" t="50000" r="50000" b="50000"/>
            </a:path>
          </a:gradFill>
          <a:ln w="19050">
            <a:solidFill>
              <a:srgbClr val="000000"/>
            </a:solidFill>
            <a:round/>
            <a:headEnd/>
            <a:tailEnd/>
          </a:ln>
        </p:spPr>
        <p:txBody>
          <a:bodyPr rot="0" vert="horz" wrap="square" lIns="91440" tIns="45720" rIns="91440" bIns="45720" anchor="t" anchorCtr="0" upright="1">
            <a:noAutofit/>
          </a:bodyPr>
          <a:lstStyle/>
          <a:p>
            <a:pPr algn="ctr" eaLnBrk="0" fontAlgn="base" hangingPunct="0">
              <a:lnSpc>
                <a:spcPct val="115000"/>
              </a:lnSpc>
              <a:spcAft>
                <a:spcPts val="1000"/>
              </a:spcAft>
            </a:pPr>
            <a:r>
              <a:rPr lang="en-US" sz="2000" dirty="0">
                <a:solidFill>
                  <a:prstClr val="black"/>
                </a:solidFill>
                <a:latin typeface="Arial"/>
                <a:ea typeface="Calibri"/>
                <a:cs typeface="Times New Roman"/>
              </a:rPr>
              <a:t>Think</a:t>
            </a:r>
            <a:endParaRPr lang="en-US" sz="2000" dirty="0">
              <a:solidFill>
                <a:prstClr val="black"/>
              </a:solidFill>
              <a:latin typeface="Times New Roman"/>
              <a:ea typeface="Calibri"/>
              <a:cs typeface="Tahoma" charset="0"/>
            </a:endParaRPr>
          </a:p>
        </p:txBody>
      </p:sp>
      <p:grpSp>
        <p:nvGrpSpPr>
          <p:cNvPr id="5" name="Group 4"/>
          <p:cNvGrpSpPr/>
          <p:nvPr/>
        </p:nvGrpSpPr>
        <p:grpSpPr>
          <a:xfrm>
            <a:off x="7299171" y="5299018"/>
            <a:ext cx="1578660" cy="1187436"/>
            <a:chOff x="2335465" y="4543679"/>
            <a:chExt cx="1578660" cy="1187436"/>
          </a:xfrm>
        </p:grpSpPr>
        <p:sp>
          <p:nvSpPr>
            <p:cNvPr id="6" name="AutoShape 8"/>
            <p:cNvSpPr>
              <a:spLocks noChangeArrowheads="1"/>
            </p:cNvSpPr>
            <p:nvPr/>
          </p:nvSpPr>
          <p:spPr bwMode="auto">
            <a:xfrm>
              <a:off x="2335465" y="4543679"/>
              <a:ext cx="1578660" cy="1136713"/>
            </a:xfrm>
            <a:prstGeom prst="verticalScroll">
              <a:avLst>
                <a:gd name="adj" fmla="val 12500"/>
              </a:avLst>
            </a:prstGeom>
            <a:gradFill rotWithShape="0">
              <a:gsLst>
                <a:gs pos="0">
                  <a:srgbClr val="FFFFFF"/>
                </a:gs>
                <a:gs pos="100000">
                  <a:srgbClr val="FF6600"/>
                </a:gs>
              </a:gsLst>
              <a:path path="rect">
                <a:fillToRect l="50000" t="50000" r="50000" b="50000"/>
              </a:path>
            </a:gradFill>
            <a:ln w="19050">
              <a:solidFill>
                <a:srgbClr val="000000"/>
              </a:solidFill>
              <a:round/>
              <a:headEnd/>
              <a:tailEnd/>
            </a:ln>
          </p:spPr>
          <p:txBody>
            <a:bodyPr rot="0" vert="horz" wrap="square" lIns="91440" tIns="45720" rIns="91440" bIns="45720" anchor="t" anchorCtr="0" upright="1">
              <a:noAutofit/>
            </a:bodyPr>
            <a:lstStyle/>
            <a:p>
              <a:pPr eaLnBrk="0" fontAlgn="base" hangingPunct="0">
                <a:spcBef>
                  <a:spcPct val="0"/>
                </a:spcBef>
                <a:spcAft>
                  <a:spcPct val="0"/>
                </a:spcAft>
              </a:pPr>
              <a:endParaRPr lang="en-US">
                <a:solidFill>
                  <a:prstClr val="black"/>
                </a:solidFill>
                <a:latin typeface="Tahoma" charset="0"/>
                <a:ea typeface="ＭＳ Ｐゴシック" charset="0"/>
                <a:cs typeface="Tahoma" charset="0"/>
              </a:endParaRPr>
            </a:p>
          </p:txBody>
        </p:sp>
        <p:sp>
          <p:nvSpPr>
            <p:cNvPr id="7" name="Text Box 9"/>
            <p:cNvSpPr txBox="1">
              <a:spLocks noChangeArrowheads="1"/>
            </p:cNvSpPr>
            <p:nvPr/>
          </p:nvSpPr>
          <p:spPr bwMode="auto">
            <a:xfrm>
              <a:off x="2446433" y="4746623"/>
              <a:ext cx="1415418" cy="98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eaLnBrk="0" fontAlgn="base" hangingPunct="0">
                <a:lnSpc>
                  <a:spcPct val="115000"/>
                </a:lnSpc>
                <a:spcAft>
                  <a:spcPts val="1000"/>
                </a:spcAft>
              </a:pPr>
              <a:r>
                <a:rPr lang="en-US" sz="1400" dirty="0">
                  <a:solidFill>
                    <a:prstClr val="black"/>
                  </a:solidFill>
                  <a:latin typeface="Lucida Sans"/>
                  <a:ea typeface="Calibri"/>
                  <a:cs typeface="Tahoma" charset="0"/>
                </a:rPr>
                <a:t>We Understan</a:t>
              </a:r>
              <a:r>
                <a:rPr lang="en-US" sz="1050" dirty="0">
                  <a:solidFill>
                    <a:prstClr val="black"/>
                  </a:solidFill>
                  <a:latin typeface="Lucida Sans"/>
                  <a:ea typeface="Calibri"/>
                  <a:cs typeface="Tahoma" charset="0"/>
                </a:rPr>
                <a:t>d</a:t>
              </a:r>
              <a:endParaRPr lang="en-US" sz="1200" dirty="0">
                <a:solidFill>
                  <a:prstClr val="black"/>
                </a:solidFill>
                <a:latin typeface="Times New Roman"/>
                <a:ea typeface="Calibri"/>
                <a:cs typeface="Tahoma" charset="0"/>
              </a:endParaRPr>
            </a:p>
          </p:txBody>
        </p:sp>
      </p:grpSp>
    </p:spTree>
    <p:extLst>
      <p:ext uri="{BB962C8B-B14F-4D97-AF65-F5344CB8AC3E}">
        <p14:creationId xmlns:p14="http://schemas.microsoft.com/office/powerpoint/2010/main" val="21899917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52" y="2492102"/>
            <a:ext cx="7772400" cy="594626"/>
          </a:xfrm>
        </p:spPr>
        <p:txBody>
          <a:bodyPr/>
          <a:lstStyle/>
          <a:p>
            <a:r>
              <a:rPr lang="en-US" sz="4800" dirty="0" smtClean="0"/>
              <a:t>10 min </a:t>
            </a:r>
            <a:br>
              <a:rPr lang="en-US" sz="4800" dirty="0" smtClean="0"/>
            </a:br>
            <a:r>
              <a:rPr lang="en-US" sz="4800" dirty="0" smtClean="0"/>
              <a:t>BREAK</a:t>
            </a:r>
            <a:endParaRPr lang="en-US" sz="4800" dirty="0"/>
          </a:p>
        </p:txBody>
      </p:sp>
      <p:sp>
        <p:nvSpPr>
          <p:cNvPr id="5" name="Text Placeholder 4"/>
          <p:cNvSpPr>
            <a:spLocks noGrp="1"/>
          </p:cNvSpPr>
          <p:nvPr>
            <p:ph type="body" sz="half" idx="2"/>
          </p:nvPr>
        </p:nvSpPr>
        <p:spPr/>
        <p:txBody>
          <a:bodyPr/>
          <a:lstStyle/>
          <a:p>
            <a:endParaRPr lang="en-US"/>
          </a:p>
        </p:txBody>
      </p:sp>
      <p:pic>
        <p:nvPicPr>
          <p:cNvPr id="3" name="Picture 2"/>
          <p:cNvPicPr>
            <a:picLocks noChangeAspect="1"/>
          </p:cNvPicPr>
          <p:nvPr/>
        </p:nvPicPr>
        <p:blipFill>
          <a:blip r:embed="rId2"/>
          <a:stretch>
            <a:fillRect/>
          </a:stretch>
        </p:blipFill>
        <p:spPr>
          <a:xfrm>
            <a:off x="279400" y="3213100"/>
            <a:ext cx="2374900" cy="2374900"/>
          </a:xfrm>
          <a:prstGeom prst="rect">
            <a:avLst/>
          </a:prstGeom>
        </p:spPr>
      </p:pic>
      <p:pic>
        <p:nvPicPr>
          <p:cNvPr id="6" name="Picture 5"/>
          <p:cNvPicPr>
            <a:picLocks noChangeAspect="1"/>
          </p:cNvPicPr>
          <p:nvPr/>
        </p:nvPicPr>
        <p:blipFill>
          <a:blip r:embed="rId3"/>
          <a:stretch>
            <a:fillRect/>
          </a:stretch>
        </p:blipFill>
        <p:spPr>
          <a:xfrm>
            <a:off x="5001643" y="3530600"/>
            <a:ext cx="2446907" cy="2057400"/>
          </a:xfrm>
          <a:prstGeom prst="rect">
            <a:avLst/>
          </a:prstGeom>
        </p:spPr>
      </p:pic>
    </p:spTree>
    <p:extLst>
      <p:ext uri="{BB962C8B-B14F-4D97-AF65-F5344CB8AC3E}">
        <p14:creationId xmlns:p14="http://schemas.microsoft.com/office/powerpoint/2010/main" val="3070336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Problem Solving and Pedagogy!</a:t>
            </a:r>
            <a:endParaRPr lang="en-US" dirty="0"/>
          </a:p>
        </p:txBody>
      </p:sp>
      <p:sp>
        <p:nvSpPr>
          <p:cNvPr id="5" name="Content Placeholder 4"/>
          <p:cNvSpPr>
            <a:spLocks noGrp="1"/>
          </p:cNvSpPr>
          <p:nvPr>
            <p:ph idx="1"/>
          </p:nvPr>
        </p:nvSpPr>
        <p:spPr>
          <a:xfrm>
            <a:off x="457200" y="1600200"/>
            <a:ext cx="7040663" cy="2922514"/>
          </a:xfrm>
        </p:spPr>
        <p:txBody>
          <a:bodyPr/>
          <a:lstStyle/>
          <a:p>
            <a:pPr marL="114300" indent="0">
              <a:buNone/>
            </a:pPr>
            <a:endParaRPr lang="en-US" dirty="0"/>
          </a:p>
        </p:txBody>
      </p:sp>
      <p:pic>
        <p:nvPicPr>
          <p:cNvPr id="6" name="Picture 5"/>
          <p:cNvPicPr>
            <a:picLocks noChangeAspect="1"/>
          </p:cNvPicPr>
          <p:nvPr/>
        </p:nvPicPr>
        <p:blipFill>
          <a:blip r:embed="rId2"/>
          <a:stretch>
            <a:fillRect/>
          </a:stretch>
        </p:blipFill>
        <p:spPr>
          <a:xfrm>
            <a:off x="6774288" y="274638"/>
            <a:ext cx="1447150" cy="1453610"/>
          </a:xfrm>
          <a:prstGeom prst="rect">
            <a:avLst/>
          </a:prstGeom>
        </p:spPr>
      </p:pic>
    </p:spTree>
    <p:extLst>
      <p:ext uri="{BB962C8B-B14F-4D97-AF65-F5344CB8AC3E}">
        <p14:creationId xmlns:p14="http://schemas.microsoft.com/office/powerpoint/2010/main" val="2988591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en-US" dirty="0" smtClean="0">
                <a:ea typeface="ＭＳ Ｐゴシック" pitchFamily="-109" charset="-128"/>
                <a:cs typeface="ＭＳ Ｐゴシック" pitchFamily="-109" charset="-128"/>
              </a:rPr>
              <a:t>Doing Problem Solving Tasks Together –Purposes</a:t>
            </a:r>
          </a:p>
        </p:txBody>
      </p:sp>
      <p:sp>
        <p:nvSpPr>
          <p:cNvPr id="37891" name="Rectangle 3"/>
          <p:cNvSpPr>
            <a:spLocks noGrp="1" noChangeArrowheads="1"/>
          </p:cNvSpPr>
          <p:nvPr>
            <p:ph type="body" idx="1"/>
          </p:nvPr>
        </p:nvSpPr>
        <p:spPr>
          <a:xfrm>
            <a:off x="457200" y="1614919"/>
            <a:ext cx="7620000" cy="5052991"/>
          </a:xfrm>
        </p:spPr>
        <p:txBody>
          <a:bodyPr>
            <a:normAutofit/>
          </a:bodyPr>
          <a:lstStyle/>
          <a:p>
            <a:pPr eaLnBrk="1" hangingPunct="1"/>
            <a:r>
              <a:rPr lang="en-US" sz="2800" dirty="0" smtClean="0">
                <a:ea typeface="ＭＳ Ｐゴシック" pitchFamily="-109" charset="-128"/>
                <a:cs typeface="ＭＳ Ｐゴシック" pitchFamily="-109" charset="-128"/>
              </a:rPr>
              <a:t>Provide a common math-teaching-and-learning experience for reflection and discussion</a:t>
            </a:r>
          </a:p>
          <a:p>
            <a:pPr eaLnBrk="1" hangingPunct="1"/>
            <a:r>
              <a:rPr lang="en-US" sz="2800" dirty="0" smtClean="0">
                <a:ea typeface="ＭＳ Ｐゴシック" pitchFamily="-109" charset="-128"/>
                <a:cs typeface="ＭＳ Ｐゴシック" pitchFamily="-109" charset="-128"/>
              </a:rPr>
              <a:t>Opportunity to discuss tasks and task implementation</a:t>
            </a:r>
          </a:p>
          <a:p>
            <a:pPr eaLnBrk="1" hangingPunct="1"/>
            <a:r>
              <a:rPr lang="en-US" sz="2800" dirty="0" smtClean="0">
                <a:ea typeface="ＭＳ Ｐゴシック" pitchFamily="-109" charset="-128"/>
                <a:cs typeface="ＭＳ Ｐゴシック" pitchFamily="-109" charset="-128"/>
              </a:rPr>
              <a:t>Exposure to/discussion of some teaching strategies</a:t>
            </a:r>
          </a:p>
          <a:p>
            <a:r>
              <a:rPr lang="en-US" sz="2800" dirty="0">
                <a:ea typeface="ＭＳ Ｐゴシック" pitchFamily="-109" charset="-128"/>
                <a:cs typeface="ＭＳ Ｐゴシック" pitchFamily="-109" charset="-128"/>
              </a:rPr>
              <a:t>Opportunities to see how others think</a:t>
            </a:r>
          </a:p>
          <a:p>
            <a:pPr eaLnBrk="1" hangingPunct="1"/>
            <a:r>
              <a:rPr lang="en-US" sz="2800" dirty="0" smtClean="0">
                <a:ea typeface="ＭＳ Ｐゴシック" pitchFamily="-109" charset="-128"/>
                <a:cs typeface="ＭＳ Ｐゴシック" pitchFamily="-109" charset="-128"/>
              </a:rPr>
              <a:t>To learn more math (connections); engage in </a:t>
            </a:r>
            <a:r>
              <a:rPr lang="en-US" sz="2800" i="1" dirty="0" smtClean="0">
                <a:ea typeface="ＭＳ Ｐゴシック" pitchFamily="-109" charset="-128"/>
                <a:cs typeface="ＭＳ Ｐゴシック" pitchFamily="-109" charset="-128"/>
              </a:rPr>
              <a:t>productive struggle </a:t>
            </a:r>
            <a:endParaRPr lang="en-US" sz="2800" dirty="0" smtClean="0">
              <a:ea typeface="ＭＳ Ｐゴシック" pitchFamily="-109" charset="-128"/>
              <a:cs typeface="ＭＳ Ｐゴシック" pitchFamily="-109" charset="-128"/>
            </a:endParaRPr>
          </a:p>
          <a:p>
            <a:pPr eaLnBrk="1" hangingPunct="1"/>
            <a:r>
              <a:rPr lang="en-US" sz="2800" dirty="0" smtClean="0">
                <a:ea typeface="ＭＳ Ｐゴシック" pitchFamily="-109" charset="-128"/>
                <a:cs typeface="ＭＳ Ｐゴシック" pitchFamily="-109" charset="-128"/>
              </a:rPr>
              <a:t>For fun! </a:t>
            </a:r>
            <a:r>
              <a:rPr lang="en-US" sz="2800" dirty="0" err="1" smtClean="0">
                <a:ea typeface="ＭＳ Ｐゴシック" pitchFamily="-109" charset="-128"/>
                <a:cs typeface="ＭＳ Ｐゴシック" pitchFamily="-109" charset="-128"/>
                <a:sym typeface="Wingdings" pitchFamily="-109" charset="2"/>
              </a:rPr>
              <a:t></a:t>
            </a:r>
            <a:r>
              <a:rPr lang="en-US" sz="2800" dirty="0" smtClean="0">
                <a:ea typeface="ＭＳ Ｐゴシック" pitchFamily="-109" charset="-128"/>
                <a:cs typeface="ＭＳ Ｐゴシック" pitchFamily="-109" charset="-128"/>
                <a:sym typeface="Wingdings" pitchFamily="-109" charset="2"/>
              </a:rPr>
              <a:t> </a:t>
            </a:r>
            <a:r>
              <a:rPr lang="en-US" sz="2800" dirty="0" smtClean="0">
                <a:ea typeface="ＭＳ Ｐゴシック" pitchFamily="-109" charset="-128"/>
                <a:cs typeface="ＭＳ Ｐゴシック" pitchFamily="-109" charset="-128"/>
              </a:rPr>
              <a:t> </a:t>
            </a:r>
          </a:p>
        </p:txBody>
      </p:sp>
    </p:spTree>
    <p:extLst>
      <p:ext uri="{BB962C8B-B14F-4D97-AF65-F5344CB8AC3E}">
        <p14:creationId xmlns:p14="http://schemas.microsoft.com/office/powerpoint/2010/main" val="3862451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8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941" y="274637"/>
            <a:ext cx="7057951" cy="1288253"/>
          </a:xfrm>
        </p:spPr>
        <p:txBody>
          <a:bodyPr>
            <a:normAutofit fontScale="90000"/>
          </a:bodyPr>
          <a:lstStyle/>
          <a:p>
            <a:r>
              <a:rPr lang="en-US" dirty="0" smtClean="0"/>
              <a:t>One model: A pedagogy of mathematical reasoning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1341264"/>
              </p:ext>
            </p:extLst>
          </p:nvPr>
        </p:nvGraphicFramePr>
        <p:xfrm>
          <a:off x="1259232" y="1792133"/>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39982" y="1834270"/>
            <a:ext cx="3619797" cy="1292662"/>
          </a:xfrm>
          <a:prstGeom prst="rect">
            <a:avLst/>
          </a:prstGeom>
          <a:noFill/>
        </p:spPr>
        <p:txBody>
          <a:bodyPr wrap="square" rtlCol="0">
            <a:spAutoFit/>
          </a:bodyPr>
          <a:lstStyle/>
          <a:p>
            <a:r>
              <a:rPr lang="en-US" sz="2600" b="1" dirty="0" smtClean="0">
                <a:solidFill>
                  <a:schemeClr val="accent6"/>
                </a:solidFill>
              </a:rPr>
              <a:t>Two routines:</a:t>
            </a:r>
          </a:p>
          <a:p>
            <a:r>
              <a:rPr lang="en-US" sz="2600" b="1" dirty="0" smtClean="0">
                <a:solidFill>
                  <a:schemeClr val="accent6"/>
                </a:solidFill>
              </a:rPr>
              <a:t>  Talk Frame</a:t>
            </a:r>
          </a:p>
          <a:p>
            <a:r>
              <a:rPr lang="en-US" sz="2600" b="1" dirty="0" smtClean="0">
                <a:solidFill>
                  <a:schemeClr val="accent6"/>
                </a:solidFill>
              </a:rPr>
              <a:t>  Conjectures Routine</a:t>
            </a:r>
            <a:endParaRPr lang="en-US" sz="2600" b="1" dirty="0">
              <a:solidFill>
                <a:schemeClr val="accent6"/>
              </a:solidFill>
            </a:endParaRPr>
          </a:p>
        </p:txBody>
      </p:sp>
    </p:spTree>
    <p:extLst>
      <p:ext uri="{BB962C8B-B14F-4D97-AF65-F5344CB8AC3E}">
        <p14:creationId xmlns:p14="http://schemas.microsoft.com/office/powerpoint/2010/main" val="448409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Doing Problem Solving Tasks Together </a:t>
            </a:r>
            <a:endParaRPr lang="en-US" dirty="0"/>
          </a:p>
        </p:txBody>
      </p:sp>
      <p:sp>
        <p:nvSpPr>
          <p:cNvPr id="3" name="Content Placeholder 2"/>
          <p:cNvSpPr>
            <a:spLocks noGrp="1"/>
          </p:cNvSpPr>
          <p:nvPr>
            <p:ph idx="1"/>
          </p:nvPr>
        </p:nvSpPr>
        <p:spPr>
          <a:xfrm>
            <a:off x="546100" y="1752600"/>
            <a:ext cx="6623912" cy="3043613"/>
          </a:xfrm>
        </p:spPr>
        <p:txBody>
          <a:bodyPr/>
          <a:lstStyle/>
          <a:p>
            <a:pPr marL="82296" indent="0">
              <a:buNone/>
            </a:pPr>
            <a:r>
              <a:rPr lang="en-US" dirty="0" smtClean="0"/>
              <a:t>Ground Rules</a:t>
            </a:r>
          </a:p>
          <a:p>
            <a:pPr marL="365760" lvl="1" indent="-283464">
              <a:spcBef>
                <a:spcPts val="600"/>
              </a:spcBef>
              <a:buSzPct val="80000"/>
              <a:buFont typeface="Wingdings 2"/>
              <a:buChar char=""/>
            </a:pPr>
            <a:r>
              <a:rPr lang="en-US" dirty="0"/>
              <a:t>You have the </a:t>
            </a:r>
            <a:r>
              <a:rPr lang="en-US" b="1" dirty="0"/>
              <a:t>right</a:t>
            </a:r>
            <a:r>
              <a:rPr lang="en-US" dirty="0"/>
              <a:t> to </a:t>
            </a:r>
            <a:r>
              <a:rPr lang="en-US" dirty="0" smtClean="0"/>
              <a:t>share </a:t>
            </a:r>
            <a:r>
              <a:rPr lang="en-US" dirty="0"/>
              <a:t>your thinking, the </a:t>
            </a:r>
            <a:r>
              <a:rPr lang="en-US" b="1" dirty="0"/>
              <a:t>right</a:t>
            </a:r>
            <a:r>
              <a:rPr lang="en-US" dirty="0"/>
              <a:t> to be listened to; you have an </a:t>
            </a:r>
            <a:r>
              <a:rPr lang="en-US" b="1" dirty="0"/>
              <a:t>obligation</a:t>
            </a:r>
            <a:r>
              <a:rPr lang="en-US" dirty="0"/>
              <a:t> to explain to others </a:t>
            </a:r>
            <a:endParaRPr lang="en-US" dirty="0" smtClean="0"/>
          </a:p>
          <a:p>
            <a:pPr marL="365760" lvl="1" indent="-283464">
              <a:spcBef>
                <a:spcPts val="600"/>
              </a:spcBef>
              <a:buSzPct val="80000"/>
              <a:buFont typeface="Wingdings 2"/>
              <a:buChar char=""/>
            </a:pPr>
            <a:r>
              <a:rPr lang="en-US" dirty="0" smtClean="0"/>
              <a:t>Person with the </a:t>
            </a:r>
            <a:r>
              <a:rPr lang="en-US" i="1" dirty="0" smtClean="0"/>
              <a:t>next birthday </a:t>
            </a:r>
            <a:r>
              <a:rPr lang="en-US" dirty="0" smtClean="0"/>
              <a:t>is your “Point Guard.” Only that person may raise his or her hand to ask a </a:t>
            </a:r>
            <a:r>
              <a:rPr lang="en-US" b="1" i="1" dirty="0" smtClean="0"/>
              <a:t>Group Question. </a:t>
            </a:r>
            <a:endParaRPr lang="en-US" b="1" dirty="0" smtClean="0"/>
          </a:p>
          <a:p>
            <a:pPr marL="365760" lvl="1" indent="-283464">
              <a:spcBef>
                <a:spcPts val="600"/>
              </a:spcBef>
              <a:buSzPct val="80000"/>
              <a:buFont typeface="Wingdings 2"/>
              <a:buChar char=""/>
            </a:pPr>
            <a:r>
              <a:rPr lang="en-US" b="1" dirty="0" smtClean="0"/>
              <a:t>Check Point. </a:t>
            </a:r>
            <a:r>
              <a:rPr lang="en-US" dirty="0" smtClean="0"/>
              <a:t>Call me or Mary over. </a:t>
            </a:r>
            <a:r>
              <a:rPr lang="en-US" i="1" dirty="0" smtClean="0"/>
              <a:t>All must be able to explain your answers to A &amp; B!</a:t>
            </a:r>
            <a:endParaRPr lang="en-US" b="1" dirty="0"/>
          </a:p>
          <a:p>
            <a:pPr marL="82296" indent="0">
              <a:buNone/>
            </a:pPr>
            <a:endParaRPr lang="en-US" dirty="0"/>
          </a:p>
        </p:txBody>
      </p:sp>
      <p:pic>
        <p:nvPicPr>
          <p:cNvPr id="4" name="Picture 3"/>
          <p:cNvPicPr>
            <a:picLocks noChangeAspect="1"/>
          </p:cNvPicPr>
          <p:nvPr/>
        </p:nvPicPr>
        <p:blipFill>
          <a:blip r:embed="rId2"/>
          <a:stretch>
            <a:fillRect/>
          </a:stretch>
        </p:blipFill>
        <p:spPr>
          <a:xfrm>
            <a:off x="6430091" y="4343399"/>
            <a:ext cx="1411396" cy="2002213"/>
          </a:xfrm>
          <a:prstGeom prst="rect">
            <a:avLst/>
          </a:prstGeom>
        </p:spPr>
      </p:pic>
    </p:spTree>
    <p:extLst>
      <p:ext uri="{BB962C8B-B14F-4D97-AF65-F5344CB8AC3E}">
        <p14:creationId xmlns:p14="http://schemas.microsoft.com/office/powerpoint/2010/main" val="4728938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1169" y="597267"/>
            <a:ext cx="7659687" cy="1168400"/>
          </a:xfrm>
        </p:spPr>
        <p:txBody>
          <a:bodyPr/>
          <a:lstStyle/>
          <a:p>
            <a:r>
              <a:rPr lang="en-US" dirty="0" smtClean="0"/>
              <a:t>Problem Solving - Structure</a:t>
            </a:r>
            <a:endParaRPr lang="en-US" dirty="0"/>
          </a:p>
        </p:txBody>
      </p:sp>
      <p:sp>
        <p:nvSpPr>
          <p:cNvPr id="6" name="Text Placeholder 5"/>
          <p:cNvSpPr>
            <a:spLocks noGrp="1"/>
          </p:cNvSpPr>
          <p:nvPr>
            <p:ph type="body" idx="1"/>
          </p:nvPr>
        </p:nvSpPr>
        <p:spPr>
          <a:xfrm>
            <a:off x="411169" y="1609912"/>
            <a:ext cx="6821487" cy="4193988"/>
          </a:xfrm>
        </p:spPr>
        <p:txBody>
          <a:bodyPr>
            <a:normAutofit fontScale="92500" lnSpcReduction="20000"/>
          </a:bodyPr>
          <a:lstStyle/>
          <a:p>
            <a:r>
              <a:rPr lang="en-US" sz="2800" b="1" i="1" dirty="0" smtClean="0">
                <a:solidFill>
                  <a:schemeClr val="tx2"/>
                </a:solidFill>
              </a:rPr>
              <a:t>Please clear table tops for work space</a:t>
            </a:r>
          </a:p>
          <a:p>
            <a:r>
              <a:rPr lang="en-US" sz="2800" b="1" i="1" dirty="0" smtClean="0">
                <a:solidFill>
                  <a:schemeClr val="tx2"/>
                </a:solidFill>
              </a:rPr>
              <a:t>Hexagons are available </a:t>
            </a:r>
          </a:p>
          <a:p>
            <a:endParaRPr lang="en-US" sz="2800" b="1" i="1" dirty="0">
              <a:solidFill>
                <a:schemeClr val="tx1"/>
              </a:solidFill>
            </a:endParaRPr>
          </a:p>
          <a:p>
            <a:r>
              <a:rPr lang="en-US" sz="2800" b="1" dirty="0" smtClean="0">
                <a:solidFill>
                  <a:schemeClr val="tx1"/>
                </a:solidFill>
              </a:rPr>
              <a:t>THINK</a:t>
            </a:r>
            <a:r>
              <a:rPr lang="en-US" sz="2800" dirty="0" smtClean="0">
                <a:solidFill>
                  <a:schemeClr val="tx1"/>
                </a:solidFill>
              </a:rPr>
              <a:t>: Private Think Time (5 </a:t>
            </a:r>
            <a:r>
              <a:rPr lang="en-US" sz="2800" dirty="0" err="1" smtClean="0">
                <a:solidFill>
                  <a:schemeClr val="tx1"/>
                </a:solidFill>
              </a:rPr>
              <a:t>mins</a:t>
            </a:r>
            <a:r>
              <a:rPr lang="en-US" sz="2800" dirty="0" smtClean="0">
                <a:solidFill>
                  <a:schemeClr val="tx1"/>
                </a:solidFill>
              </a:rPr>
              <a:t>)</a:t>
            </a:r>
          </a:p>
          <a:p>
            <a:r>
              <a:rPr lang="en-US" sz="2800" b="1" dirty="0" smtClean="0">
                <a:solidFill>
                  <a:schemeClr val="tx1"/>
                </a:solidFill>
              </a:rPr>
              <a:t>SHARE: </a:t>
            </a:r>
            <a:r>
              <a:rPr lang="en-US" sz="2800" dirty="0" smtClean="0">
                <a:solidFill>
                  <a:schemeClr val="tx1"/>
                </a:solidFill>
              </a:rPr>
              <a:t>Sharing with table (15 </a:t>
            </a:r>
            <a:r>
              <a:rPr lang="en-US" sz="2800" dirty="0" err="1" smtClean="0">
                <a:solidFill>
                  <a:schemeClr val="tx1"/>
                </a:solidFill>
              </a:rPr>
              <a:t>mins</a:t>
            </a:r>
            <a:r>
              <a:rPr lang="en-US" sz="2800" dirty="0" smtClean="0">
                <a:solidFill>
                  <a:schemeClr val="tx1"/>
                </a:solidFill>
              </a:rPr>
              <a:t>)</a:t>
            </a:r>
          </a:p>
          <a:p>
            <a:r>
              <a:rPr lang="en-US" sz="2800" dirty="0" smtClean="0">
                <a:solidFill>
                  <a:schemeClr val="tx1"/>
                </a:solidFill>
              </a:rPr>
              <a:t>    ** CHECK POINT**</a:t>
            </a:r>
          </a:p>
          <a:p>
            <a:r>
              <a:rPr lang="en-US" sz="2800" b="1" dirty="0" smtClean="0">
                <a:solidFill>
                  <a:schemeClr val="tx1"/>
                </a:solidFill>
              </a:rPr>
              <a:t>Talk Frame: DISCUSSION</a:t>
            </a:r>
            <a:r>
              <a:rPr lang="en-US" sz="2800" dirty="0" smtClean="0">
                <a:solidFill>
                  <a:schemeClr val="tx1"/>
                </a:solidFill>
              </a:rPr>
              <a:t>: </a:t>
            </a:r>
            <a:r>
              <a:rPr lang="en-US" sz="2800" dirty="0">
                <a:solidFill>
                  <a:schemeClr val="tx1"/>
                </a:solidFill>
              </a:rPr>
              <a:t>C</a:t>
            </a:r>
            <a:r>
              <a:rPr lang="en-US" sz="2800" dirty="0" smtClean="0">
                <a:solidFill>
                  <a:schemeClr val="tx1"/>
                </a:solidFill>
              </a:rPr>
              <a:t>onnecting ideas, coming to new understandings (10 – 15 </a:t>
            </a:r>
            <a:r>
              <a:rPr lang="en-US" sz="2800" dirty="0" err="1" smtClean="0">
                <a:solidFill>
                  <a:schemeClr val="tx1"/>
                </a:solidFill>
              </a:rPr>
              <a:t>mins</a:t>
            </a:r>
            <a:r>
              <a:rPr lang="en-US" sz="2800" dirty="0" smtClean="0">
                <a:solidFill>
                  <a:schemeClr val="tx1"/>
                </a:solidFill>
              </a:rPr>
              <a:t>)</a:t>
            </a:r>
          </a:p>
          <a:p>
            <a:r>
              <a:rPr lang="en-US" sz="2800" i="1" dirty="0" smtClean="0">
                <a:solidFill>
                  <a:schemeClr val="tx1"/>
                </a:solidFill>
              </a:rPr>
              <a:t>If this is not an authentic problem for you, please let me know. I have an extension</a:t>
            </a:r>
            <a:r>
              <a:rPr lang="en-US" i="1" dirty="0" smtClean="0">
                <a:solidFill>
                  <a:schemeClr val="tx1"/>
                </a:solidFill>
              </a:rPr>
              <a:t>.</a:t>
            </a:r>
          </a:p>
        </p:txBody>
      </p:sp>
    </p:spTree>
    <p:extLst>
      <p:ext uri="{BB962C8B-B14F-4D97-AF65-F5344CB8AC3E}">
        <p14:creationId xmlns:p14="http://schemas.microsoft.com/office/powerpoint/2010/main" val="39847362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580" y="335736"/>
            <a:ext cx="8229600" cy="4706164"/>
          </a:xfrm>
        </p:spPr>
        <p:txBody>
          <a:bodyPr>
            <a:normAutofit/>
          </a:bodyPr>
          <a:lstStyle/>
          <a:p>
            <a:pPr algn="ctr">
              <a:buNone/>
            </a:pPr>
            <a:r>
              <a:rPr lang="en-US" sz="2400" b="1" dirty="0" smtClean="0"/>
              <a:t>	THE HEXAGON TASK</a:t>
            </a:r>
          </a:p>
          <a:p>
            <a:pPr>
              <a:buNone/>
            </a:pPr>
            <a:r>
              <a:rPr lang="en-US" dirty="0"/>
              <a:t>	</a:t>
            </a:r>
            <a:r>
              <a:rPr lang="en-US" dirty="0" smtClean="0"/>
              <a:t>Each figure in the pattern below is made of hexagons that measure 1 centimeter on each side. </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marL="571500" indent="-514350"/>
            <a:endParaRPr lang="en-US" dirty="0" smtClean="0"/>
          </a:p>
          <a:p>
            <a:pPr>
              <a:buNone/>
            </a:pPr>
            <a:endParaRPr lang="en-US" dirty="0"/>
          </a:p>
        </p:txBody>
      </p:sp>
      <p:pic>
        <p:nvPicPr>
          <p:cNvPr id="4" name="Picture 3"/>
          <p:cNvPicPr>
            <a:picLocks noChangeAspect="1"/>
          </p:cNvPicPr>
          <p:nvPr/>
        </p:nvPicPr>
        <p:blipFill>
          <a:blip r:embed="rId3"/>
          <a:stretch>
            <a:fillRect/>
          </a:stretch>
        </p:blipFill>
        <p:spPr>
          <a:xfrm>
            <a:off x="2036464" y="1440302"/>
            <a:ext cx="4933950" cy="2963333"/>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1842320611"/>
              </p:ext>
            </p:extLst>
          </p:nvPr>
        </p:nvGraphicFramePr>
        <p:xfrm>
          <a:off x="1143000" y="5765971"/>
          <a:ext cx="6240164" cy="1092029"/>
        </p:xfrm>
        <a:graphic>
          <a:graphicData uri="http://schemas.openxmlformats.org/presentationml/2006/ole">
            <mc:AlternateContent xmlns:mc="http://schemas.openxmlformats.org/markup-compatibility/2006">
              <mc:Choice xmlns:v="urn:schemas-microsoft-com:vml" Requires="v">
                <p:oleObj spid="_x0000_s1107" name="Document" r:id="rId4" imgW="6096000" imgH="1066800" progId="Word.Document.12">
                  <p:embed/>
                </p:oleObj>
              </mc:Choice>
              <mc:Fallback>
                <p:oleObj name="Document" r:id="rId4" imgW="6096000" imgH="1066800" progId="Word.Document.12">
                  <p:embed/>
                  <p:pic>
                    <p:nvPicPr>
                      <p:cNvPr id="0" name=""/>
                      <p:cNvPicPr/>
                      <p:nvPr/>
                    </p:nvPicPr>
                    <p:blipFill>
                      <a:blip r:embed="rId5"/>
                      <a:stretch>
                        <a:fillRect/>
                      </a:stretch>
                    </p:blipFill>
                    <p:spPr>
                      <a:xfrm>
                        <a:off x="1143000" y="5765971"/>
                        <a:ext cx="6240164" cy="1092029"/>
                      </a:xfrm>
                      <a:prstGeom prst="rect">
                        <a:avLst/>
                      </a:prstGeom>
                    </p:spPr>
                  </p:pic>
                </p:oleObj>
              </mc:Fallback>
            </mc:AlternateContent>
          </a:graphicData>
        </a:graphic>
      </p:graphicFrame>
      <p:sp>
        <p:nvSpPr>
          <p:cNvPr id="5" name="TextBox 4"/>
          <p:cNvSpPr txBox="1"/>
          <p:nvPr/>
        </p:nvSpPr>
        <p:spPr>
          <a:xfrm>
            <a:off x="512464" y="4403635"/>
            <a:ext cx="7145636" cy="1446550"/>
          </a:xfrm>
          <a:prstGeom prst="rect">
            <a:avLst/>
          </a:prstGeom>
          <a:noFill/>
        </p:spPr>
        <p:txBody>
          <a:bodyPr wrap="square" rtlCol="0">
            <a:spAutoFit/>
          </a:bodyPr>
          <a:lstStyle/>
          <a:p>
            <a:pPr marL="342900" indent="-342900">
              <a:buAutoNum type="alphaLcParenR"/>
            </a:pPr>
            <a:r>
              <a:rPr lang="en-US" sz="2200" dirty="0" smtClean="0"/>
              <a:t>Draw Figure 5. Find the perimeter of Figure 5.</a:t>
            </a:r>
          </a:p>
          <a:p>
            <a:pPr marL="342900" indent="-342900">
              <a:buAutoNum type="alphaLcParenR"/>
            </a:pPr>
            <a:r>
              <a:rPr lang="en-US" sz="2200" dirty="0" smtClean="0"/>
              <a:t>If </a:t>
            </a:r>
            <a:r>
              <a:rPr lang="en-US" sz="2200" dirty="0"/>
              <a:t>the pattern of adding one hexagon to each figure is continued, what </a:t>
            </a:r>
            <a:r>
              <a:rPr lang="en-US" sz="2200" dirty="0" smtClean="0"/>
              <a:t>will be </a:t>
            </a:r>
            <a:r>
              <a:rPr lang="en-US" sz="2200" dirty="0"/>
              <a:t>the perimeter of the 25th figure in the pattern? Justify your answer.</a:t>
            </a:r>
          </a:p>
        </p:txBody>
      </p:sp>
    </p:spTree>
    <p:extLst>
      <p:ext uri="{BB962C8B-B14F-4D97-AF65-F5344CB8AC3E}">
        <p14:creationId xmlns:p14="http://schemas.microsoft.com/office/powerpoint/2010/main" val="39022234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3 AGENDA</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smtClean="0"/>
              <a:t>Front matter</a:t>
            </a:r>
          </a:p>
          <a:p>
            <a:r>
              <a:rPr lang="en-US" dirty="0" smtClean="0"/>
              <a:t>Team Teach – Talk Frame Practice</a:t>
            </a:r>
          </a:p>
          <a:p>
            <a:r>
              <a:rPr lang="en-US" dirty="0" smtClean="0"/>
              <a:t>The Hexagon Task </a:t>
            </a:r>
          </a:p>
          <a:p>
            <a:r>
              <a:rPr lang="en-US" dirty="0" smtClean="0"/>
              <a:t>Argumentation</a:t>
            </a:r>
          </a:p>
          <a:p>
            <a:r>
              <a:rPr lang="en-US" dirty="0" smtClean="0"/>
              <a:t>Lunch</a:t>
            </a:r>
          </a:p>
          <a:p>
            <a:r>
              <a:rPr lang="en-US" dirty="0" smtClean="0"/>
              <a:t>Math – proportional </a:t>
            </a:r>
            <a:r>
              <a:rPr lang="en-US" dirty="0" smtClean="0">
                <a:sym typeface="Wingdings"/>
              </a:rPr>
              <a:t> algebraic</a:t>
            </a:r>
          </a:p>
          <a:p>
            <a:r>
              <a:rPr lang="en-US" dirty="0" smtClean="0">
                <a:sym typeface="Wingdings"/>
              </a:rPr>
              <a:t>CRD time</a:t>
            </a:r>
          </a:p>
          <a:p>
            <a:r>
              <a:rPr lang="en-US" dirty="0" smtClean="0">
                <a:sym typeface="Wingdings"/>
              </a:rPr>
              <a:t>Protocol</a:t>
            </a:r>
          </a:p>
          <a:p>
            <a:r>
              <a:rPr lang="en-US" dirty="0" smtClean="0">
                <a:sym typeface="Wingdings"/>
              </a:rPr>
              <a:t>Looking toward August… </a:t>
            </a:r>
            <a:endParaRPr lang="en-US" dirty="0"/>
          </a:p>
        </p:txBody>
      </p:sp>
    </p:spTree>
    <p:extLst>
      <p:ext uri="{BB962C8B-B14F-4D97-AF65-F5344CB8AC3E}">
        <p14:creationId xmlns:p14="http://schemas.microsoft.com/office/powerpoint/2010/main" val="2092135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1"/>
          <p:cNvSpPr>
            <a:spLocks noChangeArrowheads="1"/>
          </p:cNvSpPr>
          <p:nvPr/>
        </p:nvSpPr>
        <p:spPr bwMode="auto">
          <a:xfrm>
            <a:off x="0" y="663020"/>
            <a:ext cx="8593137" cy="4206875"/>
          </a:xfrm>
          <a:prstGeom prst="cloudCallout">
            <a:avLst>
              <a:gd name="adj1" fmla="val 45338"/>
              <a:gd name="adj2" fmla="val 74333"/>
            </a:avLst>
          </a:prstGeom>
          <a:gradFill rotWithShape="0">
            <a:gsLst>
              <a:gs pos="0">
                <a:srgbClr val="FFFFFF"/>
              </a:gs>
              <a:gs pos="100000">
                <a:srgbClr val="3366FF"/>
              </a:gs>
            </a:gsLst>
            <a:path path="rect">
              <a:fillToRect l="50000" t="50000" r="50000" b="50000"/>
            </a:path>
          </a:gra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4800"/>
              </a:spcBef>
              <a:spcAft>
                <a:spcPct val="0"/>
              </a:spcAft>
              <a:buClrTx/>
              <a:buSzTx/>
              <a:buFontTx/>
              <a:buNone/>
              <a:tabLst/>
            </a:pPr>
            <a:r>
              <a:rPr kumimoji="0" lang="en-US" sz="12000" b="0" i="0" u="none" strike="noStrike" cap="none" normalizeH="0" baseline="0" dirty="0">
                <a:ln>
                  <a:noFill/>
                </a:ln>
                <a:solidFill>
                  <a:schemeClr val="tx1"/>
                </a:solidFill>
                <a:effectLst/>
                <a:latin typeface="Arial" charset="0"/>
                <a:ea typeface="ÇlÇr ñæí©" charset="0"/>
              </a:rPr>
              <a:t>Think</a:t>
            </a:r>
            <a:endParaRPr kumimoji="0" lang="en-US" sz="2400" b="0" i="0" u="none" strike="noStrike" cap="none" normalizeH="0" baseline="0" dirty="0">
              <a:ln>
                <a:noFill/>
              </a:ln>
              <a:solidFill>
                <a:schemeClr val="tx1"/>
              </a:solidFill>
              <a:effectLst/>
              <a:latin typeface="Arial" charset="0"/>
              <a:ea typeface="ＭＳ Ｐゴシック" charset="0"/>
            </a:endParaRPr>
          </a:p>
        </p:txBody>
      </p:sp>
      <p:pic>
        <p:nvPicPr>
          <p:cNvPr id="5" name="Picture 4"/>
          <p:cNvPicPr>
            <a:picLocks noChangeAspect="1"/>
          </p:cNvPicPr>
          <p:nvPr/>
        </p:nvPicPr>
        <p:blipFill>
          <a:blip r:embed="rId2"/>
          <a:stretch>
            <a:fillRect/>
          </a:stretch>
        </p:blipFill>
        <p:spPr>
          <a:xfrm>
            <a:off x="8359134" y="6085541"/>
            <a:ext cx="772459" cy="772459"/>
          </a:xfrm>
          <a:prstGeom prst="rect">
            <a:avLst/>
          </a:prstGeom>
        </p:spPr>
      </p:pic>
    </p:spTree>
    <p:extLst>
      <p:ext uri="{BB962C8B-B14F-4D97-AF65-F5344CB8AC3E}">
        <p14:creationId xmlns:p14="http://schemas.microsoft.com/office/powerpoint/2010/main" val="24626319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Possible think questions</a:t>
            </a:r>
            <a:endParaRPr lang="en-US" dirty="0"/>
          </a:p>
        </p:txBody>
      </p:sp>
      <p:sp>
        <p:nvSpPr>
          <p:cNvPr id="7" name="Content Placeholder 6"/>
          <p:cNvSpPr>
            <a:spLocks noGrp="1"/>
          </p:cNvSpPr>
          <p:nvPr>
            <p:ph idx="1"/>
          </p:nvPr>
        </p:nvSpPr>
        <p:spPr/>
        <p:txBody>
          <a:bodyPr/>
          <a:lstStyle/>
          <a:p>
            <a:r>
              <a:rPr lang="en-US" dirty="0" smtClean="0"/>
              <a:t>How are ____ and ____ connected? </a:t>
            </a:r>
            <a:endParaRPr lang="en-US" dirty="0"/>
          </a:p>
          <a:p>
            <a:endParaRPr lang="en-US" dirty="0" smtClean="0"/>
          </a:p>
          <a:p>
            <a:r>
              <a:rPr lang="en-US" dirty="0" smtClean="0"/>
              <a:t>How do ___ and ____ see this hexagon figure differently?</a:t>
            </a:r>
          </a:p>
          <a:p>
            <a:pPr marL="114300" indent="0">
              <a:buNone/>
            </a:pPr>
            <a:endParaRPr lang="en-US" dirty="0" smtClean="0"/>
          </a:p>
          <a:p>
            <a:r>
              <a:rPr lang="en-US" dirty="0" smtClean="0"/>
              <a:t>Where is the ________ sides in _____’s formula?</a:t>
            </a:r>
          </a:p>
          <a:p>
            <a:endParaRPr lang="en-US" dirty="0" smtClean="0"/>
          </a:p>
          <a:p>
            <a:r>
              <a:rPr lang="en-US" dirty="0" smtClean="0"/>
              <a:t>If ____ were to look at Figure 1000, what would s/he do?</a:t>
            </a:r>
          </a:p>
          <a:p>
            <a:endParaRPr lang="en-US" dirty="0"/>
          </a:p>
          <a:p>
            <a:r>
              <a:rPr lang="en-US" dirty="0" smtClean="0"/>
              <a:t>Why does _____ need to ______?</a:t>
            </a:r>
          </a:p>
        </p:txBody>
      </p:sp>
    </p:spTree>
    <p:extLst>
      <p:ext uri="{BB962C8B-B14F-4D97-AF65-F5344CB8AC3E}">
        <p14:creationId xmlns:p14="http://schemas.microsoft.com/office/powerpoint/2010/main" val="192937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580" y="297636"/>
            <a:ext cx="8229600" cy="6560364"/>
          </a:xfrm>
        </p:spPr>
        <p:txBody>
          <a:bodyPr>
            <a:normAutofit/>
          </a:bodyPr>
          <a:lstStyle/>
          <a:p>
            <a:pPr>
              <a:buNone/>
            </a:pPr>
            <a:r>
              <a:rPr lang="en-US" sz="2800" dirty="0" smtClean="0"/>
              <a:t>	Each figure in the pattern below is made of hexagons that measure 1 centimeter on each side. </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marL="571500" indent="-514350"/>
            <a:r>
              <a:rPr lang="en-US" sz="2800" dirty="0" smtClean="0"/>
              <a:t>If the pattern of adding one hexagon to each figure is continued, what will be the perimeter of the 25th figure in the pattern? Justify your answer.</a:t>
            </a:r>
          </a:p>
          <a:p>
            <a:pPr marL="571500" indent="-514350"/>
            <a:r>
              <a:rPr lang="en-US" sz="2800" dirty="0" smtClean="0"/>
              <a:t>Extension: How can you find the perimeter of </a:t>
            </a:r>
            <a:r>
              <a:rPr lang="en-US" sz="2800" i="1" dirty="0" smtClean="0"/>
              <a:t>any figure?  </a:t>
            </a:r>
            <a:r>
              <a:rPr lang="en-US" sz="2800" dirty="0" smtClean="0"/>
              <a:t>(A figure with </a:t>
            </a:r>
            <a:r>
              <a:rPr lang="en-US" sz="2800" i="1" dirty="0" err="1" smtClean="0"/>
              <a:t>n</a:t>
            </a:r>
            <a:r>
              <a:rPr lang="en-US" sz="2800" i="1" dirty="0" smtClean="0"/>
              <a:t> </a:t>
            </a:r>
            <a:r>
              <a:rPr lang="en-US" sz="2800" dirty="0" smtClean="0"/>
              <a:t>hexagons?)</a:t>
            </a:r>
          </a:p>
          <a:p>
            <a:pPr marL="571500" indent="-514350"/>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1948228" y="1435128"/>
            <a:ext cx="4933950" cy="2963333"/>
          </a:xfrm>
          <a:prstGeom prst="rect">
            <a:avLst/>
          </a:prstGeom>
        </p:spPr>
      </p:pic>
    </p:spTree>
    <p:extLst>
      <p:ext uri="{BB962C8B-B14F-4D97-AF65-F5344CB8AC3E}">
        <p14:creationId xmlns:p14="http://schemas.microsoft.com/office/powerpoint/2010/main" val="1087931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2" name="Content Placeholder 1"/>
          <p:cNvPicPr>
            <a:picLocks noGrp="1" noChangeAspect="1"/>
          </p:cNvPicPr>
          <p:nvPr>
            <p:ph idx="1"/>
          </p:nvPr>
        </p:nvPicPr>
        <p:blipFill>
          <a:blip r:embed="rId2"/>
          <a:srcRect t="223" b="223"/>
          <a:stretch>
            <a:fillRect/>
          </a:stretch>
        </p:blipFill>
        <p:spPr/>
      </p:pic>
    </p:spTree>
    <p:extLst>
      <p:ext uri="{BB962C8B-B14F-4D97-AF65-F5344CB8AC3E}">
        <p14:creationId xmlns:p14="http://schemas.microsoft.com/office/powerpoint/2010/main" val="22072029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Hexagon Task Debrief</a:t>
            </a:r>
            <a:endParaRPr lang="en-US" dirty="0"/>
          </a:p>
        </p:txBody>
      </p:sp>
      <p:sp>
        <p:nvSpPr>
          <p:cNvPr id="5" name="Content Placeholder 4"/>
          <p:cNvSpPr>
            <a:spLocks noGrp="1"/>
          </p:cNvSpPr>
          <p:nvPr>
            <p:ph idx="1"/>
          </p:nvPr>
        </p:nvSpPr>
        <p:spPr/>
        <p:txBody>
          <a:bodyPr/>
          <a:lstStyle/>
          <a:p>
            <a:r>
              <a:rPr lang="en-US" sz="2800" dirty="0" smtClean="0"/>
              <a:t>How were ideas made public? What supported the sharing of ideas/publicizing of ideas? </a:t>
            </a:r>
          </a:p>
          <a:p>
            <a:r>
              <a:rPr lang="en-US" sz="2800" dirty="0" smtClean="0"/>
              <a:t>What kind of work did the class have to do to make sense of </a:t>
            </a:r>
            <a:r>
              <a:rPr lang="en-US" sz="2800" i="1" dirty="0" smtClean="0"/>
              <a:t>other’s ideas and reasoning? </a:t>
            </a:r>
            <a:endParaRPr lang="en-US" sz="2800" dirty="0" smtClean="0"/>
          </a:p>
          <a:p>
            <a:r>
              <a:rPr lang="en-US" sz="2800" dirty="0" smtClean="0"/>
              <a:t>When were you engaged in constructing viable arguments? </a:t>
            </a:r>
          </a:p>
          <a:p>
            <a:r>
              <a:rPr lang="en-US" sz="2800" dirty="0" smtClean="0"/>
              <a:t>When were you engaged in critiquing the reasoning of others? </a:t>
            </a:r>
          </a:p>
          <a:p>
            <a:endParaRPr lang="en-US" dirty="0"/>
          </a:p>
        </p:txBody>
      </p:sp>
      <p:pic>
        <p:nvPicPr>
          <p:cNvPr id="2" name="Picture 1"/>
          <p:cNvPicPr>
            <a:picLocks noChangeAspect="1"/>
          </p:cNvPicPr>
          <p:nvPr/>
        </p:nvPicPr>
        <p:blipFill>
          <a:blip r:embed="rId2"/>
          <a:stretch>
            <a:fillRect/>
          </a:stretch>
        </p:blipFill>
        <p:spPr>
          <a:xfrm>
            <a:off x="376678" y="5707528"/>
            <a:ext cx="1112014" cy="947271"/>
          </a:xfrm>
          <a:prstGeom prst="rect">
            <a:avLst/>
          </a:prstGeom>
        </p:spPr>
      </p:pic>
    </p:spTree>
    <p:extLst>
      <p:ext uri="{BB962C8B-B14F-4D97-AF65-F5344CB8AC3E}">
        <p14:creationId xmlns:p14="http://schemas.microsoft.com/office/powerpoint/2010/main" val="29774074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941" y="274637"/>
            <a:ext cx="7057951" cy="1288253"/>
          </a:xfrm>
        </p:spPr>
        <p:txBody>
          <a:bodyPr>
            <a:normAutofit fontScale="90000"/>
          </a:bodyPr>
          <a:lstStyle/>
          <a:p>
            <a:r>
              <a:rPr lang="en-US" dirty="0" smtClean="0"/>
              <a:t>One model: A pedagogy of mathematical reasoning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5467123"/>
              </p:ext>
            </p:extLst>
          </p:nvPr>
        </p:nvGraphicFramePr>
        <p:xfrm>
          <a:off x="1259232" y="1792133"/>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39982" y="1834270"/>
            <a:ext cx="3619797" cy="1292662"/>
          </a:xfrm>
          <a:prstGeom prst="rect">
            <a:avLst/>
          </a:prstGeom>
          <a:noFill/>
        </p:spPr>
        <p:txBody>
          <a:bodyPr wrap="square" rtlCol="0">
            <a:spAutoFit/>
          </a:bodyPr>
          <a:lstStyle/>
          <a:p>
            <a:r>
              <a:rPr lang="en-US" sz="2600" b="1" dirty="0" smtClean="0">
                <a:solidFill>
                  <a:schemeClr val="accent6"/>
                </a:solidFill>
              </a:rPr>
              <a:t>Two routines:</a:t>
            </a:r>
          </a:p>
          <a:p>
            <a:r>
              <a:rPr lang="en-US" sz="2600" b="1" dirty="0" smtClean="0">
                <a:solidFill>
                  <a:schemeClr val="accent6"/>
                </a:solidFill>
              </a:rPr>
              <a:t>  Talk Frame</a:t>
            </a:r>
          </a:p>
          <a:p>
            <a:r>
              <a:rPr lang="en-US" sz="2600" b="1" dirty="0" smtClean="0">
                <a:solidFill>
                  <a:schemeClr val="accent6"/>
                </a:solidFill>
              </a:rPr>
              <a:t>  Conjectures Routine</a:t>
            </a:r>
            <a:endParaRPr lang="en-US" sz="2600" b="1" dirty="0">
              <a:solidFill>
                <a:schemeClr val="accent6"/>
              </a:solidFill>
            </a:endParaRPr>
          </a:p>
        </p:txBody>
      </p:sp>
    </p:spTree>
    <p:extLst>
      <p:ext uri="{BB962C8B-B14F-4D97-AF65-F5344CB8AC3E}">
        <p14:creationId xmlns:p14="http://schemas.microsoft.com/office/powerpoint/2010/main" val="3277602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Resources</a:t>
            </a:r>
            <a:endParaRPr lang="en-US" dirty="0"/>
          </a:p>
        </p:txBody>
      </p:sp>
      <p:sp>
        <p:nvSpPr>
          <p:cNvPr id="3" name="Content Placeholder 2"/>
          <p:cNvSpPr>
            <a:spLocks noGrp="1"/>
          </p:cNvSpPr>
          <p:nvPr>
            <p:ph idx="1"/>
          </p:nvPr>
        </p:nvSpPr>
        <p:spPr/>
        <p:txBody>
          <a:bodyPr/>
          <a:lstStyle/>
          <a:p>
            <a:r>
              <a:rPr lang="en-US" dirty="0" smtClean="0"/>
              <a:t>NCTM – prototype – Digital Library of Practice</a:t>
            </a:r>
          </a:p>
          <a:p>
            <a:pPr marL="114300" indent="0">
              <a:buNone/>
            </a:pPr>
            <a:r>
              <a:rPr lang="en-US" dirty="0" smtClean="0"/>
              <a:t>  </a:t>
            </a:r>
            <a:r>
              <a:rPr lang="en-US" dirty="0" smtClean="0">
                <a:hlinkClick r:id="rId2"/>
              </a:rPr>
              <a:t>http</a:t>
            </a:r>
            <a:r>
              <a:rPr lang="en-US" dirty="0">
                <a:hlinkClick r:id="rId2"/>
              </a:rPr>
              <a:t>://www.nctm.org/profdev/library/default.aspx?id=</a:t>
            </a:r>
            <a:r>
              <a:rPr lang="en-US" dirty="0" smtClean="0">
                <a:hlinkClick r:id="rId2"/>
              </a:rPr>
              <a:t>34507</a:t>
            </a:r>
            <a:r>
              <a:rPr lang="en-US" dirty="0" smtClean="0"/>
              <a:t> </a:t>
            </a:r>
          </a:p>
          <a:p>
            <a:r>
              <a:rPr lang="en-US" dirty="0" smtClean="0"/>
              <a:t>A Framework for Analyzing Geometric Pattern Tasks </a:t>
            </a:r>
            <a:r>
              <a:rPr lang="en-US" i="1" dirty="0" smtClean="0"/>
              <a:t>Math Teaching in the Middle School </a:t>
            </a:r>
            <a:r>
              <a:rPr lang="en-US" dirty="0" smtClean="0"/>
              <a:t>– </a:t>
            </a:r>
            <a:r>
              <a:rPr lang="en-US" dirty="0" err="1" smtClean="0"/>
              <a:t>Friel</a:t>
            </a:r>
            <a:r>
              <a:rPr lang="en-US" dirty="0" smtClean="0"/>
              <a:t> &amp; </a:t>
            </a:r>
            <a:r>
              <a:rPr lang="en-US" dirty="0" err="1" smtClean="0"/>
              <a:t>Markworth</a:t>
            </a:r>
            <a:r>
              <a:rPr lang="en-US" dirty="0" smtClean="0"/>
              <a:t> (resources)</a:t>
            </a:r>
          </a:p>
          <a:p>
            <a:r>
              <a:rPr lang="en-US" dirty="0" smtClean="0"/>
              <a:t>Beyond Presenting Good Problems: How a Japanese Teacher Implements and Mathematics Task – Smith – in </a:t>
            </a:r>
            <a:r>
              <a:rPr lang="en-US" i="1" dirty="0" smtClean="0"/>
              <a:t>NCTM 66</a:t>
            </a:r>
            <a:r>
              <a:rPr lang="en-US" i="1" baseline="30000" dirty="0" smtClean="0"/>
              <a:t>th</a:t>
            </a:r>
            <a:r>
              <a:rPr lang="en-US" i="1" dirty="0" smtClean="0"/>
              <a:t> Yearbook </a:t>
            </a:r>
            <a:r>
              <a:rPr lang="en-US" dirty="0" smtClean="0"/>
              <a:t>(resources)</a:t>
            </a:r>
            <a:endParaRPr lang="en-US" dirty="0"/>
          </a:p>
        </p:txBody>
      </p:sp>
    </p:spTree>
    <p:extLst>
      <p:ext uri="{BB962C8B-B14F-4D97-AF65-F5344CB8AC3E}">
        <p14:creationId xmlns:p14="http://schemas.microsoft.com/office/powerpoint/2010/main" val="489669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6838"/>
            <a:ext cx="7620000" cy="1143000"/>
          </a:xfrm>
        </p:spPr>
        <p:txBody>
          <a:bodyPr/>
          <a:lstStyle/>
          <a:p>
            <a:r>
              <a:rPr lang="en-US" dirty="0" smtClean="0"/>
              <a:t>Quick Stretch!</a:t>
            </a:r>
            <a:endParaRPr lang="en-US" dirty="0"/>
          </a:p>
        </p:txBody>
      </p:sp>
      <p:pic>
        <p:nvPicPr>
          <p:cNvPr id="5" name="Picture 4"/>
          <p:cNvPicPr>
            <a:picLocks noChangeAspect="1"/>
          </p:cNvPicPr>
          <p:nvPr/>
        </p:nvPicPr>
        <p:blipFill>
          <a:blip r:embed="rId2"/>
          <a:stretch>
            <a:fillRect/>
          </a:stretch>
        </p:blipFill>
        <p:spPr>
          <a:xfrm>
            <a:off x="3797300" y="266700"/>
            <a:ext cx="3594100" cy="2260600"/>
          </a:xfrm>
          <a:prstGeom prst="rect">
            <a:avLst/>
          </a:prstGeom>
        </p:spPr>
      </p:pic>
    </p:spTree>
    <p:extLst>
      <p:ext uri="{BB962C8B-B14F-4D97-AF65-F5344CB8AC3E}">
        <p14:creationId xmlns:p14="http://schemas.microsoft.com/office/powerpoint/2010/main" val="3649800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50325"/>
          <a:stretch/>
        </p:blipFill>
        <p:spPr>
          <a:xfrm>
            <a:off x="1168400" y="0"/>
            <a:ext cx="3373999" cy="6858000"/>
          </a:xfrm>
          <a:prstGeom prst="rect">
            <a:avLst/>
          </a:prstGeom>
        </p:spPr>
      </p:pic>
      <p:sp>
        <p:nvSpPr>
          <p:cNvPr id="3" name="TextBox 2"/>
          <p:cNvSpPr txBox="1"/>
          <p:nvPr/>
        </p:nvSpPr>
        <p:spPr>
          <a:xfrm>
            <a:off x="4736151" y="841071"/>
            <a:ext cx="4413231" cy="3046988"/>
          </a:xfrm>
          <a:prstGeom prst="rect">
            <a:avLst/>
          </a:prstGeom>
          <a:noFill/>
          <a:ln>
            <a:solidFill>
              <a:schemeClr val="tx2"/>
            </a:solidFill>
          </a:ln>
        </p:spPr>
        <p:txBody>
          <a:bodyPr wrap="square" rtlCol="0">
            <a:spAutoFit/>
          </a:bodyPr>
          <a:lstStyle/>
          <a:p>
            <a:r>
              <a:rPr lang="en-US" sz="2400" b="1" dirty="0" smtClean="0"/>
              <a:t>A</a:t>
            </a:r>
            <a:r>
              <a:rPr lang="en-US" sz="2400" b="1" dirty="0"/>
              <a:t>-SSE.A.2: </a:t>
            </a:r>
            <a:r>
              <a:rPr lang="en-US" sz="2400" dirty="0"/>
              <a:t>Use the structure of an expression to identify ways to rewrite it.</a:t>
            </a:r>
          </a:p>
          <a:p>
            <a:r>
              <a:rPr lang="en-US" sz="2400" b="1" dirty="0" smtClean="0"/>
              <a:t>A-SSE.A.3: </a:t>
            </a:r>
            <a:r>
              <a:rPr lang="en-US" sz="2400" dirty="0" smtClean="0"/>
              <a:t>Choose </a:t>
            </a:r>
            <a:r>
              <a:rPr lang="en-US" sz="2400" dirty="0"/>
              <a:t>and produce an equivalent form of an </a:t>
            </a:r>
            <a:r>
              <a:rPr lang="en-US" sz="2400" dirty="0" smtClean="0"/>
              <a:t>expression to </a:t>
            </a:r>
            <a:r>
              <a:rPr lang="en-US" sz="2400" dirty="0"/>
              <a:t>reveal and explain properties of the quantity </a:t>
            </a:r>
            <a:r>
              <a:rPr lang="en-US" sz="2400" dirty="0" smtClean="0"/>
              <a:t>represented by </a:t>
            </a:r>
            <a:r>
              <a:rPr lang="en-US" sz="2400" dirty="0"/>
              <a:t>the expression.</a:t>
            </a:r>
          </a:p>
        </p:txBody>
      </p:sp>
      <p:sp>
        <p:nvSpPr>
          <p:cNvPr id="5" name="Oval 4"/>
          <p:cNvSpPr/>
          <p:nvPr/>
        </p:nvSpPr>
        <p:spPr>
          <a:xfrm>
            <a:off x="1420163" y="841070"/>
            <a:ext cx="3017844" cy="1261731"/>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176424" y="1099359"/>
            <a:ext cx="38750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842124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r="49650"/>
          <a:stretch/>
        </p:blipFill>
        <p:spPr>
          <a:xfrm>
            <a:off x="1168401" y="0"/>
            <a:ext cx="3419816" cy="6858000"/>
          </a:xfrm>
          <a:prstGeom prst="rect">
            <a:avLst/>
          </a:prstGeom>
        </p:spPr>
      </p:pic>
      <p:sp>
        <p:nvSpPr>
          <p:cNvPr id="5" name="TextBox 4"/>
          <p:cNvSpPr txBox="1"/>
          <p:nvPr/>
        </p:nvSpPr>
        <p:spPr>
          <a:xfrm>
            <a:off x="4730769" y="1386908"/>
            <a:ext cx="4413231" cy="2308324"/>
          </a:xfrm>
          <a:prstGeom prst="rect">
            <a:avLst/>
          </a:prstGeom>
          <a:noFill/>
          <a:ln>
            <a:solidFill>
              <a:schemeClr val="tx2"/>
            </a:solidFill>
          </a:ln>
        </p:spPr>
        <p:txBody>
          <a:bodyPr wrap="square" rtlCol="0">
            <a:spAutoFit/>
          </a:bodyPr>
          <a:lstStyle/>
          <a:p>
            <a:r>
              <a:rPr lang="en-US" sz="2400" b="1" dirty="0" smtClean="0"/>
              <a:t>A</a:t>
            </a:r>
            <a:r>
              <a:rPr lang="en-US" sz="2400" b="1" dirty="0"/>
              <a:t>- </a:t>
            </a:r>
            <a:r>
              <a:rPr lang="en-US" sz="2400" b="1" dirty="0" smtClean="0"/>
              <a:t>REI: Reasoning with Equations and Inequalities.</a:t>
            </a:r>
            <a:endParaRPr lang="en-US" sz="2400" b="1" dirty="0"/>
          </a:p>
          <a:p>
            <a:r>
              <a:rPr lang="en-US" sz="2400" dirty="0" smtClean="0"/>
              <a:t>-</a:t>
            </a:r>
            <a:r>
              <a:rPr lang="en-US" sz="2400" dirty="0"/>
              <a:t>Understand solving equations as a process of reasoning and explain the </a:t>
            </a:r>
            <a:r>
              <a:rPr lang="en-US" sz="2400" dirty="0" smtClean="0"/>
              <a:t>reasoning</a:t>
            </a:r>
          </a:p>
          <a:p>
            <a:endParaRPr lang="en-US" sz="2400" b="1" dirty="0" smtClean="0"/>
          </a:p>
        </p:txBody>
      </p:sp>
      <p:sp>
        <p:nvSpPr>
          <p:cNvPr id="6" name="Oval 5"/>
          <p:cNvSpPr/>
          <p:nvPr/>
        </p:nvSpPr>
        <p:spPr>
          <a:xfrm>
            <a:off x="1433817" y="4732618"/>
            <a:ext cx="3302334" cy="2012731"/>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4150392" y="4519658"/>
            <a:ext cx="585759" cy="4712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79225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rPr>
              <a:t>The Name Game!</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endParaRPr>
          </a:p>
        </p:txBody>
      </p:sp>
      <p:sp>
        <p:nvSpPr>
          <p:cNvPr id="3" name="Content Placeholder 2"/>
          <p:cNvSpPr>
            <a:spLocks noGrp="1"/>
          </p:cNvSpPr>
          <p:nvPr>
            <p:ph idx="1"/>
          </p:nvPr>
        </p:nvSpPr>
        <p:spPr>
          <a:ln>
            <a:miter lim="800000"/>
            <a:headEnd/>
            <a:tailEnd/>
          </a:ln>
          <a:extLst/>
        </p:spPr>
        <p:txBody>
          <a:bodyPr rtlCol="0">
            <a:normAutofit/>
          </a:bodyPr>
          <a:lstStyle/>
          <a:p>
            <a:pPr marL="0" indent="0" eaLnBrk="1" fontAlgn="auto" hangingPunct="1">
              <a:spcAft>
                <a:spcPts val="0"/>
              </a:spcAft>
              <a:buFont typeface="Arial"/>
              <a:buNone/>
              <a:defRPr/>
            </a:pPr>
            <a:endPar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endParaRPr>
          </a:p>
          <a:p>
            <a:pPr marL="0" indent="0" eaLnBrk="1" fontAlgn="auto" hangingPunct="1">
              <a:spcAft>
                <a:spcPts val="0"/>
              </a:spcAft>
              <a:buFont typeface="Arial"/>
              <a:buNone/>
              <a:defRPr/>
            </a:pP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t>How many names do you know??</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eaLnBrk="1" fontAlgn="auto" hangingPunct="1">
              <a:spcAft>
                <a:spcPts val="0"/>
              </a:spcAft>
              <a:buFont typeface="Arial"/>
              <a:buNone/>
              <a:defRPr/>
            </a:pPr>
            <a:r>
              <a:rPr lang="en-US" sz="4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t>Prize if you know all names by August 19…</a:t>
            </a:r>
          </a:p>
          <a:p>
            <a:pPr marL="0" indent="0" eaLnBrk="1" fontAlgn="auto" hangingPunct="1">
              <a:spcAft>
                <a:spcPts val="0"/>
              </a:spcAft>
              <a:buFont typeface="Arial"/>
              <a:buNone/>
              <a:defRPr/>
            </a:pPr>
            <a:endPar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endParaRPr>
          </a:p>
          <a:p>
            <a:pPr marL="0" indent="0" eaLnBrk="1" fontAlgn="auto" hangingPunct="1">
              <a:spcAft>
                <a:spcPts val="0"/>
              </a:spcAft>
              <a:buFont typeface="Arial"/>
              <a:buNone/>
              <a:defRPr/>
            </a:pPr>
            <a:endParaRPr lang="en-US" sz="4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mn-ea"/>
              <a:cs typeface="+mn-cs"/>
            </a:endParaRPr>
          </a:p>
        </p:txBody>
      </p:sp>
      <p:pic>
        <p:nvPicPr>
          <p:cNvPr id="4" name="Picture 3"/>
          <p:cNvPicPr>
            <a:picLocks noChangeAspect="1"/>
          </p:cNvPicPr>
          <p:nvPr/>
        </p:nvPicPr>
        <p:blipFill>
          <a:blip r:embed="rId2"/>
          <a:stretch>
            <a:fillRect/>
          </a:stretch>
        </p:blipFill>
        <p:spPr>
          <a:xfrm rot="1229453">
            <a:off x="5106129" y="810419"/>
            <a:ext cx="2488472" cy="1579562"/>
          </a:xfrm>
          <a:prstGeom prst="rect">
            <a:avLst/>
          </a:prstGeom>
        </p:spPr>
      </p:pic>
    </p:spTree>
    <p:extLst>
      <p:ext uri="{BB962C8B-B14F-4D97-AF65-F5344CB8AC3E}">
        <p14:creationId xmlns:p14="http://schemas.microsoft.com/office/powerpoint/2010/main" val="26548250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&amp; the Website</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bridges.education.uconn.edu</a:t>
            </a:r>
            <a:r>
              <a:rPr lang="en-US" dirty="0" smtClean="0"/>
              <a:t> </a:t>
            </a:r>
            <a:endParaRPr lang="en-US" dirty="0"/>
          </a:p>
        </p:txBody>
      </p:sp>
    </p:spTree>
    <p:extLst>
      <p:ext uri="{BB962C8B-B14F-4D97-AF65-F5344CB8AC3E}">
        <p14:creationId xmlns:p14="http://schemas.microsoft.com/office/powerpoint/2010/main" val="1930431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11121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Links</a:t>
            </a:r>
            <a:endParaRPr lang="en-US" dirty="0"/>
          </a:p>
        </p:txBody>
      </p:sp>
      <p:sp>
        <p:nvSpPr>
          <p:cNvPr id="5" name="Content Placeholder 4"/>
          <p:cNvSpPr>
            <a:spLocks noGrp="1"/>
          </p:cNvSpPr>
          <p:nvPr>
            <p:ph sz="half" idx="1"/>
          </p:nvPr>
        </p:nvSpPr>
        <p:spPr>
          <a:xfrm>
            <a:off x="457200" y="1536192"/>
            <a:ext cx="7315200" cy="2756408"/>
          </a:xfrm>
        </p:spPr>
        <p:txBody>
          <a:bodyPr/>
          <a:lstStyle/>
          <a:p>
            <a:r>
              <a:rPr lang="en-US" dirty="0" smtClean="0"/>
              <a:t>Mike’s students	- which is larger? How do you know?</a:t>
            </a:r>
          </a:p>
          <a:p>
            <a:pPr marL="114300" indent="0">
              <a:buNone/>
            </a:pPr>
            <a:r>
              <a:rPr lang="en-US" dirty="0" smtClean="0"/>
              <a:t>1) 5/6   </a:t>
            </a:r>
            <a:r>
              <a:rPr lang="en-US" sz="3800" dirty="0" smtClean="0"/>
              <a:t>O</a:t>
            </a:r>
            <a:r>
              <a:rPr lang="en-US" dirty="0" smtClean="0"/>
              <a:t>   13/14		2) 3/8   O   4/5</a:t>
            </a:r>
            <a:endParaRPr lang="en-US" dirty="0"/>
          </a:p>
        </p:txBody>
      </p:sp>
      <p:pic>
        <p:nvPicPr>
          <p:cNvPr id="7" name="Picture 6"/>
          <p:cNvPicPr>
            <a:picLocks noChangeAspect="1"/>
          </p:cNvPicPr>
          <p:nvPr/>
        </p:nvPicPr>
        <p:blipFill>
          <a:blip r:embed="rId2"/>
          <a:stretch>
            <a:fillRect/>
          </a:stretch>
        </p:blipFill>
        <p:spPr>
          <a:xfrm>
            <a:off x="2578100" y="3167610"/>
            <a:ext cx="6210300" cy="3728489"/>
          </a:xfrm>
          <a:prstGeom prst="rect">
            <a:avLst/>
          </a:prstGeom>
        </p:spPr>
      </p:pic>
    </p:spTree>
    <p:extLst>
      <p:ext uri="{BB962C8B-B14F-4D97-AF65-F5344CB8AC3E}">
        <p14:creationId xmlns:p14="http://schemas.microsoft.com/office/powerpoint/2010/main" val="27539415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endParaRPr lang="en-US">
              <a:latin typeface="Calibri" charset="0"/>
            </a:endParaRPr>
          </a:p>
        </p:txBody>
      </p:sp>
      <p:sp>
        <p:nvSpPr>
          <p:cNvPr id="81922" name="Content Placeholder 2"/>
          <p:cNvSpPr>
            <a:spLocks noGrp="1"/>
          </p:cNvSpPr>
          <p:nvPr>
            <p:ph idx="1"/>
          </p:nvPr>
        </p:nvSpPr>
        <p:spPr>
          <a:xfrm>
            <a:off x="228600" y="1371600"/>
            <a:ext cx="8288649" cy="4525963"/>
          </a:xfrm>
        </p:spPr>
        <p:txBody>
          <a:bodyPr/>
          <a:lstStyle/>
          <a:p>
            <a:pPr marL="0" indent="0" eaLnBrk="1" hangingPunct="1">
              <a:buFont typeface="Arial" charset="0"/>
              <a:buNone/>
            </a:pPr>
            <a:r>
              <a:rPr lang="en-US" sz="2200" dirty="0">
                <a:solidFill>
                  <a:srgbClr val="003366"/>
                </a:solidFill>
                <a:latin typeface="Calibri" charset="0"/>
              </a:rPr>
              <a:t>3 Construct viable arguments and critique the reasoning of others.</a:t>
            </a:r>
          </a:p>
          <a:p>
            <a:pPr marL="0" indent="0" eaLnBrk="1" hangingPunct="1">
              <a:buFont typeface="Arial" charset="0"/>
              <a:buNone/>
            </a:pPr>
            <a:r>
              <a:rPr lang="en-US" sz="1900" dirty="0">
                <a:solidFill>
                  <a:srgbClr val="003366"/>
                </a:solidFill>
                <a:latin typeface="Calibri" charset="0"/>
              </a:rPr>
              <a:t>Mathematically proficient students understand and use stated assumptions, definitions, and previously established results in constructing arguments. They make conjectures and build a logical progression of statements to explore the truth of their conjectures. They are able to analyze situations by breaking them into cases, and can recognize and use counterexamples. They justify their conclusions, communicate them to others, and respond to the arguments of others.</a:t>
            </a:r>
          </a:p>
          <a:p>
            <a:pPr marL="0" indent="0" eaLnBrk="1" hangingPunct="1">
              <a:buFont typeface="Arial" charset="0"/>
              <a:buNone/>
            </a:pPr>
            <a:r>
              <a:rPr lang="en-US" sz="1900" dirty="0">
                <a:solidFill>
                  <a:srgbClr val="003366"/>
                </a:solidFill>
                <a:latin typeface="Calibri" charset="0"/>
              </a:rPr>
              <a:t> … Elementary students can construct arguments using concrete referents such as objects, drawings, diagrams, and actions. Such arguments can make sense and be correct, even though they are not generalized or made formal until later grades. Later, students learn to determine domains to which an argument applies. Students at all grades can listen or read the arguments of others, decide whether they make sense, and ask useful questions to clarify or improve the arguments.</a:t>
            </a:r>
          </a:p>
        </p:txBody>
      </p:sp>
    </p:spTree>
    <p:extLst>
      <p:ext uri="{BB962C8B-B14F-4D97-AF65-F5344CB8AC3E}">
        <p14:creationId xmlns:p14="http://schemas.microsoft.com/office/powerpoint/2010/main" val="34573243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Links</a:t>
            </a:r>
            <a:endParaRPr lang="en-US" dirty="0"/>
          </a:p>
        </p:txBody>
      </p:sp>
      <p:sp>
        <p:nvSpPr>
          <p:cNvPr id="6" name="Content Placeholder 5"/>
          <p:cNvSpPr>
            <a:spLocks noGrp="1"/>
          </p:cNvSpPr>
          <p:nvPr>
            <p:ph idx="1"/>
          </p:nvPr>
        </p:nvSpPr>
        <p:spPr/>
        <p:txBody>
          <a:bodyPr/>
          <a:lstStyle/>
          <a:p>
            <a:r>
              <a:rPr lang="en-US" dirty="0" smtClean="0"/>
              <a:t>Progression: argumentation - Reasoning of Angel, Micah, Roland, and “algebraist”</a:t>
            </a:r>
          </a:p>
          <a:p>
            <a:r>
              <a:rPr lang="en-US" dirty="0" smtClean="0"/>
              <a:t>Progression – proportional reasoning - </a:t>
            </a:r>
            <a:r>
              <a:rPr lang="en-US" dirty="0" err="1" smtClean="0"/>
              <a:t>Lamon</a:t>
            </a:r>
            <a:r>
              <a:rPr lang="en-US" dirty="0" smtClean="0"/>
              <a:t> text</a:t>
            </a:r>
          </a:p>
          <a:p>
            <a:r>
              <a:rPr lang="en-US" dirty="0" err="1" smtClean="0"/>
              <a:t>Turnonccmath.net</a:t>
            </a:r>
            <a:r>
              <a:rPr lang="en-US" dirty="0" smtClean="0"/>
              <a:t> </a:t>
            </a:r>
          </a:p>
          <a:p>
            <a:r>
              <a:rPr lang="en-US" dirty="0" smtClean="0"/>
              <a:t>Learning </a:t>
            </a:r>
            <a:r>
              <a:rPr lang="en-US" dirty="0"/>
              <a:t>progression documents </a:t>
            </a:r>
            <a:r>
              <a:rPr lang="en-US" dirty="0">
                <a:hlinkClick r:id="rId2"/>
              </a:rPr>
              <a:t>http://ime.math.arizona.edu/progressions</a:t>
            </a:r>
            <a:r>
              <a:rPr lang="en-US" dirty="0" smtClean="0">
                <a:hlinkClick r:id="rId2"/>
              </a:rPr>
              <a:t>/</a:t>
            </a:r>
            <a:r>
              <a:rPr lang="en-US" dirty="0" smtClean="0"/>
              <a:t> </a:t>
            </a:r>
          </a:p>
          <a:p>
            <a:endParaRPr lang="en-US" dirty="0"/>
          </a:p>
        </p:txBody>
      </p:sp>
    </p:spTree>
    <p:extLst>
      <p:ext uri="{BB962C8B-B14F-4D97-AF65-F5344CB8AC3E}">
        <p14:creationId xmlns:p14="http://schemas.microsoft.com/office/powerpoint/2010/main" val="24440516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18848" y="221922"/>
            <a:ext cx="8229600" cy="1143000"/>
          </a:xfrm>
        </p:spPr>
        <p:txBody>
          <a:bodyPr/>
          <a:lstStyle/>
          <a:p>
            <a:r>
              <a:rPr lang="en-US" sz="3600" b="1" dirty="0" smtClean="0">
                <a:solidFill>
                  <a:srgbClr val="003366"/>
                </a:solidFill>
                <a:latin typeface="Calibri" charset="0"/>
              </a:rPr>
              <a:t>Talk Frame Mini-lesson</a:t>
            </a:r>
            <a:endParaRPr lang="en-US" sz="3600" b="1" dirty="0">
              <a:solidFill>
                <a:srgbClr val="003366"/>
              </a:solidFill>
              <a:latin typeface="Calibri" charset="0"/>
            </a:endParaRPr>
          </a:p>
        </p:txBody>
      </p:sp>
      <p:sp>
        <p:nvSpPr>
          <p:cNvPr id="55299" name="Content Placeholder 2"/>
          <p:cNvSpPr>
            <a:spLocks noGrp="1"/>
          </p:cNvSpPr>
          <p:nvPr>
            <p:ph idx="1"/>
          </p:nvPr>
        </p:nvSpPr>
        <p:spPr>
          <a:xfrm>
            <a:off x="431539" y="1504138"/>
            <a:ext cx="8260887" cy="5045638"/>
          </a:xfrm>
        </p:spPr>
        <p:txBody>
          <a:bodyPr/>
          <a:lstStyle/>
          <a:p>
            <a:pPr lvl="0"/>
            <a:r>
              <a:rPr lang="en-US" b="1" dirty="0" smtClean="0"/>
              <a:t>Today with your team you will …</a:t>
            </a:r>
          </a:p>
          <a:p>
            <a:pPr lvl="1"/>
            <a:r>
              <a:rPr lang="en-US" dirty="0" smtClean="0"/>
              <a:t>Teach </a:t>
            </a:r>
            <a:r>
              <a:rPr lang="en-US" dirty="0"/>
              <a:t>the mini-lesson to another </a:t>
            </a:r>
            <a:r>
              <a:rPr lang="en-US" dirty="0" smtClean="0"/>
              <a:t>team</a:t>
            </a:r>
            <a:endParaRPr lang="en-US" dirty="0"/>
          </a:p>
          <a:p>
            <a:pPr lvl="1"/>
            <a:r>
              <a:rPr lang="en-US" dirty="0" smtClean="0"/>
              <a:t>Participate as another team teaches you their </a:t>
            </a:r>
            <a:r>
              <a:rPr lang="en-US" dirty="0"/>
              <a:t>mini-</a:t>
            </a:r>
            <a:r>
              <a:rPr lang="en-US" dirty="0" smtClean="0"/>
              <a:t>lesson</a:t>
            </a:r>
          </a:p>
          <a:p>
            <a:pPr lvl="1"/>
            <a:r>
              <a:rPr lang="en-US" dirty="0" smtClean="0"/>
              <a:t>Reflect on the usefulness of the talk frame </a:t>
            </a:r>
            <a:endParaRPr lang="en-US" dirty="0"/>
          </a:p>
          <a:p>
            <a:endParaRPr lang="en-US" dirty="0" smtClean="0">
              <a:latin typeface="Calibri" charset="0"/>
            </a:endParaRPr>
          </a:p>
        </p:txBody>
      </p:sp>
      <p:sp>
        <p:nvSpPr>
          <p:cNvPr id="4" name="AutoShape 10"/>
          <p:cNvSpPr>
            <a:spLocks noChangeArrowheads="1"/>
          </p:cNvSpPr>
          <p:nvPr/>
        </p:nvSpPr>
        <p:spPr bwMode="auto">
          <a:xfrm>
            <a:off x="195706" y="253484"/>
            <a:ext cx="1357833" cy="646532"/>
          </a:xfrm>
          <a:prstGeom prst="cloudCallout">
            <a:avLst>
              <a:gd name="adj1" fmla="val 62354"/>
              <a:gd name="adj2" fmla="val 86633"/>
            </a:avLst>
          </a:prstGeom>
          <a:gradFill rotWithShape="0">
            <a:gsLst>
              <a:gs pos="0">
                <a:srgbClr val="FFFFFF"/>
              </a:gs>
              <a:gs pos="100000">
                <a:srgbClr val="3366FF"/>
              </a:gs>
            </a:gsLst>
            <a:path path="rect">
              <a:fillToRect l="50000" t="50000" r="50000" b="50000"/>
            </a:path>
          </a:gradFill>
          <a:ln w="19050">
            <a:solidFill>
              <a:srgbClr val="000000"/>
            </a:solidFill>
            <a:round/>
            <a:headEnd/>
            <a:tailEnd/>
          </a:ln>
        </p:spPr>
        <p:txBody>
          <a:bodyPr rot="0" vert="horz" wrap="square" lIns="91440" tIns="45720" rIns="91440" bIns="45720" anchor="t" anchorCtr="0" upright="1">
            <a:noAutofit/>
          </a:bodyPr>
          <a:lstStyle/>
          <a:p>
            <a:pPr algn="ctr" eaLnBrk="0" fontAlgn="base" hangingPunct="0">
              <a:lnSpc>
                <a:spcPct val="115000"/>
              </a:lnSpc>
              <a:spcAft>
                <a:spcPts val="1000"/>
              </a:spcAft>
            </a:pPr>
            <a:r>
              <a:rPr lang="en-US" sz="2000" dirty="0">
                <a:solidFill>
                  <a:prstClr val="black"/>
                </a:solidFill>
                <a:latin typeface="Arial"/>
                <a:ea typeface="Calibri"/>
                <a:cs typeface="Times New Roman"/>
              </a:rPr>
              <a:t>Think</a:t>
            </a:r>
            <a:endParaRPr lang="en-US" sz="2000" dirty="0">
              <a:solidFill>
                <a:prstClr val="black"/>
              </a:solidFill>
              <a:latin typeface="Times New Roman"/>
              <a:ea typeface="Calibri"/>
              <a:cs typeface="Tahoma" charset="0"/>
            </a:endParaRPr>
          </a:p>
        </p:txBody>
      </p:sp>
      <p:grpSp>
        <p:nvGrpSpPr>
          <p:cNvPr id="5" name="Group 4"/>
          <p:cNvGrpSpPr/>
          <p:nvPr/>
        </p:nvGrpSpPr>
        <p:grpSpPr>
          <a:xfrm>
            <a:off x="7299171" y="5299018"/>
            <a:ext cx="1578660" cy="1187436"/>
            <a:chOff x="2335465" y="4543679"/>
            <a:chExt cx="1578660" cy="1187436"/>
          </a:xfrm>
        </p:grpSpPr>
        <p:sp>
          <p:nvSpPr>
            <p:cNvPr id="6" name="AutoShape 8"/>
            <p:cNvSpPr>
              <a:spLocks noChangeArrowheads="1"/>
            </p:cNvSpPr>
            <p:nvPr/>
          </p:nvSpPr>
          <p:spPr bwMode="auto">
            <a:xfrm>
              <a:off x="2335465" y="4543679"/>
              <a:ext cx="1578660" cy="1136713"/>
            </a:xfrm>
            <a:prstGeom prst="verticalScroll">
              <a:avLst>
                <a:gd name="adj" fmla="val 12500"/>
              </a:avLst>
            </a:prstGeom>
            <a:gradFill rotWithShape="0">
              <a:gsLst>
                <a:gs pos="0">
                  <a:srgbClr val="FFFFFF"/>
                </a:gs>
                <a:gs pos="100000">
                  <a:srgbClr val="FF6600"/>
                </a:gs>
              </a:gsLst>
              <a:path path="rect">
                <a:fillToRect l="50000" t="50000" r="50000" b="50000"/>
              </a:path>
            </a:gradFill>
            <a:ln w="19050">
              <a:solidFill>
                <a:srgbClr val="000000"/>
              </a:solidFill>
              <a:round/>
              <a:headEnd/>
              <a:tailEnd/>
            </a:ln>
          </p:spPr>
          <p:txBody>
            <a:bodyPr rot="0" vert="horz" wrap="square" lIns="91440" tIns="45720" rIns="91440" bIns="45720" anchor="t" anchorCtr="0" upright="1">
              <a:noAutofit/>
            </a:bodyPr>
            <a:lstStyle/>
            <a:p>
              <a:pPr eaLnBrk="0" fontAlgn="base" hangingPunct="0">
                <a:spcBef>
                  <a:spcPct val="0"/>
                </a:spcBef>
                <a:spcAft>
                  <a:spcPct val="0"/>
                </a:spcAft>
              </a:pPr>
              <a:endParaRPr lang="en-US">
                <a:solidFill>
                  <a:prstClr val="black"/>
                </a:solidFill>
                <a:latin typeface="Tahoma" charset="0"/>
                <a:ea typeface="ＭＳ Ｐゴシック" charset="0"/>
                <a:cs typeface="Tahoma" charset="0"/>
              </a:endParaRPr>
            </a:p>
          </p:txBody>
        </p:sp>
        <p:sp>
          <p:nvSpPr>
            <p:cNvPr id="7" name="Text Box 9"/>
            <p:cNvSpPr txBox="1">
              <a:spLocks noChangeArrowheads="1"/>
            </p:cNvSpPr>
            <p:nvPr/>
          </p:nvSpPr>
          <p:spPr bwMode="auto">
            <a:xfrm>
              <a:off x="2446433" y="4746623"/>
              <a:ext cx="1415418" cy="98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eaLnBrk="0" fontAlgn="base" hangingPunct="0">
                <a:lnSpc>
                  <a:spcPct val="115000"/>
                </a:lnSpc>
                <a:spcAft>
                  <a:spcPts val="1000"/>
                </a:spcAft>
              </a:pPr>
              <a:r>
                <a:rPr lang="en-US" sz="1400" dirty="0">
                  <a:solidFill>
                    <a:prstClr val="black"/>
                  </a:solidFill>
                  <a:latin typeface="Lucida Sans"/>
                  <a:ea typeface="Calibri"/>
                  <a:cs typeface="Tahoma" charset="0"/>
                </a:rPr>
                <a:t>We Understan</a:t>
              </a:r>
              <a:r>
                <a:rPr lang="en-US" sz="1050" dirty="0">
                  <a:solidFill>
                    <a:prstClr val="black"/>
                  </a:solidFill>
                  <a:latin typeface="Lucida Sans"/>
                  <a:ea typeface="Calibri"/>
                  <a:cs typeface="Tahoma" charset="0"/>
                </a:rPr>
                <a:t>d</a:t>
              </a:r>
              <a:endParaRPr lang="en-US" sz="1200" dirty="0">
                <a:solidFill>
                  <a:prstClr val="black"/>
                </a:solidFill>
                <a:latin typeface="Times New Roman"/>
                <a:ea typeface="Calibri"/>
                <a:cs typeface="Tahoma" charset="0"/>
              </a:endParaRPr>
            </a:p>
          </p:txBody>
        </p:sp>
      </p:grpSp>
    </p:spTree>
    <p:extLst>
      <p:ext uri="{BB962C8B-B14F-4D97-AF65-F5344CB8AC3E}">
        <p14:creationId xmlns:p14="http://schemas.microsoft.com/office/powerpoint/2010/main" val="280296256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869</TotalTime>
  <Words>1178</Words>
  <Application>Microsoft Macintosh PowerPoint</Application>
  <PresentationFormat>On-screen Show (4:3)</PresentationFormat>
  <Paragraphs>173</Paragraphs>
  <Slides>29</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2" baseType="lpstr">
      <vt:lpstr>Adjacency</vt:lpstr>
      <vt:lpstr>Office Theme</vt:lpstr>
      <vt:lpstr>Document</vt:lpstr>
      <vt:lpstr>Bridging Math Practices Summer Workshop</vt:lpstr>
      <vt:lpstr>Day 3 AGENDA</vt:lpstr>
      <vt:lpstr>The Name Game!</vt:lpstr>
      <vt:lpstr>Paul &amp; the Website</vt:lpstr>
      <vt:lpstr>Links</vt:lpstr>
      <vt:lpstr>Links</vt:lpstr>
      <vt:lpstr>PowerPoint Presentation</vt:lpstr>
      <vt:lpstr>Links</vt:lpstr>
      <vt:lpstr>Talk Frame Mini-lesson</vt:lpstr>
      <vt:lpstr>PowerPoint Presentation</vt:lpstr>
      <vt:lpstr>Talk Frame Teaching Logisitics</vt:lpstr>
      <vt:lpstr> Reflection on the Talk Frame</vt:lpstr>
      <vt:lpstr>10 min  BREAK</vt:lpstr>
      <vt:lpstr>Problem Solving and Pedagogy!</vt:lpstr>
      <vt:lpstr>Doing Problem Solving Tasks Together –Purposes</vt:lpstr>
      <vt:lpstr>One model: A pedagogy of mathematical reasoning</vt:lpstr>
      <vt:lpstr>Doing Problem Solving Tasks Together </vt:lpstr>
      <vt:lpstr>Problem Solving - Structure</vt:lpstr>
      <vt:lpstr>PowerPoint Presentation</vt:lpstr>
      <vt:lpstr>PowerPoint Presentation</vt:lpstr>
      <vt:lpstr>Possible think questions</vt:lpstr>
      <vt:lpstr>PowerPoint Presentation</vt:lpstr>
      <vt:lpstr>PowerPoint Presentation</vt:lpstr>
      <vt:lpstr>Hexagon Task Debrief</vt:lpstr>
      <vt:lpstr>One model: A pedagogy of mathematical reasoning</vt:lpstr>
      <vt:lpstr>Some Resources</vt:lpstr>
      <vt:lpstr>Quick Stretch!</vt:lpstr>
      <vt:lpstr>PowerPoint Presentation</vt:lpstr>
      <vt:lpstr>PowerPoint Presentation</vt:lpstr>
    </vt:vector>
  </TitlesOfParts>
  <Company>Neag School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Math Practices Summer Workshop</dc:title>
  <dc:creator>Megan Staples</dc:creator>
  <cp:lastModifiedBy>Megan Staples</cp:lastModifiedBy>
  <cp:revision>126</cp:revision>
  <cp:lastPrinted>2014-06-25T11:11:03Z</cp:lastPrinted>
  <dcterms:created xsi:type="dcterms:W3CDTF">2014-06-08T12:56:07Z</dcterms:created>
  <dcterms:modified xsi:type="dcterms:W3CDTF">2014-06-25T12:03:15Z</dcterms:modified>
</cp:coreProperties>
</file>