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handoutMasterIdLst>
    <p:handoutMasterId r:id="rId54"/>
  </p:handoutMasterIdLst>
  <p:sldIdLst>
    <p:sldId id="304" r:id="rId2"/>
    <p:sldId id="305" r:id="rId3"/>
    <p:sldId id="30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5" r:id="rId30"/>
    <p:sldId id="264" r:id="rId31"/>
    <p:sldId id="266" r:id="rId32"/>
    <p:sldId id="267" r:id="rId33"/>
    <p:sldId id="269" r:id="rId34"/>
    <p:sldId id="268" r:id="rId35"/>
    <p:sldId id="272" r:id="rId36"/>
    <p:sldId id="271" r:id="rId37"/>
    <p:sldId id="273" r:id="rId38"/>
    <p:sldId id="274" r:id="rId39"/>
    <p:sldId id="276" r:id="rId40"/>
    <p:sldId id="275" r:id="rId41"/>
    <p:sldId id="277" r:id="rId42"/>
    <p:sldId id="278" r:id="rId43"/>
    <p:sldId id="279" r:id="rId44"/>
    <p:sldId id="283" r:id="rId45"/>
    <p:sldId id="282" r:id="rId46"/>
    <p:sldId id="286" r:id="rId47"/>
    <p:sldId id="280" r:id="rId48"/>
    <p:sldId id="284" r:id="rId49"/>
    <p:sldId id="281" r:id="rId50"/>
    <p:sldId id="285" r:id="rId51"/>
    <p:sldId id="307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4C15-57F5-4EFB-BA8F-DEEE00FBFF4B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73A1-8B74-4047-8003-7539A82C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9616F3-443A-491B-97AA-EB8B8C20685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D0225F4-EC83-42E2-9368-1F9C756A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5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7A5E4-C80E-8845-A862-854D528EC22E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0238" y="547688"/>
            <a:ext cx="3903662" cy="29273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42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1218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21186" indent="-315840" defTabSz="1021218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63362" indent="-252672" defTabSz="1021218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68707" indent="-252672" defTabSz="1021218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74051" indent="-252672" defTabSz="1021218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79397" indent="-252672" defTabSz="10212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84742" indent="-252672" defTabSz="10212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790086" indent="-252672" defTabSz="10212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295432" indent="-252672" defTabSz="10212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78C85D-A29D-E748-A87C-2F1FFECFE995}" type="slidenum">
              <a:rPr lang="en-US" sz="1400">
                <a:solidFill>
                  <a:prstClr val="black"/>
                </a:solidFill>
              </a:rPr>
              <a:pPr eaLnBrk="1" hangingPunct="1"/>
              <a:t>17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1C73C-1777-D54D-A028-EF0AA4CAB12A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0238" y="547688"/>
            <a:ext cx="3903662" cy="29273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8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D0DB3-1C8F-4042-BF89-4D26F90C5675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0238" y="547688"/>
            <a:ext cx="3903662" cy="29273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6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14391-FF89-6F44-B2D4-147BF3BE26AF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0238" y="547688"/>
            <a:ext cx="3903662" cy="29273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62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2325" y="768350"/>
            <a:ext cx="3513138" cy="2633663"/>
          </a:xfrm>
          <a:solidFill>
            <a:srgbClr val="FFFFFF"/>
          </a:solidFill>
          <a:ln/>
        </p:spPr>
      </p:sp>
      <p:sp>
        <p:nvSpPr>
          <p:cNvPr id="3174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562947" y="3655458"/>
            <a:ext cx="7123853" cy="2923699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4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2325" y="768350"/>
            <a:ext cx="3513138" cy="2633663"/>
          </a:xfrm>
          <a:solidFill>
            <a:srgbClr val="FFFFFF"/>
          </a:solidFill>
          <a:ln/>
        </p:spPr>
      </p:sp>
      <p:sp>
        <p:nvSpPr>
          <p:cNvPr id="3379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562947" y="3655458"/>
            <a:ext cx="7123853" cy="2923699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4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1714D-223D-B241-B636-9B0840BCD95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8813" y="576263"/>
            <a:ext cx="3843337" cy="2881312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65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C070C-3BB1-144C-8636-6D9E1AE7EB16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0238" y="547688"/>
            <a:ext cx="3903662" cy="29273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5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1218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21186" indent="-315840" defTabSz="1021218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63362" indent="-252672" defTabSz="1021218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68707" indent="-252672" defTabSz="1021218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74051" indent="-252672" defTabSz="1021218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79397" indent="-252672" defTabSz="10212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84742" indent="-252672" defTabSz="10212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790086" indent="-252672" defTabSz="10212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295432" indent="-252672" defTabSz="10212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87B82E-46F0-4B46-B287-7A14543B98D6}" type="slidenum">
              <a:rPr lang="en-US" sz="1400">
                <a:solidFill>
                  <a:prstClr val="black"/>
                </a:solidFill>
              </a:rPr>
              <a:pPr eaLnBrk="1" hangingPunct="1"/>
              <a:t>16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0400" y="576263"/>
            <a:ext cx="3841750" cy="2881312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7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A72-2189-428E-9785-86F1F062C66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269A-CC66-48FD-83C4-1FA74E44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A72-2189-428E-9785-86F1F062C66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269A-CC66-48FD-83C4-1FA74E44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2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A72-2189-428E-9785-86F1F062C66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269A-CC66-48FD-83C4-1FA74E44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7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A72-2189-428E-9785-86F1F062C66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269A-CC66-48FD-83C4-1FA74E44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A72-2189-428E-9785-86F1F062C66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269A-CC66-48FD-83C4-1FA74E44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A72-2189-428E-9785-86F1F062C66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269A-CC66-48FD-83C4-1FA74E44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A72-2189-428E-9785-86F1F062C66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269A-CC66-48FD-83C4-1FA74E44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6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A72-2189-428E-9785-86F1F062C66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269A-CC66-48FD-83C4-1FA74E44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A72-2189-428E-9785-86F1F062C66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269A-CC66-48FD-83C4-1FA74E44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8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A72-2189-428E-9785-86F1F062C66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269A-CC66-48FD-83C4-1FA74E44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3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A72-2189-428E-9785-86F1F062C66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269A-CC66-48FD-83C4-1FA74E44D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9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42A72-2189-428E-9785-86F1F062C66C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84269A-CC66-48FD-83C4-1FA74E44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9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.Klassen@uconn.edu" TargetMode="External"/><Relationship Id="rId2" Type="http://schemas.openxmlformats.org/officeDocument/2006/relationships/hyperlink" Target="mailto:jpgogarte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onathan.klassen@uconn.edu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ebc.nerc.ac.uk/tools/bio-linux" TargetMode="External"/><Relationship Id="rId2" Type="http://schemas.openxmlformats.org/officeDocument/2006/relationships/hyperlink" Target="ftp://ftp.uconn.edu/restricted/ssh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korflab.ucdavis.edu/Unix_and_Perl/unix_and_perl_v3.1.1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cb5472.clas.uconn.ed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bbcsrv3.biotech.uconn.edu/wiki/index.php/Qsub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gnome.org/Apps/Gedi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.klassen@uconn.edu" TargetMode="External"/><Relationship Id="rId2" Type="http://schemas.openxmlformats.org/officeDocument/2006/relationships/hyperlink" Target="http://mcb5472.clas.uconn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296/5569/864.ful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MCB 5472</a:t>
            </a:r>
            <a:br>
              <a:rPr lang="en-US" sz="4000" dirty="0" smtClean="0"/>
            </a:br>
            <a:r>
              <a:rPr lang="en-US" sz="4000" dirty="0" smtClean="0"/>
              <a:t>Computer Methods in Molecular Evolution</a:t>
            </a:r>
            <a:br>
              <a:rPr lang="en-US" sz="4000" dirty="0" smtClean="0"/>
            </a:br>
            <a:r>
              <a:rPr lang="en-US" sz="3600" dirty="0" smtClean="0"/>
              <a:t>Spring 2014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772400" cy="1655762"/>
          </a:xfrm>
        </p:spPr>
        <p:txBody>
          <a:bodyPr/>
          <a:lstStyle/>
          <a:p>
            <a:r>
              <a:rPr lang="en-US" dirty="0" smtClean="0"/>
              <a:t>Dr. J. Peter Gogarten </a:t>
            </a:r>
            <a:r>
              <a:rPr lang="en-US" dirty="0" smtClean="0">
                <a:hlinkClick r:id="rId2"/>
              </a:rPr>
              <a:t>jpgogarten@gmail.com</a:t>
            </a:r>
            <a:endParaRPr lang="en-US" dirty="0" smtClean="0"/>
          </a:p>
          <a:p>
            <a:r>
              <a:rPr lang="en-US" dirty="0" smtClean="0"/>
              <a:t>Dr. Jonathan Klassen </a:t>
            </a:r>
            <a:r>
              <a:rPr lang="en-US" dirty="0" smtClean="0">
                <a:hlinkClick r:id="rId3"/>
              </a:rPr>
              <a:t>jonathan.Klassen@uconn.edu</a:t>
            </a:r>
            <a:endParaRPr lang="en-US" dirty="0" smtClean="0"/>
          </a:p>
          <a:p>
            <a:r>
              <a:rPr lang="en-US" dirty="0" smtClean="0"/>
              <a:t>Email is good; please include “MCB 5472” in 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 descr="fig2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55" y="592522"/>
            <a:ext cx="6258371" cy="328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230915" y="106"/>
            <a:ext cx="8913091" cy="4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579" tIns="39774" rIns="79579" bIns="39774">
            <a:prstTxWarp prst="textNoShape">
              <a:avLst/>
            </a:prstTxWarp>
            <a:spAutoFit/>
          </a:bodyPr>
          <a:lstStyle/>
          <a:p>
            <a:pPr algn="ctr" defTabSz="806108"/>
            <a:r>
              <a:rPr lang="en-US" sz="27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The Phylogenetic Position of </a:t>
            </a:r>
            <a:r>
              <a:rPr lang="en-US" sz="2700" b="0" i="1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Thermotoga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461902" y="3954924"/>
            <a:ext cx="8243455" cy="91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579" tIns="39774" rIns="79579" bIns="39774">
            <a:prstTxWarp prst="textNoShape">
              <a:avLst/>
            </a:prstTxWarp>
            <a:spAutoFit/>
          </a:bodyPr>
          <a:lstStyle/>
          <a:p>
            <a:pPr defTabSz="806108">
              <a:spcBef>
                <a:spcPct val="50000"/>
              </a:spcBef>
            </a:pPr>
            <a:r>
              <a:rPr lang="en-US" sz="18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(a) Most genome based approaches </a:t>
            </a:r>
            <a:br>
              <a:rPr lang="en-US" sz="18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</a:br>
            <a:r>
              <a:rPr lang="en-US" sz="18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(</a:t>
            </a:r>
            <a:r>
              <a:rPr lang="en-US" sz="1800" b="0" dirty="0" err="1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b</a:t>
            </a:r>
            <a:r>
              <a:rPr lang="en-US" sz="18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) according to 16S &amp; other ribosomal markers</a:t>
            </a:r>
            <a:br>
              <a:rPr lang="en-US" sz="18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</a:br>
            <a:r>
              <a:rPr lang="en-US" sz="18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(</a:t>
            </a:r>
            <a:r>
              <a:rPr lang="en-US" sz="1800" b="0" dirty="0" err="1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c</a:t>
            </a:r>
            <a:r>
              <a:rPr lang="en-US" sz="18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) according to phylogenetically discordant genes</a:t>
            </a:r>
          </a:p>
        </p:txBody>
      </p:sp>
      <p:pic>
        <p:nvPicPr>
          <p:cNvPr id="912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1704" y="570205"/>
            <a:ext cx="2492375" cy="3274918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152582" name="Rectangle 8"/>
          <p:cNvSpPr>
            <a:spLocks noChangeArrowheads="1"/>
          </p:cNvSpPr>
          <p:nvPr/>
        </p:nvSpPr>
        <p:spPr bwMode="auto">
          <a:xfrm>
            <a:off x="196277" y="4993935"/>
            <a:ext cx="8947727" cy="173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579" tIns="39774" rIns="79579" bIns="39774">
            <a:prstTxWarp prst="textNoShape">
              <a:avLst/>
            </a:prstTxWarp>
            <a:spAutoFit/>
          </a:bodyPr>
          <a:lstStyle/>
          <a:p>
            <a:pPr defTabSz="806108">
              <a:spcAft>
                <a:spcPts val="538"/>
              </a:spcAft>
            </a:pPr>
            <a:r>
              <a:rPr lang="en-US" sz="1400" b="0" dirty="0" err="1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Zhaxybayeva</a:t>
            </a:r>
            <a:r>
              <a:rPr lang="en-US" sz="14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 O, Fournier G, </a:t>
            </a:r>
            <a:r>
              <a:rPr lang="en-US" sz="1400" b="0" dirty="0" err="1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Lapierre</a:t>
            </a:r>
            <a:r>
              <a:rPr lang="en-US" sz="14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 P, </a:t>
            </a:r>
            <a:r>
              <a:rPr lang="en-US" sz="1400" b="0" dirty="0" err="1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Swithers</a:t>
            </a:r>
            <a:r>
              <a:rPr lang="en-US" sz="14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 K, </a:t>
            </a:r>
            <a:r>
              <a:rPr lang="en-US" sz="1400" b="0" dirty="0" err="1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Nesbø</a:t>
            </a:r>
            <a:r>
              <a:rPr lang="en-US" sz="14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 C, Gogarten JP, Doolittle WF, Noll KM: </a:t>
            </a:r>
            <a:r>
              <a:rPr lang="en-US" sz="1400" b="0" i="1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Phylogenetic position of Thermotogales revisited: conflicting signals and evidence for thermophilic ancestral proteome</a:t>
            </a:r>
            <a:r>
              <a:rPr lang="en-US" sz="14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, PNAS 3/24/2009</a:t>
            </a:r>
          </a:p>
          <a:p>
            <a:pPr defTabSz="806108">
              <a:spcAft>
                <a:spcPts val="538"/>
              </a:spcAft>
            </a:pPr>
            <a:r>
              <a:rPr lang="en-US" sz="1400" b="0" dirty="0" err="1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Gophna</a:t>
            </a:r>
            <a:r>
              <a:rPr lang="en-US" sz="14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 U, Doolittle WF &amp; </a:t>
            </a:r>
            <a:r>
              <a:rPr lang="en-US" sz="1400" b="0" dirty="0" err="1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Charlebois</a:t>
            </a:r>
            <a:r>
              <a:rPr lang="en-US" sz="14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 RL:  </a:t>
            </a:r>
            <a:br>
              <a:rPr lang="en-US" sz="14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</a:br>
            <a:r>
              <a:rPr lang="en-US" sz="1400" b="0" i="1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Weighted genome trees: refinements and applications</a:t>
            </a:r>
            <a:r>
              <a:rPr lang="en-US" sz="14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. </a:t>
            </a:r>
            <a:r>
              <a:rPr lang="en-US" sz="1400" b="0" i="1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J. </a:t>
            </a:r>
            <a:r>
              <a:rPr lang="en-US" sz="1400" b="0" i="1" dirty="0" err="1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Bacteriol</a:t>
            </a:r>
            <a:r>
              <a:rPr lang="en-US" sz="1400" b="0" i="1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.</a:t>
            </a:r>
            <a:r>
              <a:rPr lang="en-US" sz="14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 (2005)</a:t>
            </a:r>
          </a:p>
          <a:p>
            <a:pPr defTabSz="806108">
              <a:spcAft>
                <a:spcPts val="538"/>
              </a:spcAft>
            </a:pPr>
            <a:r>
              <a:rPr lang="en-US" sz="1400" b="0" dirty="0">
                <a:solidFill>
                  <a:srgbClr val="2B2C6F"/>
                </a:solidFill>
                <a:latin typeface="Arial" pitchFamily="-65" charset="0"/>
                <a:ea typeface="ＭＳ Ｐゴシック"/>
                <a:cs typeface="ＭＳ Ｐゴシック"/>
              </a:rPr>
              <a:t>Gogarten JP &amp; Townsend JP: Horizontal gene transfer, genome innovation, and evolution Nature Reviews in Microbiology 3(9) 679-687(2005)</a:t>
            </a:r>
          </a:p>
        </p:txBody>
      </p:sp>
    </p:spTree>
    <p:extLst>
      <p:ext uri="{BB962C8B-B14F-4D97-AF65-F5344CB8AC3E}">
        <p14:creationId xmlns:p14="http://schemas.microsoft.com/office/powerpoint/2010/main" val="6618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7"/>
            <a:ext cx="8229600" cy="1143000"/>
          </a:xfrm>
        </p:spPr>
        <p:txBody>
          <a:bodyPr>
            <a:normAutofit/>
          </a:bodyPr>
          <a:lstStyle/>
          <a:p>
            <a:pPr defTabSz="449465" eaLnBrk="1" hangingPunct="1">
              <a:defRPr/>
            </a:pPr>
            <a:r>
              <a:rPr lang="en-US" sz="3800" dirty="0">
                <a:latin typeface="Calibri" charset="0"/>
              </a:rPr>
              <a:t>Progressive gene gain in the Thermotogales</a:t>
            </a:r>
          </a:p>
        </p:txBody>
      </p:sp>
      <p:pic>
        <p:nvPicPr>
          <p:cNvPr id="1413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270000"/>
            <a:ext cx="8586788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TextBox 6"/>
          <p:cNvSpPr txBox="1">
            <a:spLocks noChangeArrowheads="1"/>
          </p:cNvSpPr>
          <p:nvPr/>
        </p:nvSpPr>
        <p:spPr bwMode="auto">
          <a:xfrm>
            <a:off x="373063" y="5857878"/>
            <a:ext cx="8570912" cy="36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00" tIns="45058" rIns="90100" bIns="45058">
            <a:spAutoFit/>
          </a:bodyPr>
          <a:lstStyle>
            <a:lvl1pPr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0000"/>
                </a:solidFill>
                <a:latin typeface="Calibri" charset="0"/>
              </a:rPr>
              <a:t>The acquisition of archaeal and clostridial genes appears to be an ongoing process. </a:t>
            </a:r>
          </a:p>
        </p:txBody>
      </p:sp>
      <p:sp>
        <p:nvSpPr>
          <p:cNvPr id="141316" name="TextBox 2"/>
          <p:cNvSpPr txBox="1">
            <a:spLocks noChangeArrowheads="1"/>
          </p:cNvSpPr>
          <p:nvPr/>
        </p:nvSpPr>
        <p:spPr bwMode="auto">
          <a:xfrm>
            <a:off x="417576" y="1194976"/>
            <a:ext cx="1221290" cy="783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66" tIns="45088" rIns="90166" bIns="450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47996" eaLnBrk="1" hangingPunct="1"/>
            <a:r>
              <a:rPr lang="en-US" sz="900" b="0" dirty="0">
                <a:solidFill>
                  <a:prstClr val="black"/>
                </a:solidFill>
              </a:rPr>
              <a:t>Bacillus/Clostridium</a:t>
            </a:r>
          </a:p>
          <a:p>
            <a:pPr defTabSz="447996" eaLnBrk="1" hangingPunct="1"/>
            <a:r>
              <a:rPr lang="en-US" sz="900" b="0" dirty="0">
                <a:solidFill>
                  <a:prstClr val="black"/>
                </a:solidFill>
              </a:rPr>
              <a:t>Other</a:t>
            </a:r>
          </a:p>
          <a:p>
            <a:pPr defTabSz="447996" eaLnBrk="1" hangingPunct="1"/>
            <a:r>
              <a:rPr lang="en-US" sz="900" b="0" dirty="0">
                <a:solidFill>
                  <a:prstClr val="black"/>
                </a:solidFill>
              </a:rPr>
              <a:t>Archaea</a:t>
            </a:r>
          </a:p>
          <a:p>
            <a:pPr defTabSz="447996" eaLnBrk="1" hangingPunct="1"/>
            <a:r>
              <a:rPr lang="en-US" sz="900" b="0" dirty="0">
                <a:solidFill>
                  <a:prstClr val="black"/>
                </a:solidFill>
              </a:rPr>
              <a:t>Aquificae</a:t>
            </a:r>
          </a:p>
          <a:p>
            <a:pPr defTabSz="447996" eaLnBrk="1" hangingPunct="1"/>
            <a:r>
              <a:rPr lang="en-US" sz="900" b="0" dirty="0">
                <a:solidFill>
                  <a:prstClr val="black"/>
                </a:solidFill>
              </a:rPr>
              <a:t>Thermotoga specific</a:t>
            </a:r>
          </a:p>
        </p:txBody>
      </p:sp>
    </p:spTree>
    <p:extLst>
      <p:ext uri="{BB962C8B-B14F-4D97-AF65-F5344CB8AC3E}">
        <p14:creationId xmlns:p14="http://schemas.microsoft.com/office/powerpoint/2010/main" val="234876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523999"/>
            <a:ext cx="3757645" cy="5317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34" y="1494166"/>
            <a:ext cx="3727870" cy="5274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7573192" y="4196841"/>
            <a:ext cx="2596549" cy="369320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pPr defTabSz="441505"/>
            <a:r>
              <a:rPr lang="en-US" sz="1800" b="0" dirty="0" err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rplL-rpoB-rpoC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phylogeny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1642536"/>
            <a:ext cx="5126567" cy="292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1"/>
            <a:ext cx="7797800" cy="1721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474382" y="4178306"/>
            <a:ext cx="199016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441505"/>
            <a:r>
              <a:rPr lang="en-US" sz="1800" b="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Slow sites, recoded</a:t>
            </a:r>
          </a:p>
        </p:txBody>
      </p:sp>
    </p:spTree>
    <p:extLst>
      <p:ext uri="{BB962C8B-B14F-4D97-AF65-F5344CB8AC3E}">
        <p14:creationId xmlns:p14="http://schemas.microsoft.com/office/powerpoint/2010/main" val="22182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567082" y="3509439"/>
            <a:ext cx="4407367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441505"/>
            <a:r>
              <a:rPr lang="en-US" sz="1800" b="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43 single-copy informational gene sequences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65" y="3338993"/>
            <a:ext cx="4684712" cy="209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98067" y="2209800"/>
            <a:ext cx="184644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441505"/>
            <a:endParaRPr lang="en-US" sz="1800" b="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8934" y="1100666"/>
            <a:ext cx="4555067" cy="206210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441505"/>
            <a:r>
              <a:rPr lang="en-US" sz="1600" b="0" i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“The </a:t>
            </a:r>
            <a:r>
              <a:rPr lang="en-US" sz="1600" b="0" i="1" dirty="0" err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Sphaerochaeta</a:t>
            </a:r>
            <a:r>
              <a:rPr lang="en-US" sz="1600" b="0" i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genomes are highly enriched in fermentation and carbohydrate metabolism genes relative to other spirochetes, indicating a fermentative lifestyle. Remarkably, most of the enriched genes appear to have been acquired from non spirochetes, particularly clostridia, in several massive horizontal gene transfer events (</a:t>
            </a:r>
            <a:r>
              <a:rPr lang="en-US" sz="1600" i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&gt;40% of the total number of genes in each genome</a:t>
            </a:r>
            <a:r>
              <a:rPr lang="en-US" sz="1600" b="0" i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).”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7" y="1663700"/>
            <a:ext cx="3461357" cy="4699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6" y="110418"/>
            <a:ext cx="8525933" cy="705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81" y="728442"/>
            <a:ext cx="6278306" cy="22774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6046218"/>
            <a:ext cx="9140825" cy="8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3869" y="5468148"/>
            <a:ext cx="3853468" cy="7386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441505"/>
            <a:r>
              <a:rPr lang="en-US" sz="1400" b="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the values next to the arrows indicate the numbers of genes exchanged (out of a total of 178 genes examined). </a:t>
            </a:r>
          </a:p>
        </p:txBody>
      </p:sp>
    </p:spTree>
    <p:extLst>
      <p:ext uri="{BB962C8B-B14F-4D97-AF65-F5344CB8AC3E}">
        <p14:creationId xmlns:p14="http://schemas.microsoft.com/office/powerpoint/2010/main" val="20368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Chimera Example, continued </a:t>
            </a:r>
            <a:br>
              <a:rPr lang="en-US" smtClean="0"/>
            </a:br>
            <a:endParaRPr lang="en-US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87364" y="1143001"/>
            <a:ext cx="81692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marL="226987" indent="-226987"/>
            <a:r>
              <a:rPr lang="en-US" b="0" dirty="0"/>
              <a:t>The “ to-do-list”  would include:</a:t>
            </a:r>
          </a:p>
          <a:p>
            <a:pPr marL="226987" indent="-226987">
              <a:buFontTx/>
              <a:buChar char="•"/>
            </a:pPr>
            <a:r>
              <a:rPr lang="en-US" sz="2000" b="0" dirty="0"/>
              <a:t>Formulate the question you want to address</a:t>
            </a:r>
          </a:p>
          <a:p>
            <a:pPr marL="226987" indent="-226987">
              <a:buFontTx/>
              <a:buChar char="•"/>
            </a:pPr>
            <a:r>
              <a:rPr lang="en-US" sz="2000" b="0" dirty="0"/>
              <a:t>Download and analyze the required genomes </a:t>
            </a:r>
          </a:p>
          <a:p>
            <a:pPr marL="226987" indent="-226987">
              <a:buFontTx/>
              <a:buChar char="•"/>
            </a:pPr>
            <a:r>
              <a:rPr lang="en-US" sz="2000" b="0" dirty="0"/>
              <a:t>Run </a:t>
            </a:r>
            <a:r>
              <a:rPr lang="en-US" sz="2000" b="0" dirty="0" err="1"/>
              <a:t>blastall</a:t>
            </a:r>
            <a:r>
              <a:rPr lang="en-US" sz="2000" b="0" dirty="0"/>
              <a:t> (this might take a couple of hours) </a:t>
            </a:r>
          </a:p>
          <a:p>
            <a:pPr marL="226987" indent="-226987">
              <a:buFontTx/>
              <a:buChar char="•"/>
            </a:pPr>
            <a:r>
              <a:rPr lang="en-US" sz="2000" b="0" dirty="0"/>
              <a:t>Analyze the results in an Excel spreadsheet</a:t>
            </a:r>
          </a:p>
          <a:p>
            <a:pPr marL="226987" indent="-226987">
              <a:buFontTx/>
              <a:buChar char="•"/>
            </a:pPr>
            <a:r>
              <a:rPr lang="en-US" sz="2000" b="0" dirty="0"/>
              <a:t>Selected some genes (e.g., the ones that are most archaeal), assemble gene families and reconstruct their phylogenies.  </a:t>
            </a:r>
          </a:p>
          <a:p>
            <a:pPr marL="226987" indent="-226987">
              <a:buFontTx/>
              <a:buChar char="•"/>
            </a:pPr>
            <a:r>
              <a:rPr lang="en-US" sz="2000" b="0" dirty="0"/>
              <a:t>INTERPRET YOUR RESULTS!  What does it all mean? </a:t>
            </a:r>
          </a:p>
        </p:txBody>
      </p:sp>
    </p:spTree>
    <p:extLst>
      <p:ext uri="{BB962C8B-B14F-4D97-AF65-F5344CB8AC3E}">
        <p14:creationId xmlns:p14="http://schemas.microsoft.com/office/powerpoint/2010/main" val="27890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762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Example: Open or C</a:t>
            </a:r>
            <a:r>
              <a:rPr lang="en-US" sz="3600" dirty="0" smtClean="0">
                <a:solidFill>
                  <a:schemeClr val="tx1"/>
                </a:solidFill>
              </a:rPr>
              <a:t>losed </a:t>
            </a:r>
            <a:r>
              <a:rPr lang="en-US" sz="3600" dirty="0">
                <a:solidFill>
                  <a:schemeClr val="tx1"/>
                </a:solidFill>
              </a:rPr>
              <a:t>Pan Genomes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2336"/>
            <a:ext cx="187049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3_ecol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4" y="1458724"/>
            <a:ext cx="5041035" cy="2878511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20998" y="3961840"/>
            <a:ext cx="1398443" cy="22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86" tIns="40740" rIns="81486" bIns="407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rgbClr val="000000"/>
                </a:solidFill>
              </a:rPr>
              <a:t>Welch et al, 2002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6200000">
            <a:off x="8247238" y="4710102"/>
            <a:ext cx="1267949" cy="2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86" tIns="40740" rIns="81486" bIns="407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rgbClr val="000000"/>
                </a:solidFill>
              </a:rPr>
              <a:t>A.W.F. Edwards 1998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16200000">
            <a:off x="7628886" y="4453106"/>
            <a:ext cx="1999539" cy="2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86" tIns="40740" rIns="81486" bIns="407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b="0">
                <a:solidFill>
                  <a:srgbClr val="00FFFF"/>
                </a:solidFill>
              </a:rPr>
              <a:t>Edwards-Venn cogwheel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007587" y="2523285"/>
            <a:ext cx="4403147" cy="4029915"/>
            <a:chOff x="3403" y="528"/>
            <a:chExt cx="1785" cy="164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03" y="1261"/>
              <a:ext cx="1785" cy="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2200" b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" name="Picture 9" descr="hamilton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528"/>
              <a:ext cx="1766" cy="1640"/>
            </a:xfrm>
            <a:prstGeom prst="rect">
              <a:avLst/>
            </a:prstGeom>
            <a:noFill/>
            <a:ln w="762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67" y="1228"/>
              <a:ext cx="29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core</a:t>
              </a:r>
            </a:p>
          </p:txBody>
        </p:sp>
      </p:grp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5232850" y="3520607"/>
            <a:ext cx="1984375" cy="617724"/>
          </a:xfrm>
          <a:prstGeom prst="rect">
            <a:avLst/>
          </a:prstGeom>
        </p:spPr>
        <p:txBody>
          <a:bodyPr spcFirstLastPara="1" wrap="none" lIns="82048" tIns="41025" rIns="82048" bIns="41025" fromWordArt="1">
            <a:prstTxWarp prst="textArchUp">
              <a:avLst>
                <a:gd name="adj" fmla="val 11126215"/>
              </a:avLst>
            </a:prstTxWarp>
          </a:bodyPr>
          <a:lstStyle/>
          <a:p>
            <a:pPr algn="ctr"/>
            <a:r>
              <a:rPr lang="en-US" sz="1800" b="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4901"/>
                  </a:srgbClr>
                </a:solidFill>
                <a:latin typeface="Arial"/>
                <a:ea typeface="Arial"/>
                <a:cs typeface="Arial"/>
              </a:rPr>
              <a:t>Dispensable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 rot="10800000">
            <a:off x="5232850" y="4884924"/>
            <a:ext cx="1984375" cy="617724"/>
          </a:xfrm>
          <a:prstGeom prst="rect">
            <a:avLst/>
          </a:prstGeom>
        </p:spPr>
        <p:txBody>
          <a:bodyPr spcFirstLastPara="1" wrap="none" lIns="82048" tIns="41025" rIns="82048" bIns="41025" fromWordArt="1">
            <a:prstTxWarp prst="textArchUp">
              <a:avLst>
                <a:gd name="adj" fmla="val 11126215"/>
              </a:avLst>
            </a:prstTxWarp>
          </a:bodyPr>
          <a:lstStyle/>
          <a:p>
            <a:pPr algn="ctr"/>
            <a:r>
              <a:rPr lang="en-US" sz="1800" b="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4117"/>
                  </a:srgbClr>
                </a:solidFill>
                <a:latin typeface="Arial"/>
                <a:ea typeface="Arial"/>
                <a:cs typeface="Arial"/>
              </a:rPr>
              <a:t>Dispensable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007589" y="2513479"/>
            <a:ext cx="2789670" cy="2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86" tIns="40740" rIns="81486" bIns="407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0">
                <a:solidFill>
                  <a:srgbClr val="000000"/>
                </a:solidFill>
              </a:rPr>
              <a:t>Strain-specific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93939" y="2869265"/>
            <a:ext cx="145762" cy="8768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81486" tIns="40740" rIns="81486" bIns="40740" anchor="ctr">
            <a:spAutoFit/>
          </a:bodyPr>
          <a:lstStyle/>
          <a:p>
            <a:endParaRPr lang="en-US" sz="2200" b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038019" y="2846853"/>
            <a:ext cx="356465" cy="2087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1486" tIns="40740" rIns="81486" bIns="40740" anchor="ctr">
            <a:spAutoFit/>
          </a:bodyPr>
          <a:lstStyle/>
          <a:p>
            <a:endParaRPr lang="en-US" sz="2200" b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566225" y="2675964"/>
            <a:ext cx="1295977" cy="1764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1486" tIns="40740" rIns="81486" bIns="40740" anchor="ctr">
            <a:spAutoFit/>
          </a:bodyPr>
          <a:lstStyle/>
          <a:p>
            <a:endParaRPr lang="en-US" sz="2200" b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112941" y="6226828"/>
            <a:ext cx="1119171" cy="2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86" tIns="40740" rIns="81486" bIns="407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0">
                <a:solidFill>
                  <a:srgbClr val="000000"/>
                </a:solidFill>
              </a:rPr>
              <a:t>Pan-genome</a:t>
            </a:r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714748" y="5890651"/>
            <a:ext cx="129886" cy="2745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81486" tIns="40740" rIns="81486" bIns="40740" anchor="ctr"/>
          <a:lstStyle/>
          <a:p>
            <a:endParaRPr lang="en-US" sz="2200" b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395930" y="6242237"/>
            <a:ext cx="163079" cy="1036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81486" tIns="40740" rIns="81486" bIns="40740" anchor="ctr"/>
          <a:lstStyle/>
          <a:p>
            <a:endParaRPr lang="en-US" sz="2200" b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4307769" y="4583766"/>
            <a:ext cx="83705" cy="14959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81486" tIns="40740" rIns="81486" bIns="40740" anchor="ctr"/>
          <a:lstStyle/>
          <a:p>
            <a:endParaRPr lang="en-US" sz="2200" b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156236" y="6019519"/>
            <a:ext cx="275648" cy="29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86" tIns="40740" rIns="81486" bIns="407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00000"/>
                </a:solidFill>
              </a:rPr>
              <a:t>+</a:t>
            </a:r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524246" y="6075548"/>
            <a:ext cx="275647" cy="29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86" tIns="40740" rIns="81486" bIns="407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00000"/>
                </a:solidFill>
              </a:rPr>
              <a:t>+</a:t>
            </a:r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59246" y="6189007"/>
            <a:ext cx="275647" cy="29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86" tIns="40740" rIns="81486" bIns="407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>
                <a:solidFill>
                  <a:srgbClr val="000000"/>
                </a:solidFill>
              </a:rPr>
              <a:t>+</a:t>
            </a:r>
            <a:endParaRPr 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ChangeArrowheads="1"/>
          </p:cNvSpPr>
          <p:nvPr/>
        </p:nvSpPr>
        <p:spPr bwMode="auto">
          <a:xfrm>
            <a:off x="482023" y="152683"/>
            <a:ext cx="8230466" cy="6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77" tIns="40736" rIns="81477" bIns="40736" anchor="ctr"/>
          <a:lstStyle/>
          <a:p>
            <a:pPr algn="ctr"/>
            <a:r>
              <a:rPr lang="en-US" sz="2500" b="0">
                <a:solidFill>
                  <a:srgbClr val="000099"/>
                </a:solidFill>
                <a:latin typeface="Arial" charset="0"/>
                <a:ea typeface="ＭＳ Ｐゴシック" charset="0"/>
                <a:cs typeface="Times New Roman" charset="0"/>
              </a:rPr>
              <a:t>Gene frequency in a typical genome</a:t>
            </a:r>
          </a:p>
        </p:txBody>
      </p:sp>
      <p:sp>
        <p:nvSpPr>
          <p:cNvPr id="189442" name="Text Box 3"/>
          <p:cNvSpPr txBox="1">
            <a:spLocks noChangeArrowheads="1"/>
          </p:cNvSpPr>
          <p:nvPr/>
        </p:nvSpPr>
        <p:spPr bwMode="auto">
          <a:xfrm>
            <a:off x="1635126" y="886666"/>
            <a:ext cx="5273386" cy="130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77" tIns="40736" rIns="81477" bIns="4073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600">
                <a:solidFill>
                  <a:srgbClr val="FFFFFF"/>
                </a:solidFill>
              </a:rPr>
              <a:t>Pick a random gene from any of the 293 genomes</a:t>
            </a:r>
          </a:p>
          <a:p>
            <a:pPr eaLnBrk="1" hangingPunct="1">
              <a:buFontTx/>
              <a:buChar char="-"/>
            </a:pPr>
            <a:endParaRPr lang="en-US" sz="1600">
              <a:solidFill>
                <a:srgbClr val="FFFFFF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1600">
                <a:solidFill>
                  <a:srgbClr val="FFFFFF"/>
                </a:solidFill>
              </a:rPr>
              <a:t>Search in how many genomes this gene is present</a:t>
            </a:r>
          </a:p>
          <a:p>
            <a:pPr eaLnBrk="1" hangingPunct="1">
              <a:buFontTx/>
              <a:buChar char="-"/>
            </a:pPr>
            <a:endParaRPr lang="en-US" sz="1600">
              <a:solidFill>
                <a:srgbClr val="FFFFFF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1600">
                <a:solidFill>
                  <a:srgbClr val="FFFFFF"/>
                </a:solidFill>
              </a:rPr>
              <a:t>Sampling of 15,000 genes </a:t>
            </a:r>
          </a:p>
        </p:txBody>
      </p:sp>
      <p:grpSp>
        <p:nvGrpSpPr>
          <p:cNvPr id="189443" name="Group 4"/>
          <p:cNvGrpSpPr>
            <a:grpSpLocks/>
          </p:cNvGrpSpPr>
          <p:nvPr/>
        </p:nvGrpSpPr>
        <p:grpSpPr bwMode="auto">
          <a:xfrm>
            <a:off x="564287" y="2566149"/>
            <a:ext cx="8103465" cy="4214813"/>
            <a:chOff x="531" y="1664"/>
            <a:chExt cx="4713" cy="2165"/>
          </a:xfrm>
        </p:grpSpPr>
        <p:pic>
          <p:nvPicPr>
            <p:cNvPr id="18944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" y="1664"/>
              <a:ext cx="4713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45" name="Text Box 6"/>
            <p:cNvSpPr txBox="1">
              <a:spLocks noChangeArrowheads="1"/>
            </p:cNvSpPr>
            <p:nvPr/>
          </p:nvSpPr>
          <p:spPr bwMode="auto">
            <a:xfrm>
              <a:off x="950" y="3351"/>
              <a:ext cx="14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cs typeface="Times New Roman" charset="0"/>
                </a:rPr>
                <a:t>F(x) = sum [ A</a:t>
              </a:r>
              <a:r>
                <a:rPr lang="en-US" sz="1600" baseline="-30000">
                  <a:solidFill>
                    <a:srgbClr val="000000"/>
                  </a:solidFill>
                  <a:cs typeface="Times New Roman" charset="0"/>
                </a:rPr>
                <a:t>n</a:t>
              </a:r>
              <a:r>
                <a:rPr lang="en-US" sz="1600">
                  <a:solidFill>
                    <a:srgbClr val="000000"/>
                  </a:solidFill>
                  <a:cs typeface="Times New Roman" charset="0"/>
                </a:rPr>
                <a:t>*exp</a:t>
              </a:r>
              <a:r>
                <a:rPr lang="en-US" sz="1600" baseline="30000">
                  <a:solidFill>
                    <a:srgbClr val="000000"/>
                  </a:solidFill>
                  <a:cs typeface="Times New Roman" charset="0"/>
                </a:rPr>
                <a:t>(K</a:t>
              </a:r>
              <a:r>
                <a:rPr lang="en-US" sz="1100" baseline="30000">
                  <a:solidFill>
                    <a:srgbClr val="000000"/>
                  </a:solidFill>
                  <a:cs typeface="Times New Roman" charset="0"/>
                </a:rPr>
                <a:t>n</a:t>
              </a:r>
              <a:r>
                <a:rPr lang="en-US" sz="1600" baseline="30000">
                  <a:solidFill>
                    <a:srgbClr val="000000"/>
                  </a:solidFill>
                  <a:cs typeface="Times New Roman" charset="0"/>
                </a:rPr>
                <a:t>*x)</a:t>
              </a:r>
              <a:r>
                <a:rPr lang="en-US" sz="1600">
                  <a:solidFill>
                    <a:srgbClr val="000000"/>
                  </a:solidFill>
                  <a:cs typeface="Times New Roman" charset="0"/>
                </a:rPr>
                <a:t>]</a:t>
              </a:r>
            </a:p>
          </p:txBody>
        </p:sp>
        <p:sp>
          <p:nvSpPr>
            <p:cNvPr id="189446" name="Text Box 7"/>
            <p:cNvSpPr txBox="1">
              <a:spLocks noChangeArrowheads="1"/>
            </p:cNvSpPr>
            <p:nvPr/>
          </p:nvSpPr>
          <p:spPr bwMode="auto">
            <a:xfrm>
              <a:off x="3278" y="1917"/>
              <a:ext cx="551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700">
                  <a:solidFill>
                    <a:srgbClr val="000000"/>
                  </a:solidFill>
                </a:rPr>
                <a:t>(Character genes)</a:t>
              </a:r>
            </a:p>
          </p:txBody>
        </p:sp>
        <p:sp>
          <p:nvSpPr>
            <p:cNvPr id="189447" name="Text Box 8"/>
            <p:cNvSpPr txBox="1">
              <a:spLocks noChangeArrowheads="1"/>
            </p:cNvSpPr>
            <p:nvPr/>
          </p:nvSpPr>
          <p:spPr bwMode="auto">
            <a:xfrm>
              <a:off x="2158" y="1917"/>
              <a:ext cx="531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700">
                  <a:solidFill>
                    <a:srgbClr val="000000"/>
                  </a:solidFill>
                </a:rPr>
                <a:t>(Accessory pool)</a:t>
              </a:r>
            </a:p>
          </p:txBody>
        </p:sp>
        <p:sp>
          <p:nvSpPr>
            <p:cNvPr id="189448" name="Text Box 9"/>
            <p:cNvSpPr txBox="1">
              <a:spLocks noChangeArrowheads="1"/>
            </p:cNvSpPr>
            <p:nvPr/>
          </p:nvSpPr>
          <p:spPr bwMode="auto">
            <a:xfrm>
              <a:off x="4342" y="1917"/>
              <a:ext cx="511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700">
                  <a:solidFill>
                    <a:srgbClr val="000000"/>
                  </a:solidFill>
                </a:rPr>
                <a:t>(Extended Core)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61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855" y="0"/>
            <a:ext cx="7487228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Kézdy-Swinbourne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Plot 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55775" y="1113587"/>
            <a:ext cx="2626591" cy="2863103"/>
          </a:xfrm>
        </p:spPr>
        <p:txBody>
          <a:bodyPr/>
          <a:lstStyle/>
          <a:p>
            <a:pPr algn="l" eaLnBrk="1" hangingPunct="1"/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</a:rPr>
              <a:t>If   f(x)=K+A • exp(-k•x), then </a:t>
            </a:r>
          </a:p>
          <a:p>
            <a:pPr algn="l" eaLnBrk="1" hangingPunct="1"/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</a:rPr>
              <a:t>f(x+∆x)=K+A • exp(-k•(x+∆x)).</a:t>
            </a:r>
          </a:p>
          <a:p>
            <a:pPr algn="l" eaLnBrk="1" hangingPunct="1"/>
            <a:endParaRPr lang="en-US" sz="13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</a:rPr>
              <a:t>Through elimination of A: </a:t>
            </a:r>
          </a:p>
          <a:p>
            <a:pPr algn="l" eaLnBrk="1" hangingPunct="1"/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</a:rPr>
              <a:t>f(x+∆x)=exp(-k • ∆x) • f(x) + K</a:t>
            </a:r>
            <a:r>
              <a:rPr lang="ja-JP" altLang="en-US" sz="13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13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US" sz="13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</a:rPr>
              <a:t>And for x</a:t>
            </a:r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</a:t>
            </a:r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br>
              <a:rPr lang="en-US" sz="13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</a:rPr>
              <a:t>	f(x)</a:t>
            </a:r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</a:rPr>
              <a:t>K, f(x+∆x)</a:t>
            </a:r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130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</a:p>
        </p:txBody>
      </p:sp>
      <p:graphicFrame>
        <p:nvGraphicFramePr>
          <p:cNvPr id="193540" name="Object 2"/>
          <p:cNvGraphicFramePr>
            <a:graphicFrameLocks noChangeAspect="1"/>
          </p:cNvGraphicFramePr>
          <p:nvPr/>
        </p:nvGraphicFramePr>
        <p:xfrm>
          <a:off x="496455" y="1078566"/>
          <a:ext cx="5626966" cy="418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4" imgW="42920635" imgH="32863492" progId="Excel.Sheet.8">
                  <p:embed/>
                </p:oleObj>
              </mc:Choice>
              <mc:Fallback>
                <p:oleObj name="Worksheet" r:id="rId4" imgW="42920635" imgH="328634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55" y="1078566"/>
                        <a:ext cx="5626966" cy="4181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2606389" y="4276445"/>
            <a:ext cx="2635250" cy="25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77" tIns="40736" rIns="81477" bIns="4073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0">
                <a:solidFill>
                  <a:srgbClr val="000000"/>
                </a:solidFill>
              </a:rPr>
              <a:t>Novel genes after looking in x genomes </a:t>
            </a: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523878" y="1082769"/>
            <a:ext cx="266988" cy="3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77" tIns="40736" rIns="81477" bIns="40736" anchor="ctr"/>
          <a:lstStyle/>
          <a:p>
            <a:endParaRPr lang="en-US" sz="2200" b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831273" y="1495988"/>
            <a:ext cx="370898" cy="3393982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77" tIns="40736" rIns="81477" bIns="40736" anchor="ctr"/>
          <a:lstStyle/>
          <a:p>
            <a:endParaRPr lang="en-US" sz="2200" b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 rot="-5413686">
            <a:off x="-886029" y="2370475"/>
            <a:ext cx="3482228" cy="4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77" tIns="40736" rIns="81477" bIns="4073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0">
                <a:solidFill>
                  <a:srgbClr val="000000"/>
                </a:solidFill>
              </a:rPr>
              <a:t>Novel genes after looking in x + ∆x genomes</a:t>
            </a:r>
            <a:r>
              <a:rPr lang="en-US" b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424298" y="5394232"/>
            <a:ext cx="7231785" cy="130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77" tIns="40736" rIns="81477" bIns="4073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solidFill>
                  <a:srgbClr val="000000"/>
                </a:solidFill>
              </a:rPr>
              <a:t>only values with x ≥ 80 genomes were included</a:t>
            </a:r>
          </a:p>
          <a:p>
            <a:pPr eaLnBrk="1" hangingPunct="1"/>
            <a:endParaRPr lang="en-US" sz="1600" b="0">
              <a:solidFill>
                <a:srgbClr val="000000"/>
              </a:solidFill>
            </a:endParaRPr>
          </a:p>
          <a:p>
            <a:pPr eaLnBrk="1" hangingPunct="1"/>
            <a:r>
              <a:rPr lang="en-US" sz="1600" b="0">
                <a:solidFill>
                  <a:srgbClr val="000000"/>
                </a:solidFill>
              </a:rPr>
              <a:t>Even after comparing to a very large (infinite) number of bacterial genomes, on average, each new genome will contain about </a:t>
            </a:r>
            <a:r>
              <a:rPr lang="en-US" sz="1600">
                <a:solidFill>
                  <a:srgbClr val="000000"/>
                </a:solidFill>
              </a:rPr>
              <a:t>230</a:t>
            </a:r>
            <a:r>
              <a:rPr lang="en-US" sz="1600" b="0">
                <a:solidFill>
                  <a:srgbClr val="000000"/>
                </a:solidFill>
              </a:rPr>
              <a:t> genes that do not have a homolog in the other genomes. 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3534353" y="3347758"/>
            <a:ext cx="2394238" cy="74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77" tIns="40736" rIns="81477" bIns="4073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~230 novel genes per genome </a:t>
            </a:r>
            <a:r>
              <a:rPr lang="en-US" b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 flipH="1" flipV="1">
            <a:off x="3209636" y="3239904"/>
            <a:ext cx="284307" cy="399209"/>
          </a:xfrm>
          <a:prstGeom prst="line">
            <a:avLst/>
          </a:prstGeom>
          <a:noFill/>
          <a:ln w="28575">
            <a:solidFill>
              <a:srgbClr val="0A0F7D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81477" tIns="40736" rIns="81477" bIns="40736" anchor="ctr"/>
          <a:lstStyle/>
          <a:p>
            <a:endParaRPr lang="en-US" sz="2200" b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2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r>
              <a:rPr lang="en-US" dirty="0" smtClean="0"/>
              <a:t>How does the size of the pan-genome differ for different group of organisms? </a:t>
            </a:r>
          </a:p>
          <a:p>
            <a:r>
              <a:rPr lang="en-US" dirty="0" smtClean="0"/>
              <a:t>For highly sampled organisms (such as E. coli) is the pan-genome open, or can one observe saturation at very high levels of sampling? </a:t>
            </a:r>
          </a:p>
          <a:p>
            <a:r>
              <a:rPr lang="en-US" dirty="0" smtClean="0"/>
              <a:t>Can one observe saturation for the bacterial pan-genome?   </a:t>
            </a:r>
          </a:p>
          <a:p>
            <a:r>
              <a:rPr lang="en-US" dirty="0" smtClean="0"/>
              <a:t>The BBC bioinformatics facility maintains pan-genome collections for bacteria and archaea at the 90% and 95% 16S </a:t>
            </a:r>
            <a:r>
              <a:rPr lang="en-US" dirty="0" err="1" smtClean="0"/>
              <a:t>rRNA</a:t>
            </a:r>
            <a:r>
              <a:rPr lang="en-US" dirty="0" smtClean="0"/>
              <a:t> identity cut-off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9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Example: Screen for accessory genes in collections of mostly incomplete genome sequences.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r>
              <a:rPr lang="en-US" sz="2400" dirty="0" smtClean="0"/>
              <a:t>Sequencing genomes has become cheap, but many of the sequenced genomes are not closed. (Examples at UConn:  </a:t>
            </a:r>
            <a:r>
              <a:rPr lang="en-US" sz="2400" i="1" dirty="0" err="1" smtClean="0"/>
              <a:t>Halorubrum</a:t>
            </a:r>
            <a:r>
              <a:rPr lang="en-US" sz="2400" dirty="0" smtClean="0"/>
              <a:t> and </a:t>
            </a:r>
            <a:r>
              <a:rPr lang="en-US" sz="2400" i="1" dirty="0" smtClean="0"/>
              <a:t>Aeromonas</a:t>
            </a:r>
            <a:r>
              <a:rPr lang="en-US" sz="2400" dirty="0" smtClean="0"/>
              <a:t> genomes.)</a:t>
            </a:r>
            <a:endParaRPr lang="en-US" sz="2400" dirty="0"/>
          </a:p>
          <a:p>
            <a:r>
              <a:rPr lang="en-US" sz="2400" dirty="0" smtClean="0"/>
              <a:t>Mapping read/</a:t>
            </a:r>
            <a:r>
              <a:rPr lang="en-US" sz="2400" dirty="0" err="1" smtClean="0"/>
              <a:t>contigs</a:t>
            </a:r>
            <a:r>
              <a:rPr lang="en-US" sz="2400" dirty="0" smtClean="0"/>
              <a:t> onto a closed reference genome, screen for genes absent in the reference genome</a:t>
            </a:r>
          </a:p>
          <a:p>
            <a:r>
              <a:rPr lang="en-US" sz="2400" dirty="0" smtClean="0"/>
              <a:t>In case of larger </a:t>
            </a:r>
            <a:r>
              <a:rPr lang="en-US" sz="2400" dirty="0" err="1" smtClean="0"/>
              <a:t>contigs</a:t>
            </a:r>
            <a:r>
              <a:rPr lang="en-US" sz="2400" dirty="0" smtClean="0"/>
              <a:t>, determine the location of the accessory genes</a:t>
            </a:r>
          </a:p>
          <a:p>
            <a:r>
              <a:rPr lang="en-US" sz="2400" dirty="0" smtClean="0"/>
              <a:t>Determine function these accessory genes. </a:t>
            </a:r>
          </a:p>
          <a:p>
            <a:r>
              <a:rPr lang="en-US" sz="2400" dirty="0" smtClean="0"/>
              <a:t>Where did these genes originate?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06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9840"/>
            <a:ext cx="78867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Pre-exam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Course syllabus (Klassen)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 projects (Gogarten)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 to Unix &amp; Perl (Klassen)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89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 smtClean="0"/>
              <a:t>Example: How are molecular parasites distributed over the tree/net of life?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5334000"/>
          </a:xfrm>
        </p:spPr>
        <p:txBody>
          <a:bodyPr/>
          <a:lstStyle/>
          <a:p>
            <a:r>
              <a:rPr lang="en-US" sz="2400" dirty="0" smtClean="0"/>
              <a:t>Build position specific scoring matrices (PSI-BLAST) or Profiles for Hidden Markov Models (HMMER) for proteins that characterize (molecular) parasites (virus coat proteins, transposase, or </a:t>
            </a:r>
            <a:r>
              <a:rPr lang="en-US" sz="2400" dirty="0" err="1" smtClean="0"/>
              <a:t>integrase</a:t>
            </a:r>
            <a:r>
              <a:rPr lang="en-US" sz="2400" dirty="0" smtClean="0"/>
              <a:t> genes)</a:t>
            </a:r>
            <a:endParaRPr lang="en-US" sz="2400" dirty="0"/>
          </a:p>
          <a:p>
            <a:r>
              <a:rPr lang="en-US" sz="2400" dirty="0" smtClean="0"/>
              <a:t>Using the same collection of pan-genomes for groups with 5 and 10% 16S </a:t>
            </a:r>
            <a:r>
              <a:rPr lang="en-US" sz="2400" dirty="0" err="1" smtClean="0"/>
              <a:t>rRNA</a:t>
            </a:r>
            <a:r>
              <a:rPr lang="en-US" sz="2400" dirty="0" smtClean="0"/>
              <a:t> divergence, determine how many matches are in each of these group pan-genomes.  </a:t>
            </a:r>
          </a:p>
          <a:p>
            <a:r>
              <a:rPr lang="en-US" sz="2400" dirty="0" smtClean="0"/>
              <a:t>Use other genome collections, including draft genomes as targets.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21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MCB 5742 Assignment #1:</a:t>
            </a:r>
            <a:br>
              <a:rPr lang="en-US" sz="3600" dirty="0" smtClean="0"/>
            </a:br>
            <a:r>
              <a:rPr lang="en-US" sz="3600" dirty="0" smtClean="0"/>
              <a:t>Introduction to the terminal and Perl</a:t>
            </a:r>
            <a:br>
              <a:rPr lang="en-US" sz="3600" dirty="0" smtClean="0"/>
            </a:br>
            <a:r>
              <a:rPr lang="en-US" sz="3600" dirty="0" smtClean="0"/>
              <a:t>January 22, 2014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24460"/>
            <a:ext cx="6858000" cy="1655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Jonathan Klassen</a:t>
            </a:r>
          </a:p>
          <a:p>
            <a:r>
              <a:rPr lang="en-US" sz="2000" dirty="0" smtClean="0">
                <a:hlinkClick r:id="rId2"/>
              </a:rPr>
              <a:t>jonathan.klassen@uconn.edu</a:t>
            </a:r>
            <a:endParaRPr lang="en-US" sz="2000" dirty="0" smtClean="0"/>
          </a:p>
          <a:p>
            <a:r>
              <a:rPr lang="en-US" sz="2000" dirty="0" smtClean="0"/>
              <a:t>(please put “MCB 5472” in your email title)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95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UNIX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Logging on to the Biotechnology Center Cluster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Beginning with Perl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Nearly all</a:t>
            </a:r>
            <a:r>
              <a:rPr lang="en-US" dirty="0" smtClean="0"/>
              <a:t> bioinformatics software runs on </a:t>
            </a:r>
            <a:r>
              <a:rPr lang="en-US" dirty="0" smtClean="0">
                <a:solidFill>
                  <a:schemeClr val="accent1"/>
                </a:solidFill>
              </a:rPr>
              <a:t>UNIX</a:t>
            </a:r>
            <a:r>
              <a:rPr lang="en-US" dirty="0" smtClean="0"/>
              <a:t> and its derivatives (e.g., LINUX and Mac OS)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Very little </a:t>
            </a:r>
            <a:r>
              <a:rPr lang="en-US" dirty="0" smtClean="0"/>
              <a:t>bioinformatics software runs on Windows</a:t>
            </a:r>
          </a:p>
          <a:p>
            <a:r>
              <a:rPr lang="en-US" dirty="0" smtClean="0"/>
              <a:t>Bioinformatics is very strongly tied to the open-source software movement</a:t>
            </a:r>
          </a:p>
          <a:p>
            <a:pPr lvl="1"/>
            <a:r>
              <a:rPr lang="en-US" dirty="0" smtClean="0"/>
              <a:t>Lots of help available on-line</a:t>
            </a:r>
          </a:p>
          <a:p>
            <a:pPr lvl="1"/>
            <a:r>
              <a:rPr lang="en-US" dirty="0" smtClean="0"/>
              <a:t>Most programs are free</a:t>
            </a:r>
          </a:p>
          <a:p>
            <a:pPr lvl="1"/>
            <a:r>
              <a:rPr lang="en-US" dirty="0" smtClean="0"/>
              <a:t>Windows is not very open-source friendly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users: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Do all of your work connected to the Biotechnology Cluster server. Download </a:t>
            </a:r>
            <a:r>
              <a:rPr lang="en-US" dirty="0" err="1" smtClean="0"/>
              <a:t>sshclient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ftp</a:t>
            </a:r>
            <a:r>
              <a:rPr lang="en-US" dirty="0">
                <a:hlinkClick r:id="rId2"/>
              </a:rPr>
              <a:t>://ftp.uconn.edu/restricted/ssh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r>
              <a:rPr lang="en-US" dirty="0"/>
              <a:t>Option 1: Install LINUX to run in parallel with Windows (e.g., </a:t>
            </a:r>
            <a:r>
              <a:rPr lang="en-US" dirty="0" err="1"/>
              <a:t>Biolinux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http://nebc.nerc.ac.uk/tools/bio-linux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and Perl Primer for Biologists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designated text for this course is “Unix and Perl Primer for Biologists”, which can be found here: </a:t>
            </a:r>
            <a:r>
              <a:rPr lang="en-US" sz="2400" u="sng" dirty="0">
                <a:hlinkClick r:id="rId2"/>
              </a:rPr>
              <a:t>http://</a:t>
            </a:r>
            <a:r>
              <a:rPr lang="en-US" sz="2400" u="sng" dirty="0" smtClean="0">
                <a:hlinkClick r:id="rId2"/>
              </a:rPr>
              <a:t>korflab.ucdavis.edu/Unix_and_Perl/unix_and_perl_v3.1.1.pdf</a:t>
            </a:r>
            <a:endParaRPr lang="en-US" sz="2400" u="sng" dirty="0" smtClean="0"/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r>
              <a:rPr lang="en-US" sz="2400" dirty="0" smtClean="0"/>
              <a:t>(Or on the website)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17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4115751" cy="48882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terminal is the primary way to do computational biology</a:t>
            </a:r>
          </a:p>
          <a:p>
            <a:r>
              <a:rPr lang="en-US" sz="2000" dirty="0" smtClean="0"/>
              <a:t>Mac: Utilities/Applications/</a:t>
            </a:r>
          </a:p>
          <a:p>
            <a:pPr marL="0" indent="0">
              <a:buNone/>
            </a:pPr>
            <a:r>
              <a:rPr lang="en-US" sz="2000" dirty="0" smtClean="0"/>
              <a:t>	Terminal</a:t>
            </a:r>
            <a:endParaRPr lang="en-US" sz="1600" dirty="0" smtClean="0"/>
          </a:p>
          <a:p>
            <a:r>
              <a:rPr lang="en-US" sz="2000" dirty="0" smtClean="0"/>
              <a:t>Linux: Applications/Accessories/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Terminal</a:t>
            </a:r>
          </a:p>
          <a:p>
            <a:r>
              <a:rPr lang="en-US" sz="2000" dirty="0" smtClean="0"/>
              <a:t>Windows: </a:t>
            </a:r>
            <a:r>
              <a:rPr lang="en-US" sz="2000" dirty="0" err="1" smtClean="0"/>
              <a:t>sshclient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 descr="Biolinux [Running] - Oracle VM VirtualB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33" b="17629"/>
          <a:stretch/>
        </p:blipFill>
        <p:spPr>
          <a:xfrm>
            <a:off x="4744401" y="92549"/>
            <a:ext cx="4292508" cy="3729808"/>
          </a:xfrm>
          <a:prstGeom prst="rect">
            <a:avLst/>
          </a:prstGeom>
        </p:spPr>
      </p:pic>
      <p:pic>
        <p:nvPicPr>
          <p:cNvPr id="8" name="Picture 7" descr="bbcsrv3.biotech.uconn.edu - Biotech_cluster - SSH Secure She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92" y="3868170"/>
            <a:ext cx="3636925" cy="2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terminal requires learning a series of commands that you will learn in the first exercise (</a:t>
            </a:r>
            <a:r>
              <a:rPr lang="en-US" dirty="0" err="1" smtClean="0"/>
              <a:t>Korf</a:t>
            </a:r>
            <a:r>
              <a:rPr lang="en-US" dirty="0" smtClean="0"/>
              <a:t> text U1-U28)</a:t>
            </a:r>
          </a:p>
          <a:p>
            <a:r>
              <a:rPr lang="en-US" dirty="0" smtClean="0"/>
              <a:t>These mainly involve doing various things to files</a:t>
            </a:r>
          </a:p>
          <a:p>
            <a:r>
              <a:rPr lang="en-US" dirty="0" smtClean="0"/>
              <a:t>These commands are extremely powerful once you learn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073650" cy="4351338"/>
          </a:xfrm>
        </p:spPr>
        <p:txBody>
          <a:bodyPr/>
          <a:lstStyle/>
          <a:p>
            <a:r>
              <a:rPr lang="en-US" dirty="0" smtClean="0"/>
              <a:t>All computer files are organized hierarchically</a:t>
            </a:r>
          </a:p>
          <a:p>
            <a:r>
              <a:rPr lang="en-US" dirty="0" smtClean="0"/>
              <a:t>Each folder has an address</a:t>
            </a:r>
          </a:p>
          <a:p>
            <a:pPr marL="0" indent="0">
              <a:buNone/>
            </a:pPr>
            <a:r>
              <a:rPr lang="en-US" dirty="0" smtClean="0"/>
              <a:t>/Users/Jonathan/</a:t>
            </a:r>
          </a:p>
          <a:p>
            <a:pPr marL="0" indent="0">
              <a:buNone/>
            </a:pPr>
            <a:r>
              <a:rPr lang="en-US" dirty="0" err="1" smtClean="0"/>
              <a:t>Laptop_backup</a:t>
            </a:r>
            <a:r>
              <a:rPr lang="en-US" dirty="0" smtClean="0"/>
              <a:t>/</a:t>
            </a:r>
            <a:r>
              <a:rPr lang="en-US" dirty="0" err="1" smtClean="0"/>
              <a:t>Destop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r>
              <a:rPr lang="en-US" dirty="0" smtClean="0"/>
              <a:t>e-Books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625" t="10359" r="32823" b="5201"/>
          <a:stretch/>
        </p:blipFill>
        <p:spPr>
          <a:xfrm>
            <a:off x="5551349" y="127001"/>
            <a:ext cx="350375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commands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dirty="0"/>
              <a:t> </a:t>
            </a:r>
            <a:r>
              <a:rPr lang="en-US" sz="2400" dirty="0" smtClean="0"/>
              <a:t>– list directory contents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sz="2400" dirty="0" smtClean="0"/>
              <a:t> </a:t>
            </a:r>
            <a:r>
              <a:rPr lang="en-US" sz="2400" dirty="0" smtClean="0"/>
              <a:t>– change directory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Documents </a:t>
            </a:r>
            <a:r>
              <a:rPr lang="en-US" sz="2000" dirty="0" smtClean="0"/>
              <a:t>(move up to directory “Documents”)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/Users/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jlklassen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/Documents </a:t>
            </a:r>
            <a:r>
              <a:rPr lang="en-US" sz="2000" dirty="0" smtClean="0"/>
              <a:t>(the same)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Documents/stuff </a:t>
            </a:r>
            <a:r>
              <a:rPr lang="en-US" sz="2000" dirty="0" smtClean="0"/>
              <a:t>(move up 2 directories)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/Users/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jlklassen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/Documents/stuff </a:t>
            </a:r>
            <a:r>
              <a:rPr lang="en-US" sz="2000" dirty="0" smtClean="0"/>
              <a:t>(the same)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../ </a:t>
            </a:r>
            <a:r>
              <a:rPr lang="en-US" sz="2000" dirty="0" smtClean="0"/>
              <a:t>(move down 1 directory)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../Desktop </a:t>
            </a:r>
            <a:r>
              <a:rPr lang="en-US" sz="2000" dirty="0" smtClean="0"/>
              <a:t>(move down 1 then up 1)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/Users/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jlklassen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/Desktop </a:t>
            </a:r>
            <a:r>
              <a:rPr lang="en-US" sz="2000" dirty="0" smtClean="0"/>
              <a:t>(the same)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~/Desktop </a:t>
            </a:r>
            <a:r>
              <a:rPr lang="en-US" sz="2000" dirty="0" smtClean="0"/>
              <a:t>(the same)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mcb5472.clas.uconn.edu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All assignments and lectures will be posted here</a:t>
            </a:r>
          </a:p>
          <a:p>
            <a:r>
              <a:rPr lang="en-US" dirty="0" smtClean="0"/>
              <a:t>Comments are enabled, use these before emailing Jonathan and Peter directly</a:t>
            </a:r>
          </a:p>
          <a:p>
            <a:r>
              <a:rPr lang="en-US" dirty="0" smtClean="0"/>
              <a:t>Answering and discussing comments is encouraged, and can </a:t>
            </a:r>
            <a:r>
              <a:rPr lang="en-US" dirty="0" smtClean="0">
                <a:solidFill>
                  <a:schemeClr val="accent1"/>
                </a:solidFill>
              </a:rPr>
              <a:t>count towards your participation grade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11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navigation commands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copy </a:t>
            </a:r>
            <a:r>
              <a:rPr lang="en-US" sz="2000" dirty="0"/>
              <a:t>documents &amp; </a:t>
            </a:r>
            <a:r>
              <a:rPr lang="en-US" sz="2000" dirty="0" smtClean="0"/>
              <a:t>directories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stuff.stuff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Desktop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 (</a:t>
            </a:r>
            <a:r>
              <a:rPr lang="en-US" sz="1800" dirty="0" smtClean="0"/>
              <a:t>make a copy in Desktop/)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stuff.stuff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more_stuff.stuff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smtClean="0"/>
              <a:t>make a copy here)</a:t>
            </a:r>
            <a:endParaRPr lang="en-US" sz="1800" dirty="0"/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  <a:r>
              <a:rPr lang="en-US" sz="2000" dirty="0" smtClean="0"/>
              <a:t> </a:t>
            </a:r>
            <a:r>
              <a:rPr lang="en-US" sz="2000" dirty="0" smtClean="0"/>
              <a:t>– move documents &amp; directories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mv Documents Desktop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 (</a:t>
            </a:r>
            <a:r>
              <a:rPr lang="en-US" sz="1800" dirty="0" smtClean="0"/>
              <a:t>move Documents into Desktop/)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mv Documents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Desktop (</a:t>
            </a:r>
            <a:r>
              <a:rPr lang="en-US" sz="1800" dirty="0" smtClean="0"/>
              <a:t>rename Documents as Desktop)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delete </a:t>
            </a:r>
            <a:r>
              <a:rPr lang="en-US" sz="2000" dirty="0"/>
              <a:t>documents </a:t>
            </a:r>
            <a:r>
              <a:rPr lang="en-US" sz="2000" dirty="0" smtClean="0"/>
              <a:t>(BE CAREFUL)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to_delete.stuff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smtClean="0"/>
              <a:t>delete) 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/>
              <a:t>– make a new directory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New_dir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smtClean="0"/>
              <a:t>make new directory here)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Documents/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New_dir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smtClean="0"/>
              <a:t>make new directory in </a:t>
            </a:r>
            <a:r>
              <a:rPr lang="en-US" sz="1800" dirty="0" err="1" smtClean="0"/>
              <a:t>New_dir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rmdir</a:t>
            </a:r>
            <a:r>
              <a:rPr lang="en-US" sz="2000" dirty="0" smtClean="0"/>
              <a:t> – remove a directory</a:t>
            </a:r>
          </a:p>
          <a:p>
            <a:pPr marL="457200" lvl="1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rmdir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Old_dir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smtClean="0"/>
              <a:t>delete)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632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Biotechnology Center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computer is good enough for basic tasks</a:t>
            </a:r>
          </a:p>
          <a:p>
            <a:r>
              <a:rPr lang="en-US" dirty="0" smtClean="0"/>
              <a:t>However, many tasks require more horsepower</a:t>
            </a:r>
          </a:p>
          <a:p>
            <a:r>
              <a:rPr lang="en-US" dirty="0" smtClean="0"/>
              <a:t>We connect to more powerful computers remotely using “</a:t>
            </a:r>
            <a:r>
              <a:rPr lang="en-US" dirty="0" err="1" smtClean="0"/>
              <a:t>ssh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Mac OS and Linux: follow directions in your email</a:t>
            </a:r>
          </a:p>
          <a:p>
            <a:r>
              <a:rPr lang="en-US" dirty="0" smtClean="0"/>
              <a:t>Windows: use </a:t>
            </a:r>
            <a:r>
              <a:rPr lang="en-US" dirty="0" err="1" smtClean="0"/>
              <a:t>sshclient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the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cluster works by queuing all the jobs to be run and sending them to a free “node” as they become available.</a:t>
            </a:r>
          </a:p>
          <a:p>
            <a:r>
              <a:rPr lang="en-US" dirty="0" err="1" smtClean="0"/>
              <a:t>ssh’ing</a:t>
            </a:r>
            <a:r>
              <a:rPr lang="en-US" dirty="0" smtClean="0"/>
              <a:t> onto the server starts you all on the same “head node”</a:t>
            </a:r>
          </a:p>
          <a:p>
            <a:pPr lvl="1"/>
            <a:r>
              <a:rPr lang="en-US" dirty="0" smtClean="0"/>
              <a:t>DO NOT EXECUTE PROGRAMS HERE</a:t>
            </a:r>
          </a:p>
          <a:p>
            <a:r>
              <a:rPr lang="en-US" dirty="0" smtClean="0"/>
              <a:t>For simple scripts, type “</a:t>
            </a:r>
            <a:r>
              <a:rPr lang="en-US" dirty="0" err="1" smtClean="0"/>
              <a:t>qlogin</a:t>
            </a:r>
            <a:r>
              <a:rPr lang="en-US" dirty="0" smtClean="0"/>
              <a:t>” and then run your scripts as normal</a:t>
            </a:r>
          </a:p>
          <a:p>
            <a:r>
              <a:rPr lang="en-US" dirty="0" smtClean="0"/>
              <a:t>For more involved jobs use the </a:t>
            </a:r>
            <a:r>
              <a:rPr lang="en-US" dirty="0" err="1" smtClean="0"/>
              <a:t>qsub</a:t>
            </a:r>
            <a:r>
              <a:rPr lang="en-US" dirty="0"/>
              <a:t> system – 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bbcsrv3.biotech.uconn.edu/wiki/index.php/Qsub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7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OS: </a:t>
            </a:r>
            <a:r>
              <a:rPr lang="en-US" dirty="0" err="1" smtClean="0"/>
              <a:t>textwrangler</a:t>
            </a:r>
            <a:endParaRPr lang="en-US" dirty="0" smtClean="0"/>
          </a:p>
          <a:p>
            <a:r>
              <a:rPr lang="en-US" dirty="0" smtClean="0"/>
              <a:t>Linux: </a:t>
            </a:r>
            <a:r>
              <a:rPr lang="en-US" dirty="0" err="1" smtClean="0"/>
              <a:t>gedit</a:t>
            </a:r>
            <a:endParaRPr lang="en-US" dirty="0" smtClean="0"/>
          </a:p>
          <a:p>
            <a:r>
              <a:rPr lang="en-US" dirty="0" smtClean="0"/>
              <a:t>Windows: download </a:t>
            </a:r>
            <a:r>
              <a:rPr lang="en-US" dirty="0" err="1" smtClean="0"/>
              <a:t>gedit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wiki.gnome.org/Apps/Gedit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Cluster: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</a:p>
          <a:p>
            <a:r>
              <a:rPr lang="en-US" dirty="0" smtClean="0"/>
              <a:t>It is often easiest to write your script using a graphical text editor, move it to the cluster and then make only minor edits using </a:t>
            </a:r>
            <a:r>
              <a:rPr lang="en-US" dirty="0" err="1" smtClean="0"/>
              <a:t>nano</a:t>
            </a:r>
            <a:r>
              <a:rPr lang="en-US" dirty="0" smtClean="0"/>
              <a:t> or vi.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Unix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 not use spaces in your filenames </a:t>
            </a:r>
          </a:p>
          <a:p>
            <a:r>
              <a:rPr lang="en-US" dirty="0" smtClean="0"/>
              <a:t>Do not use a word processor instead of a text editor</a:t>
            </a:r>
          </a:p>
          <a:p>
            <a:r>
              <a:rPr lang="en-US" dirty="0" smtClean="0"/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” is a wildcard character and is exceeding useful to match more than one thing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mv *.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Documents/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(move everything ending in “.</a:t>
            </a:r>
            <a:r>
              <a:rPr lang="en-US" dirty="0" err="1" smtClean="0"/>
              <a:t>pl</a:t>
            </a:r>
            <a:r>
              <a:rPr lang="en-US" dirty="0" smtClean="0"/>
              <a:t>” into the folder “Documents”)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mv *.p*l Documents/</a:t>
            </a:r>
          </a:p>
          <a:p>
            <a:pPr marL="457200" lvl="1" indent="0">
              <a:buNone/>
            </a:pPr>
            <a:r>
              <a:rPr lang="en-US" dirty="0" smtClean="0"/>
              <a:t>(move </a:t>
            </a:r>
            <a:r>
              <a:rPr lang="en-US" dirty="0" err="1" smtClean="0"/>
              <a:t>everthing</a:t>
            </a:r>
            <a:r>
              <a:rPr lang="en-US" dirty="0" smtClean="0"/>
              <a:t> ending in “.</a:t>
            </a:r>
            <a:r>
              <a:rPr lang="en-US" dirty="0" err="1" smtClean="0"/>
              <a:t>p”+something</a:t>
            </a:r>
            <a:r>
              <a:rPr lang="en-US" dirty="0" smtClean="0"/>
              <a:t> or </a:t>
            </a:r>
            <a:r>
              <a:rPr lang="en-US" dirty="0" err="1" smtClean="0"/>
              <a:t>nothing+”l</a:t>
            </a:r>
            <a:r>
              <a:rPr lang="en-US" dirty="0" smtClean="0"/>
              <a:t>”, i.e., both stuff.pl and </a:t>
            </a:r>
            <a:r>
              <a:rPr lang="en-US" dirty="0" err="1" smtClean="0"/>
              <a:t>stuff.perl</a:t>
            </a:r>
            <a:r>
              <a:rPr lang="en-US" dirty="0" smtClean="0"/>
              <a:t> would get moved)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Unix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Use “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 smtClean="0"/>
              <a:t>” to redirect output from the screen into a file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script.pl &gt;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outfile.out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Use </a:t>
            </a:r>
            <a:r>
              <a:rPr lang="en-US" sz="2400" dirty="0" smtClean="0"/>
              <a:t>“|” </a:t>
            </a:r>
            <a:r>
              <a:rPr lang="en-US" sz="2400" dirty="0"/>
              <a:t>to </a:t>
            </a:r>
            <a:r>
              <a:rPr lang="en-US" sz="2400" dirty="0" smtClean="0"/>
              <a:t>redirect output into another program 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script.pl |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Use </a:t>
            </a:r>
            <a:r>
              <a:rPr lang="en-US" sz="2400" dirty="0" smtClean="0"/>
              <a:t>“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smtClean="0"/>
              <a:t>” to run program in the background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script.pl&amp;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Use “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nohup</a:t>
            </a:r>
            <a:r>
              <a:rPr lang="en-US" sz="2400" dirty="0" smtClean="0"/>
              <a:t>” to run the program after you exit the terminal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nohup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script.pl&amp; &gt;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nohup.out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File extensions can be whatever you want them to be, although conventions do exist (e.g.,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This is a good way of keeping track what files contain</a:t>
            </a:r>
          </a:p>
        </p:txBody>
      </p:sp>
    </p:spTree>
    <p:extLst>
      <p:ext uri="{BB962C8B-B14F-4D97-AF65-F5344CB8AC3E}">
        <p14:creationId xmlns:p14="http://schemas.microsoft.com/office/powerpoint/2010/main" val="26919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Perl is a programing language that is great for scripting, i.e., tying programs together and reformatting their input and output</a:t>
            </a:r>
          </a:p>
          <a:p>
            <a:r>
              <a:rPr lang="en-US" dirty="0" smtClean="0"/>
              <a:t>By convention, </a:t>
            </a:r>
            <a:r>
              <a:rPr lang="en-US" dirty="0" err="1" smtClean="0"/>
              <a:t>perl</a:t>
            </a:r>
            <a:r>
              <a:rPr lang="en-US" dirty="0" smtClean="0"/>
              <a:t> scripts end with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Execute method #1: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script.pl</a:t>
            </a:r>
            <a:endParaRPr lang="en-US" dirty="0"/>
          </a:p>
          <a:p>
            <a:r>
              <a:rPr lang="en-US" dirty="0" smtClean="0"/>
              <a:t>Execute method #2: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u+x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script.pl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./script.pl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Perl rule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normal scripts, the first line of every script must be: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#!/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For the cluster, however, this line must be: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#!/bin/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tells the computer where to find the </a:t>
            </a:r>
            <a:r>
              <a:rPr lang="en-US" dirty="0" err="1" smtClean="0"/>
              <a:t>perl</a:t>
            </a:r>
            <a:r>
              <a:rPr lang="en-US" dirty="0" smtClean="0"/>
              <a:t> software itself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Perl 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comments to your code, otherwise neither me nor you will have any idea what it means the next time we look at it!</a:t>
            </a:r>
          </a:p>
          <a:p>
            <a:r>
              <a:rPr lang="en-US" dirty="0" smtClean="0"/>
              <a:t>Comments are everything that follows “#”, except for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line</a:t>
            </a:r>
          </a:p>
          <a:p>
            <a:pPr marL="0" indent="0">
              <a:buNone/>
            </a:pPr>
            <a:r>
              <a:rPr lang="en-US" sz="2000" dirty="0" smtClean="0"/>
              <a:t>e.g.,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this is a comment</a:t>
            </a:r>
          </a:p>
          <a:p>
            <a:pPr marL="0" indent="0">
              <a:buNone/>
            </a:pPr>
            <a:r>
              <a:rPr lang="en-US" sz="2000" dirty="0" smtClean="0"/>
              <a:t>e.g.,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“something”; # this part is a comment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84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Perl 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line of code ends with a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 smtClean="0"/>
              <a:t>” character</a:t>
            </a:r>
          </a:p>
          <a:p>
            <a:r>
              <a:rPr lang="en-US" dirty="0" smtClean="0"/>
              <a:t>If you add an “enter” to your code, </a:t>
            </a:r>
            <a:r>
              <a:rPr lang="en-US" dirty="0" err="1" smtClean="0"/>
              <a:t>perl</a:t>
            </a:r>
            <a:r>
              <a:rPr lang="en-US" dirty="0" smtClean="0"/>
              <a:t> will keep reading your code until it reaches the next </a:t>
            </a:r>
            <a:r>
              <a:rPr lang="en-US" dirty="0" smtClean="0"/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5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Student Projects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1981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Should be related to your interests !!</a:t>
            </a:r>
            <a:r>
              <a:rPr lang="en-US" sz="2800" dirty="0" smtClean="0"/>
              <a:t>!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Keep it simple -- this is a class project not a PhD thesis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Examples for possible projects: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16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command -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 smtClean="0"/>
              <a:t> command…prints things!</a:t>
            </a:r>
          </a:p>
          <a:p>
            <a:pPr lvl="1"/>
            <a:r>
              <a:rPr lang="en-US" dirty="0" smtClean="0"/>
              <a:t>By default to the screen</a:t>
            </a:r>
          </a:p>
          <a:p>
            <a:r>
              <a:rPr lang="en-US" dirty="0" smtClean="0"/>
              <a:t> Text to be printed must be in single or double quotation marks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“This is text”;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‘This is text’;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Perl has fancy characters built into it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dirty="0" smtClean="0"/>
              <a:t>” means print a tab character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dirty="0" smtClean="0"/>
              <a:t>” means print a new line character (enter)</a:t>
            </a:r>
          </a:p>
          <a:p>
            <a:r>
              <a:rPr lang="en-US" dirty="0" smtClean="0"/>
              <a:t>Double quotation marks tell </a:t>
            </a:r>
            <a:r>
              <a:rPr lang="en-US" dirty="0" err="1" smtClean="0"/>
              <a:t>perl</a:t>
            </a:r>
            <a:r>
              <a:rPr lang="en-US" dirty="0" smtClean="0"/>
              <a:t> to treat these as single characters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print “This\tis a tab”;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(outputs </a:t>
            </a:r>
            <a:r>
              <a:rPr lang="en-US" dirty="0" smtClean="0"/>
              <a:t>“This	is a tab</a:t>
            </a:r>
            <a:r>
              <a:rPr lang="en-US" dirty="0" smtClean="0"/>
              <a:t>”)</a:t>
            </a:r>
            <a:endParaRPr lang="en-US" dirty="0" smtClean="0"/>
          </a:p>
          <a:p>
            <a:r>
              <a:rPr lang="en-US" dirty="0" smtClean="0"/>
              <a:t>Single quotation mark tell </a:t>
            </a:r>
            <a:r>
              <a:rPr lang="en-US" dirty="0" err="1" smtClean="0"/>
              <a:t>perl</a:t>
            </a:r>
            <a:r>
              <a:rPr lang="en-US" dirty="0" smtClean="0"/>
              <a:t> to treat these characters literally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‘This\tis not a tab’;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(outputs </a:t>
            </a:r>
            <a:r>
              <a:rPr lang="en-US" dirty="0" smtClean="0"/>
              <a:t>“This\</a:t>
            </a:r>
            <a:r>
              <a:rPr lang="en-US" dirty="0" err="1" smtClean="0"/>
              <a:t>tisnot</a:t>
            </a:r>
            <a:r>
              <a:rPr lang="en-US" dirty="0" smtClean="0"/>
              <a:t> a tab</a:t>
            </a:r>
            <a:r>
              <a:rPr lang="en-US" dirty="0" smtClean="0"/>
              <a:t>”)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32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5313"/>
            <a:ext cx="7886700" cy="47216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Strings are most basic type of variable in </a:t>
            </a:r>
            <a:r>
              <a:rPr lang="en-US" dirty="0" err="1" smtClean="0"/>
              <a:t>perl</a:t>
            </a:r>
            <a:endParaRPr lang="en-US" dirty="0" smtClean="0"/>
          </a:p>
          <a:p>
            <a:pPr lvl="1"/>
            <a:r>
              <a:rPr lang="en-US" dirty="0" smtClean="0"/>
              <a:t>Think of them as words</a:t>
            </a:r>
          </a:p>
          <a:p>
            <a:r>
              <a:rPr lang="en-US" dirty="0" smtClean="0"/>
              <a:t>All string variable names start with a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smtClean="0"/>
              <a:t>”,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e.g.,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$string</a:t>
            </a:r>
          </a:p>
          <a:p>
            <a:r>
              <a:rPr lang="en-US" dirty="0" smtClean="0"/>
              <a:t>Assign a string variable using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smtClean="0"/>
              <a:t>“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$string = “text”;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print $string; </a:t>
            </a:r>
            <a:r>
              <a:rPr lang="en-US" dirty="0" smtClean="0"/>
              <a:t>outputs “</a:t>
            </a:r>
            <a:r>
              <a:rPr lang="en-US" dirty="0" smtClean="0"/>
              <a:t>text”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$string = 42;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$string; </a:t>
            </a:r>
            <a:r>
              <a:rPr lang="en-US" dirty="0" smtClean="0"/>
              <a:t>outputs “42”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$string = “text \t text”;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$string; </a:t>
            </a:r>
            <a:r>
              <a:rPr lang="en-US" dirty="0" smtClean="0"/>
              <a:t>outputs “text 	 text”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i.e., interpolates</a:t>
            </a:r>
          </a:p>
        </p:txBody>
      </p:sp>
    </p:spTree>
    <p:extLst>
      <p:ext uri="{BB962C8B-B14F-4D97-AF65-F5344CB8AC3E}">
        <p14:creationId xmlns:p14="http://schemas.microsoft.com/office/powerpoint/2010/main" val="8065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Perl can do all simple mathematical operations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$add = 1 + 2;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$subtract = 2 – 1;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$multiply = 2 * 2;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$divide = 5 / 3;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note: floating point numbers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$exponent = 2 ** 2;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$modulo = 3 % 2; # i.e., remainder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Greater than: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 smtClean="0"/>
              <a:t>Less than: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</a:p>
          <a:p>
            <a:r>
              <a:rPr lang="en-US" dirty="0" smtClean="0"/>
              <a:t>Greater than or equal: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</a:p>
          <a:p>
            <a:r>
              <a:rPr lang="en-US" dirty="0" smtClean="0"/>
              <a:t>Less than or equal: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</a:p>
          <a:p>
            <a:r>
              <a:rPr lang="en-US" dirty="0" smtClean="0"/>
              <a:t>Equal (numeric):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</a:p>
          <a:p>
            <a:r>
              <a:rPr lang="en-US" dirty="0" smtClean="0"/>
              <a:t>Not equal (numeric):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</a:p>
          <a:p>
            <a:r>
              <a:rPr lang="en-US" dirty="0"/>
              <a:t>Equal (string):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Not equal (string):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common task is to evaluate if something is true using if, </a:t>
            </a:r>
            <a:r>
              <a:rPr lang="en-US" dirty="0" err="1" smtClean="0"/>
              <a:t>elseif</a:t>
            </a:r>
            <a:r>
              <a:rPr lang="en-US" dirty="0" smtClean="0"/>
              <a:t> and else.</a:t>
            </a:r>
          </a:p>
          <a:p>
            <a:pPr lvl="1"/>
            <a:r>
              <a:rPr lang="en-US" dirty="0" smtClean="0"/>
              <a:t>Note curly brackets denoting blocks do not need semicolons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($number &lt; 4){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“$number is less than 4”;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($number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4){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“$number is equal to 4”;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lse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“$number is greater than 4”;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statements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Comparing strings: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($desert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“chocolate”){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“Don’t share $desert”;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($desert ne “tapioca”){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“Share $desert”;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lse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“Pass on $desert”;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 input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the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400" dirty="0" smtClean="0"/>
              <a:t> command</a:t>
            </a:r>
          </a:p>
          <a:p>
            <a:pPr lvl="1"/>
            <a:r>
              <a:rPr lang="en-US" sz="2000" dirty="0" smtClean="0"/>
              <a:t>Specify a name for that file in the script, by convention in block capital letters</a:t>
            </a:r>
          </a:p>
          <a:p>
            <a:pPr lvl="1"/>
            <a:r>
              <a:rPr lang="en-US" sz="2000" dirty="0" smtClean="0"/>
              <a:t>List file name in quotes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(INFILE, “infile.in”);</a:t>
            </a:r>
          </a:p>
          <a:p>
            <a:pPr lvl="1"/>
            <a:r>
              <a:rPr lang="en-US" sz="2000" dirty="0" smtClean="0"/>
              <a:t>“infile.in” is now recognized by </a:t>
            </a:r>
            <a:r>
              <a:rPr lang="en-US" sz="2000" dirty="0" err="1" smtClean="0"/>
              <a:t>perl</a:t>
            </a:r>
            <a:r>
              <a:rPr lang="en-US" sz="2000" dirty="0" smtClean="0"/>
              <a:t> as “INFILE”</a:t>
            </a:r>
          </a:p>
          <a:p>
            <a:r>
              <a:rPr lang="en-US" sz="2400" dirty="0" smtClean="0"/>
              <a:t>Pro tip: tell your script to exit if it cannot open in input file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(INFILE, “infile.in”) or 				die “Cannot open infile.in”;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die </a:t>
            </a:r>
            <a:r>
              <a:rPr lang="en-US" sz="2000" dirty="0"/>
              <a:t>t</a:t>
            </a:r>
            <a:r>
              <a:rPr lang="en-US" sz="2000" dirty="0" smtClean="0"/>
              <a:t>ells the program to exit and print out a message why it died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669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 output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the same open command, but with one important difference: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(OUTFILE1, “&gt;outfile1.out”) or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die “Can’t open outfile1.out”;</a:t>
            </a:r>
          </a:p>
          <a:p>
            <a:pPr lvl="1"/>
            <a:r>
              <a:rPr lang="en-US" sz="2000" dirty="0" smtClean="0"/>
              <a:t>One “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dirty="0" smtClean="0"/>
              <a:t>” will overwrite outfile1.out if it already exists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(OUTFILE2, “&gt;&gt;outfile2.out”) or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die “Can’t open outfile2.out”;</a:t>
            </a:r>
          </a:p>
          <a:p>
            <a:pPr lvl="1"/>
            <a:r>
              <a:rPr lang="en-US" sz="2000" dirty="0" smtClean="0"/>
              <a:t>Two “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2000" dirty="0" smtClean="0"/>
              <a:t>”s will append new output to the and of outfile2.out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0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through your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way to read an input file is using while loop combined with a special input operator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($line = &lt;INFILE&gt;){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print $line;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dirty="0" smtClean="0"/>
              <a:t>In words: </a:t>
            </a:r>
          </a:p>
          <a:p>
            <a:pPr marL="1371600" lvl="2" indent="-457200">
              <a:buAutoNum type="arabicParenBoth"/>
            </a:pP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dirty="0" smtClean="0"/>
              <a:t> line by line</a:t>
            </a:r>
          </a:p>
          <a:p>
            <a:pPr marL="1371600" lvl="2" indent="-457200">
              <a:buAutoNum type="arabicParenBoth"/>
            </a:pPr>
            <a:r>
              <a:rPr lang="en-US" dirty="0" smtClean="0"/>
              <a:t>Assign each line to the string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$line</a:t>
            </a:r>
          </a:p>
          <a:p>
            <a:pPr marL="1371600" lvl="2" indent="-457200">
              <a:buAutoNum type="arabicParenBoth"/>
            </a:pPr>
            <a:r>
              <a:rPr lang="en-US" dirty="0" smtClean="0"/>
              <a:t>Print that line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$line</a:t>
            </a:r>
            <a:r>
              <a:rPr lang="en-US" dirty="0" smtClean="0"/>
              <a:t>) to the screen</a:t>
            </a:r>
          </a:p>
          <a:p>
            <a:pPr marL="1371600" lvl="2" indent="-457200">
              <a:buAutoNum type="arabicParenBoth"/>
            </a:pPr>
            <a:r>
              <a:rPr lang="en-US" dirty="0" smtClean="0"/>
              <a:t>Stop when you run out of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Evolution </a:t>
            </a:r>
            <a:r>
              <a:rPr lang="en-US" sz="3200" dirty="0">
                <a:solidFill>
                  <a:schemeClr val="tx1"/>
                </a:solidFill>
              </a:rPr>
              <a:t>of a gene family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9144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pPr marL="342860" indent="-34286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When in the evolution of the interferon gene family (or whatever you are interested in) did gene duplications occur?  </a:t>
            </a:r>
            <a:endParaRPr lang="en-US" sz="1800" b="0" dirty="0" smtClean="0"/>
          </a:p>
          <a:p>
            <a:pPr marL="342860" indent="-342860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Can </a:t>
            </a:r>
            <a:r>
              <a:rPr lang="en-US" sz="1800" b="0" dirty="0"/>
              <a:t>one discriminate between gene conversion and multiple parallel transfers?  </a:t>
            </a:r>
          </a:p>
          <a:p>
            <a:pPr marL="342860" indent="-342860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Were </a:t>
            </a:r>
            <a:r>
              <a:rPr lang="en-US" sz="1800" b="0" dirty="0"/>
              <a:t>the “gene duplications” additive transfers between close relatives?  </a:t>
            </a:r>
          </a:p>
          <a:p>
            <a:pPr marL="342860" indent="-34286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Which of the resulting subfamilies (if any) have acquired a new function?  </a:t>
            </a:r>
          </a:p>
          <a:p>
            <a:pPr marL="342860" indent="-34286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What is the phylogenetic distribution of this subfamily? (Would you expect members of this subfamily to be present in insects, fish, chicken, fungi, archaea?) </a:t>
            </a:r>
          </a:p>
          <a:p>
            <a:pPr marL="342860" indent="-34286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Can you detect episodes of positive selection or of relaxed purifying selection?  </a:t>
            </a:r>
          </a:p>
          <a:p>
            <a:pPr marL="342860" indent="-34286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Is there anything that would suggest gene conversion events?</a:t>
            </a:r>
          </a:p>
          <a:p>
            <a:pPr marL="342860" indent="-342860">
              <a:spcBef>
                <a:spcPct val="20000"/>
              </a:spcBef>
            </a:pPr>
            <a:endParaRPr lang="en-US" sz="1800" b="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1" y="3886201"/>
            <a:ext cx="8169275" cy="267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marL="226987" indent="-226987"/>
            <a:r>
              <a:rPr lang="en-US" b="0" dirty="0"/>
              <a:t>The “ to-do-list”  would include:</a:t>
            </a:r>
          </a:p>
          <a:p>
            <a:pPr marL="226987" indent="-226987">
              <a:buFontTx/>
              <a:buChar char="•"/>
            </a:pPr>
            <a:r>
              <a:rPr lang="en-US" b="0" dirty="0"/>
              <a:t> </a:t>
            </a:r>
            <a:r>
              <a:rPr lang="en-US" sz="2000" b="0" dirty="0"/>
              <a:t>gather data (note for some of the questions mentioned above you’ll need </a:t>
            </a:r>
            <a:r>
              <a:rPr lang="en-US" sz="2000" b="0" dirty="0" err="1"/>
              <a:t>aa</a:t>
            </a:r>
            <a:r>
              <a:rPr lang="en-US" sz="2000" b="0" dirty="0"/>
              <a:t> </a:t>
            </a:r>
            <a:r>
              <a:rPr lang="en-US" sz="2000" dirty="0"/>
              <a:t>and</a:t>
            </a:r>
            <a:r>
              <a:rPr lang="en-US" sz="2000" b="0" dirty="0"/>
              <a:t> nucleotide sequences),</a:t>
            </a:r>
          </a:p>
          <a:p>
            <a:pPr marL="226987" indent="-226987">
              <a:buFontTx/>
              <a:buChar char="•"/>
            </a:pPr>
            <a:r>
              <a:rPr lang="en-US" sz="2000" b="0" dirty="0"/>
              <a:t>align sequences</a:t>
            </a:r>
          </a:p>
          <a:p>
            <a:pPr marL="226987" indent="-226987">
              <a:buFontTx/>
              <a:buChar char="•"/>
            </a:pPr>
            <a:r>
              <a:rPr lang="en-US" sz="2000" b="0" dirty="0"/>
              <a:t>build phylogenies</a:t>
            </a:r>
          </a:p>
          <a:p>
            <a:pPr marL="226987" indent="-226987">
              <a:buFontTx/>
              <a:buChar char="•"/>
            </a:pPr>
            <a:r>
              <a:rPr lang="en-US" sz="2000" b="0" dirty="0"/>
              <a:t>analyze sequences </a:t>
            </a:r>
          </a:p>
          <a:p>
            <a:pPr marL="226987" indent="-226987">
              <a:buFontTx/>
              <a:buChar char="•"/>
            </a:pPr>
            <a:r>
              <a:rPr lang="en-US" sz="2000" b="0" dirty="0"/>
              <a:t>assess reliability of branches</a:t>
            </a:r>
          </a:p>
          <a:p>
            <a:pPr marL="226987" indent="-226987">
              <a:buFontTx/>
              <a:buChar char="•"/>
            </a:pPr>
            <a:r>
              <a:rPr lang="en-US" sz="2000" b="0" dirty="0"/>
              <a:t>INTERPRET WHAT YOU GOT!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953001"/>
            <a:ext cx="1867354" cy="16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to an output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an output file was opened first!</a:t>
            </a:r>
          </a:p>
          <a:p>
            <a:r>
              <a:rPr lang="en-US" dirty="0" smtClean="0"/>
              <a:t>Use the print command: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OUTFILE $line;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print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$line </a:t>
            </a:r>
            <a:r>
              <a:rPr lang="en-US" dirty="0" smtClean="0"/>
              <a:t>to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$line;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prints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$line </a:t>
            </a:r>
            <a:r>
              <a:rPr lang="en-US" dirty="0" smtClean="0"/>
              <a:t>to the </a:t>
            </a:r>
            <a:r>
              <a:rPr lang="en-US" dirty="0" smtClean="0"/>
              <a:t>screen</a:t>
            </a:r>
          </a:p>
          <a:p>
            <a:r>
              <a:rPr lang="en-US" dirty="0" smtClean="0"/>
              <a:t>Your output file stays open until you close it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OUTFILE;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30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on the </a:t>
            </a:r>
            <a:r>
              <a:rPr lang="en-US" dirty="0"/>
              <a:t>course website: </a:t>
            </a:r>
            <a:r>
              <a:rPr lang="en-US" dirty="0" smtClean="0">
                <a:hlinkClick r:id="rId2"/>
              </a:rPr>
              <a:t>http://mcb5472.clas.uconn.edu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Complete each task, and email the output, scripts, and input files to Jonathan (</a:t>
            </a:r>
            <a:r>
              <a:rPr lang="en-US" dirty="0" smtClean="0">
                <a:hlinkClick r:id="rId3"/>
              </a:rPr>
              <a:t>jonathan.klassen@uconn.edu</a:t>
            </a:r>
            <a:r>
              <a:rPr lang="en-US" dirty="0" smtClean="0"/>
              <a:t>; include “MCB 5472” in title)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1066800"/>
          </a:xfrm>
        </p:spPr>
        <p:txBody>
          <a:bodyPr>
            <a:normAutofit fontScale="90000"/>
          </a:bodyPr>
          <a:lstStyle/>
          <a:p>
            <a:pPr marL="1488901" indent="-1488901" algn="l" eaLnBrk="1" hangingPunct="1"/>
            <a:r>
              <a:rPr lang="en-US" sz="2800" dirty="0"/>
              <a:t>Example: Can one detect a distinct </a:t>
            </a:r>
            <a:r>
              <a:rPr lang="en-US" sz="2800" dirty="0" smtClean="0"/>
              <a:t>divergence </a:t>
            </a:r>
            <a:r>
              <a:rPr lang="en-US" sz="2800" dirty="0"/>
              <a:t>peak in the divergence </a:t>
            </a:r>
            <a:r>
              <a:rPr lang="en-US" sz="2800" dirty="0" smtClean="0"/>
              <a:t>between paralogs in </a:t>
            </a:r>
            <a:r>
              <a:rPr lang="en-US" sz="2800" dirty="0"/>
              <a:t>putatively chimeric genomes?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1219200"/>
            <a:ext cx="87820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>
            <a:prstTxWarp prst="textNoShape">
              <a:avLst/>
            </a:prstTxWarp>
          </a:bodyPr>
          <a:lstStyle/>
          <a:p>
            <a:pPr marL="404766" indent="-344448"/>
            <a:r>
              <a:rPr lang="en-US" b="0" dirty="0">
                <a:solidFill>
                  <a:schemeClr val="tx2"/>
                </a:solidFill>
              </a:rPr>
              <a:t>Genome fusions are the latest rage in evolutionary biology:  </a:t>
            </a:r>
          </a:p>
          <a:p>
            <a:pPr marL="404766" indent="-344448"/>
            <a:r>
              <a:rPr lang="en-US" b="0" dirty="0">
                <a:solidFill>
                  <a:schemeClr val="tx2"/>
                </a:solidFill>
              </a:rPr>
              <a:t>For example: </a:t>
            </a:r>
          </a:p>
          <a:p>
            <a:pPr marL="404766" indent="-344448">
              <a:buFontTx/>
              <a:buChar char="•"/>
            </a:pPr>
            <a:r>
              <a:rPr lang="en-US" sz="1800" b="0" dirty="0" err="1">
                <a:solidFill>
                  <a:schemeClr val="tx2"/>
                </a:solidFill>
              </a:rPr>
              <a:t>Koonin</a:t>
            </a:r>
            <a:r>
              <a:rPr lang="en-US" sz="1800" b="0" dirty="0">
                <a:solidFill>
                  <a:schemeClr val="tx2"/>
                </a:solidFill>
              </a:rPr>
              <a:t> EV, </a:t>
            </a:r>
            <a:r>
              <a:rPr lang="en-US" sz="1800" b="0" dirty="0" err="1">
                <a:solidFill>
                  <a:schemeClr val="tx2"/>
                </a:solidFill>
              </a:rPr>
              <a:t>Mushegian</a:t>
            </a:r>
            <a:r>
              <a:rPr lang="en-US" sz="1800" b="0" dirty="0">
                <a:solidFill>
                  <a:schemeClr val="tx2"/>
                </a:solidFill>
              </a:rPr>
              <a:t> AR, </a:t>
            </a:r>
            <a:r>
              <a:rPr lang="en-US" sz="1800" b="0" dirty="0" err="1">
                <a:solidFill>
                  <a:schemeClr val="tx2"/>
                </a:solidFill>
              </a:rPr>
              <a:t>Galperin</a:t>
            </a:r>
            <a:r>
              <a:rPr lang="en-US" sz="1800" b="0" dirty="0">
                <a:solidFill>
                  <a:schemeClr val="tx2"/>
                </a:solidFill>
              </a:rPr>
              <a:t> MY, Walker DR. </a:t>
            </a:r>
            <a:r>
              <a:rPr lang="en-US" sz="1800" b="0" i="1" dirty="0"/>
              <a:t>Comparison of archaeal and bacterial genomes: computer analysis of protein sequences predicts novel functions and suggests a chimeric origin for the archaea.</a:t>
            </a:r>
            <a:r>
              <a:rPr lang="en-US" sz="1800" b="0" dirty="0"/>
              <a:t> </a:t>
            </a:r>
            <a:br>
              <a:rPr lang="en-US" sz="1800" b="0" dirty="0"/>
            </a:br>
            <a:r>
              <a:rPr lang="en-US" sz="1800" b="0" dirty="0" err="1"/>
              <a:t>Mol</a:t>
            </a:r>
            <a:r>
              <a:rPr lang="en-US" sz="1800" b="0" dirty="0"/>
              <a:t> </a:t>
            </a:r>
            <a:r>
              <a:rPr lang="en-US" sz="1800" b="0" dirty="0" err="1"/>
              <a:t>Microbiol</a:t>
            </a:r>
            <a:r>
              <a:rPr lang="en-US" sz="1800" b="0" dirty="0"/>
              <a:t>. 1997 Aug;25(4):619-37.</a:t>
            </a:r>
          </a:p>
          <a:p>
            <a:pPr marL="404766" indent="-344448">
              <a:buFontTx/>
              <a:buChar char="•"/>
            </a:pPr>
            <a:r>
              <a:rPr lang="en-US" sz="1800" b="0" dirty="0"/>
              <a:t>The Eukaryotes are a chimera of at least an archaeal like host cell and a bacterium that evolved into a </a:t>
            </a:r>
            <a:r>
              <a:rPr lang="en-US" sz="1800" b="0" dirty="0" err="1"/>
              <a:t>mitochondrium</a:t>
            </a:r>
            <a:r>
              <a:rPr lang="en-US" sz="1800" b="0" dirty="0"/>
              <a:t> (+ in some cases a </a:t>
            </a:r>
            <a:r>
              <a:rPr lang="en-US" sz="1800" b="0" dirty="0" err="1"/>
              <a:t>cyanobacterium</a:t>
            </a:r>
            <a:r>
              <a:rPr lang="en-US" sz="1800" b="0" dirty="0"/>
              <a:t> that evolved into a plastid)</a:t>
            </a:r>
          </a:p>
          <a:p>
            <a:pPr marL="404766" indent="-344448">
              <a:buFontTx/>
              <a:buChar char="•"/>
            </a:pPr>
            <a:r>
              <a:rPr lang="en-US" sz="1800" b="0" dirty="0"/>
              <a:t>The Haloarchaea contain many bacterial genes </a:t>
            </a:r>
          </a:p>
          <a:p>
            <a:pPr marL="404766" indent="-344448">
              <a:buFontTx/>
              <a:buChar char="•"/>
            </a:pPr>
            <a:r>
              <a:rPr lang="en-US" sz="1800" b="0" dirty="0"/>
              <a:t>The Thermotogales contain many archaeal genes </a:t>
            </a:r>
          </a:p>
          <a:p>
            <a:pPr marL="404766" indent="-344448">
              <a:buFontTx/>
              <a:buChar char="•"/>
            </a:pPr>
            <a:r>
              <a:rPr lang="en-US" sz="1800" b="0" dirty="0"/>
              <a:t>Most plants and many fungi (likely including bakers yeast) are </a:t>
            </a:r>
            <a:r>
              <a:rPr lang="en-US" sz="1800" b="0" dirty="0" err="1"/>
              <a:t>aneupolyploids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1" y="4876800"/>
            <a:ext cx="8626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In most of these instances it is not clear that the transfer </a:t>
            </a:r>
            <a:r>
              <a:rPr lang="en-US" b="0" dirty="0" smtClean="0"/>
              <a:t>(or duplication</a:t>
            </a:r>
            <a:r>
              <a:rPr lang="en-US" b="0" dirty="0"/>
              <a:t>) really occurred in a single massive event, or if the transfers (duplications) occurred on a gene by gene basis. </a:t>
            </a:r>
          </a:p>
          <a:p>
            <a:r>
              <a:rPr lang="en-US" sz="1600" b="0" dirty="0"/>
              <a:t>(in yeast the type of genes that were duplicated suggest distinct selection pressures, see Benner et al </a:t>
            </a:r>
            <a:r>
              <a:rPr lang="en-US" sz="1600" b="0" dirty="0">
                <a:hlinkClick r:id="rId3"/>
              </a:rPr>
              <a:t>http://www.sciencemag.org/content/296/5569/864.full</a:t>
            </a:r>
            <a:r>
              <a:rPr lang="en-US" sz="1600" b="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1446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/>
              <a:t>Example: Chimera? continued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In case of a chimera formed in a single historic event one would expect </a:t>
            </a:r>
          </a:p>
          <a:p>
            <a:pPr eaLnBrk="1" hangingPunct="1"/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5800" y="24384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pPr marL="457146" indent="-457146">
              <a:spcBef>
                <a:spcPct val="20000"/>
              </a:spcBef>
              <a:buFontTx/>
              <a:buAutoNum type="alphaUcParenR"/>
            </a:pPr>
            <a:r>
              <a:rPr lang="en-US" sz="2800" b="0" dirty="0"/>
              <a:t>Two distinct types of phylogenetic affinity.</a:t>
            </a:r>
          </a:p>
          <a:p>
            <a:pPr marL="457146" indent="-457146">
              <a:spcBef>
                <a:spcPct val="20000"/>
              </a:spcBef>
            </a:pPr>
            <a:r>
              <a:rPr lang="en-US" sz="2800" b="0" dirty="0"/>
              <a:t>	E.g.: Genes in </a:t>
            </a:r>
            <a:r>
              <a:rPr lang="en-US" sz="2800" b="0" i="1" dirty="0"/>
              <a:t>Thermotoga </a:t>
            </a:r>
            <a:r>
              <a:rPr lang="en-US" sz="2800" b="0" i="1" dirty="0" err="1"/>
              <a:t>maritima</a:t>
            </a:r>
            <a:r>
              <a:rPr lang="en-US" sz="2800" b="0" i="1" dirty="0"/>
              <a:t> </a:t>
            </a:r>
            <a:r>
              <a:rPr lang="en-US" sz="2800" b="0" dirty="0"/>
              <a:t>should either group with the </a:t>
            </a:r>
            <a:r>
              <a:rPr lang="en-US" sz="2800" b="0" dirty="0" err="1"/>
              <a:t>sistergroup</a:t>
            </a:r>
            <a:r>
              <a:rPr lang="en-US" sz="2800" b="0" dirty="0"/>
              <a:t> of the bacterial partner, or with the </a:t>
            </a:r>
            <a:r>
              <a:rPr lang="en-US" sz="2800" b="0" dirty="0" err="1"/>
              <a:t>sistergroup</a:t>
            </a:r>
            <a:r>
              <a:rPr lang="en-US" sz="2800" b="0" dirty="0"/>
              <a:t> of the archaeal </a:t>
            </a:r>
            <a:r>
              <a:rPr lang="en-US" sz="2800" b="0" dirty="0" smtClean="0"/>
              <a:t>donor.</a:t>
            </a:r>
          </a:p>
          <a:p>
            <a:pPr marL="457146" indent="-457146">
              <a:spcBef>
                <a:spcPct val="20000"/>
              </a:spcBef>
            </a:pPr>
            <a:r>
              <a:rPr lang="en-US" sz="2800" b="0" dirty="0"/>
              <a:t>B) An ancient genome duplication or chimera formation should be revealed by peaks in the divergence of paralogs.</a:t>
            </a:r>
          </a:p>
          <a:p>
            <a:pPr marL="457146" indent="-457146">
              <a:spcBef>
                <a:spcPct val="20000"/>
              </a:spcBef>
            </a:pPr>
            <a:endParaRPr lang="en-US" sz="2800" b="0" dirty="0"/>
          </a:p>
          <a:p>
            <a:pPr marL="457146" indent="-457146">
              <a:spcBef>
                <a:spcPct val="20000"/>
              </a:spcBef>
              <a:buFontTx/>
              <a:buChar char="•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6950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324351" y="3306764"/>
          <a:ext cx="6667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76320" imgH="181080" progId="">
                  <p:embed/>
                </p:oleObj>
              </mc:Choice>
              <mc:Fallback>
                <p:oleObj r:id="rId4" imgW="76320" imgH="181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1" y="3306764"/>
                        <a:ext cx="6667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024313" y="3313114"/>
            <a:ext cx="0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</a:tabLst>
            </a:pP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564063" y="1738313"/>
            <a:ext cx="0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  <a:tab pos="3282566" algn="l"/>
                <a:tab pos="3938128" algn="l"/>
              </a:tabLst>
            </a:pP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4614863" y="4062413"/>
            <a:ext cx="0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  <a:tab pos="3282566" algn="l"/>
              </a:tabLst>
            </a:pP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9876" y="5630863"/>
            <a:ext cx="10461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6276" y="979488"/>
            <a:ext cx="271145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163514" y="6694488"/>
            <a:ext cx="88169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  <a:tab pos="3282566" algn="l"/>
                <a:tab pos="3938128" algn="l"/>
                <a:tab pos="4595276" algn="l"/>
                <a:tab pos="5252424" algn="l"/>
                <a:tab pos="5907984" algn="l"/>
                <a:tab pos="6565133" algn="l"/>
                <a:tab pos="7222281" algn="l"/>
                <a:tab pos="7877842" algn="l"/>
                <a:tab pos="853499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</a:rPr>
              <a:t>Copyright ©2004 American Society of Plant Biologists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3216275" y="5976938"/>
            <a:ext cx="66119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  <a:tab pos="3282566" algn="l"/>
                <a:tab pos="3938128" algn="l"/>
                <a:tab pos="4595276" algn="l"/>
                <a:tab pos="5252424" algn="l"/>
                <a:tab pos="5907984" algn="l"/>
                <a:tab pos="6565133" algn="l"/>
              </a:tabLst>
            </a:pPr>
            <a:r>
              <a:rPr lang="en-GB" sz="1100">
                <a:solidFill>
                  <a:srgbClr val="000000"/>
                </a:solidFill>
                <a:latin typeface="Arial" charset="0"/>
              </a:rPr>
              <a:t>Blanc, G., et al. Plant Cell 2004;16:1667-1678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163514" y="377826"/>
            <a:ext cx="881697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  <a:tab pos="3282566" algn="l"/>
                <a:tab pos="3938128" algn="l"/>
                <a:tab pos="4595276" algn="l"/>
                <a:tab pos="5252424" algn="l"/>
                <a:tab pos="5907984" algn="l"/>
                <a:tab pos="6565133" algn="l"/>
                <a:tab pos="7222281" algn="l"/>
                <a:tab pos="7877842" algn="l"/>
                <a:tab pos="8534990" algn="l"/>
              </a:tabLst>
            </a:pPr>
            <a:r>
              <a:rPr lang="en-GB" sz="1500">
                <a:solidFill>
                  <a:srgbClr val="000000"/>
                </a:solidFill>
              </a:rPr>
              <a:t>Theoretical Age Distributions of Pairs of Duplicated Genes in a Genome</a:t>
            </a:r>
          </a:p>
        </p:txBody>
      </p:sp>
    </p:spTree>
    <p:extLst>
      <p:ext uri="{BB962C8B-B14F-4D97-AF65-F5344CB8AC3E}">
        <p14:creationId xmlns:p14="http://schemas.microsoft.com/office/powerpoint/2010/main" val="3651484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324351" y="3306764"/>
          <a:ext cx="6667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76320" imgH="181080" progId="">
                  <p:embed/>
                </p:oleObj>
              </mc:Choice>
              <mc:Fallback>
                <p:oleObj r:id="rId4" imgW="76320" imgH="181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1" y="3306764"/>
                        <a:ext cx="6667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024313" y="3313114"/>
            <a:ext cx="0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</a:tabLst>
            </a:pP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564063" y="1738313"/>
            <a:ext cx="0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  <a:tab pos="3282566" algn="l"/>
                <a:tab pos="3938128" algn="l"/>
              </a:tabLst>
            </a:pP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4614863" y="4062413"/>
            <a:ext cx="0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  <a:tab pos="3282566" algn="l"/>
              </a:tabLst>
            </a:pP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9876" y="5630863"/>
            <a:ext cx="10461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3989" y="979488"/>
            <a:ext cx="3754437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163514" y="6694488"/>
            <a:ext cx="88169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  <a:tab pos="3282566" algn="l"/>
                <a:tab pos="3938128" algn="l"/>
                <a:tab pos="4595276" algn="l"/>
                <a:tab pos="5252424" algn="l"/>
                <a:tab pos="5907984" algn="l"/>
                <a:tab pos="6565133" algn="l"/>
                <a:tab pos="7222281" algn="l"/>
                <a:tab pos="7877842" algn="l"/>
                <a:tab pos="853499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</a:rPr>
              <a:t>Copyright ©2004 American Society of Plant Biologists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2693988" y="5976938"/>
            <a:ext cx="66135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  <a:tab pos="3282566" algn="l"/>
                <a:tab pos="3938128" algn="l"/>
                <a:tab pos="4595276" algn="l"/>
                <a:tab pos="5252424" algn="l"/>
                <a:tab pos="5907984" algn="l"/>
                <a:tab pos="6565133" algn="l"/>
              </a:tabLst>
            </a:pPr>
            <a:r>
              <a:rPr lang="en-GB" sz="1100">
                <a:solidFill>
                  <a:srgbClr val="000000"/>
                </a:solidFill>
                <a:latin typeface="Arial" charset="0"/>
              </a:rPr>
              <a:t>Blanc, G., et al. Plant Cell 2004;16:1667-1678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163514" y="265113"/>
            <a:ext cx="88169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655561" algn="l"/>
                <a:tab pos="1312710" algn="l"/>
                <a:tab pos="1968270" algn="l"/>
                <a:tab pos="2625418" algn="l"/>
                <a:tab pos="3282566" algn="l"/>
                <a:tab pos="3938128" algn="l"/>
                <a:tab pos="4595276" algn="l"/>
                <a:tab pos="5252424" algn="l"/>
                <a:tab pos="5907984" algn="l"/>
                <a:tab pos="6565133" algn="l"/>
                <a:tab pos="7222281" algn="l"/>
                <a:tab pos="7877842" algn="l"/>
                <a:tab pos="8534990" algn="l"/>
              </a:tabLst>
            </a:pPr>
            <a:r>
              <a:rPr lang="en-GB" sz="1500">
                <a:solidFill>
                  <a:srgbClr val="000000"/>
                </a:solidFill>
              </a:rPr>
              <a:t>Distributions of the Fraction of Duplication Events as a Function of Their Levels of Synonymous Substitution for 14 Model Plant Species</a:t>
            </a:r>
          </a:p>
        </p:txBody>
      </p:sp>
    </p:spTree>
    <p:extLst>
      <p:ext uri="{BB962C8B-B14F-4D97-AF65-F5344CB8AC3E}">
        <p14:creationId xmlns:p14="http://schemas.microsoft.com/office/powerpoint/2010/main" val="2037184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signment_1_lecture" id="{5DF7448D-7026-44C0-A62C-62D5A5D22513}" vid="{792E2EFB-D8AB-47B9-BBB5-7787321146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Assignment_1_lecture</Template>
  <TotalTime>440</TotalTime>
  <Words>2375</Words>
  <Application>Microsoft Office PowerPoint</Application>
  <PresentationFormat>On-screen Show (4:3)</PresentationFormat>
  <Paragraphs>380</Paragraphs>
  <Slides>51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Worksheet</vt:lpstr>
      <vt:lpstr>MCB 5472 Computer Methods in Molecular Evolution Spring 2014</vt:lpstr>
      <vt:lpstr>Outline</vt:lpstr>
      <vt:lpstr>Course Website</vt:lpstr>
      <vt:lpstr>Student Projects </vt:lpstr>
      <vt:lpstr>Evolution of a gene family</vt:lpstr>
      <vt:lpstr>Example: Can one detect a distinct divergence peak in the divergence between paralogs in putatively chimeric genomes? </vt:lpstr>
      <vt:lpstr>Example: Chimera? continued</vt:lpstr>
      <vt:lpstr>PowerPoint Presentation</vt:lpstr>
      <vt:lpstr>PowerPoint Presentation</vt:lpstr>
      <vt:lpstr>PowerPoint Presentation</vt:lpstr>
      <vt:lpstr>Progressive gene gain in the Thermotogales</vt:lpstr>
      <vt:lpstr>PowerPoint Presentation</vt:lpstr>
      <vt:lpstr>PowerPoint Presentation</vt:lpstr>
      <vt:lpstr>Chimera Example, continued  </vt:lpstr>
      <vt:lpstr>Example: Open or Closed Pan Genomes</vt:lpstr>
      <vt:lpstr>PowerPoint Presentation</vt:lpstr>
      <vt:lpstr>Kézdy-Swinbourne Plot </vt:lpstr>
      <vt:lpstr>PowerPoint Presentation</vt:lpstr>
      <vt:lpstr>Example: Screen for accessory genes in collections of mostly incomplete genome sequences.  </vt:lpstr>
      <vt:lpstr>Example: How are molecular parasites distributed over the tree/net of life?  </vt:lpstr>
      <vt:lpstr>MCB 5742 Assignment #1: Introduction to the terminal and Perl January 22, 2014</vt:lpstr>
      <vt:lpstr>Outline</vt:lpstr>
      <vt:lpstr>Introduction to UNIX</vt:lpstr>
      <vt:lpstr>Windows users:</vt:lpstr>
      <vt:lpstr>Unix and Perl Primer for Biologists</vt:lpstr>
      <vt:lpstr>Terminal</vt:lpstr>
      <vt:lpstr>Terminal commands</vt:lpstr>
      <vt:lpstr>Directory trees</vt:lpstr>
      <vt:lpstr>Navigation commands</vt:lpstr>
      <vt:lpstr>More navigation commands</vt:lpstr>
      <vt:lpstr>The Biotechnology Center cluster</vt:lpstr>
      <vt:lpstr>Working on the Cluster</vt:lpstr>
      <vt:lpstr>Text editors</vt:lpstr>
      <vt:lpstr>Some Unix tips</vt:lpstr>
      <vt:lpstr>More Unix tips</vt:lpstr>
      <vt:lpstr>Perl</vt:lpstr>
      <vt:lpstr>Perl rule #1</vt:lpstr>
      <vt:lpstr>Perl rule #2</vt:lpstr>
      <vt:lpstr>Perl rule #3</vt:lpstr>
      <vt:lpstr>A command - print</vt:lpstr>
      <vt:lpstr>Interpolation</vt:lpstr>
      <vt:lpstr>Strings</vt:lpstr>
      <vt:lpstr>Math operators</vt:lpstr>
      <vt:lpstr>Comparison operators</vt:lpstr>
      <vt:lpstr>Conditional statements</vt:lpstr>
      <vt:lpstr>Conditional statements 2</vt:lpstr>
      <vt:lpstr>Opening an input file</vt:lpstr>
      <vt:lpstr>Opening an output file</vt:lpstr>
      <vt:lpstr>Reading through your file</vt:lpstr>
      <vt:lpstr>Printing to an output file</vt:lpstr>
      <vt:lpstr>Assignment #1: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MCB 5742 Assignment #1: Introduction to the terminal and Perl January 22, 2014</dc:title>
  <dc:creator>Jonathan</dc:creator>
  <cp:lastModifiedBy>Jonathan</cp:lastModifiedBy>
  <cp:revision>22</cp:revision>
  <dcterms:created xsi:type="dcterms:W3CDTF">2014-01-21T22:19:29Z</dcterms:created>
  <dcterms:modified xsi:type="dcterms:W3CDTF">2014-01-22T16:36:57Z</dcterms:modified>
</cp:coreProperties>
</file>