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95" r:id="rId3"/>
    <p:sldId id="296" r:id="rId4"/>
    <p:sldId id="258" r:id="rId5"/>
    <p:sldId id="257" r:id="rId6"/>
    <p:sldId id="259" r:id="rId7"/>
    <p:sldId id="260" r:id="rId8"/>
    <p:sldId id="271" r:id="rId9"/>
    <p:sldId id="270" r:id="rId10"/>
    <p:sldId id="262" r:id="rId11"/>
    <p:sldId id="269" r:id="rId12"/>
    <p:sldId id="297" r:id="rId13"/>
    <p:sldId id="298" r:id="rId14"/>
    <p:sldId id="263" r:id="rId15"/>
    <p:sldId id="264" r:id="rId16"/>
    <p:sldId id="265" r:id="rId17"/>
    <p:sldId id="266" r:id="rId18"/>
    <p:sldId id="267" r:id="rId19"/>
    <p:sldId id="268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A5EB-B61B-4E41-AB6B-B438EDD3106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5DE9-6F79-4514-809B-94A5A2D1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D9D5E-5AF6-492D-B2B2-4E7D105CCB3A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491E91-797B-4E96-A10C-9472C1626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2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3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2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1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1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D5E-5AF6-492D-B2B2-4E7D105CCB3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E91-797B-4E96-A10C-9472C162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7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D9D5E-5AF6-492D-B2B2-4E7D105CCB3A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491E91-797B-4E96-A10C-9472C1626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ftp://ftp.ncbi.nlm.nih.gov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ftp://ftp.ncbi.nlm.nih.gov/genomes/GENOME_REPOR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MCB 5472</a:t>
            </a:r>
            <a:br>
              <a:rPr lang="en-US" sz="4800" dirty="0" smtClean="0"/>
            </a:br>
            <a:r>
              <a:rPr lang="en-US" sz="4800" dirty="0" smtClean="0"/>
              <a:t>Lecture #1 – NCBI and public data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27/14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3" t="25843" r="80564" b="7920"/>
          <a:stretch/>
        </p:blipFill>
        <p:spPr>
          <a:xfrm>
            <a:off x="235973" y="44245"/>
            <a:ext cx="6518788" cy="6813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6660" y="6523136"/>
            <a:ext cx="4097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Benson et al.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Acids Res. 2014 42: D32-D37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RefSeq</a:t>
            </a:r>
            <a:r>
              <a:rPr lang="en-US" dirty="0" smtClean="0"/>
              <a:t> is a curated collection of annotated sequences</a:t>
            </a:r>
          </a:p>
          <a:p>
            <a:r>
              <a:rPr lang="en-US" dirty="0" smtClean="0"/>
              <a:t>Typically, raw nucleotide sequences come from </a:t>
            </a:r>
            <a:r>
              <a:rPr lang="en-US" dirty="0" err="1" smtClean="0"/>
              <a:t>GenBank</a:t>
            </a:r>
            <a:endParaRPr lang="en-US" dirty="0" smtClean="0"/>
          </a:p>
          <a:p>
            <a:r>
              <a:rPr lang="en-US" dirty="0" smtClean="0"/>
              <a:t>Annotations are typically from NCBI, but sometimes from collaborations with the broader community</a:t>
            </a:r>
          </a:p>
          <a:p>
            <a:r>
              <a:rPr lang="en-US" dirty="0" smtClean="0"/>
              <a:t>Some quality restrictions for </a:t>
            </a:r>
            <a:r>
              <a:rPr lang="en-US" dirty="0" err="1" smtClean="0"/>
              <a:t>RefSeq</a:t>
            </a:r>
            <a:r>
              <a:rPr lang="en-US" dirty="0" smtClean="0"/>
              <a:t> annotating </a:t>
            </a:r>
            <a:r>
              <a:rPr lang="en-US" dirty="0" err="1" smtClean="0"/>
              <a:t>GenBank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5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makes a database? Why use a database, e.g., vs. a </a:t>
            </a:r>
            <a:r>
              <a:rPr lang="en-US" dirty="0" smtClean="0"/>
              <a:t>spreadsheet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GenBank</a:t>
            </a:r>
            <a:r>
              <a:rPr lang="en-US" dirty="0" smtClean="0"/>
              <a:t> is a repository, but </a:t>
            </a:r>
            <a:r>
              <a:rPr lang="en-US" dirty="0" err="1" smtClean="0"/>
              <a:t>RefSeq</a:t>
            </a:r>
            <a:r>
              <a:rPr lang="en-US" dirty="0" smtClean="0"/>
              <a:t> is not.  Why is this significant?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5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 What </a:t>
            </a:r>
            <a:r>
              <a:rPr lang="en-US" dirty="0" smtClean="0"/>
              <a:t>data types of genomic data are there?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 How </a:t>
            </a:r>
            <a:r>
              <a:rPr lang="en-US" dirty="0" smtClean="0"/>
              <a:t>are these data types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8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580053" cy="1325563"/>
          </a:xfrm>
        </p:spPr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gbk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53" y="1825625"/>
            <a:ext cx="2965450" cy="4351338"/>
          </a:xfrm>
        </p:spPr>
        <p:txBody>
          <a:bodyPr/>
          <a:lstStyle/>
          <a:p>
            <a:r>
              <a:rPr lang="en-US" dirty="0" smtClean="0"/>
              <a:t>NCBI’s standard format of annotating nucleotide 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" t="9382" r="82824" b="15803"/>
          <a:stretch/>
        </p:blipFill>
        <p:spPr>
          <a:xfrm>
            <a:off x="3602403" y="0"/>
            <a:ext cx="5541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" t="9382" r="82824" b="15803"/>
          <a:stretch/>
        </p:blipFill>
        <p:spPr>
          <a:xfrm>
            <a:off x="3602403" y="0"/>
            <a:ext cx="55415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50" y="324534"/>
            <a:ext cx="30409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Accession: NCBI’s identifier for</a:t>
            </a:r>
          </a:p>
          <a:p>
            <a:r>
              <a:rPr lang="en-US" dirty="0" smtClean="0"/>
              <a:t>this sequence record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280" y="1055906"/>
            <a:ext cx="28730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Version: NCBI’s identifier for</a:t>
            </a:r>
          </a:p>
          <a:p>
            <a:r>
              <a:rPr lang="en-US" dirty="0" smtClean="0"/>
              <a:t>this sequence record version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204" y="1848876"/>
            <a:ext cx="23591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GI: NCBI’s identifier for</a:t>
            </a:r>
          </a:p>
          <a:p>
            <a:r>
              <a:rPr lang="en-US" dirty="0" smtClean="0"/>
              <a:t>this unique document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174311" y="495300"/>
            <a:ext cx="1207189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3174311" y="678499"/>
            <a:ext cx="1207189" cy="7005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3174311" y="678499"/>
            <a:ext cx="2093014" cy="14935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1280" y="3644720"/>
            <a:ext cx="313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features are the only ones that are “stable”, i.e., absolute identifiers</a:t>
            </a:r>
          </a:p>
        </p:txBody>
      </p:sp>
    </p:spTree>
    <p:extLst>
      <p:ext uri="{BB962C8B-B14F-4D97-AF65-F5344CB8AC3E}">
        <p14:creationId xmlns:p14="http://schemas.microsoft.com/office/powerpoint/2010/main" val="12459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" t="9382" r="82824" b="15803"/>
          <a:stretch/>
        </p:blipFill>
        <p:spPr>
          <a:xfrm>
            <a:off x="3602403" y="0"/>
            <a:ext cx="55415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1762" y="124436"/>
            <a:ext cx="23149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Locus: A name for this </a:t>
            </a:r>
          </a:p>
          <a:p>
            <a:r>
              <a:rPr lang="en-US" dirty="0" smtClean="0"/>
              <a:t>stretch of DNA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9793" y="927675"/>
            <a:ext cx="1546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Length of DNA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5567" y="1492007"/>
            <a:ext cx="1531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Molecule type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306755" y="160189"/>
            <a:ext cx="1136456" cy="287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3306755" y="160189"/>
            <a:ext cx="2733437" cy="95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3306755" y="192535"/>
            <a:ext cx="3609200" cy="1484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6262" y="2064493"/>
            <a:ext cx="18004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GenBank</a:t>
            </a:r>
            <a:r>
              <a:rPr lang="en-US" dirty="0" smtClean="0"/>
              <a:t> division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3306755" y="144580"/>
            <a:ext cx="4626631" cy="2104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177" y="2662383"/>
            <a:ext cx="2486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Date of last modification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3306755" y="190747"/>
            <a:ext cx="5235926" cy="26563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6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" t="9382" r="82824" b="15803"/>
          <a:stretch/>
        </p:blipFill>
        <p:spPr>
          <a:xfrm>
            <a:off x="3602403" y="0"/>
            <a:ext cx="55415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50" y="262823"/>
            <a:ext cx="30409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Dblink</a:t>
            </a:r>
            <a:r>
              <a:rPr lang="en-US" dirty="0" smtClean="0"/>
              <a:t>: other NCBI databases related to this record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280" y="1055906"/>
            <a:ext cx="28730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the organism from which this sequence was determined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280" y="2137819"/>
            <a:ext cx="28730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Organism: Taxonomic breakdown for the SOURCE organism, according to NCBI’s Taxonomy DB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3174311" y="585989"/>
            <a:ext cx="1127233" cy="1243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3174311" y="1147279"/>
            <a:ext cx="1127233" cy="370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3174311" y="1495143"/>
            <a:ext cx="1127233" cy="12428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" t="9382" r="82824" b="15803"/>
          <a:stretch/>
        </p:blipFill>
        <p:spPr>
          <a:xfrm>
            <a:off x="3602403" y="0"/>
            <a:ext cx="55415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50" y="262823"/>
            <a:ext cx="30409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Dblink</a:t>
            </a:r>
            <a:r>
              <a:rPr lang="en-US" dirty="0" smtClean="0"/>
              <a:t>: other NCBI databases related to this record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280" y="1055906"/>
            <a:ext cx="28730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the organism from which this sequence was determined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280" y="2137819"/>
            <a:ext cx="28730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Organism: Taxonomic breakdown for the SOURCE organism, according to NCBI’s Taxonomy DB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3174311" y="585989"/>
            <a:ext cx="1127233" cy="1243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3174311" y="1147279"/>
            <a:ext cx="1127233" cy="370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3174311" y="1495143"/>
            <a:ext cx="1127233" cy="12428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280" y="3496731"/>
            <a:ext cx="28730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Reference: reference(s) relating to the sequence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3174311" y="1954538"/>
            <a:ext cx="1127233" cy="1865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3174311" y="3338148"/>
            <a:ext cx="1127233" cy="4817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280" y="5062735"/>
            <a:ext cx="28730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Origin: The nucleotide sequence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3174311" y="5385901"/>
            <a:ext cx="428092" cy="435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1280" y="5821251"/>
            <a:ext cx="28730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“//”: always marks the end of the file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3174311" y="6144417"/>
            <a:ext cx="428092" cy="484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1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" t="59838" r="84128" b="26551"/>
          <a:stretch/>
        </p:blipFill>
        <p:spPr>
          <a:xfrm>
            <a:off x="1103790" y="2007809"/>
            <a:ext cx="6395508" cy="1559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50" y="262823"/>
            <a:ext cx="23522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“source”: annotations of the entire sequence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281" y="4958790"/>
            <a:ext cx="14631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 annotated gene feature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2844" y="5775582"/>
            <a:ext cx="23846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Range of the feature on the “source” sequence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1309487" y="909154"/>
            <a:ext cx="274614" cy="1267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1032844" y="3440454"/>
            <a:ext cx="705804" cy="1518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flipV="1">
            <a:off x="2225191" y="3306266"/>
            <a:ext cx="633919" cy="24693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320" y="262823"/>
            <a:ext cx="23522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Range of the sequence on the molecule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3284113" y="909154"/>
            <a:ext cx="583344" cy="1267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73923" y="172926"/>
            <a:ext cx="23522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/organism, /strain, /</a:t>
            </a:r>
            <a:r>
              <a:rPr lang="en-US" dirty="0" err="1" smtClean="0"/>
              <a:t>sub_strain</a:t>
            </a:r>
            <a:r>
              <a:rPr lang="en-US" dirty="0" smtClean="0"/>
              <a:t>: taxonomic information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7289810" y="1096256"/>
            <a:ext cx="660250" cy="1209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 flipH="1">
            <a:off x="4301544" y="1096256"/>
            <a:ext cx="3648516" cy="16598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98909" y="1072190"/>
            <a:ext cx="23522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mol_type</a:t>
            </a:r>
            <a:r>
              <a:rPr lang="en-US" dirty="0" smtClean="0"/>
              <a:t>: type of molecule sequenced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4301544" y="1718521"/>
            <a:ext cx="973502" cy="8021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48543" y="2659935"/>
            <a:ext cx="23522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db_xref</a:t>
            </a:r>
            <a:r>
              <a:rPr lang="en-US" dirty="0" smtClean="0"/>
              <a:t>: other NCBI database ID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4945487" y="2983101"/>
            <a:ext cx="1603056" cy="127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58835" y="4576219"/>
            <a:ext cx="22404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/product: what the gene feature makes, typically descriptive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1"/>
          </p:cNvCxnSpPr>
          <p:nvPr/>
        </p:nvCxnSpPr>
        <p:spPr>
          <a:xfrm flipH="1" flipV="1">
            <a:off x="3753141" y="3567449"/>
            <a:ext cx="1505694" cy="1470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5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Pretest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“Evolution by Natural Selection” in one or two </a:t>
            </a:r>
            <a:r>
              <a:rPr lang="en-US" dirty="0" smtClean="0"/>
              <a:t>sentences</a:t>
            </a:r>
          </a:p>
          <a:p>
            <a:pPr lvl="1"/>
            <a:r>
              <a:rPr lang="en-US" dirty="0" smtClean="0"/>
              <a:t>Variation exists in a population</a:t>
            </a:r>
          </a:p>
          <a:p>
            <a:pPr lvl="1"/>
            <a:r>
              <a:rPr lang="en-US" dirty="0" smtClean="0"/>
              <a:t>Variation is inherited</a:t>
            </a:r>
          </a:p>
          <a:p>
            <a:pPr lvl="1"/>
            <a:r>
              <a:rPr lang="en-US" dirty="0" smtClean="0"/>
              <a:t>Individuals reproduce more than the environment can support, therefore competition occurs</a:t>
            </a:r>
          </a:p>
          <a:p>
            <a:pPr lvl="1"/>
            <a:r>
              <a:rPr lang="en-US" dirty="0" smtClean="0"/>
              <a:t>Differential reproduction is driven by hereditable variation allowing more efficient resource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86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89644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LOCUS       NT_077402             257719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DNA     linear   CON 13-AUG-2013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DEFINITION  Homo sapiens chromosome 1 genomic contig, GRCh37.p13 Primary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Assembly.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ACCESSION   NT_077402 GPS_000125215 NT_077911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VERSION     NT_077402.2  GI:224514618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DBLINK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BioProject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PRJNA168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Assembly: GCF_000001405.25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KEYWORDS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SOURCE      Homo sapiens (human)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ORGANISM  Homo sapiens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Eukaryota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Metazoa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Chordata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Craniata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Vertebrata;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Euteleostomi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Mammalia;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Eutheria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Euarchontoglires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Primates;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Haplorrhini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Catarrhini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Hominidae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Homo.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REFERENCE   1  (bases 1 to 257719)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AUTHORS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Gregory,S.G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Barlow,K.F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McLay,K.E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Kaul,R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Swarbreck,D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Dunham,A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Scott,C.E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Howe,K.L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Woodfine,K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Spencer,C.C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Jones,M.C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Gillson,C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Searle,S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Zhou,Y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Kokocinski,F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McDonald,L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Evans,R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Phillips,K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Atkinson,A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Cooper,R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Jones,C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Hall,R.E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Andrews,T.D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Lloyd,C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Ainscough,R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Almeida,J.P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Ambrose,K.D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Anderson,F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Andrew,R.W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Ashwell,R.I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Aubin,K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Babbage,A.K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Bagguley,C.L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Bailey,J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Beasley,H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Bethel,G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Bird,C.P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Bray-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Allen,S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Brown,J.Y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Brown,A.J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Buckley,D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Burton,J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Bye,J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Carder,C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Chapman,J.C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Clark,S.Y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Clarke,G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Clee,C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Cobley,V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Collier,R.E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Corby,N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Coville,G.J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Davies,J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Deadman,R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Dunn,M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Earthrowl,M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Ellington,A.G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Errington,H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Frankish,A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Frankland,J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French,L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Garner,P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Garnett,J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Gay,L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Ghori,M.R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Gibson,R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Gilby,L.M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Gillett,W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Glithero,R.J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Grafham,D.V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Griffiths,C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Griffiths-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Jones,S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Grocock,R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Hammond,S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Harrison,E.S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Hart,E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Haugen,E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Heath,P.D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Holmes,S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Holt,K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Howden,P.J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Hunt,A.R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Hunt,S.E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Hunter,G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Isherwood,J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James,R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Johnson,C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Johnson,D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Joy,A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Kay,M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Kershaw,J.K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Kibukawa,M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Kimberley,A.M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King,A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Knights,A.J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Lad,H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Laird,G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Lawlor,S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Leongamornlert,D.A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Lloyd,D.M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Loveland,J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Lovell,J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Lush,M.J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Lyne,R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Martin,S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Mashreghi-Mohammadi,M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Matthews,L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Matthews,N.S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McLaren,S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Milne,S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Mistry,S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Moore,M.J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Nickerson,T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O'Dell,C.N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Oliver,K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Palmeiri,A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Palmer,S.A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Parker,A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Patel,D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Pearce,A.V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Peck,A.I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Pelan,S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Phelps,K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Phillimore,B.J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Plumb,R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Rajan,J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Raymond,C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Rouse,G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Saenphimmachak,C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Sehra,H.K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Sheridan,E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Shownkeen,R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Sims,S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0485" y="914400"/>
            <a:ext cx="45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scaffold from the human genome project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896440" cy="7032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Skuce,C.D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Smith,M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Steward,C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Subramanian,S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Sycamore,N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Tracey,A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Tromans,A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Van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Helmond,Z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Wallis,J.M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Whitehead,S.L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Wilkinson,J.E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Willey,D.L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Williams,H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Wilming,L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Wray,P.W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Wu,Z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Coulson,A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Vaudin,M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Sulston,J.E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Durbin,R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Hubbard,T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Wooster,R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Dunham,I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Carter,N.P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McVean,G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Ross,M.T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Harrow,J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Olson,M.V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Beck,S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Rogers,J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Bentley,D.R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Banerjee,R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Bryant,S.P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Burford,D.C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Burrill,W.D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Clegg,S.M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Dhami,P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Dovey,O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Faulkner,L.M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Gribble,S.M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Langford,C.F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Pandian,R.D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Porter,K.M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 and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Prigmore,E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TITLE     The DNA sequence and biological annotation of human chromosome 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JOURNAL   Nature 441 (7091), 315-321 (2006)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PUBMED   16710414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REMARK    Erratum:[Nature. 2006 Oct 26;443(7114):1013. Banerjee, R [added];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Bryant, SP [added];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Burford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DC [added];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Burrill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WDH [added];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Clegg, SM [added];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Dhami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P [added];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O [added]; Faulkner, LM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[added]; Gribble, SM [added]; Langford, CF [added];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Pandian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RD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[added]; Porter, KM [added];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Prigmore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E [added]]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REFERENCE   2  (bases 1 to 257719)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CONSRTM   International Human Genome Sequencing Consortium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TITLE     Finishing the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euchromatic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sequence of the human genome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JOURNAL   Nature 431 (7011), 931-945 (2004)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PUBMED   15496913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REFERENCE   3  (bases 1 to 257719)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AUTHORS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Lander,E.S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Linton,L.M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Birren,B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Nusbaum,C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Zody,M.C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Baldwin,J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Devon,K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Dewar,K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Doyle,M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FitzHugh,W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Funke,R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Gage,D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Harris,K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Heaford,A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Howland,J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Kann,L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Lehoczky,J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LeVine,R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McEwan,P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McKernan,K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Meldrim,J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Mesirov,J.P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Miranda,C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Morris,W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Naylor,J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Raymond,C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Rosetti,M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Santos,R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Sheridan,A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Sougnez,C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Stange-Thomann,N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Stojanovic,N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Subramanian,A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Wyman,D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Rogers,J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Sulston,J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Ainscough,R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Beck,S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Bentley,D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Burton,J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Clee,C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Carter,N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Coulson,A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Deadman,R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Deloukas,P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Dunham,A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Dunham,I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Durbin,R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French,L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Grafham,D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Gregory,S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Hubbard,T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Humphray,S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Hunt,A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Jones,M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Lloyd,C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McMurray,A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Matthews,L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Mercer,S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Milne,S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Mullikin,J.C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Mungall,A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Plumb,R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Ross,M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Shownkeen,R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Sims,S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Waterston,R.H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Wilson,R.K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Hillier,L.W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McPherson,J.D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Marra,M.A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Mardis,E.R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Fulton,L.A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Chinwalla,A.T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Pepin,K.H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Gish,W.R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Chissoe,S.L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Wendl,M.C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Delehaunty,K.D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Miner,T.L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Delehaunty,A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Kramer,J.B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Cook,L.L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Fulton,R.S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Johnson,D.L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Minx,P.J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Clifton,S.W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Hawkins,T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5973" y="1777285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human genome project had a few authors!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896440" cy="6694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Branscomb,E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Predki,P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Richardson,P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Wenning,S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Slezak,T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Doggett,N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Cheng,J.F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Olsen,A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Lucas,S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Elkin,C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Uberbacher,E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Frazier,M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Gibbs,R.A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Muzny,D.M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Scherer,S.E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Bouck,J.B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Sodergren,E.J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Worley,K.C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Rives,C.M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Gorrell,J.H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Metzker,M.L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Naylor,S.L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Kucherlapati,R.S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Nelson,D.L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Weinstock,G.M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Sakaki,Y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Fujiyama,A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Hattori,M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Yada,T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Toyoda,A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Itoh,T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Kawagoe,C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Watanabe,H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Totoki,Y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Taylor,T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Weissenbach,J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Heilig,R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Saurin,W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Artiguenave,F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Brottier,P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Bruls,T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Pelletier,E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Robert,C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Wincker,P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Smith,D.R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Doucette-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Stamm,L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Rubenfield,M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Weinstock,K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Lee,H.M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Dubois,J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Rosenthal,A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Platzer,M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Nyakatura,G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Taudien,S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Rump,A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Yang,H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Yu,J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Wang,J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Huang,G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Hood,L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Rowen,L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Madan,A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Qin,S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Davis,R.W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Federspiel,N.A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Abola,A.P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Proctor,M.J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Myers,R.M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Schmutz,J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Dickson,M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Grimwood,J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Cox,D.R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Olson,M.V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Kaul,R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Raymond,C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Shimizu,N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Kawasaki,K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Minoshima,S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Evans,G.A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Athanasiou,M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Schultz,R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Roe,B.A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Chen,F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Ramser,J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Lehrach,H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Reinhardt,R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McCombie,W.R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de la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Bastide,M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Dedhia,N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Blocker,H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Hornischer,K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Nordsiek,G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Agarwala,R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Aravind,L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Bailey,J.A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Bateman,A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Batzoglou,S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Birney,E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Bork,P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Brown,D.G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Burge,C.B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Cerutti,L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Chen,H.C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Church,D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Clamp,M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Copley,R.R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Doerks,T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Eddy,S.R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Eichler,E.E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Furey,T.S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Galagan,J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Gilbert,J.G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Harmon,C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Hayashizaki,Y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Haussler,D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Hermjakob,H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Hokamp,K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Jang,W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Johnson,L.S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Jones,T.A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Kasif,S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Kaspryzk,A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Kennedy,S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Kent,W.J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Kitts,P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Koonin,E.V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Korf,I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Kulp,D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Lancet,D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Lowe,T.M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McLysaght,A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Mikkelsen,T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Moran,J.V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Mulder,N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Pollara,V.J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Ponting,C.P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Schuler,G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Schultz,J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Slater,G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Smit,A.F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Stupka,E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Szustakowski,J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Thierry-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Mieg,D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Thierry-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Mieg,J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Wagner,L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Wallis,J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Wheeler,R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Williams,A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Wolf,Y.I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Wolfe,K.H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Yang,S.P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Yeh,R.F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Collins,F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Guyer,M.S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Peterson,J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Felsenfeld,A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Wetterstrand,K.A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Patrinos,A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Morgan,M.J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de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Jong,P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Catanese,J.J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Osoegawa,K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Shizuya,H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Choi,S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 and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Chen,Y.J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CONSRTM   International Human Genome Sequencing Consortium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TITLE     Initial sequencing and analysis of the human genome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JOURNAL   Nature 409 (6822), 860-921 (2001)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PUBMED   11237011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REMARK    Erratum:[Nature 2001 Aug 2;412(6846):565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81148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COMMENT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REFSEQ INFORMATION: The reference sequence is identical to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GL000001.1.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On or before Jun 10, 2009 this sequence version replaced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gi:29794400, gi:29794392.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Assembly Name: GRCh37.p13 Primary Assembly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The DNA sequence is composed of genomic sequence, primarily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finished clones that were sequenced as part of the Human Genome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Project. PCR products and WGS shotgun sequence have been added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where necessary to fill gaps or correct errors. All such additions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are manually curated by GRC staff. For more information see: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http://genomereference.org.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##Genome-Annotation-Data-START##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Annotation Provider         :: NCBI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Annotation Status           :: Full annotation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Annotation Version          :: Homo sapiens Annotation Release 105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Annotation Pipeline         :: NCBI eukaryotic genome annotation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pipeline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Annotation Software Version :: 5.1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Annotation Method           :: Best-placed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Gnomon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Features Annotated          :: Gene; mRNA; CDS;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ncRNA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##Genome-Annotation-Data-END##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FEATURES             Location/Qualifiers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source          1..257719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/organism="Homo sapiens"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mol_type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="genomic DNA"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="taxon:9606"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/chromosome="1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242" y="1859867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 information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division-specific methods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6242" y="4060008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field (sequence overview)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89644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gene       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1874..4409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/gene="DDX11L1"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/note="DEAD/H (Asp-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Glu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-Asp/His) box helicase 11 like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1; Derived by automated computational analysis using gene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/pseudo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="GeneID:100287102"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="HGNC:37102"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misc_RNA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join(1874..2227,2613..2721,3221..4409)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/gene="DDX11L1"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/product="DEAD/H (Asp-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Glu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-Asp/His) box helicase 11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like 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/pseudo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transcript_id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="NR_046018.2"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="GI:389886562"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="GeneID:100287102"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="HGNC:37102"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gene            complement(&lt;4362..19370)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/gene="WASH7P"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gene_synonym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="FAM39F; WASH5P"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/note="WAS protein family homolog 7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pseudogene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 Derived by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automated computational analysis using gene prediction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/pseudo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="GeneID:653635"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="HGNC:38034"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misc_RNA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complement(join(&lt;4362..4829,4970..5038,5796..5947,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6607..6765,6858..7055,7233..7368,7606..7742,7915..8061,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8268..8366,14738..14891,19321..19370))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/gene="WASH7P"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gene_synonym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="FAM39F; WASH5P"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/product="WAS protein family homolog 7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pseudogene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/pseudo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transcript_id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="NR_024540.1"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="GI:215277009"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="GeneID:653635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0645" y="906830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couple of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pseudogenes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0194" y="4319732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strand information, 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splice junctions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896440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STS        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4596..4719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standard_name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="G54113"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="UniSTS:109350"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gene            20366..20503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/gene="MIR1302-2"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gene_synonym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="hsa-mir-1302-2; MIRN1302-2"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/note="microRNA 1302-2; Derived by automated computational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analysis using gene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="GeneID:100302278"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="HGNC:35294"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="miRBase:MI0006363"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precursor_RNA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20366..20503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/gene="MIR1302-2"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gene_synonym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="hsa-mir-1302-2; MIRN1302-2"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/product="microRNA 1302-2"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transcript_id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="NR_036051.1"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="GI:301173067"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="GeneID:100302278"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="HGNC:35294"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="miRBase:MI0006363"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ncRNA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20438..20458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/gene="MIR1302-2"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gene_synonym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="hsa-mir-1302-2; MIRN1302-2"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ncRNA_class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miRNA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/product="hsa-miR-1302"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="miRBase:MIMAT0005890"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="GeneID:100302278"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="HGNC:35294"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="miRBase:MI0006363"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4118" y="9015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tagged site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5381" y="675012"/>
            <a:ext cx="1928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ncRNA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that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undergoes 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896440" cy="635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gene       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59091..60008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/gene="OR4F5"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/note="olfactory receptor, family 4, subfamily F, member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5; Derived by automated computational analysis using gene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="GeneID:79501"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="HGNC:14825"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="HPRD:14974"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mRNA            59091..60008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/gene="OR4F5"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/product="olfactory receptor, family 4, subfamily F,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member 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transcript_id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="NM_001005484.1"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="GI:53828739"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="GeneID:79501"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="HGNC:14825"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="HPRD:14974"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CDS             59091..60008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/gene="OR4F5"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BestRefSeq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codon_start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/product="olfactory receptor 4F5"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protein_id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="NP_001005484.1"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="GI:53828740"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="CCDS:CCDS30547.1"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="GeneID:79501"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="HGNC:14825"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="HPRD:14974"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/translation="MVTEFIFLGLSDSQELQTFLFMLFFVFYGGIVFGNLLIVITVVS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DSHLHSPMYFLLANLSLIDLSLSSVTAPKMITDFFSQRKVISFKGCLVQIFLLHFFGG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SEMVILIAMGFDRYIAICKPLHYTTIMCGNACVGIMAVTWGIGFLHSVSQLAFAVHLL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FCGPNEVDSFYCDLPRVIKLACTDTYRLDIMVIANSGVLTVCSFVLLIISYTIILMTI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QHRPLDKSSKALSTLTAHITVVLLFFGPCVFIYAWPFPIKSLDKFLAVFYSVITPLLN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PIIYTLRNKDMKTAIRQLRKWDAHSSVKF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223" y="90152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protein-coding gene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3276" y="480912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translation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89644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gene       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complement(132447..164392)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/gene="LOC100996442"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Gnomon."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="GeneID:100996442"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misc_RNA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complement(join(132447..133011,145767..145831,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154263..154791,155884..155942,158100..158165,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163753..164392))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/gene="LOC100996442"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/product="uncharacterized LOC100996442, transcript variant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X2"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Gnomon. Supporting evidence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includes similarity to: 1 EST, and 88% coverage of the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annotated genomic feature by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RNAseq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alignments, including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3 samples with support for all annotated introns"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transcript_id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="XR_246629.1"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="GI:530360230"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="GeneID:100996442"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misc_RNA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complement(join(148340..148674,154263..154791,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155884..155942,158100..158165,163753..164392))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/gene="LOC100996442"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/product="uncharacterized LOC100996442, transcript variant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X1"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/note="Derived by automated computational analysis using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gene prediction method: Gnomon. Supporting evidence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includes similarity to: 4 ESTs, and 86% coverage of the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annotated genomic feature by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RNAseq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alignments, including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4 samples with support for all annotated introns"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transcript_id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="XR_159064.3"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="GI:530360229"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="GeneID:100996442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1707" y="636374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gene with 2 splice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varients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1" y="90152"/>
            <a:ext cx="6726521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assembly_gap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167418..217417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estimated_length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=50000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gap_type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="within scaffold"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linkage_evidence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="unspecified"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gene            complement(217770..218778)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/gene="RPL23AP21"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gene_synonym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="RPL23A_1_1"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/note="ribosomal protein L23a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pseudogene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21; Derived by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automated computational analysis using gene prediction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method: Curated Genomic."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/pseudo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="GeneID:728481"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db_xref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="HGNC:35827"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CONTIG      join(complement(AP006221.1:36117..36731),AL627309.15:103..166904,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gap(50000),AP006222.1:1..40302)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5341" y="9015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in the sequence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5341" y="731949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pseudogene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060195"/>
            <a:ext cx="7886700" cy="3116767"/>
          </a:xfrm>
        </p:spPr>
        <p:txBody>
          <a:bodyPr/>
          <a:lstStyle/>
          <a:p>
            <a:r>
              <a:rPr lang="en-US" dirty="0" smtClean="0"/>
              <a:t>Note that instead of the nucleotide sequences there is instead a reference to several sequences joined together and a gap</a:t>
            </a:r>
          </a:p>
          <a:p>
            <a:pPr lvl="1"/>
            <a:r>
              <a:rPr lang="en-US" dirty="0" smtClean="0"/>
              <a:t>Reflects that the “completed genome” is anything but!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genomes: </a:t>
            </a:r>
            <a:r>
              <a:rPr lang="en-US" dirty="0" err="1" smtClean="0"/>
              <a:t>Bioprojects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20087"/>
            <a:ext cx="7886700" cy="1419851"/>
          </a:xfrm>
        </p:spPr>
        <p:txBody>
          <a:bodyPr/>
          <a:lstStyle/>
          <a:p>
            <a:r>
              <a:rPr lang="en-US" dirty="0" smtClean="0"/>
              <a:t>Allow multiple related data to be linked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41" t="18442" r="29609" b="22931"/>
          <a:stretch/>
        </p:blipFill>
        <p:spPr>
          <a:xfrm>
            <a:off x="450760" y="2569335"/>
            <a:ext cx="8242479" cy="4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Pretest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two sequences that are aligned reasonably well over their whole lengths be 66% homologous? </a:t>
            </a:r>
            <a:endParaRPr lang="en-US" dirty="0" smtClean="0"/>
          </a:p>
          <a:p>
            <a:pPr lvl="1"/>
            <a:r>
              <a:rPr lang="en-US" dirty="0" smtClean="0"/>
              <a:t>Sequences either are or are not homologous.</a:t>
            </a:r>
          </a:p>
          <a:p>
            <a:pPr lvl="1"/>
            <a:r>
              <a:rPr lang="en-US" dirty="0" smtClean="0"/>
              <a:t>Homologous sequences can vary in their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6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genomes: Assembly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465" t="13512" r="17335" b="13953"/>
          <a:stretch/>
        </p:blipFill>
        <p:spPr>
          <a:xfrm>
            <a:off x="135228" y="1551905"/>
            <a:ext cx="8873543" cy="53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genomes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Frankly, this is a bit of a mess on the website</a:t>
            </a:r>
          </a:p>
          <a:p>
            <a:pPr lvl="1"/>
            <a:r>
              <a:rPr lang="en-US" dirty="0" smtClean="0"/>
              <a:t>Often, records are not in their complete form, i.e., instead consisting of links to subordinate data types, e.g., assembly-&gt;nucleotide-&gt;protein</a:t>
            </a:r>
          </a:p>
          <a:p>
            <a:pPr lvl="1"/>
            <a:r>
              <a:rPr lang="en-US" dirty="0" smtClean="0"/>
              <a:t>But sometimes these are from </a:t>
            </a:r>
            <a:r>
              <a:rPr lang="en-US" dirty="0" err="1" smtClean="0"/>
              <a:t>GenBank</a:t>
            </a:r>
            <a:r>
              <a:rPr lang="en-US" dirty="0" smtClean="0"/>
              <a:t>, other times from </a:t>
            </a:r>
            <a:r>
              <a:rPr lang="en-US" dirty="0" err="1" smtClean="0"/>
              <a:t>Refseq</a:t>
            </a:r>
            <a:endParaRPr lang="en-US" dirty="0" smtClean="0"/>
          </a:p>
          <a:p>
            <a:r>
              <a:rPr lang="en-US" dirty="0" err="1" smtClean="0"/>
              <a:t>Genbank</a:t>
            </a:r>
            <a:r>
              <a:rPr lang="en-US" dirty="0" smtClean="0"/>
              <a:t>, </a:t>
            </a:r>
            <a:r>
              <a:rPr lang="en-US" dirty="0" err="1" smtClean="0"/>
              <a:t>Refseq</a:t>
            </a:r>
            <a:r>
              <a:rPr lang="en-US" dirty="0" smtClean="0"/>
              <a:t>, </a:t>
            </a:r>
            <a:r>
              <a:rPr lang="en-US" dirty="0" err="1" smtClean="0"/>
              <a:t>Entrez</a:t>
            </a:r>
            <a:r>
              <a:rPr lang="en-US" dirty="0" smtClean="0"/>
              <a:t> data structures to not overlap in a simple manner</a:t>
            </a:r>
          </a:p>
          <a:p>
            <a:r>
              <a:rPr lang="en-US" dirty="0" smtClean="0"/>
              <a:t>If you want to download genomic data, this is not the way to do it!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259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FTP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ftp://ftp.ncbi.nlm.nih.gov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Allows access both from the web and from Terminal (using the program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ftp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Includes all of NCBI’s data structures as </a:t>
            </a:r>
            <a:r>
              <a:rPr lang="en-US" dirty="0" smtClean="0">
                <a:solidFill>
                  <a:schemeClr val="accent1"/>
                </a:solidFill>
              </a:rPr>
              <a:t>separate</a:t>
            </a:r>
            <a:r>
              <a:rPr lang="en-US" dirty="0" smtClean="0"/>
              <a:t> database folders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24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78" t="12456" r="26838" b="5677"/>
          <a:stretch/>
        </p:blipFill>
        <p:spPr>
          <a:xfrm>
            <a:off x="1056068" y="418563"/>
            <a:ext cx="6529588" cy="5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73" t="14921" r="26046" b="5326"/>
          <a:stretch/>
        </p:blipFill>
        <p:spPr>
          <a:xfrm>
            <a:off x="1107583" y="502275"/>
            <a:ext cx="6581104" cy="58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9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73" t="20731" r="25749" b="9551"/>
          <a:stretch/>
        </p:blipFill>
        <p:spPr>
          <a:xfrm>
            <a:off x="1210614" y="734096"/>
            <a:ext cx="6606862" cy="51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32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73" t="20731" r="26145" b="17825"/>
          <a:stretch/>
        </p:blipFill>
        <p:spPr>
          <a:xfrm>
            <a:off x="1107583" y="669700"/>
            <a:ext cx="6568225" cy="4494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1" y="5499279"/>
            <a:ext cx="3043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fna</a:t>
            </a:r>
            <a:r>
              <a:rPr lang="en-US" dirty="0" smtClean="0"/>
              <a:t>: chromosome nucleotides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ffn</a:t>
            </a:r>
            <a:r>
              <a:rPr lang="en-US" dirty="0" smtClean="0"/>
              <a:t>: genes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faa</a:t>
            </a:r>
            <a:r>
              <a:rPr lang="en-US" dirty="0" smtClean="0"/>
              <a:t>: proteins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gbk</a:t>
            </a:r>
            <a:r>
              <a:rPr lang="en-US" dirty="0" smtClean="0"/>
              <a:t>: annotated chromosomes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1695" y="5499278"/>
            <a:ext cx="3375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gbs</a:t>
            </a:r>
            <a:r>
              <a:rPr lang="en-US" dirty="0" smtClean="0"/>
              <a:t>: scaffolds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gff</a:t>
            </a:r>
            <a:r>
              <a:rPr lang="en-US" dirty="0" smtClean="0"/>
              <a:t>: all annotations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ptt</a:t>
            </a:r>
            <a:r>
              <a:rPr lang="en-US" dirty="0" smtClean="0"/>
              <a:t>: protein annotations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rnt</a:t>
            </a:r>
            <a:r>
              <a:rPr lang="en-US" dirty="0" smtClean="0"/>
              <a:t>: RNA annotations (not mRNA)</a:t>
            </a:r>
          </a:p>
        </p:txBody>
      </p:sp>
    </p:spTree>
    <p:extLst>
      <p:ext uri="{BB962C8B-B14F-4D97-AF65-F5344CB8AC3E}">
        <p14:creationId xmlns:p14="http://schemas.microsoft.com/office/powerpoint/2010/main" val="1400111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gff</a:t>
            </a:r>
            <a:r>
              <a:rPr lang="en-US" dirty="0" smtClean="0"/>
              <a:t> (Genome Feature Format)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compact tabular annotation format, especially common for larger eukaryotic genomes</a:t>
            </a:r>
          </a:p>
          <a:p>
            <a:r>
              <a:rPr lang="en-US" dirty="0" smtClean="0"/>
              <a:t>Does not include sequences</a:t>
            </a:r>
          </a:p>
          <a:p>
            <a:r>
              <a:rPr lang="en-US" dirty="0" smtClean="0"/>
              <a:t>An input file type for many genomics programs (particularly sequence viewers)</a:t>
            </a:r>
          </a:p>
        </p:txBody>
      </p:sp>
    </p:spTree>
    <p:extLst>
      <p:ext uri="{BB962C8B-B14F-4D97-AF65-F5344CB8AC3E}">
        <p14:creationId xmlns:p14="http://schemas.microsoft.com/office/powerpoint/2010/main" val="2042476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" t="13336" b="11664"/>
          <a:stretch/>
        </p:blipFill>
        <p:spPr>
          <a:xfrm>
            <a:off x="18726" y="2382592"/>
            <a:ext cx="9125274" cy="386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991" y="74268"/>
            <a:ext cx="1502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Columns: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2: Source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3: Type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4: Start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5: End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666" y="431875"/>
            <a:ext cx="4207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6: Score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7: Strand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Phase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Attribues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(itself subdivided)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49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FTP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Fungi have a similar download structure as bacteria</a:t>
            </a:r>
          </a:p>
          <a:p>
            <a:r>
              <a:rPr lang="en-US" dirty="0" smtClean="0"/>
              <a:t>Other Eukaryotic genomes unfortunately do not have a standard format in this folder, meaning you have to dig through the </a:t>
            </a:r>
            <a:r>
              <a:rPr lang="en-US" dirty="0" err="1" smtClean="0"/>
              <a:t>Refseq</a:t>
            </a:r>
            <a:r>
              <a:rPr lang="en-US" dirty="0" smtClean="0"/>
              <a:t> and </a:t>
            </a:r>
            <a:r>
              <a:rPr lang="en-US" dirty="0" err="1" smtClean="0"/>
              <a:t>Genbank</a:t>
            </a:r>
            <a:r>
              <a:rPr lang="en-US" dirty="0" smtClean="0"/>
              <a:t> folders</a:t>
            </a:r>
          </a:p>
          <a:p>
            <a:r>
              <a:rPr lang="en-US" dirty="0" smtClean="0"/>
              <a:t>Genome reports have helpful tables linking all this information together: </a:t>
            </a:r>
            <a:r>
              <a:rPr lang="en-US" dirty="0" smtClean="0">
                <a:hlinkClick r:id="rId2"/>
              </a:rPr>
              <a:t>ftp</a:t>
            </a:r>
            <a:r>
              <a:rPr lang="en-US" dirty="0">
                <a:hlinkClick r:id="rId2"/>
              </a:rPr>
              <a:t>://ftp.ncbi.nlm.nih.gov/genomes/GENOME_REPORTS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Unfortunately, @$*%# NCBI did not make them tab-delimited so you can’t easily use them in Excel, or even Perl!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0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www.ncbi.nlm.nih.gov</a:t>
            </a:r>
            <a:endParaRPr lang="en-US" dirty="0" smtClean="0"/>
          </a:p>
          <a:p>
            <a:r>
              <a:rPr lang="en-US" dirty="0" smtClean="0"/>
              <a:t>National Center for Biotechnology Information</a:t>
            </a:r>
          </a:p>
          <a:p>
            <a:r>
              <a:rPr lang="en-US" dirty="0" smtClean="0"/>
              <a:t>Run by the US National Institute of Health National Library of Medicine</a:t>
            </a:r>
          </a:p>
          <a:p>
            <a:r>
              <a:rPr lang="en-US" dirty="0" smtClean="0"/>
              <a:t>Since 1988 has been the designated US repository for data relating to biological research</a:t>
            </a:r>
          </a:p>
          <a:p>
            <a:r>
              <a:rPr lang="en-US" dirty="0" smtClean="0"/>
              <a:t>Also runs its own research program in computational biology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IMG: Integrated Microbial </a:t>
            </a:r>
            <a:r>
              <a:rPr lang="en-US" sz="3600" dirty="0"/>
              <a:t>Genomes </a:t>
            </a:r>
            <a:r>
              <a:rPr lang="en-US" sz="3600" dirty="0" smtClean="0"/>
              <a:t>http://img.jgi.doe.gov</a:t>
            </a:r>
            <a:r>
              <a:rPr lang="en-US" sz="3600" dirty="0"/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" t="12103" r="24066" b="13777"/>
          <a:stretch/>
        </p:blipFill>
        <p:spPr>
          <a:xfrm>
            <a:off x="1" y="1819224"/>
            <a:ext cx="9144000" cy="50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52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Ensembl</a:t>
            </a:r>
            <a:r>
              <a:rPr lang="en-US" dirty="0" smtClean="0"/>
              <a:t>: www.ensembl.org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9" t="12280" r="1994" b="6383"/>
          <a:stretch/>
        </p:blipFill>
        <p:spPr>
          <a:xfrm>
            <a:off x="48867" y="1690689"/>
            <a:ext cx="9046265" cy="42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90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Next: Dr. Jill </a:t>
            </a:r>
            <a:r>
              <a:rPr lang="en-US" dirty="0" err="1" smtClean="0"/>
              <a:t>Wegrzyn</a:t>
            </a:r>
            <a:r>
              <a:rPr lang="en-US" dirty="0" smtClean="0"/>
              <a:t>, Biotechnology Center Cluster</a:t>
            </a:r>
          </a:p>
          <a:p>
            <a:endParaRPr lang="en-US" dirty="0"/>
          </a:p>
          <a:p>
            <a:r>
              <a:rPr lang="en-US" dirty="0" smtClean="0"/>
              <a:t>Reminder: Assignments due Wed before class</a:t>
            </a:r>
          </a:p>
          <a:p>
            <a:pPr lvl="1"/>
            <a:r>
              <a:rPr lang="en-US" dirty="0" smtClean="0"/>
              <a:t>Note: I will not be very available to answer questions Tues evening</a:t>
            </a:r>
          </a:p>
          <a:p>
            <a:pPr lvl="1"/>
            <a:endParaRPr lang="en-US" dirty="0"/>
          </a:p>
          <a:p>
            <a:r>
              <a:rPr lang="en-US" dirty="0" smtClean="0"/>
              <a:t>This Wed: Introduction to Perl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8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70" t="8642" r="59931" b="3704"/>
          <a:stretch/>
        </p:blipFill>
        <p:spPr>
          <a:xfrm>
            <a:off x="374650" y="0"/>
            <a:ext cx="8515350" cy="68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0"/>
            <a:ext cx="7137400" cy="1325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Comprised of 42 databases containing together &gt;900 million records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66" t="17029" r="71666" b="11366"/>
          <a:stretch/>
        </p:blipFill>
        <p:spPr>
          <a:xfrm>
            <a:off x="1308099" y="925848"/>
            <a:ext cx="5981701" cy="57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1659" y="6523136"/>
            <a:ext cx="52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NCBI Resource Coordinators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Acids Res. 2014 42: D7-D17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4940" y="1577339"/>
            <a:ext cx="5120640" cy="263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4940" y="2148841"/>
            <a:ext cx="579882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4940" y="2629552"/>
            <a:ext cx="497586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4940" y="2973103"/>
            <a:ext cx="5120640" cy="137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4940" y="4244340"/>
            <a:ext cx="5120640" cy="3886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database for nucleotide sequences</a:t>
            </a:r>
          </a:p>
          <a:p>
            <a:r>
              <a:rPr lang="en-US" dirty="0" smtClean="0"/>
              <a:t>Synced daily with alternative independent databases</a:t>
            </a:r>
          </a:p>
          <a:p>
            <a:pPr lvl="1"/>
            <a:r>
              <a:rPr lang="en-US" dirty="0" smtClean="0"/>
              <a:t>European Nucleotide Archive (ENA)</a:t>
            </a:r>
          </a:p>
          <a:p>
            <a:pPr lvl="1"/>
            <a:r>
              <a:rPr lang="en-US" dirty="0" smtClean="0"/>
              <a:t>DNA Data Bank of Japan (DDBJ) </a:t>
            </a:r>
          </a:p>
          <a:p>
            <a:r>
              <a:rPr lang="en-US" dirty="0" smtClean="0"/>
              <a:t>Linked to other NCBI resources via </a:t>
            </a:r>
            <a:r>
              <a:rPr lang="en-US" dirty="0" err="1" smtClean="0"/>
              <a:t>Entrez</a:t>
            </a:r>
            <a:r>
              <a:rPr lang="en-US" dirty="0" smtClean="0"/>
              <a:t>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GenBank</a:t>
            </a:r>
            <a:r>
              <a:rPr lang="en-US" dirty="0" smtClean="0"/>
              <a:t> sequence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WGS (whole genome sequencing)</a:t>
            </a:r>
          </a:p>
          <a:p>
            <a:r>
              <a:rPr lang="en-US" dirty="0"/>
              <a:t>TSA (</a:t>
            </a:r>
            <a:r>
              <a:rPr lang="en-US" dirty="0" err="1"/>
              <a:t>transcriptome</a:t>
            </a:r>
            <a:r>
              <a:rPr lang="en-US" dirty="0"/>
              <a:t> shotgun assembly)</a:t>
            </a:r>
          </a:p>
          <a:p>
            <a:r>
              <a:rPr lang="en-US" dirty="0" smtClean="0"/>
              <a:t>12 standard nucleotide types</a:t>
            </a:r>
          </a:p>
          <a:p>
            <a:pPr lvl="1"/>
            <a:r>
              <a:rPr lang="en-US" dirty="0" smtClean="0"/>
              <a:t>Split by taxon + ENV for environmental sequences</a:t>
            </a:r>
          </a:p>
          <a:p>
            <a:r>
              <a:rPr lang="en-US" dirty="0"/>
              <a:t>PAT (patent sequences)</a:t>
            </a:r>
          </a:p>
          <a:p>
            <a:r>
              <a:rPr lang="en-US" dirty="0" smtClean="0"/>
              <a:t>6 high-throughput types</a:t>
            </a:r>
          </a:p>
          <a:p>
            <a:pPr lvl="1"/>
            <a:r>
              <a:rPr lang="en-US" dirty="0" smtClean="0"/>
              <a:t>EST (expressed sequence tag)</a:t>
            </a:r>
          </a:p>
          <a:p>
            <a:pPr lvl="1"/>
            <a:r>
              <a:rPr lang="en-US" dirty="0" smtClean="0"/>
              <a:t>GSS (genome survey sequence)</a:t>
            </a:r>
          </a:p>
          <a:p>
            <a:pPr lvl="1"/>
            <a:r>
              <a:rPr lang="en-US" dirty="0" smtClean="0"/>
              <a:t>HTC (high-throughput cDNA)</a:t>
            </a:r>
          </a:p>
          <a:p>
            <a:pPr lvl="1"/>
            <a:r>
              <a:rPr lang="en-US" dirty="0" smtClean="0"/>
              <a:t>HTG (high-throughput genomic)</a:t>
            </a:r>
          </a:p>
          <a:p>
            <a:pPr lvl="1"/>
            <a:r>
              <a:rPr lang="en-US" dirty="0" smtClean="0"/>
              <a:t>STS (sequence tagged sites)</a:t>
            </a:r>
          </a:p>
        </p:txBody>
      </p:sp>
    </p:spTree>
    <p:extLst>
      <p:ext uri="{BB962C8B-B14F-4D97-AF65-F5344CB8AC3E}">
        <p14:creationId xmlns:p14="http://schemas.microsoft.com/office/powerpoint/2010/main" val="147106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raw nucleotide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SRA – Sequence Read Archive: raw next-generation sequencing data, typically underpins a </a:t>
            </a:r>
            <a:r>
              <a:rPr lang="en-US" dirty="0" err="1" smtClean="0"/>
              <a:t>GenBank</a:t>
            </a:r>
            <a:r>
              <a:rPr lang="en-US" dirty="0" smtClean="0"/>
              <a:t> genome assembly</a:t>
            </a:r>
          </a:p>
          <a:p>
            <a:r>
              <a:rPr lang="en-US" dirty="0" smtClean="0"/>
              <a:t>Trace Archive: raw Sanger sequencing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2072</TotalTime>
  <Words>3599</Words>
  <Application>Microsoft Office PowerPoint</Application>
  <PresentationFormat>On-screen Show (4:3)</PresentationFormat>
  <Paragraphs>463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Courier New</vt:lpstr>
      <vt:lpstr>Office Theme</vt:lpstr>
      <vt:lpstr>MCB 5472 Lecture #1 – NCBI and public data</vt:lpstr>
      <vt:lpstr>Pretest question #1</vt:lpstr>
      <vt:lpstr>Pretest question #2</vt:lpstr>
      <vt:lpstr>NCBI</vt:lpstr>
      <vt:lpstr>PowerPoint Presentation</vt:lpstr>
      <vt:lpstr>Comprised of 42 databases containing together &gt;900 million records</vt:lpstr>
      <vt:lpstr>GenBank</vt:lpstr>
      <vt:lpstr>GenBank sequence types</vt:lpstr>
      <vt:lpstr>NCBI raw nucleotide data</vt:lpstr>
      <vt:lpstr>PowerPoint Presentation</vt:lpstr>
      <vt:lpstr>RefSeq</vt:lpstr>
      <vt:lpstr>Discuss</vt:lpstr>
      <vt:lpstr>Discuss</vt:lpstr>
      <vt:lpstr>.gbk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NCBI genomes: Bioprojects</vt:lpstr>
      <vt:lpstr>NCBI genomes: Assembly</vt:lpstr>
      <vt:lpstr>NCBI genomes</vt:lpstr>
      <vt:lpstr>NCBI FTP portal</vt:lpstr>
      <vt:lpstr>PowerPoint Presentation</vt:lpstr>
      <vt:lpstr>PowerPoint Presentation</vt:lpstr>
      <vt:lpstr>PowerPoint Presentation</vt:lpstr>
      <vt:lpstr>PowerPoint Presentation</vt:lpstr>
      <vt:lpstr>gff (Genome Feature Format)</vt:lpstr>
      <vt:lpstr>PowerPoint Presentation</vt:lpstr>
      <vt:lpstr>NCBI FTP portal</vt:lpstr>
      <vt:lpstr>IMG: Integrated Microbial Genomes http://img.jgi.doe.gov/</vt:lpstr>
      <vt:lpstr>Ensembl: www.ensembl.org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 5472 Lecture #1 – NCBI and public data</dc:title>
  <dc:creator>Jonathan</dc:creator>
  <cp:lastModifiedBy>Jonathan</cp:lastModifiedBy>
  <cp:revision>33</cp:revision>
  <dcterms:created xsi:type="dcterms:W3CDTF">2014-01-24T21:27:28Z</dcterms:created>
  <dcterms:modified xsi:type="dcterms:W3CDTF">2014-01-27T14:41:54Z</dcterms:modified>
</cp:coreProperties>
</file>