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69" r:id="rId2"/>
    <p:sldId id="259" r:id="rId3"/>
    <p:sldId id="261" r:id="rId4"/>
    <p:sldId id="262" r:id="rId5"/>
    <p:sldId id="263" r:id="rId6"/>
    <p:sldId id="257" r:id="rId7"/>
    <p:sldId id="258" r:id="rId8"/>
    <p:sldId id="260" r:id="rId9"/>
    <p:sldId id="264" r:id="rId10"/>
    <p:sldId id="265" r:id="rId11"/>
    <p:sldId id="266" r:id="rId12"/>
    <p:sldId id="267" r:id="rId13"/>
    <p:sldId id="268" r:id="rId14"/>
    <p:sldId id="315" r:id="rId15"/>
    <p:sldId id="316" r:id="rId16"/>
    <p:sldId id="271" r:id="rId17"/>
    <p:sldId id="272" r:id="rId18"/>
    <p:sldId id="274" r:id="rId19"/>
    <p:sldId id="275" r:id="rId20"/>
    <p:sldId id="293" r:id="rId21"/>
    <p:sldId id="276" r:id="rId22"/>
    <p:sldId id="277" r:id="rId23"/>
    <p:sldId id="280" r:id="rId24"/>
    <p:sldId id="278" r:id="rId25"/>
    <p:sldId id="286" r:id="rId26"/>
    <p:sldId id="279" r:id="rId27"/>
    <p:sldId id="284" r:id="rId28"/>
    <p:sldId id="285" r:id="rId29"/>
    <p:sldId id="288" r:id="rId30"/>
    <p:sldId id="289" r:id="rId31"/>
    <p:sldId id="292" r:id="rId32"/>
    <p:sldId id="290" r:id="rId33"/>
    <p:sldId id="291" r:id="rId34"/>
    <p:sldId id="273" r:id="rId35"/>
    <p:sldId id="294" r:id="rId36"/>
    <p:sldId id="307" r:id="rId37"/>
    <p:sldId id="308" r:id="rId38"/>
    <p:sldId id="296" r:id="rId39"/>
    <p:sldId id="295" r:id="rId40"/>
    <p:sldId id="297" r:id="rId41"/>
    <p:sldId id="300" r:id="rId42"/>
    <p:sldId id="301" r:id="rId43"/>
    <p:sldId id="298" r:id="rId44"/>
    <p:sldId id="299" r:id="rId45"/>
    <p:sldId id="302" r:id="rId46"/>
    <p:sldId id="303" r:id="rId47"/>
    <p:sldId id="310" r:id="rId48"/>
    <p:sldId id="304" r:id="rId49"/>
    <p:sldId id="305" r:id="rId50"/>
    <p:sldId id="306" r:id="rId51"/>
    <p:sldId id="311" r:id="rId52"/>
    <p:sldId id="309" r:id="rId53"/>
    <p:sldId id="312" r:id="rId54"/>
    <p:sldId id="313" r:id="rId55"/>
    <p:sldId id="321" r:id="rId56"/>
    <p:sldId id="320" r:id="rId57"/>
    <p:sldId id="314" r:id="rId58"/>
    <p:sldId id="319" r:id="rId59"/>
    <p:sldId id="318" r:id="rId6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2634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B37AF-8ED1-4A33-99CF-184634C640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03814-AFFC-40DD-A45F-8E29D447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4AE3CA8-540B-4F3A-91A3-CC1058891C19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B654632-565F-4B30-8B25-F2AE7393F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69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58184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1490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24796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08102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138B479-52A0-4F44-AABD-4B8BE95B2062}" type="slidenum">
              <a:rPr lang="en-US"/>
              <a:pPr/>
              <a:t>6</a:t>
            </a:fld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661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58184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1490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24796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08102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B40CF33-082B-43F7-AD9B-057F3E77CBB7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70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4632-565F-4B30-8B25-F2AE7393F7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1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03B93-ED5D-4D3E-A135-9C84C4D12517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19970-850F-4E56-9159-ADD7AEFA6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05648-D234-4645-A383-992BB8C5AC8C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198B5-6672-4F9F-AB10-79F005147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E8916-D999-4A00-A676-4EA7CE0024BD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EEFE2-4A59-4F0A-963D-26B2AA17F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1D288-5CF6-44DA-A8E1-5DFA0EBC7156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4181-0740-4B7C-8AA2-F9C34E38C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9293E-CB34-4C04-A048-48827203D23D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CB368-E818-4324-910C-9CED74C97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5D229-2215-4A31-9F1F-9C94B53AE268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46D71-0F03-44E2-B09E-EAAA95C9A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DC345-8B28-4509-BAE5-AF83F6C8B4CE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901A6-728A-4B2E-A20B-104BCF8C6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6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623AE-97D1-46A8-A536-A84DB2463612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0A213-D11C-4821-A27F-D6C814303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7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8595D-7DED-45E2-95E6-3D7DC49FC575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1CAEC-A94B-454D-9AF4-B8BD409F1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B365A-F864-48D6-AA44-5DD0E7ED8CFB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31C13-3D7C-40A6-B570-5525E9704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7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9C01D-817B-4ECD-B948-879D81EF5342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487A-B1EF-4468-91EF-2B93B572C7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63BCA1-F8D7-45D9-A7E3-916B666CBF8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D91C7E-26CB-48C7-892C-A012899AA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stract_Syntax_Notation_One" TargetMode="External"/><Relationship Id="rId2" Type="http://schemas.openxmlformats.org/officeDocument/2006/relationships/hyperlink" Target="http://en.wikipedia.org/wiki/Flat_file_databas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Sitemap/samplerecord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6084/m9.figshare.10094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q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MCB 5472</a:t>
            </a:r>
            <a:br>
              <a:rPr lang="en-US" dirty="0" smtClean="0"/>
            </a:br>
            <a:r>
              <a:rPr lang="en-US" dirty="0" smtClean="0"/>
              <a:t>Lecture 2 Feb 3/14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rabicParenBoth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GenBank</a:t>
            </a:r>
            <a:r>
              <a:rPr lang="en-US" dirty="0" smtClean="0">
                <a:solidFill>
                  <a:schemeClr val="tx1"/>
                </a:solidFill>
              </a:rPr>
              <a:t> continued</a:t>
            </a:r>
          </a:p>
          <a:p>
            <a:pPr marL="514350" indent="-514350" algn="l">
              <a:buAutoNum type="arabicParenBoth"/>
            </a:pPr>
            <a:r>
              <a:rPr lang="en-US" dirty="0" smtClean="0">
                <a:solidFill>
                  <a:schemeClr val="tx1"/>
                </a:solidFill>
              </a:rPr>
              <a:t> Primer: Genome sequencing and assembly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1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To obtain a CDS from a gene at NCBI</a:t>
            </a:r>
          </a:p>
        </p:txBody>
      </p:sp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858838"/>
            <a:ext cx="6843713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5718175" y="4595813"/>
            <a:ext cx="1747838" cy="18923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Donut 11"/>
          <p:cNvSpPr>
            <a:spLocks/>
          </p:cNvSpPr>
          <p:nvPr/>
        </p:nvSpPr>
        <p:spPr bwMode="auto">
          <a:xfrm>
            <a:off x="4033838" y="4779963"/>
            <a:ext cx="846137" cy="261937"/>
          </a:xfrm>
          <a:custGeom>
            <a:avLst/>
            <a:gdLst>
              <a:gd name="T0" fmla="*/ 0 w 846667"/>
              <a:gd name="T1" fmla="*/ 130849 h 261697"/>
              <a:gd name="T2" fmla="*/ 423334 w 846667"/>
              <a:gd name="T3" fmla="*/ 0 h 261697"/>
              <a:gd name="T4" fmla="*/ 846668 w 846667"/>
              <a:gd name="T5" fmla="*/ 130849 h 261697"/>
              <a:gd name="T6" fmla="*/ 423334 w 846667"/>
              <a:gd name="T7" fmla="*/ 261698 h 261697"/>
              <a:gd name="T8" fmla="*/ 0 w 846667"/>
              <a:gd name="T9" fmla="*/ 130849 h 261697"/>
              <a:gd name="T10" fmla="*/ 27065 w 846667"/>
              <a:gd name="T11" fmla="*/ 130849 h 261697"/>
              <a:gd name="T12" fmla="*/ 423334 w 846667"/>
              <a:gd name="T13" fmla="*/ 234633 h 261697"/>
              <a:gd name="T14" fmla="*/ 819603 w 846667"/>
              <a:gd name="T15" fmla="*/ 130849 h 261697"/>
              <a:gd name="T16" fmla="*/ 423334 w 846667"/>
              <a:gd name="T17" fmla="*/ 27065 h 261697"/>
              <a:gd name="T18" fmla="*/ 27065 w 846667"/>
              <a:gd name="T19" fmla="*/ 130849 h 2616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6667" h="261697">
                <a:moveTo>
                  <a:pt x="0" y="130849"/>
                </a:moveTo>
                <a:cubicBezTo>
                  <a:pt x="0" y="58583"/>
                  <a:pt x="189533" y="0"/>
                  <a:pt x="423334" y="0"/>
                </a:cubicBezTo>
                <a:cubicBezTo>
                  <a:pt x="657135" y="0"/>
                  <a:pt x="846668" y="58583"/>
                  <a:pt x="846668" y="130849"/>
                </a:cubicBezTo>
                <a:cubicBezTo>
                  <a:pt x="846668" y="203115"/>
                  <a:pt x="657135" y="261698"/>
                  <a:pt x="423334" y="261698"/>
                </a:cubicBezTo>
                <a:cubicBezTo>
                  <a:pt x="189533" y="261698"/>
                  <a:pt x="0" y="203115"/>
                  <a:pt x="0" y="130849"/>
                </a:cubicBezTo>
                <a:close/>
                <a:moveTo>
                  <a:pt x="27065" y="130849"/>
                </a:moveTo>
                <a:cubicBezTo>
                  <a:pt x="27065" y="188167"/>
                  <a:pt x="204481" y="234633"/>
                  <a:pt x="423334" y="234633"/>
                </a:cubicBezTo>
                <a:cubicBezTo>
                  <a:pt x="642187" y="234633"/>
                  <a:pt x="819603" y="188167"/>
                  <a:pt x="819603" y="130849"/>
                </a:cubicBezTo>
                <a:cubicBezTo>
                  <a:pt x="819603" y="73531"/>
                  <a:pt x="642187" y="27065"/>
                  <a:pt x="423334" y="27065"/>
                </a:cubicBezTo>
                <a:cubicBezTo>
                  <a:pt x="204481" y="27065"/>
                  <a:pt x="27065" y="73531"/>
                  <a:pt x="27065" y="130849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196013" y="4410075"/>
            <a:ext cx="230505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Click on the FASTA link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4778375" y="2954338"/>
            <a:ext cx="1747838" cy="18938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5256213" y="2770188"/>
            <a:ext cx="230187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Keep in mind for later!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1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To obtain a CDS from a gene at NCBI</a:t>
            </a:r>
          </a:p>
        </p:txBody>
      </p:sp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31863"/>
            <a:ext cx="78200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1955800" y="2116138"/>
            <a:ext cx="306388" cy="10080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1955800" y="1066800"/>
            <a:ext cx="3616325" cy="12017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Note that the header indicates that this is only part of the genbank entry, the rest of the annotation line is for the original entry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1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To obtain a CDS from a gene at NCBI</a:t>
            </a: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31863"/>
            <a:ext cx="78200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8070850" y="2447925"/>
            <a:ext cx="0" cy="7778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703888" y="1798638"/>
            <a:ext cx="3162300" cy="9223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Note that the sequence is from the non-coding strand, to get the complement click here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1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To obtain a CDS from a gene at NCBI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8458200" y="3371850"/>
            <a:ext cx="0" cy="762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7258050" y="3122613"/>
            <a:ext cx="187166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And update view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919913" y="2493963"/>
            <a:ext cx="0" cy="13858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4976813" y="2365375"/>
            <a:ext cx="2281237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Place check mark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gff</a:t>
            </a:r>
            <a:r>
              <a:rPr lang="en-US" dirty="0" smtClean="0"/>
              <a:t> (Genome Feature Format)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compact tabular annotation format, especially common for larger eukaryotic genomes</a:t>
            </a:r>
          </a:p>
          <a:p>
            <a:r>
              <a:rPr lang="en-US" dirty="0" smtClean="0"/>
              <a:t>Does not include sequences</a:t>
            </a:r>
          </a:p>
          <a:p>
            <a:r>
              <a:rPr lang="en-US" dirty="0" smtClean="0"/>
              <a:t>An input file type for many genomics programs (particularly sequence viewers)</a:t>
            </a:r>
          </a:p>
        </p:txBody>
      </p:sp>
    </p:spTree>
    <p:extLst>
      <p:ext uri="{BB962C8B-B14F-4D97-AF65-F5344CB8AC3E}">
        <p14:creationId xmlns:p14="http://schemas.microsoft.com/office/powerpoint/2010/main" val="73586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" t="13336" b="11664"/>
          <a:stretch/>
        </p:blipFill>
        <p:spPr>
          <a:xfrm>
            <a:off x="18726" y="2382592"/>
            <a:ext cx="9125274" cy="386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991" y="74268"/>
            <a:ext cx="1502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Columns: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2: Source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3: Type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4: Start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5: End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666" y="431875"/>
            <a:ext cx="42922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6: Score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7: Strand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Phase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Attributes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(itself subdivided)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7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Genome sequencing and assembly: a primer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Analyses are only as good as their input data…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genome.gov/images/content/cost_per_megabase_a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11"/>
            <a:ext cx="9144000" cy="68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5410200"/>
            <a:ext cx="7620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ER </a:t>
            </a:r>
            <a:r>
              <a:rPr lang="en-US" altLang="zh-CN" dirty="0" err="1">
                <a:ea typeface="SimSun" panose="02010600030101010101" pitchFamily="2" charset="-122"/>
              </a:rPr>
              <a:t>Mardis</a:t>
            </a:r>
            <a:r>
              <a:rPr lang="en-GB" dirty="0"/>
              <a:t>. </a:t>
            </a:r>
            <a:r>
              <a:rPr lang="en-GB" i="1" dirty="0"/>
              <a:t>Nature</a:t>
            </a:r>
            <a:r>
              <a:rPr lang="en-GB" dirty="0"/>
              <a:t> </a:t>
            </a:r>
            <a:r>
              <a:rPr lang="en-GB" b="1" dirty="0"/>
              <a:t>470</a:t>
            </a:r>
            <a:r>
              <a:rPr lang="en-GB" dirty="0"/>
              <a:t>, </a:t>
            </a:r>
            <a:r>
              <a:rPr lang="en-GB" altLang="zh-CN" dirty="0">
                <a:ea typeface="SimSun" panose="02010600030101010101" pitchFamily="2" charset="-122"/>
              </a:rPr>
              <a:t>198</a:t>
            </a:r>
            <a:r>
              <a:rPr lang="en-GB" dirty="0"/>
              <a:t>-</a:t>
            </a:r>
            <a:r>
              <a:rPr lang="en-GB" altLang="zh-CN" dirty="0">
                <a:ea typeface="SimSun" panose="02010600030101010101" pitchFamily="2" charset="-122"/>
              </a:rPr>
              <a:t>203</a:t>
            </a:r>
            <a:r>
              <a:rPr lang="en-GB" dirty="0"/>
              <a:t> (2011) doi:10.1038/nature</a:t>
            </a:r>
            <a:r>
              <a:rPr lang="en-US" altLang="zh-CN" dirty="0">
                <a:ea typeface="SimSun" panose="02010600030101010101" pitchFamily="2" charset="-122"/>
              </a:rPr>
              <a:t>09796 </a:t>
            </a:r>
            <a:endParaRPr lang="en-GB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776288"/>
            <a:ext cx="8397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 sz="1600">
                <a:ea typeface="SimSun" panose="02010600030101010101" pitchFamily="2" charset="-122"/>
              </a:rPr>
              <a:t>Changes in instrument capacity over the past decade, and the </a:t>
            </a:r>
          </a:p>
          <a:p>
            <a:r>
              <a:rPr lang="en-US" altLang="zh-CN" sz="1600">
                <a:ea typeface="SimSun" panose="02010600030101010101" pitchFamily="2" charset="-122"/>
              </a:rPr>
              <a:t>timing of major sequencing projects</a:t>
            </a:r>
            <a:endParaRPr lang="en-GB" altLang="zh-CN" sz="1600">
              <a:ea typeface="SimSun" panose="02010600030101010101" pitchFamily="2" charset="-122"/>
            </a:endParaRPr>
          </a:p>
        </p:txBody>
      </p:sp>
      <p:pic>
        <p:nvPicPr>
          <p:cNvPr id="7199" name="Picture 31" descr="nature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230313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0" name="Picture 222" descr="nature09796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10540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877" t="8594" r="62559" b="18574"/>
          <a:stretch/>
        </p:blipFill>
        <p:spPr>
          <a:xfrm>
            <a:off x="636247" y="122238"/>
            <a:ext cx="7871505" cy="630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9809" y="6583918"/>
            <a:ext cx="2637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http://www.illumina.com/systems.ilmn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921948" y="3777734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120GB; 2x150bp; ~$250K; ~1d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9150" y="6429375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1TB; 2x125bp; ~$740K; 6d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263" y="3735665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15GB; 2x300bp; ~$100K; ~1d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00450" y="6429375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18TB; 2x150bp; $10M; 6d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3"/>
          <p:cNvSpPr txBox="1">
            <a:spLocks noChangeArrowheads="1"/>
          </p:cNvSpPr>
          <p:nvPr/>
        </p:nvSpPr>
        <p:spPr bwMode="auto">
          <a:xfrm>
            <a:off x="508000" y="1365250"/>
            <a:ext cx="8559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Founded in 1982 at the Los Alamos National Laboratory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Initially managed at Stanford in conjunction with the  BIOSCI/</a:t>
            </a:r>
            <a:r>
              <a:rPr lang="en-US" dirty="0" err="1"/>
              <a:t>Bionet</a:t>
            </a:r>
            <a:r>
              <a:rPr lang="en-US" dirty="0"/>
              <a:t> news groups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1989-92 transition to the NCBI on the east coast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precursor was Margaret </a:t>
            </a:r>
            <a:r>
              <a:rPr lang="en-US" dirty="0" err="1"/>
              <a:t>Dayhoff</a:t>
            </a:r>
            <a:r>
              <a:rPr lang="en-US" altLang="en-US" dirty="0" err="1"/>
              <a:t>’</a:t>
            </a:r>
            <a:r>
              <a:rPr lang="en-US" dirty="0" err="1"/>
              <a:t>s</a:t>
            </a:r>
            <a:r>
              <a:rPr lang="en-US" dirty="0"/>
              <a:t> Atlas of Protein Sequence and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1987 </a:t>
            </a:r>
            <a:r>
              <a:rPr lang="en-US" dirty="0" err="1"/>
              <a:t>genbank</a:t>
            </a:r>
            <a:r>
              <a:rPr lang="en-US" dirty="0"/>
              <a:t> fit onto a few 360 KB floppy disks.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Genbank</a:t>
            </a:r>
            <a:r>
              <a:rPr lang="en-US" dirty="0"/>
              <a:t> uses a flat file database format (see </a:t>
            </a:r>
            <a:r>
              <a:rPr lang="en-US" sz="1200" dirty="0">
                <a:hlinkClick r:id="rId2"/>
              </a:rPr>
              <a:t>http://en.wikipedia.org/wiki/Flat_file_database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NCBI does not use a relational databank (as in Oracle, </a:t>
            </a:r>
            <a:r>
              <a:rPr lang="en-US" dirty="0" err="1"/>
              <a:t>peoplesoft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NCBI stores data in ASN.1 format (</a:t>
            </a:r>
            <a:r>
              <a:rPr lang="en-US" sz="1200" dirty="0">
                <a:hlinkClick r:id="rId3"/>
              </a:rPr>
              <a:t>http://en.wikipedia.org/wiki/Abstract_Syntax_Notation_One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which allows to hardwire crosslinks to other data bases, and makes retrieval of related information fast.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NCBI</a:t>
            </a:r>
            <a:r>
              <a:rPr lang="en-US" altLang="en-US" dirty="0"/>
              <a:t>’</a:t>
            </a:r>
            <a:r>
              <a:rPr lang="en-US" dirty="0"/>
              <a:t>s sample record (</a:t>
            </a:r>
            <a:r>
              <a:rPr lang="en-US" sz="1200" dirty="0">
                <a:hlinkClick r:id="rId4"/>
              </a:rPr>
              <a:t>http://www.ncbi.nlm.nih.gov/Sitemap/samplerecord.html</a:t>
            </a:r>
            <a:r>
              <a:rPr lang="en-US" dirty="0"/>
              <a:t>) contains links </a:t>
            </a:r>
            <a:br>
              <a:rPr lang="en-US" dirty="0"/>
            </a:br>
            <a:r>
              <a:rPr lang="en-US" dirty="0"/>
              <a:t>to most the fields used in the </a:t>
            </a:r>
            <a:r>
              <a:rPr lang="en-US" dirty="0" err="1"/>
              <a:t>gbk</a:t>
            </a:r>
            <a:r>
              <a:rPr lang="en-US" dirty="0"/>
              <a:t> </a:t>
            </a:r>
            <a:r>
              <a:rPr lang="en-US" dirty="0" err="1"/>
              <a:t>flatfile</a:t>
            </a:r>
            <a:r>
              <a:rPr lang="en-US" dirty="0"/>
              <a:t>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dirty="0" err="1"/>
              <a:t>genbank</a:t>
            </a:r>
            <a:r>
              <a:rPr lang="en-US" dirty="0"/>
              <a:t> records at NCBI the links connect to the features (i.e. the </a:t>
            </a:r>
            <a:r>
              <a:rPr lang="en-US" dirty="0" err="1"/>
              <a:t>pubmed</a:t>
            </a:r>
            <a:r>
              <a:rPr lang="en-US" dirty="0"/>
              <a:t> record, or the encoded protein sequence) --- not easy to work with.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61975" y="350838"/>
            <a:ext cx="1677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3200" dirty="0" err="1"/>
              <a:t>Genbank</a:t>
            </a:r>
            <a:r>
              <a:rPr lang="en-US" sz="32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6631" y="3244334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611860050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genome was sequenced matters for molecular evolution studies</a:t>
            </a:r>
          </a:p>
          <a:p>
            <a:pPr lvl="1"/>
            <a:r>
              <a:rPr lang="en-US" dirty="0" smtClean="0"/>
              <a:t>Different sequencing methods have different error profiles</a:t>
            </a:r>
          </a:p>
          <a:p>
            <a:pPr lvl="1"/>
            <a:r>
              <a:rPr lang="en-US" dirty="0" smtClean="0"/>
              <a:t>Different sequencing methods require different assembly methods, each with different biases and error profiles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7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617"/>
            <a:ext cx="8229600" cy="1143000"/>
          </a:xfrm>
        </p:spPr>
        <p:txBody>
          <a:bodyPr/>
          <a:lstStyle/>
          <a:p>
            <a:r>
              <a:rPr lang="en-US" dirty="0" smtClean="0"/>
              <a:t>Sanger sequencing</a:t>
            </a:r>
            <a:endParaRPr lang="en-US" dirty="0"/>
          </a:p>
        </p:txBody>
      </p:sp>
      <p:pic>
        <p:nvPicPr>
          <p:cNvPr id="30726" name="Picture 6" descr="http://upload.wikimedia.org/wikipedia/commons/thumb/b/b2/Sanger-sequencing.svg/2000px-Sanger-sequenc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0" y="1541158"/>
            <a:ext cx="7337311" cy="50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343" y="6488668"/>
            <a:ext cx="3684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http://en.wikipedia.org/wiki/File:Sanger-sequencing.svg</a:t>
            </a:r>
            <a:endParaRPr lang="en-US" sz="1200" dirty="0"/>
          </a:p>
        </p:txBody>
      </p:sp>
      <p:pic>
        <p:nvPicPr>
          <p:cNvPr id="30728" name="Picture 8" descr="File:Sequenc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26367"/>
            <a:ext cx="1524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95285" y="65163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http://en.wikipedia.org/wiki/File:Sequencing.jpg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48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Sanger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quality, especially because often manually examined</a:t>
            </a:r>
          </a:p>
          <a:p>
            <a:r>
              <a:rPr lang="en-US" dirty="0" smtClean="0"/>
              <a:t>Low throughput, high cost</a:t>
            </a:r>
          </a:p>
          <a:p>
            <a:r>
              <a:rPr lang="en-US" dirty="0" smtClean="0"/>
              <a:t>Read lengths 900-1000bp</a:t>
            </a:r>
          </a:p>
          <a:p>
            <a:r>
              <a:rPr lang="en-US" dirty="0" smtClean="0"/>
              <a:t>Still gold standard method for DNA sequencing (and most common!)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200" y="274638"/>
            <a:ext cx="3898900" cy="1143000"/>
          </a:xfrm>
        </p:spPr>
        <p:txBody>
          <a:bodyPr/>
          <a:lstStyle/>
          <a:p>
            <a:r>
              <a:rPr lang="en-US" dirty="0" smtClean="0"/>
              <a:t>454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0" y="1600200"/>
            <a:ext cx="3314700" cy="4525963"/>
          </a:xfrm>
        </p:spPr>
        <p:txBody>
          <a:bodyPr/>
          <a:lstStyle/>
          <a:p>
            <a:r>
              <a:rPr lang="en-US" sz="2800" dirty="0" smtClean="0"/>
              <a:t>Introduced in 2005</a:t>
            </a:r>
          </a:p>
          <a:p>
            <a:r>
              <a:rPr lang="en-US" sz="2800" dirty="0" smtClean="0"/>
              <a:t>Moderate throughput, cost</a:t>
            </a:r>
          </a:p>
          <a:p>
            <a:r>
              <a:rPr lang="en-US" sz="2800" dirty="0" smtClean="0"/>
              <a:t>Up to ~700bp read lengths</a:t>
            </a:r>
          </a:p>
          <a:p>
            <a:r>
              <a:rPr lang="en-US" sz="2800" dirty="0" err="1" smtClean="0"/>
              <a:t>Homopolymer</a:t>
            </a:r>
            <a:r>
              <a:rPr lang="en-US" sz="2800" dirty="0" smtClean="0"/>
              <a:t> errors problematic </a:t>
            </a:r>
          </a:p>
          <a:p>
            <a:pPr lvl="1"/>
            <a:r>
              <a:rPr lang="en-US" sz="2400" dirty="0" smtClean="0"/>
              <a:t>e.g., “AAAAA” vs “AAAA”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25" t="17655" r="66945" b="4603"/>
          <a:stretch/>
        </p:blipFill>
        <p:spPr>
          <a:xfrm>
            <a:off x="304800" y="0"/>
            <a:ext cx="5067300" cy="6826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0543" y="6610109"/>
            <a:ext cx="429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Mardis</a:t>
            </a:r>
            <a:r>
              <a:rPr lang="en-US" sz="1400" dirty="0" smtClean="0"/>
              <a:t> (2008) Ann. Rev. </a:t>
            </a:r>
            <a:r>
              <a:rPr lang="en-US" sz="1400" dirty="0" err="1" smtClean="0"/>
              <a:t>Genom</a:t>
            </a:r>
            <a:r>
              <a:rPr lang="en-US" sz="1400" dirty="0" smtClean="0"/>
              <a:t>. Hum. Genet. 9:387-402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67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Overlap/layout/consensus genome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all reads to each other to find those that overlap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overlap graph arranging reads according to their overlaps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unique path through the 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overlapping reads by aligning the reads and deriving 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Overlap/layout/consensus genome assembly</a:t>
            </a:r>
            <a:endParaRPr lang="en-US" dirty="0"/>
          </a:p>
        </p:txBody>
      </p:sp>
      <p:pic>
        <p:nvPicPr>
          <p:cNvPr id="33794" name="Picture 2" descr="Realistic Graph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88"/>
          <a:stretch/>
        </p:blipFill>
        <p:spPr bwMode="auto">
          <a:xfrm>
            <a:off x="1362543" y="1981202"/>
            <a:ext cx="6343650" cy="1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593431">
            <a:off x="6820619" y="2487535"/>
            <a:ext cx="408997" cy="1663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988436"/>
            <a:ext cx="8229600" cy="246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Nodes: reads</a:t>
            </a:r>
          </a:p>
          <a:p>
            <a:pPr marL="0" indent="0">
              <a:buNone/>
            </a:pPr>
            <a:r>
              <a:rPr lang="en-US" dirty="0" smtClean="0"/>
              <a:t>Edges: alignments</a:t>
            </a:r>
          </a:p>
          <a:p>
            <a:pPr marL="0" indent="0">
              <a:buNone/>
            </a:pPr>
            <a:r>
              <a:rPr lang="en-US" dirty="0" smtClean="0"/>
              <a:t>Only one unique path</a:t>
            </a:r>
          </a:p>
          <a:p>
            <a:pPr marL="0" indent="0">
              <a:buNone/>
            </a:pPr>
            <a:r>
              <a:rPr lang="en-US" dirty="0" smtClean="0"/>
              <a:t>Leverage alignment probabilities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5448" y="6573393"/>
            <a:ext cx="286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http://gcat.davidson.edu/phast/index.html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61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Overlap/layout/consensus genome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all-vs-all comparison of reads</a:t>
            </a:r>
          </a:p>
          <a:p>
            <a:pPr lvl="1"/>
            <a:r>
              <a:rPr lang="en-US" dirty="0" smtClean="0"/>
              <a:t>becomes computationally intensive as the number of reads increases</a:t>
            </a:r>
          </a:p>
          <a:p>
            <a:r>
              <a:rPr lang="en-US" dirty="0" smtClean="0"/>
              <a:t>Developed and applied for Sanger and 454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300" y="1825109"/>
            <a:ext cx="3175000" cy="4525963"/>
          </a:xfrm>
        </p:spPr>
        <p:txBody>
          <a:bodyPr/>
          <a:lstStyle/>
          <a:p>
            <a:r>
              <a:rPr lang="en-US" dirty="0" smtClean="0"/>
              <a:t>Introduced 2006</a:t>
            </a:r>
          </a:p>
          <a:p>
            <a:r>
              <a:rPr lang="en-US" dirty="0" smtClean="0"/>
              <a:t>Short reads</a:t>
            </a:r>
          </a:p>
          <a:p>
            <a:r>
              <a:rPr lang="en-US" dirty="0" smtClean="0"/>
              <a:t>High throughput</a:t>
            </a:r>
          </a:p>
          <a:p>
            <a:r>
              <a:rPr lang="en-US" dirty="0" smtClean="0"/>
              <a:t>Substitutions are main error</a:t>
            </a:r>
            <a:endParaRPr lang="en-US" dirty="0"/>
          </a:p>
        </p:txBody>
      </p:sp>
      <p:pic>
        <p:nvPicPr>
          <p:cNvPr id="32770" name="Picture 2" descr="http://openwetware.org/images/7/76/BMC_IlluminaFlow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12409"/>
            <a:ext cx="57435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20934"/>
            <a:ext cx="497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http://openwetware.org/images/7/76/BMC_IlluminaFlowcell.png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67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graph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comparing all reads with each other, split reads up into </a:t>
            </a:r>
            <a:r>
              <a:rPr lang="en-US" dirty="0" err="1" smtClean="0"/>
              <a:t>kmers</a:t>
            </a:r>
            <a:endParaRPr lang="en-US" dirty="0" smtClean="0"/>
          </a:p>
          <a:p>
            <a:pPr lvl="1"/>
            <a:r>
              <a:rPr lang="en-US" dirty="0" smtClean="0"/>
              <a:t>i.e., subsets of each read of a given length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0607" y="3728424"/>
            <a:ext cx="3836307" cy="151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k=4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TGGC, GGCA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GCAT, CATT, ATTG, TTGC, TGCA, GCAA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TGCA, GCAA, CAAT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CAAT, AATT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ATTT, TTTG, TTGA, TGAC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14500" y="4022130"/>
            <a:ext cx="2076616" cy="1190347"/>
            <a:chOff x="1714500" y="3263899"/>
            <a:chExt cx="2076616" cy="1190347"/>
          </a:xfrm>
        </p:grpSpPr>
        <p:pic>
          <p:nvPicPr>
            <p:cNvPr id="7" name="Picture 2" descr="Realistic Graph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0" t="3262" r="47445" b="68463"/>
            <a:stretch/>
          </p:blipFill>
          <p:spPr bwMode="auto">
            <a:xfrm>
              <a:off x="1714500" y="3263899"/>
              <a:ext cx="2076616" cy="119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382119" y="3263899"/>
              <a:ext cx="408997" cy="2925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75448" y="6573393"/>
            <a:ext cx="286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http://gcat.davidson.edu/phast/index.html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75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graph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4047"/>
          </a:xfrm>
        </p:spPr>
        <p:txBody>
          <a:bodyPr/>
          <a:lstStyle/>
          <a:p>
            <a:r>
              <a:rPr lang="en-US" dirty="0" smtClean="0"/>
              <a:t>Draw a graph of </a:t>
            </a:r>
            <a:r>
              <a:rPr lang="en-US" dirty="0" err="1" smtClean="0"/>
              <a:t>kmer</a:t>
            </a:r>
            <a:r>
              <a:rPr lang="en-US" dirty="0" smtClean="0"/>
              <a:t> overlap</a:t>
            </a:r>
          </a:p>
          <a:p>
            <a:r>
              <a:rPr lang="en-US" dirty="0" smtClean="0"/>
              <a:t>Find unique path through graph</a:t>
            </a:r>
          </a:p>
        </p:txBody>
      </p:sp>
      <p:pic>
        <p:nvPicPr>
          <p:cNvPr id="34818" name="Picture 2" descr="Realistic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99" y="2728980"/>
            <a:ext cx="5688013" cy="37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3600000">
            <a:off x="6510808" y="2683994"/>
            <a:ext cx="1278255" cy="1663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593431">
            <a:off x="7474947" y="2897021"/>
            <a:ext cx="1116442" cy="7017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79606" y="2834247"/>
            <a:ext cx="408997" cy="3005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367" y="2777913"/>
            <a:ext cx="28023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̶   Leverage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kmers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next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to each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other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in reads</a:t>
            </a: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75448" y="6573393"/>
            <a:ext cx="286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http://gcat.davidson.edu/phast/index.html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82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1613"/>
            <a:ext cx="25590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" y="3375025"/>
            <a:ext cx="3373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Margaret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Belle (Oakley)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Dayhoff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March 11, 1925 – February 5, 1983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Among other things, we owe her the first nucleotide and protein data bank, the PAM substitution matrix, and the single letter amino acid code. (Image from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171" name="Picture 8" descr="P1090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7500"/>
            <a:ext cx="548957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P10909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646488"/>
            <a:ext cx="389413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P109099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468813"/>
            <a:ext cx="31940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graph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need all-vs-all comparison so is much faster</a:t>
            </a:r>
          </a:p>
          <a:p>
            <a:r>
              <a:rPr lang="en-US" dirty="0" smtClean="0"/>
              <a:t>Can handle large numbers of reads, e.g., as generated by </a:t>
            </a:r>
            <a:r>
              <a:rPr lang="en-US" dirty="0" err="1" smtClean="0"/>
              <a:t>Illumina</a:t>
            </a:r>
            <a:r>
              <a:rPr lang="en-US" dirty="0" smtClean="0"/>
              <a:t> technology</a:t>
            </a:r>
          </a:p>
          <a:p>
            <a:r>
              <a:rPr lang="en-US" dirty="0" smtClean="0"/>
              <a:t>Graph is much more complicated, RAM intensive</a:t>
            </a:r>
          </a:p>
          <a:p>
            <a:r>
              <a:rPr lang="en-US" dirty="0" smtClean="0"/>
              <a:t>More sensitive to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: different technology but similar data to </a:t>
            </a:r>
            <a:r>
              <a:rPr lang="en-US" dirty="0" err="1" smtClean="0"/>
              <a:t>Illumina</a:t>
            </a:r>
            <a:r>
              <a:rPr lang="en-US" dirty="0" smtClean="0"/>
              <a:t>, i.e., short reads, high throughput </a:t>
            </a:r>
          </a:p>
          <a:p>
            <a:r>
              <a:rPr lang="en-US" dirty="0" smtClean="0"/>
              <a:t>Ion Torrent: different technology but similar data to 454, i.e., moderately long reads, moderate throughput, </a:t>
            </a:r>
            <a:r>
              <a:rPr lang="en-US" dirty="0" err="1" smtClean="0"/>
              <a:t>homopolymer</a:t>
            </a:r>
            <a:r>
              <a:rPr lang="en-US" dirty="0" smtClean="0"/>
              <a:t>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PacBio</a:t>
            </a:r>
            <a:r>
              <a:rPr lang="en-US" dirty="0" smtClean="0"/>
              <a:t>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Sequencing technologies |[mdash]| the next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4164" y="6561434"/>
            <a:ext cx="3283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Metzker</a:t>
            </a:r>
            <a:r>
              <a:rPr lang="en-US" sz="1400" dirty="0" smtClean="0"/>
              <a:t> (2010) Nat. Rev. Genet. 11: </a:t>
            </a:r>
            <a:r>
              <a:rPr lang="en-US" sz="1400" dirty="0" smtClean="0"/>
              <a:t>31-46 </a:t>
            </a:r>
          </a:p>
        </p:txBody>
      </p:sp>
    </p:spTree>
    <p:extLst>
      <p:ext uri="{BB962C8B-B14F-4D97-AF65-F5344CB8AC3E}">
        <p14:creationId xmlns:p14="http://schemas.microsoft.com/office/powerpoint/2010/main" val="40075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PacBio</a:t>
            </a:r>
            <a:r>
              <a:rPr lang="en-US" dirty="0" smtClean="0"/>
              <a:t>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molecule (no PCR needed)</a:t>
            </a:r>
          </a:p>
          <a:p>
            <a:r>
              <a:rPr lang="en-US" dirty="0" smtClean="0"/>
              <a:t>Long reads (up to 30KB)</a:t>
            </a:r>
          </a:p>
          <a:p>
            <a:r>
              <a:rPr lang="en-US" dirty="0" smtClean="0"/>
              <a:t>Can read modified bases</a:t>
            </a:r>
          </a:p>
          <a:p>
            <a:r>
              <a:rPr lang="en-US" dirty="0" smtClean="0"/>
              <a:t>High error rate (~12%), mostly substitutions</a:t>
            </a:r>
          </a:p>
          <a:p>
            <a:pPr lvl="1"/>
            <a:r>
              <a:rPr lang="en-US" dirty="0" smtClean="0"/>
              <a:t>Can overcome using high coverage</a:t>
            </a:r>
          </a:p>
          <a:p>
            <a:r>
              <a:rPr lang="en-US" dirty="0" smtClean="0"/>
              <a:t>Assembly via overlap/layout/consensus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evelopments in next generation sequencing Oct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6" y="554037"/>
            <a:ext cx="827722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4251" cy="873457"/>
          </a:xfrm>
        </p:spPr>
        <p:txBody>
          <a:bodyPr/>
          <a:lstStyle/>
          <a:p>
            <a:r>
              <a:rPr lang="en-US" sz="3600" dirty="0" smtClean="0"/>
              <a:t>Trade off between read length &amp; throughput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29954" y="6402387"/>
            <a:ext cx="7684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Lex </a:t>
            </a:r>
            <a:r>
              <a:rPr lang="en-US" sz="1400" dirty="0" err="1" smtClean="0"/>
              <a:t>Nederbragt</a:t>
            </a:r>
            <a:r>
              <a:rPr lang="en-US" sz="1400" dirty="0" smtClean="0"/>
              <a:t> (2013): developments in NGS. </a:t>
            </a:r>
            <a:r>
              <a:rPr lang="en-US" sz="1400" dirty="0" err="1" smtClean="0"/>
              <a:t>figshare</a:t>
            </a:r>
            <a:r>
              <a:rPr lang="en-US" sz="1400" dirty="0" smtClean="0"/>
              <a:t>. </a:t>
            </a:r>
            <a:r>
              <a:rPr lang="en-US" sz="1400" dirty="0" smtClean="0">
                <a:hlinkClick r:id="rId3"/>
              </a:rPr>
              <a:t>http://dx.doi.org/10.6084/m9.figshare.100940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5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75858" y="3144972"/>
            <a:ext cx="4961079" cy="3428421"/>
            <a:chOff x="4067033" y="3075486"/>
            <a:chExt cx="4961079" cy="3428421"/>
          </a:xfrm>
        </p:grpSpPr>
        <p:pic>
          <p:nvPicPr>
            <p:cNvPr id="4" name="Picture 2" descr="Realistic Graph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0" t="17007"/>
            <a:stretch/>
          </p:blipFill>
          <p:spPr bwMode="auto">
            <a:xfrm>
              <a:off x="4067033" y="3370996"/>
              <a:ext cx="4961079" cy="313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067033" y="3370996"/>
              <a:ext cx="3753134" cy="982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586517">
              <a:off x="7850797" y="3075486"/>
              <a:ext cx="639864" cy="718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read length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genomic repeat </a:t>
            </a:r>
          </a:p>
          <a:p>
            <a:pPr lvl="1"/>
            <a:r>
              <a:rPr lang="en-US" dirty="0" smtClean="0"/>
              <a:t>Each repeat is larger than the read length</a:t>
            </a:r>
          </a:p>
          <a:p>
            <a:pPr lvl="1"/>
            <a:r>
              <a:rPr lang="en-US" dirty="0" smtClean="0"/>
              <a:t>Where should reads inside the repeat be placed?</a:t>
            </a:r>
          </a:p>
          <a:p>
            <a:pPr lvl="1"/>
            <a:r>
              <a:rPr lang="en-US" dirty="0" smtClean="0"/>
              <a:t>OR: who do you chose between loops in the De </a:t>
            </a:r>
            <a:r>
              <a:rPr lang="en-US" dirty="0" err="1" smtClean="0"/>
              <a:t>Bruijjn</a:t>
            </a:r>
            <a:r>
              <a:rPr lang="en-US" dirty="0" smtClean="0"/>
              <a:t> graph?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5448" y="6573393"/>
            <a:ext cx="286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http://gcat.davidson.edu/phast/index.html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3843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contig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contig is a stretch of DNA without any gaps</a:t>
            </a:r>
          </a:p>
          <a:p>
            <a:r>
              <a:rPr lang="en-US" dirty="0" smtClean="0"/>
              <a:t>The result of sequencing read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40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1858" y="3146934"/>
            <a:ext cx="4961079" cy="3428421"/>
            <a:chOff x="4067033" y="3075486"/>
            <a:chExt cx="4961079" cy="3428421"/>
          </a:xfrm>
        </p:grpSpPr>
        <p:pic>
          <p:nvPicPr>
            <p:cNvPr id="5" name="Picture 2" descr="Realistic Graph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0" t="17007"/>
            <a:stretch/>
          </p:blipFill>
          <p:spPr bwMode="auto">
            <a:xfrm>
              <a:off x="4067033" y="3370996"/>
              <a:ext cx="4961079" cy="313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67033" y="3370996"/>
              <a:ext cx="3753134" cy="982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586517">
              <a:off x="7850797" y="3075486"/>
              <a:ext cx="639864" cy="718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assemblers respond to repeats that they can’t resolve?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916"/>
            <a:ext cx="8229600" cy="4525963"/>
          </a:xfrm>
        </p:spPr>
        <p:txBody>
          <a:bodyPr/>
          <a:lstStyle/>
          <a:p>
            <a:r>
              <a:rPr lang="en-US" dirty="0" smtClean="0"/>
              <a:t>Break the graph into multiple </a:t>
            </a:r>
            <a:r>
              <a:rPr lang="en-US" dirty="0" err="1" smtClean="0"/>
              <a:t>contigs</a:t>
            </a:r>
            <a:endParaRPr lang="en-US" dirty="0" smtClean="0"/>
          </a:p>
          <a:p>
            <a:r>
              <a:rPr lang="en-US" dirty="0" smtClean="0"/>
              <a:t>Some reads are never included in draft genomes</a:t>
            </a:r>
          </a:p>
          <a:p>
            <a:r>
              <a:rPr lang="en-US" dirty="0"/>
              <a:t>Lowers genome quality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5448" y="6573393"/>
            <a:ext cx="286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http://gcat.davidson.edu/phast/index.html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2950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Does it matter? </a:t>
            </a:r>
            <a:r>
              <a:rPr lang="en-US" dirty="0"/>
              <a:t>Are real genomes too complex to assemble using short reads?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Experiments using simulated reads from model genomes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37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84" t="17304" r="16749" b="24114"/>
          <a:stretch/>
        </p:blipFill>
        <p:spPr>
          <a:xfrm>
            <a:off x="341194" y="1173706"/>
            <a:ext cx="8557146" cy="4285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Bacteriophage </a:t>
            </a:r>
            <a:r>
              <a:rPr lang="el-GR" dirty="0" smtClean="0"/>
              <a:t>λ</a:t>
            </a:r>
            <a:r>
              <a:rPr lang="en-US" dirty="0" smtClean="0"/>
              <a:t> &amp; </a:t>
            </a:r>
            <a:r>
              <a:rPr lang="en-US" i="1" dirty="0" smtClean="0"/>
              <a:t>E. 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1888"/>
            <a:ext cx="8441140" cy="1187355"/>
          </a:xfrm>
        </p:spPr>
        <p:txBody>
          <a:bodyPr/>
          <a:lstStyle/>
          <a:p>
            <a:r>
              <a:rPr lang="en-US" sz="2000" dirty="0" smtClean="0"/>
              <a:t>As read lengths increase, more of the genome becomes unique</a:t>
            </a:r>
          </a:p>
          <a:p>
            <a:r>
              <a:rPr lang="en-US" sz="2000" dirty="0" smtClean="0"/>
              <a:t>Reads from real genomes (solid lines) do not become completely unique</a:t>
            </a:r>
          </a:p>
          <a:p>
            <a:pPr lvl="1"/>
            <a:r>
              <a:rPr lang="en-US" sz="1800" dirty="0" smtClean="0"/>
              <a:t>Dashed is random reads for same sized genome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8600" y="4612943"/>
                <a:ext cx="923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Phage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600" y="4612943"/>
                <a:ext cx="923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96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14869" y="4612943"/>
            <a:ext cx="72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E. coli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58899" y="6581001"/>
            <a:ext cx="3374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Whiteford</a:t>
            </a:r>
            <a:r>
              <a:rPr lang="en-US" sz="1200" dirty="0"/>
              <a:t>, N. et al. (2005) </a:t>
            </a:r>
            <a:r>
              <a:rPr lang="en-US" sz="1200" dirty="0" err="1"/>
              <a:t>Nuc</a:t>
            </a:r>
            <a:r>
              <a:rPr lang="en-US" sz="1200" dirty="0"/>
              <a:t>. Acids Res. 33, e171</a:t>
            </a:r>
          </a:p>
        </p:txBody>
      </p:sp>
    </p:spTree>
    <p:extLst>
      <p:ext uri="{BB962C8B-B14F-4D97-AF65-F5344CB8AC3E}">
        <p14:creationId xmlns:p14="http://schemas.microsoft.com/office/powerpoint/2010/main" val="243839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66675"/>
            <a:ext cx="8229600" cy="665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Atlas of Protein Sequences 1972 (</a:t>
            </a:r>
            <a:r>
              <a:rPr lang="en-US" sz="3600" dirty="0" err="1" smtClean="0">
                <a:ea typeface="+mj-ea"/>
              </a:rPr>
              <a:t>cont</a:t>
            </a:r>
            <a:r>
              <a:rPr lang="en-US" sz="3600" dirty="0" smtClean="0">
                <a:ea typeface="+mj-ea"/>
              </a:rPr>
              <a:t>) </a:t>
            </a:r>
          </a:p>
        </p:txBody>
      </p:sp>
      <p:pic>
        <p:nvPicPr>
          <p:cNvPr id="8194" name="Picture 3" descr="P1090994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355850"/>
            <a:ext cx="526891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801688" y="969963"/>
            <a:ext cx="781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000"/>
              <a:t>The Atlas also contained RNA sequences, and PAM matrix for nucleotides</a:t>
            </a:r>
          </a:p>
        </p:txBody>
      </p:sp>
      <p:pic>
        <p:nvPicPr>
          <p:cNvPr id="8196" name="Picture 5" descr="P1090998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789113"/>
            <a:ext cx="29956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09833" cy="4525963"/>
          </a:xfrm>
        </p:spPr>
        <p:txBody>
          <a:bodyPr/>
          <a:lstStyle/>
          <a:p>
            <a:r>
              <a:rPr lang="en-US" sz="2800" dirty="0" smtClean="0"/>
              <a:t>Each line is % </a:t>
            </a:r>
            <a:r>
              <a:rPr lang="en-US" sz="2800" dirty="0" err="1" smtClean="0"/>
              <a:t>contigs</a:t>
            </a:r>
            <a:r>
              <a:rPr lang="en-US" sz="2800" dirty="0" smtClean="0"/>
              <a:t> &gt; that size in </a:t>
            </a:r>
            <a:r>
              <a:rPr lang="en-US" sz="2800" dirty="0" err="1" smtClean="0"/>
              <a:t>bp</a:t>
            </a:r>
            <a:endParaRPr lang="en-US" sz="2800" dirty="0"/>
          </a:p>
          <a:p>
            <a:r>
              <a:rPr lang="en-US" sz="2800" i="1" dirty="0" smtClean="0"/>
              <a:t>E. coli </a:t>
            </a:r>
            <a:r>
              <a:rPr lang="en-US" sz="2800" dirty="0" smtClean="0"/>
              <a:t>genome is ~4.6 </a:t>
            </a:r>
            <a:r>
              <a:rPr lang="en-US" sz="2800" dirty="0" err="1" smtClean="0"/>
              <a:t>Mbp</a:t>
            </a:r>
            <a:endParaRPr lang="en-US" sz="2800" dirty="0" smtClean="0"/>
          </a:p>
          <a:p>
            <a:r>
              <a:rPr lang="en-US" sz="2800" dirty="0" smtClean="0"/>
              <a:t>Still far from complete assembly at 200bp</a:t>
            </a:r>
          </a:p>
          <a:p>
            <a:r>
              <a:rPr lang="en-US" sz="2800" dirty="0" smtClean="0"/>
              <a:t>Assembly largely in gene-sized fragments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987" t="12454" r="15385" b="10493"/>
          <a:stretch/>
        </p:blipFill>
        <p:spPr>
          <a:xfrm>
            <a:off x="3957851" y="1600200"/>
            <a:ext cx="5186149" cy="492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8899" y="6581001"/>
            <a:ext cx="3374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Whiteford</a:t>
            </a:r>
            <a:r>
              <a:rPr lang="en-US" sz="1200" dirty="0"/>
              <a:t>, N. et al. (2005) </a:t>
            </a:r>
            <a:r>
              <a:rPr lang="en-US" sz="1200" dirty="0" err="1"/>
              <a:t>Nuc</a:t>
            </a:r>
            <a:r>
              <a:rPr lang="en-US" sz="1200" dirty="0"/>
              <a:t>. Acids Res. 33, e171</a:t>
            </a:r>
          </a:p>
        </p:txBody>
      </p:sp>
    </p:spTree>
    <p:extLst>
      <p:ext uri="{BB962C8B-B14F-4D97-AF65-F5344CB8AC3E}">
        <p14:creationId xmlns:p14="http://schemas.microsoft.com/office/powerpoint/2010/main" val="2570859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7504" cy="4525963"/>
          </a:xfrm>
        </p:spPr>
        <p:txBody>
          <a:bodyPr/>
          <a:lstStyle/>
          <a:p>
            <a:r>
              <a:rPr lang="en-US" dirty="0" smtClean="0"/>
              <a:t>Still unassembled at 100bp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09" t="13759" r="48217" b="9375"/>
          <a:stretch/>
        </p:blipFill>
        <p:spPr>
          <a:xfrm>
            <a:off x="4298334" y="1417638"/>
            <a:ext cx="4845666" cy="470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8899" y="6581001"/>
            <a:ext cx="3374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Whiteford</a:t>
            </a:r>
            <a:r>
              <a:rPr lang="en-US" sz="1200" dirty="0"/>
              <a:t>, N. et al. (2005) </a:t>
            </a:r>
            <a:r>
              <a:rPr lang="en-US" sz="1200" dirty="0" err="1"/>
              <a:t>Nuc</a:t>
            </a:r>
            <a:r>
              <a:rPr lang="en-US" sz="1200" dirty="0"/>
              <a:t>. Acids Res. 33, e171</a:t>
            </a:r>
          </a:p>
        </p:txBody>
      </p:sp>
    </p:spTree>
    <p:extLst>
      <p:ext uri="{BB962C8B-B14F-4D97-AF65-F5344CB8AC3E}">
        <p14:creationId xmlns:p14="http://schemas.microsoft.com/office/powerpoint/2010/main" val="3203375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7504" cy="4525963"/>
          </a:xfrm>
        </p:spPr>
        <p:txBody>
          <a:bodyPr/>
          <a:lstStyle/>
          <a:p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r>
              <a:rPr lang="en-US" i="1" dirty="0" smtClean="0"/>
              <a:t> </a:t>
            </a:r>
            <a:r>
              <a:rPr lang="en-US" dirty="0" smtClean="0"/>
              <a:t>genome size: ~100 Mb</a:t>
            </a:r>
          </a:p>
          <a:p>
            <a:r>
              <a:rPr lang="en-US" dirty="0" smtClean="0"/>
              <a:t>Still far from complete at 200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Gene sized fragments reasonable (note genes have introns and so are larger)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196" t="12267" r="13917" b="30084"/>
          <a:stretch/>
        </p:blipFill>
        <p:spPr>
          <a:xfrm>
            <a:off x="4722125" y="1600200"/>
            <a:ext cx="4148920" cy="4217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8899" y="6581001"/>
            <a:ext cx="3374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Whiteford</a:t>
            </a:r>
            <a:r>
              <a:rPr lang="en-US" sz="1200" dirty="0"/>
              <a:t>, N. et al. (2005) </a:t>
            </a:r>
            <a:r>
              <a:rPr lang="en-US" sz="1200" dirty="0" err="1"/>
              <a:t>Nuc</a:t>
            </a:r>
            <a:r>
              <a:rPr lang="en-US" sz="1200" dirty="0"/>
              <a:t>. Acids Res. 33, e171</a:t>
            </a:r>
          </a:p>
        </p:txBody>
      </p:sp>
    </p:spTree>
    <p:extLst>
      <p:ext uri="{BB962C8B-B14F-4D97-AF65-F5344CB8AC3E}">
        <p14:creationId xmlns:p14="http://schemas.microsoft.com/office/powerpoint/2010/main" val="2650946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30" t="14319" r="49390" b="9002"/>
          <a:stretch/>
        </p:blipFill>
        <p:spPr>
          <a:xfrm>
            <a:off x="4572000" y="1600200"/>
            <a:ext cx="4510584" cy="4323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019266" cy="4525963"/>
          </a:xfrm>
        </p:spPr>
        <p:txBody>
          <a:bodyPr/>
          <a:lstStyle/>
          <a:p>
            <a:r>
              <a:rPr lang="en-US" dirty="0" smtClean="0"/>
              <a:t>Dashed: </a:t>
            </a:r>
            <a:r>
              <a:rPr lang="en-US" dirty="0" err="1" smtClean="0"/>
              <a:t>chr</a:t>
            </a:r>
            <a:r>
              <a:rPr lang="en-US" dirty="0" smtClean="0"/>
              <a:t> 1</a:t>
            </a:r>
          </a:p>
          <a:p>
            <a:r>
              <a:rPr lang="en-US" dirty="0" smtClean="0"/>
              <a:t>Solid: whole genome</a:t>
            </a:r>
          </a:p>
          <a:p>
            <a:r>
              <a:rPr lang="en-US" dirty="0" smtClean="0"/>
              <a:t>Still many 125bp reads that can’t be uniquely mapped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8899" y="6581001"/>
            <a:ext cx="3374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Whiteford</a:t>
            </a:r>
            <a:r>
              <a:rPr lang="en-US" sz="1200" dirty="0"/>
              <a:t>, N. et al. (2005) </a:t>
            </a:r>
            <a:r>
              <a:rPr lang="en-US" sz="1200" dirty="0" err="1"/>
              <a:t>Nuc</a:t>
            </a:r>
            <a:r>
              <a:rPr lang="en-US" sz="1200" dirty="0"/>
              <a:t>. Acids Res. 33, e171</a:t>
            </a:r>
          </a:p>
        </p:txBody>
      </p:sp>
    </p:spTree>
    <p:extLst>
      <p:ext uri="{BB962C8B-B14F-4D97-AF65-F5344CB8AC3E}">
        <p14:creationId xmlns:p14="http://schemas.microsoft.com/office/powerpoint/2010/main" val="2603482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346"/>
            <a:ext cx="4428699" cy="3969817"/>
          </a:xfrm>
        </p:spPr>
        <p:txBody>
          <a:bodyPr/>
          <a:lstStyle/>
          <a:p>
            <a:r>
              <a:rPr lang="en-US" dirty="0" err="1" smtClean="0"/>
              <a:t>Chr</a:t>
            </a:r>
            <a:r>
              <a:rPr lang="en-US" dirty="0" smtClean="0"/>
              <a:t> 1 is 249 Mb</a:t>
            </a:r>
          </a:p>
          <a:p>
            <a:r>
              <a:rPr lang="en-US" dirty="0" smtClean="0"/>
              <a:t>Still far from complete assembly at 125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Gene-sized fragments still possible, but getting harder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38" t="14319" r="7100" b="9002"/>
          <a:stretch/>
        </p:blipFill>
        <p:spPr>
          <a:xfrm>
            <a:off x="4875902" y="1600200"/>
            <a:ext cx="4268098" cy="4323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137569" y="3384645"/>
            <a:ext cx="323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genome in </a:t>
            </a:r>
            <a:r>
              <a:rPr lang="en-US" dirty="0" err="1" smtClean="0"/>
              <a:t>contigs</a:t>
            </a:r>
            <a:r>
              <a:rPr lang="en-US" dirty="0" smtClean="0"/>
              <a:t> &gt; listed size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8899" y="6581001"/>
            <a:ext cx="3374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Whiteford</a:t>
            </a:r>
            <a:r>
              <a:rPr lang="en-US" sz="1200" dirty="0"/>
              <a:t>, N. et al. (2005) </a:t>
            </a:r>
            <a:r>
              <a:rPr lang="en-US" sz="1200" dirty="0" err="1"/>
              <a:t>Nuc</a:t>
            </a:r>
            <a:r>
              <a:rPr lang="en-US" sz="1200" dirty="0"/>
              <a:t>. Acids Res. 33, e171</a:t>
            </a:r>
          </a:p>
        </p:txBody>
      </p:sp>
    </p:spTree>
    <p:extLst>
      <p:ext uri="{BB962C8B-B14F-4D97-AF65-F5344CB8AC3E}">
        <p14:creationId xmlns:p14="http://schemas.microsoft.com/office/powerpoint/2010/main" val="2294563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Sanger sequencing has long read lengths, but is low-throughput and expensive</a:t>
            </a:r>
          </a:p>
          <a:p>
            <a:r>
              <a:rPr lang="en-US" dirty="0" err="1" smtClean="0"/>
              <a:t>Illumina</a:t>
            </a:r>
            <a:r>
              <a:rPr lang="en-US" dirty="0" smtClean="0"/>
              <a:t> etc. has short read lengths but is high-throughput and cheap</a:t>
            </a:r>
          </a:p>
          <a:p>
            <a:r>
              <a:rPr lang="en-US" dirty="0" smtClean="0"/>
              <a:t>Lots of low quality genomes therefore have appeared </a:t>
            </a:r>
          </a:p>
          <a:p>
            <a:pPr lvl="1"/>
            <a:r>
              <a:rPr lang="en-US" dirty="0" smtClean="0"/>
              <a:t>Short-read </a:t>
            </a:r>
            <a:r>
              <a:rPr lang="en-US" dirty="0" err="1" smtClean="0"/>
              <a:t>Illumina</a:t>
            </a:r>
            <a:r>
              <a:rPr lang="en-US" dirty="0" smtClean="0"/>
              <a:t> etc.</a:t>
            </a:r>
          </a:p>
          <a:p>
            <a:pPr lvl="1"/>
            <a:r>
              <a:rPr lang="en-US" dirty="0" smtClean="0"/>
              <a:t>Low coverage Sanger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"/>
            <a:ext cx="8229600" cy="1143000"/>
          </a:xfrm>
        </p:spPr>
        <p:txBody>
          <a:bodyPr/>
          <a:lstStyle/>
          <a:p>
            <a:r>
              <a:rPr lang="en-US" dirty="0" smtClean="0"/>
              <a:t>One result: gene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55" t="16185" r="23357" b="7509"/>
          <a:stretch/>
        </p:blipFill>
        <p:spPr>
          <a:xfrm>
            <a:off x="1241946" y="1276065"/>
            <a:ext cx="6660107" cy="5581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410" y="990722"/>
            <a:ext cx="290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&amp; % gene fragments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9" y="996705"/>
            <a:ext cx="390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with assembly quality (N50)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6124" y="6581680"/>
            <a:ext cx="3499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Klassen &amp; </a:t>
            </a:r>
            <a:r>
              <a:rPr lang="en-US" sz="1400" dirty="0"/>
              <a:t>Currie </a:t>
            </a:r>
            <a:r>
              <a:rPr lang="en-US" sz="1400" dirty="0" smtClean="0"/>
              <a:t>(2012) BMC </a:t>
            </a:r>
            <a:r>
              <a:rPr lang="en-US" sz="1400" dirty="0"/>
              <a:t>Genomics </a:t>
            </a:r>
            <a:r>
              <a:rPr lang="en-US" sz="1400" dirty="0" smtClean="0"/>
              <a:t>13:14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04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N50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contigs</a:t>
            </a:r>
            <a:r>
              <a:rPr lang="en-US" dirty="0" smtClean="0"/>
              <a:t> from longest to shortest</a:t>
            </a:r>
          </a:p>
          <a:p>
            <a:r>
              <a:rPr lang="en-US" dirty="0" smtClean="0"/>
              <a:t>Sum lengths of all </a:t>
            </a:r>
            <a:r>
              <a:rPr lang="en-US" dirty="0" err="1" smtClean="0"/>
              <a:t>contigs</a:t>
            </a:r>
            <a:endParaRPr lang="en-US" dirty="0" smtClean="0"/>
          </a:p>
          <a:p>
            <a:r>
              <a:rPr lang="en-US" dirty="0" smtClean="0"/>
              <a:t>N50 is </a:t>
            </a:r>
            <a:r>
              <a:rPr lang="en-US" dirty="0" err="1" smtClean="0"/>
              <a:t>contig</a:t>
            </a:r>
            <a:r>
              <a:rPr lang="en-US" dirty="0" smtClean="0"/>
              <a:t> size where you reach 50% of the total assembly size</a:t>
            </a:r>
          </a:p>
          <a:p>
            <a:r>
              <a:rPr lang="en-US" dirty="0" smtClean="0"/>
              <a:t>Other analogous measures, N80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2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cause your gene to be missed</a:t>
            </a:r>
          </a:p>
          <a:p>
            <a:r>
              <a:rPr lang="en-US" dirty="0" smtClean="0"/>
              <a:t>Confounds gene content analyses</a:t>
            </a:r>
          </a:p>
          <a:p>
            <a:pPr lvl="1"/>
            <a:r>
              <a:rPr lang="en-US" dirty="0" smtClean="0"/>
              <a:t>Some genes counted as duplicates</a:t>
            </a:r>
          </a:p>
          <a:p>
            <a:pPr lvl="1"/>
            <a:r>
              <a:rPr lang="en-US" dirty="0" smtClean="0"/>
              <a:t>Some genes falsely annotated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92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3" descr="COG_superfamily_bar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07624" y="274637"/>
            <a:ext cx="2736376" cy="3574031"/>
          </a:xfrm>
        </p:spPr>
        <p:txBody>
          <a:bodyPr/>
          <a:lstStyle/>
          <a:p>
            <a:pPr defTabSz="914400"/>
            <a:r>
              <a:rPr lang="en-US" sz="3200" dirty="0" smtClean="0"/>
              <a:t>Gene fragmentation  affects different genes differently</a:t>
            </a:r>
            <a:endParaRPr lang="en-US" sz="3200" dirty="0"/>
          </a:p>
        </p:txBody>
      </p:sp>
      <p:sp>
        <p:nvSpPr>
          <p:cNvPr id="211998" name="Text Box 30"/>
          <p:cNvSpPr txBox="1">
            <a:spLocks noChangeArrowheads="1"/>
          </p:cNvSpPr>
          <p:nvPr/>
        </p:nvSpPr>
        <p:spPr bwMode="auto">
          <a:xfrm>
            <a:off x="5559425" y="6575425"/>
            <a:ext cx="3571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algn="l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algn="l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algn="l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Klassen and Currie, BMC Genomics (2012) 13: 14</a:t>
            </a:r>
          </a:p>
        </p:txBody>
      </p:sp>
    </p:spTree>
    <p:extLst>
      <p:ext uri="{BB962C8B-B14F-4D97-AF65-F5344CB8AC3E}">
        <p14:creationId xmlns:p14="http://schemas.microsoft.com/office/powerpoint/2010/main" val="17030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66675"/>
            <a:ext cx="8229600" cy="665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Atlas of Protein Sequences 1972 (</a:t>
            </a:r>
            <a:r>
              <a:rPr lang="en-US" sz="3600" dirty="0" err="1" smtClean="0">
                <a:ea typeface="+mj-ea"/>
              </a:rPr>
              <a:t>cont</a:t>
            </a:r>
            <a:r>
              <a:rPr lang="en-US" sz="3600" dirty="0" smtClean="0">
                <a:ea typeface="+mj-ea"/>
              </a:rPr>
              <a:t>) </a:t>
            </a:r>
          </a:p>
        </p:txBody>
      </p:sp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754063" y="677863"/>
            <a:ext cx="763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000"/>
              <a:t>Contained phylogenetic reconstructions that went back in time to far before the Last Unversal Common Ancestor (LUCA) aka the cenancestor of all living cellular organisms alive today.</a:t>
            </a:r>
          </a:p>
        </p:txBody>
      </p:sp>
      <p:pic>
        <p:nvPicPr>
          <p:cNvPr id="9219" name="Picture 2" descr="P10909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70063"/>
            <a:ext cx="6726238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811838" y="1947863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tRNA phylogeny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solution: increase read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read length is a focus of several sequencing platforms (</a:t>
            </a:r>
            <a:r>
              <a:rPr lang="en-US" dirty="0" err="1" smtClean="0"/>
              <a:t>PacBio</a:t>
            </a:r>
            <a:r>
              <a:rPr lang="en-US" dirty="0" smtClean="0"/>
              <a:t>, </a:t>
            </a:r>
            <a:r>
              <a:rPr lang="en-US" dirty="0" err="1" smtClean="0"/>
              <a:t>MiSeq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These especially (but not exclusively) target bacterial genomes where they are most effective</a:t>
            </a:r>
          </a:p>
          <a:p>
            <a:r>
              <a:rPr lang="en-US" dirty="0" smtClean="0"/>
              <a:t>Not all technologies do this: less applicable for counting applications (e.g., </a:t>
            </a:r>
            <a:r>
              <a:rPr lang="en-US" dirty="0" err="1" smtClean="0"/>
              <a:t>RNAseq</a:t>
            </a:r>
            <a:r>
              <a:rPr lang="en-US" dirty="0" smtClean="0"/>
              <a:t>) and </a:t>
            </a:r>
            <a:r>
              <a:rPr lang="en-US" dirty="0" err="1" smtClean="0"/>
              <a:t>resequencing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54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Scaffolds are a series of </a:t>
            </a:r>
            <a:r>
              <a:rPr lang="en-US" dirty="0" err="1" smtClean="0"/>
              <a:t>contigs</a:t>
            </a:r>
            <a:r>
              <a:rPr lang="en-US" dirty="0" smtClean="0"/>
              <a:t> connected by gaps</a:t>
            </a:r>
          </a:p>
          <a:p>
            <a:pPr lvl="1"/>
            <a:r>
              <a:rPr lang="en-US" dirty="0" smtClean="0"/>
              <a:t>i.e., an assembly of </a:t>
            </a:r>
            <a:r>
              <a:rPr lang="en-US" dirty="0" err="1" smtClean="0"/>
              <a:t>contigs</a:t>
            </a:r>
            <a:endParaRPr lang="en-US" dirty="0" smtClean="0"/>
          </a:p>
          <a:p>
            <a:r>
              <a:rPr lang="en-US" dirty="0" smtClean="0"/>
              <a:t>Often the gaps are of known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51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 increase genome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some </a:t>
            </a:r>
            <a:r>
              <a:rPr lang="en-US" dirty="0" err="1" smtClean="0"/>
              <a:t>contigs</a:t>
            </a:r>
            <a:r>
              <a:rPr lang="en-US" dirty="0" smtClean="0"/>
              <a:t> to be merged</a:t>
            </a:r>
          </a:p>
          <a:p>
            <a:r>
              <a:rPr lang="en-US" dirty="0" smtClean="0"/>
              <a:t>Often gaps are small limiting information loss for a genomic region</a:t>
            </a:r>
          </a:p>
          <a:p>
            <a:r>
              <a:rPr lang="en-US" dirty="0" smtClean="0"/>
              <a:t>Allow gross genome structure to be better revealed</a:t>
            </a:r>
          </a:p>
          <a:p>
            <a:r>
              <a:rPr lang="en-US" dirty="0" smtClean="0"/>
              <a:t>Gene fragmentation still exists because </a:t>
            </a:r>
            <a:r>
              <a:rPr lang="en-US" dirty="0" err="1" smtClean="0"/>
              <a:t>contigs</a:t>
            </a:r>
            <a:r>
              <a:rPr lang="en-US" dirty="0" smtClean="0"/>
              <a:t> are still broken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89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200" y="274638"/>
            <a:ext cx="5054600" cy="1143000"/>
          </a:xfrm>
        </p:spPr>
        <p:txBody>
          <a:bodyPr/>
          <a:lstStyle/>
          <a:p>
            <a:r>
              <a:rPr lang="en-US" dirty="0" smtClean="0"/>
              <a:t>Mate pair </a:t>
            </a:r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200" y="1600200"/>
            <a:ext cx="5054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Illumina</a:t>
            </a:r>
            <a:r>
              <a:rPr lang="en-US" sz="2800" dirty="0" smtClean="0"/>
              <a:t> method: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Biotinylate</a:t>
            </a:r>
            <a:r>
              <a:rPr lang="en-US" sz="2800" dirty="0" smtClean="0"/>
              <a:t> fragment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Circularize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Fragment, ligate sequencing adaptors</a:t>
            </a:r>
          </a:p>
          <a:p>
            <a:pPr marL="0" indent="0">
              <a:buNone/>
            </a:pPr>
            <a:r>
              <a:rPr lang="en-US" sz="2800" dirty="0" smtClean="0"/>
              <a:t>4 &amp; 5. Sequence from both   	ends</a:t>
            </a:r>
          </a:p>
          <a:p>
            <a:pPr marL="0" indent="0">
              <a:buNone/>
            </a:pPr>
            <a:r>
              <a:rPr lang="en-US" sz="2800" dirty="0" smtClean="0"/>
              <a:t>6.	Reconstruct original 	fragment computationally</a:t>
            </a:r>
            <a:endParaRPr lang="en-US" sz="2800" dirty="0"/>
          </a:p>
        </p:txBody>
      </p:sp>
      <p:pic>
        <p:nvPicPr>
          <p:cNvPr id="1026" name="Picture 2" descr="http://www.investigativegenetics.com/content/figures/2041-2223-2-23-2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39"/>
          <a:stretch/>
        </p:blipFill>
        <p:spPr bwMode="auto">
          <a:xfrm>
            <a:off x="333375" y="274638"/>
            <a:ext cx="3298825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200" y="6488668"/>
            <a:ext cx="347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Berglund et al. 2011 Invest. Genet. 2:23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1502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</a:t>
            </a:r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 sequence from 2 chromosomal regions</a:t>
            </a:r>
          </a:p>
          <a:p>
            <a:r>
              <a:rPr lang="en-US" sz="2800" dirty="0" smtClean="0"/>
              <a:t>Paired-end: ~300bp apart</a:t>
            </a:r>
          </a:p>
          <a:p>
            <a:pPr lvl="1"/>
            <a:r>
              <a:rPr lang="en-US" sz="2400" dirty="0" smtClean="0"/>
              <a:t>Same principle as mate-pair but fancy PCR instead of ligation (cheaper libraries)</a:t>
            </a:r>
          </a:p>
          <a:p>
            <a:r>
              <a:rPr lang="en-US" sz="2800" dirty="0" smtClean="0"/>
              <a:t>Mate-pairs: at least 3kb, often 8kb, 20kb, 40kb</a:t>
            </a:r>
          </a:p>
          <a:p>
            <a:pPr lvl="1"/>
            <a:r>
              <a:rPr lang="en-US" sz="2400" dirty="0" smtClean="0"/>
              <a:t>Larger libraries span larger repeats, but can be tricky to make</a:t>
            </a:r>
          </a:p>
          <a:p>
            <a:pPr lvl="1"/>
            <a:r>
              <a:rPr lang="en-US" sz="2400" dirty="0" smtClean="0"/>
              <a:t>Costly, lower throughput</a:t>
            </a:r>
          </a:p>
        </p:txBody>
      </p:sp>
    </p:spTree>
    <p:extLst>
      <p:ext uri="{BB962C8B-B14F-4D97-AF65-F5344CB8AC3E}">
        <p14:creationId xmlns:p14="http://schemas.microsoft.com/office/powerpoint/2010/main" val="3370806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i="1" dirty="0" smtClean="0"/>
              <a:t>de novo </a:t>
            </a:r>
            <a:r>
              <a:rPr lang="en-US" dirty="0" smtClean="0"/>
              <a:t>genome assembly, nearly all read assemblers only use read pairing information AFTER </a:t>
            </a:r>
            <a:r>
              <a:rPr lang="en-US" dirty="0" err="1" smtClean="0"/>
              <a:t>contig</a:t>
            </a:r>
            <a:r>
              <a:rPr lang="en-US" dirty="0" smtClean="0"/>
              <a:t> assembly during scaffolding</a:t>
            </a:r>
          </a:p>
          <a:p>
            <a:pPr lvl="1"/>
            <a:r>
              <a:rPr lang="en-US" dirty="0" smtClean="0"/>
              <a:t>This is starting to change as algorithms mature</a:t>
            </a:r>
          </a:p>
          <a:p>
            <a:r>
              <a:rPr lang="en-US" dirty="0" smtClean="0"/>
              <a:t>Read pairings are often used during read mapping to a reference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37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 high-quality reference genome already, it is often efficient to map sequencing reads to that genome instead of assembling it de novo</a:t>
            </a:r>
          </a:p>
          <a:p>
            <a:pPr lvl="1"/>
            <a:r>
              <a:rPr lang="en-US" dirty="0" smtClean="0"/>
              <a:t>Computationally more tractable (restricted search space)</a:t>
            </a:r>
          </a:p>
          <a:p>
            <a:pPr lvl="1"/>
            <a:r>
              <a:rPr lang="en-US" dirty="0" smtClean="0"/>
              <a:t>Common for epidemiology, population-level studies</a:t>
            </a:r>
          </a:p>
          <a:p>
            <a:r>
              <a:rPr lang="en-US" dirty="0" smtClean="0"/>
              <a:t>Caveat: you only get what you look for!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74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scaffolding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maps: create restriction maps of chromosome, link to genome sequences</a:t>
            </a:r>
          </a:p>
          <a:p>
            <a:pPr lvl="1"/>
            <a:r>
              <a:rPr lang="en-US" dirty="0" smtClean="0"/>
              <a:t>Requires reasonable genome assembly to start with</a:t>
            </a:r>
          </a:p>
          <a:p>
            <a:r>
              <a:rPr lang="en-US" dirty="0" smtClean="0"/>
              <a:t>Genetic linkage maps: more classical experimental method of estimating gene location, can be linked to genome sequences</a:t>
            </a:r>
          </a:p>
        </p:txBody>
      </p:sp>
    </p:spTree>
    <p:extLst>
      <p:ext uri="{BB962C8B-B14F-4D97-AF65-F5344CB8AC3E}">
        <p14:creationId xmlns:p14="http://schemas.microsoft.com/office/powerpoint/2010/main" val="1876989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themes:</a:t>
            </a:r>
          </a:p>
          <a:p>
            <a:pPr lvl="1"/>
            <a:r>
              <a:rPr lang="en-US" dirty="0" err="1" smtClean="0"/>
              <a:t>Illumina</a:t>
            </a:r>
            <a:r>
              <a:rPr lang="en-US" dirty="0" smtClean="0"/>
              <a:t> increasing throughput, often short reads</a:t>
            </a:r>
          </a:p>
          <a:p>
            <a:pPr lvl="2"/>
            <a:r>
              <a:rPr lang="en-US" dirty="0" smtClean="0"/>
              <a:t>Most important for </a:t>
            </a:r>
            <a:r>
              <a:rPr lang="en-US" dirty="0" err="1" smtClean="0"/>
              <a:t>resequencing</a:t>
            </a:r>
            <a:r>
              <a:rPr lang="en-US" dirty="0" smtClean="0"/>
              <a:t>, counting applications, clinical application</a:t>
            </a:r>
          </a:p>
          <a:p>
            <a:pPr lvl="1"/>
            <a:r>
              <a:rPr lang="en-US" dirty="0" err="1" smtClean="0"/>
              <a:t>PacBio</a:t>
            </a:r>
            <a:r>
              <a:rPr lang="en-US" dirty="0" smtClean="0"/>
              <a:t> is recently taking over the de novo assembly niche</a:t>
            </a:r>
          </a:p>
          <a:p>
            <a:pPr lvl="2"/>
            <a:r>
              <a:rPr lang="en-US" dirty="0" smtClean="0"/>
              <a:t>Watch for Oxford </a:t>
            </a:r>
            <a:r>
              <a:rPr lang="en-US" dirty="0" err="1" smtClean="0"/>
              <a:t>Nanopore</a:t>
            </a:r>
            <a:r>
              <a:rPr lang="en-US" dirty="0" smtClean="0"/>
              <a:t> in this space soon</a:t>
            </a:r>
          </a:p>
        </p:txBody>
      </p:sp>
    </p:spTree>
    <p:extLst>
      <p:ext uri="{BB962C8B-B14F-4D97-AF65-F5344CB8AC3E}">
        <p14:creationId xmlns:p14="http://schemas.microsoft.com/office/powerpoint/2010/main" val="1278068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What are some different errors encountered during DNA sequencing?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What effect do they have on molecular evolution studies?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What can be done to mitigate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4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Relational </a:t>
            </a:r>
            <a:r>
              <a:rPr lang="en-US" i="1" smtClean="0"/>
              <a:t>vs</a:t>
            </a:r>
            <a:r>
              <a:rPr lang="en-US" smtClean="0"/>
              <a:t> flat-file </a:t>
            </a:r>
          </a:p>
        </p:txBody>
      </p:sp>
      <p:pic>
        <p:nvPicPr>
          <p:cNvPr id="1026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082800"/>
            <a:ext cx="72120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0650"/>
            <a:ext cx="7772400" cy="1143000"/>
          </a:xfrm>
        </p:spPr>
        <p:txBody>
          <a:bodyPr/>
          <a:lstStyle/>
          <a:p>
            <a:pPr algn="l"/>
            <a:r>
              <a:rPr lang="en-US" smtClean="0"/>
              <a:t>data tables</a:t>
            </a:r>
          </a:p>
        </p:txBody>
      </p:sp>
      <p:pic>
        <p:nvPicPr>
          <p:cNvPr id="3074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042988"/>
            <a:ext cx="54911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813" name="Text Box 5"/>
          <p:cNvSpPr txBox="1">
            <a:spLocks noChangeArrowheads="1"/>
          </p:cNvSpPr>
          <p:nvPr/>
        </p:nvSpPr>
        <p:spPr bwMode="auto">
          <a:xfrm>
            <a:off x="263525" y="5254625"/>
            <a:ext cx="8689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/>
              </a:rPr>
              <a:t>SQL </a:t>
            </a:r>
            <a:r>
              <a:rPr lang="en-US" dirty="0">
                <a:latin typeface="+mn-lt"/>
                <a:ea typeface="+mn-ea"/>
              </a:rPr>
              <a:t>can be used to connect/join and search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Example:  GI numbers -&gt; sequence  and GI numbers to taxonomic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Taxonomy at the NCBI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The taxonomy browser at NCBI is well maintained and useful, despite sometimes using strange labels (domains are labeled as </a:t>
            </a:r>
            <a:r>
              <a:rPr lang="en-US" dirty="0" err="1" smtClean="0">
                <a:ea typeface="+mn-ea"/>
              </a:rPr>
              <a:t>superkingdoms</a:t>
            </a:r>
            <a:r>
              <a:rPr lang="en-US" dirty="0" smtClean="0">
                <a:ea typeface="+mn-ea"/>
              </a:rPr>
              <a:t>)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The taxonomic categories are linked to available sequences (genomes, proteins, nucleotide)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The FTP site at the NCBI is a taxonomic wasteland: the archaeal genomes are stored in the folder labeled Bacteria.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To obtain a CDS from a gene at NCBI</a:t>
            </a:r>
          </a:p>
        </p:txBody>
      </p:sp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209675"/>
            <a:ext cx="46609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078038" y="5741988"/>
            <a:ext cx="808037" cy="2000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38113" y="4879975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/>
              <a:t>Click on the CDS you are interested 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1930</Words>
  <Application>Microsoft Office PowerPoint</Application>
  <PresentationFormat>On-screen Show (4:3)</PresentationFormat>
  <Paragraphs>272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MS PGothic</vt:lpstr>
      <vt:lpstr>SimSun</vt:lpstr>
      <vt:lpstr>Arial</vt:lpstr>
      <vt:lpstr>Calibri</vt:lpstr>
      <vt:lpstr>Cambria Math</vt:lpstr>
      <vt:lpstr>Courier New</vt:lpstr>
      <vt:lpstr>Office Theme</vt:lpstr>
      <vt:lpstr>MCB 5472 Lecture 2 Feb 3/14</vt:lpstr>
      <vt:lpstr>PowerPoint Presentation</vt:lpstr>
      <vt:lpstr>PowerPoint Presentation</vt:lpstr>
      <vt:lpstr>Atlas of Protein Sequences 1972 (cont) </vt:lpstr>
      <vt:lpstr>Atlas of Protein Sequences 1972 (cont) </vt:lpstr>
      <vt:lpstr>Relational vs flat-file </vt:lpstr>
      <vt:lpstr>data tables</vt:lpstr>
      <vt:lpstr>Taxonomy at the NCBI</vt:lpstr>
      <vt:lpstr>To obtain a CDS from a gene at NCBI</vt:lpstr>
      <vt:lpstr>To obtain a CDS from a gene at NCBI</vt:lpstr>
      <vt:lpstr>To obtain a CDS from a gene at NCBI</vt:lpstr>
      <vt:lpstr>To obtain a CDS from a gene at NCBI</vt:lpstr>
      <vt:lpstr>To obtain a CDS from a gene at NCBI</vt:lpstr>
      <vt:lpstr>gff (Genome Feature Format)</vt:lpstr>
      <vt:lpstr>PowerPoint Presentation</vt:lpstr>
      <vt:lpstr>Genome sequencing and assembly: a primer</vt:lpstr>
      <vt:lpstr>PowerPoint Presentation</vt:lpstr>
      <vt:lpstr>PowerPoint Presentation</vt:lpstr>
      <vt:lpstr>PowerPoint Presentation</vt:lpstr>
      <vt:lpstr>Why it matters</vt:lpstr>
      <vt:lpstr>Sanger sequencing</vt:lpstr>
      <vt:lpstr>Sanger sequencing</vt:lpstr>
      <vt:lpstr>454 sequencing</vt:lpstr>
      <vt:lpstr>Overlap/layout/consensus genome assembly</vt:lpstr>
      <vt:lpstr>Overlap/layout/consensus genome assembly</vt:lpstr>
      <vt:lpstr>Overlap/layout/consensus genome assembly</vt:lpstr>
      <vt:lpstr>Illumina sequencing</vt:lpstr>
      <vt:lpstr>De Bruijn graph assembly</vt:lpstr>
      <vt:lpstr>De Bruijn graph assembly</vt:lpstr>
      <vt:lpstr>De Bruijn graph assembly</vt:lpstr>
      <vt:lpstr>Other technologies</vt:lpstr>
      <vt:lpstr>PacBio sequencing</vt:lpstr>
      <vt:lpstr>PacBio sequencing</vt:lpstr>
      <vt:lpstr>Trade off between read length &amp; throughput</vt:lpstr>
      <vt:lpstr>Why is read length important?</vt:lpstr>
      <vt:lpstr>Define: contig</vt:lpstr>
      <vt:lpstr>How do assemblers respond to repeats that they can’t resolve?</vt:lpstr>
      <vt:lpstr>Does it matter? Are real genomes too complex to assemble using short reads? </vt:lpstr>
      <vt:lpstr>Bacteriophage λ &amp; E. coli</vt:lpstr>
      <vt:lpstr>E. coli</vt:lpstr>
      <vt:lpstr>C. elegans</vt:lpstr>
      <vt:lpstr>C. elegans</vt:lpstr>
      <vt:lpstr>Human chromosome 1</vt:lpstr>
      <vt:lpstr>Human chromosome 1</vt:lpstr>
      <vt:lpstr>Problem</vt:lpstr>
      <vt:lpstr>One result: gene fragmentation</vt:lpstr>
      <vt:lpstr>Definition: N50</vt:lpstr>
      <vt:lpstr>Gene fragmentation</vt:lpstr>
      <vt:lpstr>Gene fragmentation  affects different genes differently</vt:lpstr>
      <vt:lpstr>One solution: increase read length</vt:lpstr>
      <vt:lpstr>Definition: scaffold</vt:lpstr>
      <vt:lpstr>Scaffold increase genome quality</vt:lpstr>
      <vt:lpstr>Mate pair libraries</vt:lpstr>
      <vt:lpstr>Paired libraries</vt:lpstr>
      <vt:lpstr>Paired libraries</vt:lpstr>
      <vt:lpstr>Resequencing</vt:lpstr>
      <vt:lpstr>Other scaffolding methods</vt:lpstr>
      <vt:lpstr>Outlook for sequencing</vt:lpstr>
      <vt:lpstr>Discuss:</vt:lpstr>
    </vt:vector>
  </TitlesOfParts>
  <Company>University of Connecticut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Jonathan</cp:lastModifiedBy>
  <cp:revision>47</cp:revision>
  <cp:lastPrinted>2014-02-03T15:04:48Z</cp:lastPrinted>
  <dcterms:created xsi:type="dcterms:W3CDTF">2014-01-29T15:19:52Z</dcterms:created>
  <dcterms:modified xsi:type="dcterms:W3CDTF">2014-02-03T15:09:13Z</dcterms:modified>
</cp:coreProperties>
</file>