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03" r:id="rId7"/>
    <p:sldId id="262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1" r:id="rId17"/>
    <p:sldId id="272" r:id="rId18"/>
    <p:sldId id="273" r:id="rId19"/>
    <p:sldId id="274" r:id="rId20"/>
    <p:sldId id="270" r:id="rId21"/>
    <p:sldId id="304" r:id="rId22"/>
    <p:sldId id="275" r:id="rId23"/>
    <p:sldId id="276" r:id="rId24"/>
    <p:sldId id="277" r:id="rId25"/>
    <p:sldId id="278" r:id="rId26"/>
    <p:sldId id="279" r:id="rId27"/>
    <p:sldId id="286" r:id="rId28"/>
    <p:sldId id="280" r:id="rId29"/>
    <p:sldId id="281" r:id="rId30"/>
    <p:sldId id="282" r:id="rId31"/>
    <p:sldId id="283" r:id="rId32"/>
    <p:sldId id="285" r:id="rId33"/>
    <p:sldId id="284" r:id="rId34"/>
    <p:sldId id="288" r:id="rId35"/>
    <p:sldId id="287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1" r:id="rId47"/>
    <p:sldId id="299" r:id="rId48"/>
    <p:sldId id="305" r:id="rId49"/>
    <p:sldId id="300" r:id="rId50"/>
    <p:sldId id="306" r:id="rId51"/>
    <p:sldId id="307" r:id="rId52"/>
    <p:sldId id="30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63C-9218-4F43-8E2D-D1E04E18238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24DD-81E5-46DD-A45C-1141B2FA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9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63C-9218-4F43-8E2D-D1E04E18238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24DD-81E5-46DD-A45C-1141B2FA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63C-9218-4F43-8E2D-D1E04E18238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24DD-81E5-46DD-A45C-1141B2FA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5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63C-9218-4F43-8E2D-D1E04E18238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24DD-81E5-46DD-A45C-1141B2FA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1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63C-9218-4F43-8E2D-D1E04E18238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24DD-81E5-46DD-A45C-1141B2FA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9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63C-9218-4F43-8E2D-D1E04E18238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24DD-81E5-46DD-A45C-1141B2FA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2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63C-9218-4F43-8E2D-D1E04E18238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24DD-81E5-46DD-A45C-1141B2FA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2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63C-9218-4F43-8E2D-D1E04E18238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24DD-81E5-46DD-A45C-1141B2FA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63C-9218-4F43-8E2D-D1E04E18238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24DD-81E5-46DD-A45C-1141B2FA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7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63C-9218-4F43-8E2D-D1E04E18238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24DD-81E5-46DD-A45C-1141B2FA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5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63C-9218-4F43-8E2D-D1E04E18238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24DD-81E5-46DD-A45C-1141B2FA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68463C-9218-4F43-8E2D-D1E04E18238A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0024DD-81E5-46DD-A45C-1141B2FA3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7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i.ac.uk/Tools/sss/fast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MCB 5472 Lecture #4:</a:t>
            </a:r>
            <a:br>
              <a:rPr lang="en-US" sz="3600" dirty="0" smtClean="0"/>
            </a:br>
            <a:r>
              <a:rPr lang="en-US" sz="3600" dirty="0" smtClean="0"/>
              <a:t>Probabilistic models of homology: Psi-BLAST and HMMs</a:t>
            </a:r>
            <a:br>
              <a:rPr lang="en-US" sz="3600" dirty="0" smtClean="0"/>
            </a:br>
            <a:r>
              <a:rPr lang="en-US" sz="3600" dirty="0" smtClean="0"/>
              <a:t>February 17, 2014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PSI-BLAST: step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iteration: standard </a:t>
            </a:r>
            <a:r>
              <a:rPr lang="en-US" dirty="0" err="1" smtClean="0"/>
              <a:t>BLASTp</a:t>
            </a:r>
            <a:r>
              <a:rPr lang="en-US" dirty="0" smtClean="0"/>
              <a:t> using a single sequence</a:t>
            </a:r>
          </a:p>
          <a:p>
            <a:r>
              <a:rPr lang="en-US" dirty="0" smtClean="0"/>
              <a:t>All homologs above a specified E-value threshold kept to make PSSM</a:t>
            </a:r>
          </a:p>
          <a:p>
            <a:pPr lvl="1"/>
            <a:r>
              <a:rPr lang="en-US" dirty="0" smtClean="0"/>
              <a:t>Can be specified via parameters, manually edited on NCBI website </a:t>
            </a:r>
            <a:r>
              <a:rPr lang="en-US" dirty="0" err="1" smtClean="0"/>
              <a:t>implimentation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web </a:t>
            </a:r>
            <a:r>
              <a:rPr lang="en-US" dirty="0" err="1" smtClean="0"/>
              <a:t>implimentation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242"/>
          <a:stretch/>
        </p:blipFill>
        <p:spPr>
          <a:xfrm>
            <a:off x="0" y="1665679"/>
            <a:ext cx="9144000" cy="51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9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web implementation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-42332" y="1690688"/>
            <a:ext cx="9186331" cy="5167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7600" y="5257800"/>
            <a:ext cx="26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 PSI-BLAST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3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NCBI web implementation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NCBI web implementation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9838"/>
          <a:stretch/>
        </p:blipFill>
        <p:spPr>
          <a:xfrm>
            <a:off x="-42467" y="1690688"/>
            <a:ext cx="9215964" cy="51673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7908" y="4439138"/>
            <a:ext cx="505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to start using first hits for PSSM next 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PSI-BLAST: step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15218"/>
          </a:xfrm>
        </p:spPr>
        <p:txBody>
          <a:bodyPr>
            <a:normAutofit/>
          </a:bodyPr>
          <a:lstStyle/>
          <a:p>
            <a:r>
              <a:rPr lang="en-US" dirty="0" smtClean="0"/>
              <a:t>Makes (rough) multiple sequence alignment for the selected </a:t>
            </a:r>
            <a:r>
              <a:rPr lang="en-US" dirty="0" err="1" smtClean="0"/>
              <a:t>BLASTp</a:t>
            </a:r>
            <a:r>
              <a:rPr lang="en-US" dirty="0" smtClean="0"/>
              <a:t> results</a:t>
            </a:r>
          </a:p>
          <a:p>
            <a:r>
              <a:rPr lang="en-US" dirty="0" smtClean="0"/>
              <a:t>All hits aligned to the query</a:t>
            </a:r>
          </a:p>
          <a:p>
            <a:pPr lvl="1"/>
            <a:r>
              <a:rPr lang="en-US" dirty="0" smtClean="0"/>
              <a:t>Not a true multiple sequence alignment</a:t>
            </a:r>
          </a:p>
          <a:p>
            <a:pPr lvl="1"/>
            <a:r>
              <a:rPr lang="en-US" dirty="0" smtClean="0"/>
              <a:t>Possible to input an externally generated alignment via terminal version (but not web)</a:t>
            </a:r>
          </a:p>
          <a:p>
            <a:r>
              <a:rPr lang="en-US" dirty="0"/>
              <a:t>Alternative at terminal: Smith Waterman global pairwise </a:t>
            </a:r>
            <a:r>
              <a:rPr lang="en-US" dirty="0" smtClean="0"/>
              <a:t>alignments</a:t>
            </a:r>
          </a:p>
          <a:p>
            <a:pPr lvl="1"/>
            <a:r>
              <a:rPr lang="en-US" dirty="0" smtClean="0"/>
              <a:t>Not available for web</a:t>
            </a:r>
          </a:p>
          <a:p>
            <a:pPr lvl="1"/>
            <a:r>
              <a:rPr lang="en-US" dirty="0" smtClean="0"/>
              <a:t>Slower but more accurate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56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PSI-BLAST: step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sequence alignment to create Position-Specific Scoring Matrix (PSSM)</a:t>
            </a:r>
          </a:p>
          <a:p>
            <a:r>
              <a:rPr lang="en-US" dirty="0" smtClean="0"/>
              <a:t>PSSM:</a:t>
            </a:r>
          </a:p>
          <a:p>
            <a:pPr lvl="1"/>
            <a:r>
              <a:rPr lang="en-US" dirty="0" smtClean="0"/>
              <a:t>Unique substitution matrix for each sequence alignment column</a:t>
            </a:r>
          </a:p>
          <a:p>
            <a:pPr lvl="1"/>
            <a:r>
              <a:rPr lang="en-US" dirty="0" smtClean="0"/>
              <a:t>Extra column for gap penalty</a:t>
            </a:r>
          </a:p>
          <a:p>
            <a:pPr lvl="2"/>
            <a:r>
              <a:rPr lang="en-US" dirty="0" smtClean="0"/>
              <a:t>Matrix is 21 x [query length] vs. 20 x 20 for normal matrix</a:t>
            </a:r>
          </a:p>
          <a:p>
            <a:pPr lvl="1"/>
            <a:r>
              <a:rPr lang="en-US" dirty="0" smtClean="0"/>
              <a:t>Scores merge standard distance matrix with position-specific frequencies from 1</a:t>
            </a:r>
            <a:r>
              <a:rPr lang="en-US" baseline="30000" dirty="0" smtClean="0"/>
              <a:t>st</a:t>
            </a:r>
            <a:r>
              <a:rPr lang="en-US" dirty="0" smtClean="0"/>
              <a:t> iteration, weighted by sequence similarity</a:t>
            </a:r>
          </a:p>
        </p:txBody>
      </p:sp>
    </p:spTree>
    <p:extLst>
      <p:ext uri="{BB962C8B-B14F-4D97-AF65-F5344CB8AC3E}">
        <p14:creationId xmlns:p14="http://schemas.microsoft.com/office/powerpoint/2010/main" val="36725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PSSM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84" t="22975" r="71855" b="32580"/>
          <a:stretch/>
        </p:blipFill>
        <p:spPr>
          <a:xfrm>
            <a:off x="1342103" y="1690689"/>
            <a:ext cx="6459793" cy="4572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134" y="6550223"/>
            <a:ext cx="3301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Gribskov</a:t>
            </a:r>
            <a:r>
              <a:rPr lang="en-US" sz="1400" dirty="0" smtClean="0"/>
              <a:t> et al. </a:t>
            </a:r>
            <a:r>
              <a:rPr lang="en-US" sz="1400" dirty="0"/>
              <a:t>(1987) </a:t>
            </a:r>
            <a:r>
              <a:rPr lang="en-US" sz="1400" dirty="0" smtClean="0"/>
              <a:t>PNAS 84: </a:t>
            </a:r>
            <a:r>
              <a:rPr lang="en-US" sz="1400" dirty="0"/>
              <a:t>4355–4358</a:t>
            </a:r>
          </a:p>
        </p:txBody>
      </p:sp>
    </p:spTree>
    <p:extLst>
      <p:ext uri="{BB962C8B-B14F-4D97-AF65-F5344CB8AC3E}">
        <p14:creationId xmlns:p14="http://schemas.microsoft.com/office/powerpoint/2010/main" val="38823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PSI-BLAST: step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reference database using the PSSM</a:t>
            </a:r>
          </a:p>
          <a:p>
            <a:pPr lvl="1"/>
            <a:r>
              <a:rPr lang="en-US" dirty="0" smtClean="0"/>
              <a:t>Recall: </a:t>
            </a:r>
            <a:r>
              <a:rPr lang="en-US" dirty="0" err="1" smtClean="0"/>
              <a:t>BLASTp</a:t>
            </a:r>
            <a:r>
              <a:rPr lang="en-US" dirty="0" smtClean="0"/>
              <a:t> looks for 2-3 amino acid words similar to the query sequence above some threshold score calculated from the distance matrix</a:t>
            </a:r>
          </a:p>
          <a:p>
            <a:pPr lvl="1"/>
            <a:r>
              <a:rPr lang="en-US" dirty="0" smtClean="0"/>
              <a:t>An equivalent calculation can be performed using the PSSM; find possible words having a score &gt; the same threshold</a:t>
            </a:r>
          </a:p>
          <a:p>
            <a:pPr lvl="1"/>
            <a:r>
              <a:rPr lang="en-US" dirty="0" smtClean="0"/>
              <a:t>Subsequent BLAST steps are the same: extend matching words, recalculate with gaps, calculate statistics</a:t>
            </a:r>
          </a:p>
          <a:p>
            <a:pPr lvl="1"/>
            <a:r>
              <a:rPr lang="en-US" dirty="0" smtClean="0"/>
              <a:t>E-values now reflect similarity to the query </a:t>
            </a:r>
            <a:r>
              <a:rPr lang="en-US" dirty="0" smtClean="0">
                <a:solidFill>
                  <a:schemeClr val="accent1"/>
                </a:solidFill>
              </a:rPr>
              <a:t>profile</a:t>
            </a:r>
            <a:r>
              <a:rPr lang="en-US" dirty="0" smtClean="0"/>
              <a:t>, not any individual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PSI-BLAST: step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as many iterations as you like</a:t>
            </a:r>
          </a:p>
          <a:p>
            <a:r>
              <a:rPr lang="en-US" dirty="0" smtClean="0"/>
              <a:t>PSSM updated each time based on hits passing E-value threshold on the previous iteration</a:t>
            </a:r>
          </a:p>
          <a:p>
            <a:r>
              <a:rPr lang="en-US" dirty="0" smtClean="0"/>
              <a:t>Sequence-specific bias reduced each time as the PSSM is adjusted to reflect homolog in the entire input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week: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BLASTp</a:t>
            </a:r>
            <a:r>
              <a:rPr lang="en-US" dirty="0" smtClean="0"/>
              <a:t> searches find homologs to a single sequence in a sequence database</a:t>
            </a:r>
          </a:p>
          <a:p>
            <a:pPr lvl="1"/>
            <a:r>
              <a:rPr lang="en-US" dirty="0" smtClean="0"/>
              <a:t>Highest score to sequences best matching the query</a:t>
            </a:r>
          </a:p>
          <a:p>
            <a:pPr lvl="1"/>
            <a:r>
              <a:rPr lang="en-US" dirty="0" smtClean="0"/>
              <a:t>Corollary: lower scores to distant sequences still matching the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97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CrtR</a:t>
            </a:r>
            <a:r>
              <a:rPr lang="en-US" dirty="0" smtClean="0"/>
              <a:t> protein 1e-50 threshold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489063"/>
              </p:ext>
            </p:extLst>
          </p:nvPr>
        </p:nvGraphicFramePr>
        <p:xfrm>
          <a:off x="1619250" y="210185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 &gt; 1e-50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Query not top hit, top E-value</a:t>
                      </a:r>
                      <a:r>
                        <a:rPr lang="en-US" baseline="0" dirty="0" smtClean="0"/>
                        <a:t> != 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4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non-homologous sequence is included during model construction, can bias the model away from true homologs</a:t>
            </a:r>
          </a:p>
          <a:p>
            <a:r>
              <a:rPr lang="en-US" dirty="0" smtClean="0"/>
              <a:t>With subsequent iteration, model can be made completely useless</a:t>
            </a:r>
          </a:p>
          <a:p>
            <a:r>
              <a:rPr lang="en-US" dirty="0" smtClean="0"/>
              <a:t>Using a higher E-value cutoff can ameliorate</a:t>
            </a:r>
          </a:p>
          <a:p>
            <a:r>
              <a:rPr lang="en-US" dirty="0" smtClean="0"/>
              <a:t>On web can examine results and limit selection</a:t>
            </a:r>
          </a:p>
          <a:p>
            <a:pPr lvl="1"/>
            <a:r>
              <a:rPr lang="en-US" dirty="0" smtClean="0"/>
              <a:t>Can’t do this in high-throughput at terminal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8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PSI-BLAST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of BLAST+ package so same basic parameters apply</a:t>
            </a:r>
          </a:p>
          <a:p>
            <a:r>
              <a:rPr lang="en-US" dirty="0" smtClean="0"/>
              <a:t>Additional flags: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num_iterations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[number]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out_pssm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[filename]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out_ascii_pssm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[filename]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comp_based_stats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 #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e.g.,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[jlklassen@bbcsrv3 ~]$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psiblast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–query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test.faa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all.faa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num_iterations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 –out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test_vs_all.psiblast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out_ascii_pssm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pssm.out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comp_based_stats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371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PSI-BLAST with pre-computed PSSM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PSSM using PSI-BLAST with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out_pssm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flag (not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out_ascii_psm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in_pssm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flag instead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–query</a:t>
            </a:r>
          </a:p>
          <a:p>
            <a:r>
              <a:rPr lang="en-US" dirty="0" smtClean="0"/>
              <a:t>e.g.,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jlklassen@bbcsrv3 ~]$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psiblast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in_pssm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pssm.out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all.faa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num_iterations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 –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test_vs_all.psiblast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comp_based_stats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RPSBLAST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PSI-BLAST queries a sequence database with an individual PSSM</a:t>
            </a:r>
          </a:p>
          <a:p>
            <a:r>
              <a:rPr lang="en-US" dirty="0" smtClean="0"/>
              <a:t>RPSBLAST does the opposite: queries an individual sequence with a database of PSSMs</a:t>
            </a:r>
          </a:p>
          <a:p>
            <a:pPr lvl="1"/>
            <a:r>
              <a:rPr lang="en-US" dirty="0" smtClean="0"/>
              <a:t>e.g., From NCBI’s Conserved Domain Database (CDD) to annotate sequences according to NCBI’s </a:t>
            </a:r>
            <a:r>
              <a:rPr lang="en-US" dirty="0" err="1" smtClean="0"/>
              <a:t>ortholog</a:t>
            </a:r>
            <a:r>
              <a:rPr lang="en-US" dirty="0" smtClean="0"/>
              <a:t> family </a:t>
            </a:r>
            <a:r>
              <a:rPr lang="en-US" dirty="0" err="1" smtClean="0"/>
              <a:t>descriptsion</a:t>
            </a:r>
            <a:endParaRPr lang="en-US" dirty="0" smtClean="0"/>
          </a:p>
          <a:p>
            <a:r>
              <a:rPr lang="en-US" dirty="0" smtClean="0"/>
              <a:t>In BLAST+, command is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rpsplast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dirty="0" smtClean="0"/>
              <a:t>and works similarly to other BLAST+ commands except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is now PSSMs, not sequences</a:t>
            </a:r>
          </a:p>
          <a:p>
            <a:r>
              <a:rPr lang="en-US" dirty="0" smtClean="0"/>
              <a:t>Possible to make your own PSSM database but complicated (most people use </a:t>
            </a:r>
            <a:r>
              <a:rPr lang="en-US" dirty="0" err="1" smtClean="0"/>
              <a:t>HMMer</a:t>
            </a:r>
            <a:r>
              <a:rPr lang="en-US" dirty="0" smtClean="0"/>
              <a:t> instead)</a:t>
            </a:r>
          </a:p>
        </p:txBody>
      </p:sp>
    </p:spTree>
    <p:extLst>
      <p:ext uri="{BB962C8B-B14F-4D97-AF65-F5344CB8AC3E}">
        <p14:creationId xmlns:p14="http://schemas.microsoft.com/office/powerpoint/2010/main" val="11060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Recall that all BLAST programs are local alignments</a:t>
            </a:r>
          </a:p>
          <a:p>
            <a:pPr lvl="1"/>
            <a:r>
              <a:rPr lang="en-US" dirty="0" smtClean="0"/>
              <a:t>Trade-off between speed and accuracy</a:t>
            </a:r>
          </a:p>
          <a:p>
            <a:r>
              <a:rPr lang="en-US" dirty="0" smtClean="0"/>
              <a:t>FASTA: alternative package for database</a:t>
            </a:r>
          </a:p>
          <a:p>
            <a:pPr lvl="1"/>
            <a:r>
              <a:rPr lang="en-US" dirty="0">
                <a:hlinkClick r:id="rId2"/>
              </a:rPr>
              <a:t>http://www.ebi.ac.uk/Tools/sss/fasta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Heuristics like BLAST using word matching for initial sequence matching</a:t>
            </a:r>
          </a:p>
          <a:p>
            <a:pPr lvl="1"/>
            <a:r>
              <a:rPr lang="en-US" dirty="0" smtClean="0"/>
              <a:t>Final alignments use Smith-Waterman global pairwise alignment method</a:t>
            </a:r>
            <a:endParaRPr lang="en-US" dirty="0"/>
          </a:p>
          <a:p>
            <a:r>
              <a:rPr lang="en-US" dirty="0" smtClean="0"/>
              <a:t>Advances in computer science and statistics on both fronts (i.e., better accuracy &amp; better approximations)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13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HMMER is a software package similar to PSI-BLAST, i.e., searching databases with homology models</a:t>
            </a:r>
          </a:p>
          <a:p>
            <a:r>
              <a:rPr lang="en-US" dirty="0" smtClean="0"/>
              <a:t>Uses HMMs instead of PSSMs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More statistically explicit models</a:t>
            </a:r>
          </a:p>
          <a:p>
            <a:pPr lvl="1"/>
            <a:r>
              <a:rPr lang="en-US" dirty="0" smtClean="0"/>
              <a:t>HMMER3 as ~fast as BLAST</a:t>
            </a:r>
          </a:p>
          <a:p>
            <a:pPr lvl="1"/>
            <a:r>
              <a:rPr lang="en-US" dirty="0" smtClean="0"/>
              <a:t>Easy to use at command line</a:t>
            </a:r>
          </a:p>
          <a:p>
            <a:pPr lvl="1"/>
            <a:r>
              <a:rPr lang="en-US" dirty="0" smtClean="0"/>
              <a:t>Can make models for DNA, RNA, protein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Initial alignment is always a second step</a:t>
            </a:r>
          </a:p>
          <a:p>
            <a:pPr lvl="1"/>
            <a:r>
              <a:rPr lang="en-US" dirty="0" smtClean="0"/>
              <a:t>No NCBI interface (database-specific instead)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evaluate the probability of a sequence matching a model</a:t>
            </a:r>
          </a:p>
          <a:p>
            <a:pPr lvl="1"/>
            <a:r>
              <a:rPr lang="en-US" dirty="0" smtClean="0"/>
              <a:t>Assumes preexisting model</a:t>
            </a:r>
          </a:p>
          <a:p>
            <a:r>
              <a:rPr lang="en-US" dirty="0" smtClean="0"/>
              <a:t>Essentially a classification problem</a:t>
            </a:r>
          </a:p>
          <a:p>
            <a:pPr lvl="1"/>
            <a:r>
              <a:rPr lang="en-US" dirty="0" smtClean="0"/>
              <a:t>Given data, how well does it fit a model?</a:t>
            </a:r>
          </a:p>
          <a:p>
            <a:pPr lvl="1"/>
            <a:r>
              <a:rPr lang="en-US" dirty="0" smtClean="0"/>
              <a:t>Given data and multiple models, which fits best?</a:t>
            </a:r>
          </a:p>
          <a:p>
            <a:pPr lvl="1"/>
            <a:r>
              <a:rPr lang="en-US" dirty="0" smtClean="0"/>
              <a:t>e.g., Does a gene belong to a gene family?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530758"/>
            <a:ext cx="8810625" cy="1069972"/>
          </a:xfrm>
        </p:spPr>
        <p:txBody>
          <a:bodyPr/>
          <a:lstStyle/>
          <a:p>
            <a:r>
              <a:rPr lang="en-US" dirty="0" smtClean="0"/>
              <a:t>“A finite number of states connected by transitions”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581001"/>
            <a:ext cx="4981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http://www.ch.embnet.org/CoursEMBnet/Basel03/slides/PSSM_HMMM.pdf</a:t>
            </a:r>
          </a:p>
        </p:txBody>
      </p:sp>
      <p:sp>
        <p:nvSpPr>
          <p:cNvPr id="9" name="Oval 8"/>
          <p:cNvSpPr/>
          <p:nvPr/>
        </p:nvSpPr>
        <p:spPr>
          <a:xfrm>
            <a:off x="1885949" y="4223156"/>
            <a:ext cx="400050" cy="40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85949" y="4758142"/>
            <a:ext cx="400050" cy="40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95474" y="5293128"/>
            <a:ext cx="400050" cy="4000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0224" y="4135845"/>
            <a:ext cx="581025" cy="1657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66924" y="5793195"/>
            <a:ext cx="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33599" y="5793195"/>
            <a:ext cx="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157662" y="2565806"/>
            <a:ext cx="400050" cy="40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57662" y="3100792"/>
            <a:ext cx="400050" cy="4000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67187" y="3635778"/>
            <a:ext cx="400050" cy="40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71937" y="2478495"/>
            <a:ext cx="581025" cy="1657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338637" y="4135845"/>
            <a:ext cx="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05312" y="4135845"/>
            <a:ext cx="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429375" y="4224739"/>
            <a:ext cx="400050" cy="4000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29375" y="4759725"/>
            <a:ext cx="400050" cy="40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38900" y="5294711"/>
            <a:ext cx="400050" cy="40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43650" y="4137428"/>
            <a:ext cx="581025" cy="1657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610350" y="5794778"/>
            <a:ext cx="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77025" y="5794778"/>
            <a:ext cx="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43175" y="3819525"/>
            <a:ext cx="1333500" cy="803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57750" y="3800475"/>
            <a:ext cx="1295400" cy="704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21743" y="5505450"/>
            <a:ext cx="36885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6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66867"/>
            <a:ext cx="8572500" cy="1069972"/>
          </a:xfrm>
        </p:spPr>
        <p:txBody>
          <a:bodyPr/>
          <a:lstStyle/>
          <a:p>
            <a:r>
              <a:rPr lang="en-US" dirty="0" smtClean="0"/>
              <a:t>“A finite number of states connected by transitions”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581001"/>
            <a:ext cx="4981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http://www.ch.embnet.org/CoursEMBnet/Basel03/slides/PSSM_HMMM.pdf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819171" y="2378987"/>
            <a:ext cx="5389321" cy="4082431"/>
            <a:chOff x="1819171" y="2378987"/>
            <a:chExt cx="5389321" cy="4082431"/>
          </a:xfrm>
        </p:grpSpPr>
        <p:sp>
          <p:nvSpPr>
            <p:cNvPr id="5" name="Oval 4"/>
            <p:cNvSpPr/>
            <p:nvPr/>
          </p:nvSpPr>
          <p:spPr>
            <a:xfrm>
              <a:off x="1885639" y="4482151"/>
              <a:ext cx="310184" cy="31018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885639" y="4896959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85639" y="5311767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893024" y="5726575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19171" y="4423068"/>
              <a:ext cx="450505" cy="1691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25960" y="6114308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77657" y="6114308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173723" y="2438070"/>
              <a:ext cx="310184" cy="31018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73723" y="2852878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73723" y="3267686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81108" y="3682494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07255" y="2378987"/>
              <a:ext cx="450505" cy="1691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314044" y="4070227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65741" y="4070227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503136" y="2438070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03136" y="2852878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03136" y="3267686"/>
              <a:ext cx="310184" cy="3101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10521" y="3682494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36668" y="2378987"/>
              <a:ext cx="450505" cy="1691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643457" y="4070227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695154" y="4070227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824455" y="4482151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824455" y="4896959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824455" y="5311767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831840" y="5726575"/>
              <a:ext cx="310184" cy="31018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57987" y="4423068"/>
              <a:ext cx="450505" cy="1691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964776" y="6114308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16473" y="6114308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227628" y="3007970"/>
              <a:ext cx="221457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269676" y="3476918"/>
              <a:ext cx="761845" cy="8741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665220" y="3267686"/>
              <a:ext cx="16687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971198" y="3422778"/>
              <a:ext cx="711542" cy="9053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2351291" y="5466859"/>
              <a:ext cx="43162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339340" y="3913969"/>
              <a:ext cx="2994660" cy="11380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73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all homologous sequences using </a:t>
            </a:r>
            <a:r>
              <a:rPr lang="en-US" dirty="0" err="1" smtClean="0"/>
              <a:t>BLASTp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ideal world (e.g., highly conserved sequences) a simple </a:t>
            </a:r>
            <a:r>
              <a:rPr lang="en-US" dirty="0" err="1" smtClean="0"/>
              <a:t>BLASTp</a:t>
            </a:r>
            <a:r>
              <a:rPr lang="en-US" dirty="0" smtClean="0"/>
              <a:t> search would recover all homologs of a single query sequence</a:t>
            </a:r>
          </a:p>
          <a:p>
            <a:pPr lvl="1"/>
            <a:r>
              <a:rPr lang="en-US" dirty="0" smtClean="0"/>
              <a:t>Simply accept all sequences above some E-value cutoff</a:t>
            </a:r>
          </a:p>
          <a:p>
            <a:pPr lvl="1"/>
            <a:r>
              <a:rPr lang="en-US" dirty="0" smtClean="0"/>
              <a:t>E-values can have a steep decline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0170" y="4687911"/>
            <a:ext cx="0" cy="1532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40170" y="6220496"/>
            <a:ext cx="36318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40170" y="4855336"/>
            <a:ext cx="1326523" cy="43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6693" y="5293218"/>
            <a:ext cx="309093" cy="746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75786" y="6040192"/>
            <a:ext cx="1880316" cy="90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3445" y="6256849"/>
            <a:ext cx="41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Sequence, ranked by decreasing similarity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7311" y="4970052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Sequence</a:t>
            </a:r>
          </a:p>
          <a:p>
            <a:pPr algn="ctr"/>
            <a:r>
              <a:rPr lang="en-US" dirty="0" smtClean="0"/>
              <a:t>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probability of moving from one state to another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Yellow|Green</a:t>
            </a:r>
            <a:r>
              <a:rPr lang="en-US" dirty="0" smtClean="0"/>
              <a:t>) = 1</a:t>
            </a:r>
          </a:p>
          <a:p>
            <a:pPr lvl="1"/>
            <a:r>
              <a:rPr lang="en-US" dirty="0" smtClean="0"/>
              <a:t>“The probability of transitioning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to yellow given green”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Red|Yellow</a:t>
            </a:r>
            <a:r>
              <a:rPr lang="en-US" dirty="0" smtClean="0"/>
              <a:t>) = 1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Green|Red</a:t>
            </a:r>
            <a:r>
              <a:rPr lang="en-US" dirty="0" smtClean="0"/>
              <a:t>) = 1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Green|Yellow</a:t>
            </a:r>
            <a:r>
              <a:rPr lang="en-US" dirty="0" smtClean="0"/>
              <a:t>) = 0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Yellow|Red</a:t>
            </a:r>
            <a:r>
              <a:rPr lang="en-US" dirty="0" smtClean="0"/>
              <a:t>) = 0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Red|Green</a:t>
            </a:r>
            <a:r>
              <a:rPr lang="en-US" dirty="0" smtClean="0"/>
              <a:t>) = 0</a:t>
            </a:r>
          </a:p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650432" y="3499575"/>
            <a:ext cx="2424863" cy="1781085"/>
            <a:chOff x="1800224" y="2478495"/>
            <a:chExt cx="5124451" cy="3763958"/>
          </a:xfrm>
        </p:grpSpPr>
        <p:sp>
          <p:nvSpPr>
            <p:cNvPr id="4" name="Oval 3"/>
            <p:cNvSpPr/>
            <p:nvPr/>
          </p:nvSpPr>
          <p:spPr>
            <a:xfrm>
              <a:off x="1885949" y="4223156"/>
              <a:ext cx="400050" cy="4000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885949" y="4758142"/>
              <a:ext cx="400050" cy="4000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95474" y="5293128"/>
              <a:ext cx="400050" cy="40005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00224" y="4135845"/>
              <a:ext cx="581025" cy="1657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66924" y="5793195"/>
              <a:ext cx="0" cy="447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599" y="5793195"/>
              <a:ext cx="0" cy="447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157662" y="2565806"/>
              <a:ext cx="400050" cy="4000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57662" y="3100792"/>
              <a:ext cx="400050" cy="4000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167187" y="3635778"/>
              <a:ext cx="400050" cy="4000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1937" y="2478495"/>
              <a:ext cx="581025" cy="1657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338637" y="4135845"/>
              <a:ext cx="0" cy="447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05312" y="4135845"/>
              <a:ext cx="0" cy="447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429375" y="4224739"/>
              <a:ext cx="400050" cy="4000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429375" y="4759725"/>
              <a:ext cx="400050" cy="4000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438900" y="5294711"/>
              <a:ext cx="400050" cy="4000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43650" y="4137428"/>
              <a:ext cx="581025" cy="1657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610350" y="5794778"/>
              <a:ext cx="0" cy="447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77025" y="5794778"/>
              <a:ext cx="0" cy="447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543175" y="3819525"/>
              <a:ext cx="1333500" cy="8036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857750" y="3800475"/>
              <a:ext cx="1295400" cy="7048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2521743" y="5505450"/>
              <a:ext cx="36885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19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probability of moving from one state to another</a:t>
            </a:r>
          </a:p>
          <a:p>
            <a:r>
              <a:rPr lang="en-US" dirty="0" smtClean="0"/>
              <a:t>P(C|B) = 1</a:t>
            </a:r>
          </a:p>
          <a:p>
            <a:r>
              <a:rPr lang="en-US" dirty="0" smtClean="0"/>
              <a:t>P(D|C) = 1</a:t>
            </a:r>
          </a:p>
          <a:p>
            <a:r>
              <a:rPr lang="en-US" dirty="0" smtClean="0"/>
              <a:t>P(A|D) = 1</a:t>
            </a:r>
          </a:p>
          <a:p>
            <a:r>
              <a:rPr lang="en-US" dirty="0" smtClean="0"/>
              <a:t>P(A|B) = P(vehicles turning left)</a:t>
            </a:r>
          </a:p>
          <a:p>
            <a:r>
              <a:rPr lang="en-US" dirty="0" smtClean="0"/>
              <a:t>P(A|B) = P(no vehicles turning left)</a:t>
            </a:r>
          </a:p>
          <a:p>
            <a:r>
              <a:rPr lang="en-US" dirty="0" smtClean="0"/>
              <a:t>P(B|A) = 0 etc.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165426" y="2561867"/>
            <a:ext cx="2673746" cy="2025373"/>
            <a:chOff x="1819171" y="2378987"/>
            <a:chExt cx="5389321" cy="4082431"/>
          </a:xfrm>
        </p:grpSpPr>
        <p:sp>
          <p:nvSpPr>
            <p:cNvPr id="27" name="Oval 26"/>
            <p:cNvSpPr/>
            <p:nvPr/>
          </p:nvSpPr>
          <p:spPr>
            <a:xfrm>
              <a:off x="1885639" y="4482151"/>
              <a:ext cx="310184" cy="31018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85639" y="4896959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885639" y="5311767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893024" y="5726575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19171" y="4423068"/>
              <a:ext cx="450505" cy="1691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025960" y="6114308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077657" y="6114308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173723" y="2438070"/>
              <a:ext cx="310184" cy="31018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173723" y="2852878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173723" y="3267686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181108" y="3682494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07255" y="2378987"/>
              <a:ext cx="450505" cy="1691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314044" y="4070227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65741" y="4070227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503136" y="2438070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503136" y="2852878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503136" y="3267686"/>
              <a:ext cx="310184" cy="31018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510521" y="3682494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36668" y="2378987"/>
              <a:ext cx="450505" cy="1691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643457" y="4070227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695154" y="4070227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824455" y="4482151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824455" y="4896959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824455" y="5311767"/>
              <a:ext cx="310184" cy="3101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831840" y="5726575"/>
              <a:ext cx="310184" cy="31018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757987" y="4423068"/>
              <a:ext cx="450505" cy="1691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964776" y="6114308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016473" y="6114308"/>
              <a:ext cx="0" cy="347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227628" y="3007970"/>
              <a:ext cx="221457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2269676" y="3476918"/>
              <a:ext cx="761845" cy="8741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665220" y="3267686"/>
              <a:ext cx="16687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971198" y="3422778"/>
              <a:ext cx="711542" cy="9053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2351291" y="5466859"/>
              <a:ext cx="43162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2339340" y="3913969"/>
              <a:ext cx="2994660" cy="11380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114339" y="32554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755531" y="224137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7911198" y="224137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8567462" y="324161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HMMs are like Markov Chains in that they comprise states connected by transitions</a:t>
            </a:r>
          </a:p>
          <a:p>
            <a:r>
              <a:rPr lang="en-US" dirty="0" smtClean="0"/>
              <a:t>Difference: </a:t>
            </a:r>
            <a:r>
              <a:rPr lang="en-US" dirty="0"/>
              <a:t>e</a:t>
            </a:r>
            <a:r>
              <a:rPr lang="en-US" dirty="0" smtClean="0"/>
              <a:t>ach state does not comprise a single symbol but rather a distribution of them</a:t>
            </a:r>
          </a:p>
          <a:p>
            <a:pPr lvl="1"/>
            <a:r>
              <a:rPr lang="en-US" dirty="0" smtClean="0"/>
              <a:t>e.g., a column of a sequence alignment will contain some frequency of A, C, G and T</a:t>
            </a:r>
          </a:p>
          <a:p>
            <a:r>
              <a:rPr lang="en-US" dirty="0" smtClean="0"/>
              <a:t>Each state can “emit” a symbol with some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Known: </a:t>
            </a:r>
          </a:p>
          <a:p>
            <a:pPr lvl="1"/>
            <a:r>
              <a:rPr lang="en-US" dirty="0" smtClean="0"/>
              <a:t>The number of states</a:t>
            </a:r>
          </a:p>
          <a:p>
            <a:pPr lvl="1"/>
            <a:r>
              <a:rPr lang="en-US" dirty="0" smtClean="0"/>
              <a:t>The transition probabilities</a:t>
            </a:r>
          </a:p>
          <a:p>
            <a:pPr lvl="1"/>
            <a:r>
              <a:rPr lang="en-US" dirty="0" smtClean="0"/>
              <a:t>The emission probabilities</a:t>
            </a:r>
          </a:p>
          <a:p>
            <a:r>
              <a:rPr lang="en-US" dirty="0" smtClean="0"/>
              <a:t>Question: how well does a sequence match the model?</a:t>
            </a:r>
          </a:p>
          <a:p>
            <a:pPr lvl="1"/>
            <a:r>
              <a:rPr lang="en-US" dirty="0" smtClean="0"/>
              <a:t>Evaluate the global probability by multiplying the probability of each step through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simplified model: identifying a 5’ splice site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Eddy 2004 Nat. </a:t>
            </a:r>
            <a:r>
              <a:rPr lang="en-US" dirty="0" err="1" smtClean="0"/>
              <a:t>Biotechnol</a:t>
            </a:r>
            <a:r>
              <a:rPr lang="en-US" dirty="0" smtClean="0"/>
              <a:t>. 22: 1315-1316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30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possible states: exon, 5’ splice site, intron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73499" y="260153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56845" y="2601532"/>
            <a:ext cx="914400" cy="9144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40191" y="2601532"/>
            <a:ext cx="914400" cy="914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0455" y="4542685"/>
            <a:ext cx="6603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CTTCATGTGAAAGCAGACGTAAGTCA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8859" y="3058732"/>
            <a:ext cx="8932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93165" y="3058732"/>
            <a:ext cx="7996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3910" y="3058732"/>
            <a:ext cx="7996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79965" y="3079052"/>
            <a:ext cx="7996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13849" y="3588578"/>
            <a:ext cx="63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49889" y="3588578"/>
            <a:ext cx="13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 splice site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17831" y="3588578"/>
            <a:ext cx="75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1650" y="287406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265" y="2894386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08268" y="2701188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91869" y="27011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6340135" y="2701188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200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7514"/>
            <a:ext cx="7886700" cy="130452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5’ splice site nearly always G, occasionally A</a:t>
            </a:r>
          </a:p>
          <a:p>
            <a:r>
              <a:rPr lang="en-US" sz="2400" dirty="0" smtClean="0"/>
              <a:t>Exon sequence distributed uniformly</a:t>
            </a:r>
          </a:p>
          <a:p>
            <a:r>
              <a:rPr lang="en-US" sz="2400" dirty="0" smtClean="0"/>
              <a:t>Intron sequence is AT rich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073499" y="4327301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56845" y="4327301"/>
            <a:ext cx="914400" cy="9144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40191" y="4327301"/>
            <a:ext cx="914400" cy="914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8859" y="4784501"/>
            <a:ext cx="8932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93165" y="4784501"/>
            <a:ext cx="7996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3910" y="4784501"/>
            <a:ext cx="7996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79965" y="4804821"/>
            <a:ext cx="7996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81650" y="459983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265" y="4620155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08268" y="4426957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91869" y="44269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6340135" y="4426957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915532" y="2992036"/>
            <a:ext cx="122020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P(A) = 0.25</a:t>
            </a:r>
          </a:p>
          <a:p>
            <a:r>
              <a:rPr lang="en-US" dirty="0" smtClean="0"/>
              <a:t>P(C) = 0.25</a:t>
            </a:r>
          </a:p>
          <a:p>
            <a:r>
              <a:rPr lang="en-US" dirty="0" smtClean="0"/>
              <a:t>P(G) = 0.25</a:t>
            </a:r>
          </a:p>
          <a:p>
            <a:r>
              <a:rPr lang="en-US" dirty="0" smtClean="0"/>
              <a:t>P(T) = 0.25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45796" y="2991455"/>
            <a:ext cx="11031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P(A) = 0.4</a:t>
            </a:r>
          </a:p>
          <a:p>
            <a:r>
              <a:rPr lang="en-US" dirty="0" smtClean="0"/>
              <a:t>P(C) = 0.1</a:t>
            </a:r>
          </a:p>
          <a:p>
            <a:r>
              <a:rPr lang="en-US" dirty="0" smtClean="0"/>
              <a:t>P(G) = </a:t>
            </a:r>
            <a:r>
              <a:rPr lang="en-US" dirty="0" smtClean="0"/>
              <a:t>0.1</a:t>
            </a:r>
            <a:endParaRPr lang="en-US" dirty="0" smtClean="0"/>
          </a:p>
          <a:p>
            <a:r>
              <a:rPr lang="en-US" dirty="0" smtClean="0"/>
              <a:t>P(T) = </a:t>
            </a:r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03942" y="2992034"/>
            <a:ext cx="122020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P(A) = 0.05</a:t>
            </a:r>
          </a:p>
          <a:p>
            <a:r>
              <a:rPr lang="en-US" dirty="0" smtClean="0"/>
              <a:t>P(C) = 0</a:t>
            </a:r>
          </a:p>
          <a:p>
            <a:r>
              <a:rPr lang="en-US" dirty="0" smtClean="0"/>
              <a:t>P(G) = 0.95</a:t>
            </a:r>
          </a:p>
          <a:p>
            <a:r>
              <a:rPr lang="en-US" dirty="0" smtClean="0"/>
              <a:t>P(T)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79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873"/>
            <a:ext cx="7886700" cy="1325563"/>
          </a:xfrm>
        </p:spPr>
        <p:txBody>
          <a:bodyPr/>
          <a:lstStyle/>
          <a:p>
            <a:r>
              <a:rPr lang="en-US" dirty="0" smtClean="0"/>
              <a:t>Transition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591"/>
            <a:ext cx="7886700" cy="15097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Exon &amp; intron can be multiple bases long</a:t>
            </a:r>
          </a:p>
          <a:p>
            <a:r>
              <a:rPr lang="en-US" sz="2400" dirty="0" smtClean="0"/>
              <a:t>5’ splice site only one base long</a:t>
            </a:r>
          </a:p>
          <a:p>
            <a:r>
              <a:rPr lang="en-US" sz="2400" dirty="0" smtClean="0"/>
              <a:t>Exact probabilities are flexible</a:t>
            </a:r>
          </a:p>
        </p:txBody>
      </p:sp>
      <p:sp>
        <p:nvSpPr>
          <p:cNvPr id="4" name="Oval 3"/>
          <p:cNvSpPr/>
          <p:nvPr/>
        </p:nvSpPr>
        <p:spPr>
          <a:xfrm>
            <a:off x="2073499" y="4327301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56845" y="4327301"/>
            <a:ext cx="914400" cy="9144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40191" y="4327301"/>
            <a:ext cx="914400" cy="914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8859" y="4784501"/>
            <a:ext cx="8932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93165" y="4784501"/>
            <a:ext cx="7996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3910" y="4784501"/>
            <a:ext cx="7996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79965" y="4804821"/>
            <a:ext cx="7996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81650" y="459983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265" y="4620155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08268" y="4426957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91869" y="44269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6340135" y="4426957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915532" y="2992036"/>
            <a:ext cx="122020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P(A) = 0.25</a:t>
            </a:r>
          </a:p>
          <a:p>
            <a:r>
              <a:rPr lang="en-US" dirty="0" smtClean="0"/>
              <a:t>P(C) = 0.25</a:t>
            </a:r>
          </a:p>
          <a:p>
            <a:r>
              <a:rPr lang="en-US" dirty="0" smtClean="0"/>
              <a:t>P(G) = 0.25</a:t>
            </a:r>
          </a:p>
          <a:p>
            <a:r>
              <a:rPr lang="en-US" dirty="0" smtClean="0"/>
              <a:t>P(T) = 0.25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45794" y="2992034"/>
            <a:ext cx="11031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P(A) = 0.4</a:t>
            </a:r>
          </a:p>
          <a:p>
            <a:r>
              <a:rPr lang="en-US" dirty="0" smtClean="0"/>
              <a:t>P(C) = 0.1</a:t>
            </a:r>
          </a:p>
          <a:p>
            <a:r>
              <a:rPr lang="en-US" dirty="0" smtClean="0"/>
              <a:t>P(G) = 0.1</a:t>
            </a:r>
          </a:p>
          <a:p>
            <a:r>
              <a:rPr lang="en-US" dirty="0" smtClean="0"/>
              <a:t>P(T) = 0.4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03942" y="2992034"/>
            <a:ext cx="122020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P(A) = 0.05</a:t>
            </a:r>
          </a:p>
          <a:p>
            <a:r>
              <a:rPr lang="en-US" dirty="0" smtClean="0"/>
              <a:t>P(C) = 0</a:t>
            </a:r>
          </a:p>
          <a:p>
            <a:r>
              <a:rPr lang="en-US" dirty="0" smtClean="0"/>
              <a:t>P(G) = 0.95</a:t>
            </a:r>
          </a:p>
          <a:p>
            <a:r>
              <a:rPr lang="en-US" dirty="0" smtClean="0"/>
              <a:t>P(T) = 0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2196542" y="5254580"/>
            <a:ext cx="752313" cy="691513"/>
          </a:xfrm>
          <a:custGeom>
            <a:avLst/>
            <a:gdLst>
              <a:gd name="connsiteX0" fmla="*/ 726962 w 752313"/>
              <a:gd name="connsiteY0" fmla="*/ 0 h 691513"/>
              <a:gd name="connsiteX1" fmla="*/ 675447 w 752313"/>
              <a:gd name="connsiteY1" fmla="*/ 579550 h 691513"/>
              <a:gd name="connsiteX2" fmla="*/ 83019 w 752313"/>
              <a:gd name="connsiteY2" fmla="*/ 643944 h 691513"/>
              <a:gd name="connsiteX3" fmla="*/ 18624 w 752313"/>
              <a:gd name="connsiteY3" fmla="*/ 38637 h 69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313" h="691513">
                <a:moveTo>
                  <a:pt x="726962" y="0"/>
                </a:moveTo>
                <a:cubicBezTo>
                  <a:pt x="754866" y="236113"/>
                  <a:pt x="782771" y="472226"/>
                  <a:pt x="675447" y="579550"/>
                </a:cubicBezTo>
                <a:cubicBezTo>
                  <a:pt x="568123" y="686874"/>
                  <a:pt x="192489" y="734096"/>
                  <a:pt x="83019" y="643944"/>
                </a:cubicBezTo>
                <a:cubicBezTo>
                  <a:pt x="-26451" y="553792"/>
                  <a:pt x="-3914" y="296214"/>
                  <a:pt x="18624" y="38637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121233" y="5239727"/>
            <a:ext cx="752313" cy="691513"/>
          </a:xfrm>
          <a:custGeom>
            <a:avLst/>
            <a:gdLst>
              <a:gd name="connsiteX0" fmla="*/ 726962 w 752313"/>
              <a:gd name="connsiteY0" fmla="*/ 0 h 691513"/>
              <a:gd name="connsiteX1" fmla="*/ 675447 w 752313"/>
              <a:gd name="connsiteY1" fmla="*/ 579550 h 691513"/>
              <a:gd name="connsiteX2" fmla="*/ 83019 w 752313"/>
              <a:gd name="connsiteY2" fmla="*/ 643944 h 691513"/>
              <a:gd name="connsiteX3" fmla="*/ 18624 w 752313"/>
              <a:gd name="connsiteY3" fmla="*/ 38637 h 69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313" h="691513">
                <a:moveTo>
                  <a:pt x="726962" y="0"/>
                </a:moveTo>
                <a:cubicBezTo>
                  <a:pt x="754866" y="236113"/>
                  <a:pt x="782771" y="472226"/>
                  <a:pt x="675447" y="579550"/>
                </a:cubicBezTo>
                <a:cubicBezTo>
                  <a:pt x="568123" y="686874"/>
                  <a:pt x="192489" y="734096"/>
                  <a:pt x="83019" y="643944"/>
                </a:cubicBezTo>
                <a:cubicBezTo>
                  <a:pt x="-26451" y="553792"/>
                  <a:pt x="-3914" y="296214"/>
                  <a:pt x="18624" y="38637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163645" y="441156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89264" y="5347033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0.9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164573" y="534135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0.9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012090" y="442695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0.1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056889" y="442695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0.1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132273" y="442695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46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873"/>
            <a:ext cx="7886700" cy="1325563"/>
          </a:xfrm>
        </p:spPr>
        <p:txBody>
          <a:bodyPr/>
          <a:lstStyle/>
          <a:p>
            <a:r>
              <a:rPr lang="en-US" dirty="0" smtClean="0"/>
              <a:t>Discuss: given this sequence, where is the splice site?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46265" y="1901682"/>
            <a:ext cx="7975918" cy="2954059"/>
            <a:chOff x="446265" y="2992034"/>
            <a:chExt cx="7975918" cy="2954059"/>
          </a:xfrm>
        </p:grpSpPr>
        <p:sp>
          <p:nvSpPr>
            <p:cNvPr id="4" name="Oval 3"/>
            <p:cNvSpPr/>
            <p:nvPr/>
          </p:nvSpPr>
          <p:spPr>
            <a:xfrm>
              <a:off x="2073499" y="4327301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056845" y="4327301"/>
              <a:ext cx="914400" cy="9144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040191" y="4327301"/>
              <a:ext cx="914400" cy="9144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048859" y="4784501"/>
              <a:ext cx="8932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093165" y="4784501"/>
              <a:ext cx="7996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073910" y="4784501"/>
              <a:ext cx="7996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079965" y="4804821"/>
              <a:ext cx="7996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881650" y="4599835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6265" y="4620155"/>
              <a:ext cx="632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08268" y="4426957"/>
              <a:ext cx="4347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E</a:t>
              </a:r>
              <a:endParaRPr lang="en-US" sz="4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91869" y="4426957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40135" y="4426957"/>
              <a:ext cx="314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I</a:t>
              </a:r>
              <a:endParaRPr lang="en-US" sz="4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15532" y="2992036"/>
              <a:ext cx="1220206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P(A) = 0.25</a:t>
              </a:r>
            </a:p>
            <a:p>
              <a:r>
                <a:rPr lang="en-US" dirty="0" smtClean="0"/>
                <a:t>P(C) = 0.25</a:t>
              </a:r>
            </a:p>
            <a:p>
              <a:r>
                <a:rPr lang="en-US" dirty="0" smtClean="0"/>
                <a:t>P(G) = 0.25</a:t>
              </a:r>
            </a:p>
            <a:p>
              <a:r>
                <a:rPr lang="en-US" dirty="0" smtClean="0"/>
                <a:t>P(T) = 0.25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5794" y="2992034"/>
              <a:ext cx="1103187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P(A) = 0.4</a:t>
              </a:r>
            </a:p>
            <a:p>
              <a:r>
                <a:rPr lang="en-US" dirty="0" smtClean="0"/>
                <a:t>P(C) = 0.1</a:t>
              </a:r>
            </a:p>
            <a:p>
              <a:r>
                <a:rPr lang="en-US" dirty="0" smtClean="0"/>
                <a:t>P(G) = 0.1</a:t>
              </a:r>
            </a:p>
            <a:p>
              <a:r>
                <a:rPr lang="en-US" dirty="0" smtClean="0"/>
                <a:t>P(T) = 0.4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03942" y="2992034"/>
              <a:ext cx="1220206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P(A) = 0.05</a:t>
              </a:r>
            </a:p>
            <a:p>
              <a:r>
                <a:rPr lang="en-US" dirty="0" smtClean="0"/>
                <a:t>P(C) = 0</a:t>
              </a:r>
            </a:p>
            <a:p>
              <a:r>
                <a:rPr lang="en-US" dirty="0" smtClean="0"/>
                <a:t>P(G) = 0.95</a:t>
              </a:r>
            </a:p>
            <a:p>
              <a:r>
                <a:rPr lang="en-US" dirty="0" smtClean="0"/>
                <a:t>P(T) = 0</a:t>
              </a:r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196542" y="5254580"/>
              <a:ext cx="752313" cy="691513"/>
            </a:xfrm>
            <a:custGeom>
              <a:avLst/>
              <a:gdLst>
                <a:gd name="connsiteX0" fmla="*/ 726962 w 752313"/>
                <a:gd name="connsiteY0" fmla="*/ 0 h 691513"/>
                <a:gd name="connsiteX1" fmla="*/ 675447 w 752313"/>
                <a:gd name="connsiteY1" fmla="*/ 579550 h 691513"/>
                <a:gd name="connsiteX2" fmla="*/ 83019 w 752313"/>
                <a:gd name="connsiteY2" fmla="*/ 643944 h 691513"/>
                <a:gd name="connsiteX3" fmla="*/ 18624 w 752313"/>
                <a:gd name="connsiteY3" fmla="*/ 38637 h 69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313" h="691513">
                  <a:moveTo>
                    <a:pt x="726962" y="0"/>
                  </a:moveTo>
                  <a:cubicBezTo>
                    <a:pt x="754866" y="236113"/>
                    <a:pt x="782771" y="472226"/>
                    <a:pt x="675447" y="579550"/>
                  </a:cubicBezTo>
                  <a:cubicBezTo>
                    <a:pt x="568123" y="686874"/>
                    <a:pt x="192489" y="734096"/>
                    <a:pt x="83019" y="643944"/>
                  </a:cubicBezTo>
                  <a:cubicBezTo>
                    <a:pt x="-26451" y="553792"/>
                    <a:pt x="-3914" y="296214"/>
                    <a:pt x="18624" y="3863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21233" y="5239727"/>
              <a:ext cx="752313" cy="691513"/>
            </a:xfrm>
            <a:custGeom>
              <a:avLst/>
              <a:gdLst>
                <a:gd name="connsiteX0" fmla="*/ 726962 w 752313"/>
                <a:gd name="connsiteY0" fmla="*/ 0 h 691513"/>
                <a:gd name="connsiteX1" fmla="*/ 675447 w 752313"/>
                <a:gd name="connsiteY1" fmla="*/ 579550 h 691513"/>
                <a:gd name="connsiteX2" fmla="*/ 83019 w 752313"/>
                <a:gd name="connsiteY2" fmla="*/ 643944 h 691513"/>
                <a:gd name="connsiteX3" fmla="*/ 18624 w 752313"/>
                <a:gd name="connsiteY3" fmla="*/ 38637 h 69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313" h="691513">
                  <a:moveTo>
                    <a:pt x="726962" y="0"/>
                  </a:moveTo>
                  <a:cubicBezTo>
                    <a:pt x="754866" y="236113"/>
                    <a:pt x="782771" y="472226"/>
                    <a:pt x="675447" y="579550"/>
                  </a:cubicBezTo>
                  <a:cubicBezTo>
                    <a:pt x="568123" y="686874"/>
                    <a:pt x="192489" y="734096"/>
                    <a:pt x="83019" y="643944"/>
                  </a:cubicBezTo>
                  <a:cubicBezTo>
                    <a:pt x="-26451" y="553792"/>
                    <a:pt x="-3914" y="296214"/>
                    <a:pt x="18624" y="3863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63645" y="4411568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= 1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89264" y="5347033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= 0.9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64573" y="5341357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= 0.9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12090" y="4426957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= 0.1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56889" y="4426957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= 0.1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32273" y="4426957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= 1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18939" y="5544570"/>
            <a:ext cx="6603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CTTCATGTGAAAGCAGACGTAAGTCA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58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48578"/>
            <a:ext cx="7886700" cy="1863529"/>
          </a:xfrm>
        </p:spPr>
        <p:txBody>
          <a:bodyPr/>
          <a:lstStyle/>
          <a:p>
            <a:r>
              <a:rPr lang="en-US" dirty="0" smtClean="0"/>
              <a:t>14 possibilities (number of “A”s and “G”s)</a:t>
            </a:r>
          </a:p>
          <a:p>
            <a:r>
              <a:rPr lang="en-US" dirty="0" smtClean="0"/>
              <a:t>“A”s are sufficiently improbable that we will not work them out here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57626" y="1876433"/>
            <a:ext cx="779043" cy="8026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Oval 4"/>
          <p:cNvSpPr/>
          <p:nvPr/>
        </p:nvSpPr>
        <p:spPr>
          <a:xfrm>
            <a:off x="3947381" y="1876433"/>
            <a:ext cx="779043" cy="80265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5"/>
          <p:cNvSpPr/>
          <p:nvPr/>
        </p:nvSpPr>
        <p:spPr>
          <a:xfrm>
            <a:off x="5637137" y="1876433"/>
            <a:ext cx="779043" cy="80265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88605" y="2277759"/>
            <a:ext cx="7609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30297" y="2277759"/>
            <a:ext cx="681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17837" y="2277759"/>
            <a:ext cx="681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11163" y="2295596"/>
            <a:ext cx="681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06009" y="2115660"/>
            <a:ext cx="508436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1268" y="2133498"/>
            <a:ext cx="593837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Start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457643" y="1963910"/>
            <a:ext cx="417237" cy="676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147615" y="1963910"/>
            <a:ext cx="425379" cy="676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892681" y="1963910"/>
            <a:ext cx="306495" cy="676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123042" y="704351"/>
            <a:ext cx="1122403" cy="1127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P(A) = 0.25</a:t>
            </a:r>
          </a:p>
          <a:p>
            <a:r>
              <a:rPr lang="en-US" sz="1600" dirty="0" smtClean="0"/>
              <a:t>P(C) = 0.25</a:t>
            </a:r>
          </a:p>
          <a:p>
            <a:r>
              <a:rPr lang="en-US" sz="1600" dirty="0" smtClean="0"/>
              <a:t>P(G) = 0.25</a:t>
            </a:r>
          </a:p>
          <a:p>
            <a:r>
              <a:rPr lang="en-US" sz="1600" dirty="0" smtClean="0"/>
              <a:t>P(T) = 0.25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56713" y="704349"/>
            <a:ext cx="1016546" cy="1127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P(A) = 0.4</a:t>
            </a:r>
          </a:p>
          <a:p>
            <a:r>
              <a:rPr lang="en-US" sz="1600" dirty="0" smtClean="0"/>
              <a:t>P(C) = 0.1</a:t>
            </a:r>
          </a:p>
          <a:p>
            <a:r>
              <a:rPr lang="en-US" sz="1600" dirty="0" smtClean="0"/>
              <a:t>P(G) = 0.1</a:t>
            </a:r>
          </a:p>
          <a:p>
            <a:r>
              <a:rPr lang="en-US" sz="1600" dirty="0" smtClean="0"/>
              <a:t>P(T) = 0.4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4884" y="667520"/>
            <a:ext cx="1122403" cy="1159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P(A) = 0.05</a:t>
            </a:r>
          </a:p>
          <a:p>
            <a:r>
              <a:rPr lang="en-US" sz="1600" dirty="0" smtClean="0"/>
              <a:t>P(C) = 0</a:t>
            </a:r>
          </a:p>
          <a:p>
            <a:r>
              <a:rPr lang="en-US" sz="1600" dirty="0" smtClean="0"/>
              <a:t>P(G) = 0.95</a:t>
            </a:r>
          </a:p>
          <a:p>
            <a:r>
              <a:rPr lang="en-US" sz="1600" dirty="0" smtClean="0"/>
              <a:t>P(T) = 0</a:t>
            </a:r>
            <a:endParaRPr lang="en-US" sz="1600" dirty="0"/>
          </a:p>
        </p:txBody>
      </p:sp>
      <p:sp>
        <p:nvSpPr>
          <p:cNvPr id="37" name="Freeform 36"/>
          <p:cNvSpPr/>
          <p:nvPr/>
        </p:nvSpPr>
        <p:spPr>
          <a:xfrm>
            <a:off x="2362455" y="2690390"/>
            <a:ext cx="640950" cy="607003"/>
          </a:xfrm>
          <a:custGeom>
            <a:avLst/>
            <a:gdLst>
              <a:gd name="connsiteX0" fmla="*/ 726962 w 752313"/>
              <a:gd name="connsiteY0" fmla="*/ 0 h 691513"/>
              <a:gd name="connsiteX1" fmla="*/ 675447 w 752313"/>
              <a:gd name="connsiteY1" fmla="*/ 579550 h 691513"/>
              <a:gd name="connsiteX2" fmla="*/ 83019 w 752313"/>
              <a:gd name="connsiteY2" fmla="*/ 643944 h 691513"/>
              <a:gd name="connsiteX3" fmla="*/ 18624 w 752313"/>
              <a:gd name="connsiteY3" fmla="*/ 38637 h 69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313" h="691513">
                <a:moveTo>
                  <a:pt x="726962" y="0"/>
                </a:moveTo>
                <a:cubicBezTo>
                  <a:pt x="754866" y="236113"/>
                  <a:pt x="782771" y="472226"/>
                  <a:pt x="675447" y="579550"/>
                </a:cubicBezTo>
                <a:cubicBezTo>
                  <a:pt x="568123" y="686874"/>
                  <a:pt x="192489" y="734096"/>
                  <a:pt x="83019" y="643944"/>
                </a:cubicBezTo>
                <a:cubicBezTo>
                  <a:pt x="-26451" y="553792"/>
                  <a:pt x="-3914" y="296214"/>
                  <a:pt x="18624" y="38637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Freeform 37"/>
          <p:cNvSpPr/>
          <p:nvPr/>
        </p:nvSpPr>
        <p:spPr>
          <a:xfrm>
            <a:off x="5706182" y="2677352"/>
            <a:ext cx="640950" cy="607003"/>
          </a:xfrm>
          <a:custGeom>
            <a:avLst/>
            <a:gdLst>
              <a:gd name="connsiteX0" fmla="*/ 726962 w 752313"/>
              <a:gd name="connsiteY0" fmla="*/ 0 h 691513"/>
              <a:gd name="connsiteX1" fmla="*/ 675447 w 752313"/>
              <a:gd name="connsiteY1" fmla="*/ 579550 h 691513"/>
              <a:gd name="connsiteX2" fmla="*/ 83019 w 752313"/>
              <a:gd name="connsiteY2" fmla="*/ 643944 h 691513"/>
              <a:gd name="connsiteX3" fmla="*/ 18624 w 752313"/>
              <a:gd name="connsiteY3" fmla="*/ 38637 h 69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313" h="691513">
                <a:moveTo>
                  <a:pt x="726962" y="0"/>
                </a:moveTo>
                <a:cubicBezTo>
                  <a:pt x="754866" y="236113"/>
                  <a:pt x="782771" y="472226"/>
                  <a:pt x="675447" y="579550"/>
                </a:cubicBezTo>
                <a:cubicBezTo>
                  <a:pt x="568123" y="686874"/>
                  <a:pt x="192489" y="734096"/>
                  <a:pt x="83019" y="643944"/>
                </a:cubicBezTo>
                <a:cubicBezTo>
                  <a:pt x="-26451" y="553792"/>
                  <a:pt x="-3914" y="296214"/>
                  <a:pt x="18624" y="38637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TextBox 38"/>
          <p:cNvSpPr txBox="1"/>
          <p:nvPr/>
        </p:nvSpPr>
        <p:spPr>
          <a:xfrm>
            <a:off x="4890344" y="1950402"/>
            <a:ext cx="59963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1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666067" y="2771544"/>
            <a:ext cx="75760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0.9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309460" y="2766562"/>
            <a:ext cx="75760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0.9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057279" y="1963910"/>
            <a:ext cx="75760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0.1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464698" y="1963910"/>
            <a:ext cx="75760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0.1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1442849" y="1963910"/>
            <a:ext cx="59963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1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218939" y="3497156"/>
            <a:ext cx="6603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CTTCATGTGAAAGCAGACGTAAGTCA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0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Assumes the query sequence perfectly represents all homologs</a:t>
            </a:r>
          </a:p>
          <a:p>
            <a:r>
              <a:rPr lang="en-US" dirty="0" smtClean="0"/>
              <a:t>False because:</a:t>
            </a:r>
          </a:p>
          <a:p>
            <a:pPr lvl="1"/>
            <a:r>
              <a:rPr lang="en-US" dirty="0" smtClean="0"/>
              <a:t>Substitutions may be from lineage-specific biases and not conserved in homologs more generally, biasing search towards closer relatives</a:t>
            </a:r>
          </a:p>
          <a:p>
            <a:pPr lvl="1"/>
            <a:r>
              <a:rPr lang="en-US" dirty="0" smtClean="0"/>
              <a:t>Conservation is always incomplete: the query may not contain conserved positions present in most other homologs</a:t>
            </a:r>
          </a:p>
          <a:p>
            <a:r>
              <a:rPr lang="en-US" dirty="0" smtClean="0"/>
              <a:t>Sequences close to a hard E-value cutoff can be easily excluded/included depending on search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57626" y="1876433"/>
            <a:ext cx="779043" cy="8026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Oval 4"/>
          <p:cNvSpPr/>
          <p:nvPr/>
        </p:nvSpPr>
        <p:spPr>
          <a:xfrm>
            <a:off x="3933948" y="1876433"/>
            <a:ext cx="779043" cy="80265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5"/>
          <p:cNvSpPr/>
          <p:nvPr/>
        </p:nvSpPr>
        <p:spPr>
          <a:xfrm>
            <a:off x="5637137" y="1876433"/>
            <a:ext cx="779043" cy="80265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88605" y="2277759"/>
            <a:ext cx="7609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30297" y="2277759"/>
            <a:ext cx="681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17837" y="2277759"/>
            <a:ext cx="681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11163" y="2295596"/>
            <a:ext cx="6812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06009" y="2115660"/>
            <a:ext cx="508436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1268" y="2133498"/>
            <a:ext cx="593837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Start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457643" y="1963910"/>
            <a:ext cx="417237" cy="676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147615" y="1963910"/>
            <a:ext cx="425379" cy="676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892681" y="1963910"/>
            <a:ext cx="306495" cy="676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123042" y="704351"/>
            <a:ext cx="1122403" cy="1127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P(A) = 0.25</a:t>
            </a:r>
          </a:p>
          <a:p>
            <a:r>
              <a:rPr lang="en-US" sz="1600" dirty="0" smtClean="0"/>
              <a:t>P(C) = 0.25</a:t>
            </a:r>
          </a:p>
          <a:p>
            <a:r>
              <a:rPr lang="en-US" sz="1600" dirty="0" smtClean="0"/>
              <a:t>P(G) = 0.25</a:t>
            </a:r>
          </a:p>
          <a:p>
            <a:r>
              <a:rPr lang="en-US" sz="1600" dirty="0" smtClean="0"/>
              <a:t>P(T) = 0.25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56713" y="704349"/>
            <a:ext cx="1016546" cy="1127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P(A) = 0.4</a:t>
            </a:r>
          </a:p>
          <a:p>
            <a:r>
              <a:rPr lang="en-US" sz="1600" dirty="0" smtClean="0"/>
              <a:t>P(C) = 0.1</a:t>
            </a:r>
          </a:p>
          <a:p>
            <a:r>
              <a:rPr lang="en-US" sz="1600" dirty="0" smtClean="0"/>
              <a:t>P(G) = 0.1</a:t>
            </a:r>
          </a:p>
          <a:p>
            <a:r>
              <a:rPr lang="en-US" sz="1600" dirty="0" smtClean="0"/>
              <a:t>P(T) = 0.4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767941" y="681022"/>
            <a:ext cx="1122403" cy="1159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P(A) = 0.05</a:t>
            </a:r>
          </a:p>
          <a:p>
            <a:r>
              <a:rPr lang="en-US" sz="1600" dirty="0" smtClean="0"/>
              <a:t>P(C) = 0</a:t>
            </a:r>
          </a:p>
          <a:p>
            <a:r>
              <a:rPr lang="en-US" sz="1600" dirty="0" smtClean="0"/>
              <a:t>P(G) = 0.95</a:t>
            </a:r>
          </a:p>
          <a:p>
            <a:r>
              <a:rPr lang="en-US" sz="1600" dirty="0" smtClean="0"/>
              <a:t>P(T) = 0</a:t>
            </a:r>
            <a:endParaRPr lang="en-US" sz="1600" dirty="0"/>
          </a:p>
        </p:txBody>
      </p:sp>
      <p:sp>
        <p:nvSpPr>
          <p:cNvPr id="37" name="Freeform 36"/>
          <p:cNvSpPr/>
          <p:nvPr/>
        </p:nvSpPr>
        <p:spPr>
          <a:xfrm>
            <a:off x="2362455" y="2690390"/>
            <a:ext cx="640950" cy="607003"/>
          </a:xfrm>
          <a:custGeom>
            <a:avLst/>
            <a:gdLst>
              <a:gd name="connsiteX0" fmla="*/ 726962 w 752313"/>
              <a:gd name="connsiteY0" fmla="*/ 0 h 691513"/>
              <a:gd name="connsiteX1" fmla="*/ 675447 w 752313"/>
              <a:gd name="connsiteY1" fmla="*/ 579550 h 691513"/>
              <a:gd name="connsiteX2" fmla="*/ 83019 w 752313"/>
              <a:gd name="connsiteY2" fmla="*/ 643944 h 691513"/>
              <a:gd name="connsiteX3" fmla="*/ 18624 w 752313"/>
              <a:gd name="connsiteY3" fmla="*/ 38637 h 69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313" h="691513">
                <a:moveTo>
                  <a:pt x="726962" y="0"/>
                </a:moveTo>
                <a:cubicBezTo>
                  <a:pt x="754866" y="236113"/>
                  <a:pt x="782771" y="472226"/>
                  <a:pt x="675447" y="579550"/>
                </a:cubicBezTo>
                <a:cubicBezTo>
                  <a:pt x="568123" y="686874"/>
                  <a:pt x="192489" y="734096"/>
                  <a:pt x="83019" y="643944"/>
                </a:cubicBezTo>
                <a:cubicBezTo>
                  <a:pt x="-26451" y="553792"/>
                  <a:pt x="-3914" y="296214"/>
                  <a:pt x="18624" y="38637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Freeform 37"/>
          <p:cNvSpPr/>
          <p:nvPr/>
        </p:nvSpPr>
        <p:spPr>
          <a:xfrm>
            <a:off x="5706182" y="2677352"/>
            <a:ext cx="640950" cy="607003"/>
          </a:xfrm>
          <a:custGeom>
            <a:avLst/>
            <a:gdLst>
              <a:gd name="connsiteX0" fmla="*/ 726962 w 752313"/>
              <a:gd name="connsiteY0" fmla="*/ 0 h 691513"/>
              <a:gd name="connsiteX1" fmla="*/ 675447 w 752313"/>
              <a:gd name="connsiteY1" fmla="*/ 579550 h 691513"/>
              <a:gd name="connsiteX2" fmla="*/ 83019 w 752313"/>
              <a:gd name="connsiteY2" fmla="*/ 643944 h 691513"/>
              <a:gd name="connsiteX3" fmla="*/ 18624 w 752313"/>
              <a:gd name="connsiteY3" fmla="*/ 38637 h 69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313" h="691513">
                <a:moveTo>
                  <a:pt x="726962" y="0"/>
                </a:moveTo>
                <a:cubicBezTo>
                  <a:pt x="754866" y="236113"/>
                  <a:pt x="782771" y="472226"/>
                  <a:pt x="675447" y="579550"/>
                </a:cubicBezTo>
                <a:cubicBezTo>
                  <a:pt x="568123" y="686874"/>
                  <a:pt x="192489" y="734096"/>
                  <a:pt x="83019" y="643944"/>
                </a:cubicBezTo>
                <a:cubicBezTo>
                  <a:pt x="-26451" y="553792"/>
                  <a:pt x="-3914" y="296214"/>
                  <a:pt x="18624" y="38637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TextBox 38"/>
          <p:cNvSpPr txBox="1"/>
          <p:nvPr/>
        </p:nvSpPr>
        <p:spPr>
          <a:xfrm>
            <a:off x="4890344" y="1950402"/>
            <a:ext cx="59963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1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666067" y="2771544"/>
            <a:ext cx="75760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0.9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309460" y="2766562"/>
            <a:ext cx="75760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0.9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057279" y="1963910"/>
            <a:ext cx="75760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0.1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464698" y="1963910"/>
            <a:ext cx="75760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0.1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1442849" y="1963910"/>
            <a:ext cx="599635" cy="35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 = 1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218939" y="3497156"/>
            <a:ext cx="6603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CTTCATGTGAAAGCAGACGTAAGTCA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6524" y="4120568"/>
            <a:ext cx="1468192" cy="1423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4716" y="4120568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34344" y="4120568"/>
            <a:ext cx="4680101" cy="14233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326524" y="4320331"/>
            <a:ext cx="1986478" cy="1423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13002" y="4320331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552630" y="4311607"/>
            <a:ext cx="4161815" cy="151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26524" y="4520095"/>
            <a:ext cx="2936384" cy="1403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262908" y="4520094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02536" y="4520094"/>
            <a:ext cx="3211909" cy="14233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326524" y="4711133"/>
            <a:ext cx="3654482" cy="136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981006" y="4711132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220634" y="4719856"/>
            <a:ext cx="2493811" cy="1336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326524" y="4904193"/>
            <a:ext cx="4362312" cy="1423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688836" y="4904193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928464" y="4910894"/>
            <a:ext cx="1785981" cy="135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326524" y="5097254"/>
            <a:ext cx="5362920" cy="1423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89444" y="5097254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929072" y="5097254"/>
            <a:ext cx="785373" cy="14233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4699" y="5950039"/>
            <a:ext cx="863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log(P(1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)) = log(1*(0.25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*0.9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)*(0.1)*0.95*1*[(0.4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)*(0.1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)*(0.9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)]*0.1) = -43.90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4256" y="5515179"/>
            <a:ext cx="55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Start</a:t>
            </a:r>
          </a:p>
          <a:p>
            <a:pPr algn="ctr"/>
            <a:r>
              <a:rPr lang="en-US" sz="1400" dirty="0" smtClean="0"/>
              <a:t>trans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2327669" y="5515179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</a:t>
            </a:r>
          </a:p>
          <a:p>
            <a:pPr algn="ctr"/>
            <a:r>
              <a:rPr lang="en-US" sz="1400" dirty="0" smtClean="0"/>
              <a:t>emit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2856883" y="5515179"/>
            <a:ext cx="55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</a:t>
            </a:r>
          </a:p>
          <a:p>
            <a:pPr algn="ctr"/>
            <a:r>
              <a:rPr lang="en-US" sz="1400" dirty="0" smtClean="0"/>
              <a:t>trans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3552630" y="5515179"/>
            <a:ext cx="55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</a:t>
            </a:r>
          </a:p>
          <a:p>
            <a:pPr algn="ctr"/>
            <a:r>
              <a:rPr lang="en-US" sz="1400" dirty="0" smtClean="0"/>
              <a:t>trans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124039" y="5515179"/>
            <a:ext cx="519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5</a:t>
            </a:r>
          </a:p>
          <a:p>
            <a:pPr algn="ctr"/>
            <a:r>
              <a:rPr lang="en-US" sz="1400" dirty="0" smtClean="0"/>
              <a:t>emit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4552240" y="5515179"/>
            <a:ext cx="55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5</a:t>
            </a:r>
          </a:p>
          <a:p>
            <a:pPr algn="ctr"/>
            <a:r>
              <a:rPr lang="en-US" sz="1400" dirty="0" smtClean="0"/>
              <a:t>trans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5114547" y="5515179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</a:t>
            </a:r>
          </a:p>
          <a:p>
            <a:pPr algn="ctr"/>
            <a:r>
              <a:rPr lang="en-US" sz="1400" dirty="0" smtClean="0"/>
              <a:t>emit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5848643" y="5515179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</a:t>
            </a:r>
          </a:p>
          <a:p>
            <a:pPr algn="ctr"/>
            <a:r>
              <a:rPr lang="en-US" sz="1400" dirty="0" smtClean="0"/>
              <a:t>emit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582739" y="5515179"/>
            <a:ext cx="55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</a:t>
            </a:r>
          </a:p>
          <a:p>
            <a:pPr algn="ctr"/>
            <a:r>
              <a:rPr lang="en-US" sz="1400" dirty="0" smtClean="0"/>
              <a:t>trans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7276377" y="5515179"/>
            <a:ext cx="55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End</a:t>
            </a:r>
          </a:p>
          <a:p>
            <a:pPr algn="ctr"/>
            <a:r>
              <a:rPr lang="en-US" sz="1400" dirty="0" smtClean="0"/>
              <a:t>trans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32491" y="371259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log(P)</a:t>
            </a:r>
            <a:endParaRPr lang="en-US" u="sng" dirty="0"/>
          </a:p>
        </p:txBody>
      </p:sp>
      <p:sp>
        <p:nvSpPr>
          <p:cNvPr id="65" name="TextBox 64"/>
          <p:cNvSpPr txBox="1"/>
          <p:nvPr/>
        </p:nvSpPr>
        <p:spPr>
          <a:xfrm>
            <a:off x="7832491" y="4215286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-43.45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7832491" y="4022460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-43.90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7832491" y="4414914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-43.94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7837553" y="4605401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-42.58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7839878" y="4804076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-41.22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7839878" y="4994356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-41.71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4992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model and input data, we can calculate the likelihood of any given classification</a:t>
            </a:r>
          </a:p>
          <a:p>
            <a:r>
              <a:rPr lang="en-US" dirty="0" smtClean="0"/>
              <a:t>Because model is fully parameterized, significance of each bath can be determined in a </a:t>
            </a:r>
            <a:r>
              <a:rPr lang="en-US" dirty="0" err="1" smtClean="0"/>
              <a:t>Baysian</a:t>
            </a:r>
            <a:r>
              <a:rPr lang="en-US" dirty="0" smtClean="0"/>
              <a:t> statistical framework</a:t>
            </a:r>
          </a:p>
          <a:p>
            <a:pPr lvl="1"/>
            <a:r>
              <a:rPr lang="en-US" dirty="0" smtClean="0"/>
              <a:t>“Posterior decoding”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61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decoding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Definition: probability of chosen path divided by sum of the probability of all other paths</a:t>
                </a:r>
              </a:p>
              <a:p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−41.22/(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−43.90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−43.45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−43.94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 …)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381" r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7570" y="3854401"/>
            <a:ext cx="6603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CTTCATGTGAAAGCAGACGTAAGTCA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155" y="4477813"/>
            <a:ext cx="1468192" cy="1423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3347" y="4477813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975" y="4477813"/>
            <a:ext cx="4680101" cy="14233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5155" y="4677576"/>
            <a:ext cx="1986478" cy="1423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01633" y="4677576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1261" y="4668852"/>
            <a:ext cx="4161815" cy="151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5155" y="4877340"/>
            <a:ext cx="2936384" cy="1403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1539" y="4877339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91167" y="4877339"/>
            <a:ext cx="3211909" cy="14233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5155" y="5068378"/>
            <a:ext cx="3654482" cy="136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69637" y="5068377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09265" y="5077101"/>
            <a:ext cx="2493811" cy="1336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5155" y="5261438"/>
            <a:ext cx="4362312" cy="1423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7467" y="5261438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17095" y="5268139"/>
            <a:ext cx="1785981" cy="135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5155" y="5454499"/>
            <a:ext cx="5362920" cy="1423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78075" y="5454499"/>
            <a:ext cx="241953" cy="1423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17703" y="5454499"/>
            <a:ext cx="785373" cy="14233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21122" y="4069844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log(P)</a:t>
            </a:r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7021122" y="4572531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-43.45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021122" y="4379705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-43.90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021122" y="4772159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-43.94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026184" y="4962646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-42.58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028509" y="5161321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-41.22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028509" y="5351601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-41.71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754938" y="3801082"/>
            <a:ext cx="104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Post. </a:t>
            </a:r>
          </a:p>
          <a:p>
            <a:pPr algn="ctr"/>
            <a:r>
              <a:rPr lang="en-US" u="sng" dirty="0" smtClean="0"/>
              <a:t>decoding</a:t>
            </a:r>
            <a:endParaRPr lang="en-US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8004701" y="496264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11%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8007026" y="5161321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46%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8007026" y="5351601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28%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9993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many non-zero posterior </a:t>
            </a:r>
            <a:r>
              <a:rPr lang="en-US" dirty="0" err="1" smtClean="0"/>
              <a:t>decodings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514" y="6391477"/>
            <a:ext cx="6057900" cy="6146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(From actual Nat. </a:t>
            </a:r>
            <a:r>
              <a:rPr lang="en-US" dirty="0" err="1" smtClean="0"/>
              <a:t>Biotechnol</a:t>
            </a:r>
            <a:r>
              <a:rPr lang="en-US" dirty="0" smtClean="0"/>
              <a:t>. paper)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083" t="19927" r="9361" b="15399"/>
          <a:stretch/>
        </p:blipFill>
        <p:spPr>
          <a:xfrm>
            <a:off x="1046735" y="1690689"/>
            <a:ext cx="6838121" cy="47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0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HMMs applied to multiple sequence alignments</a:t>
            </a:r>
          </a:p>
          <a:p>
            <a:r>
              <a:rPr lang="en-US" dirty="0" smtClean="0"/>
              <a:t>Each alignment column is a state</a:t>
            </a:r>
          </a:p>
          <a:p>
            <a:pPr lvl="1"/>
            <a:r>
              <a:rPr lang="en-US" dirty="0" smtClean="0"/>
              <a:t>Emission probabilities based on sequence conservation in the alignment weighted by sequence similarity</a:t>
            </a:r>
          </a:p>
          <a:p>
            <a:r>
              <a:rPr lang="en-US" dirty="0" smtClean="0"/>
              <a:t>A separate series of states exists for gaps</a:t>
            </a:r>
          </a:p>
          <a:p>
            <a:pPr lvl="1"/>
            <a:r>
              <a:rPr lang="en-US" dirty="0" smtClean="0"/>
              <a:t>Emission probabilities encompass gap extension</a:t>
            </a:r>
          </a:p>
          <a:p>
            <a:r>
              <a:rPr lang="en-US" dirty="0" smtClean="0"/>
              <a:t>Significance of sequence matching model calculated similarly to our much simpler splicing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4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HMMER3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package for making and using profile HMMs</a:t>
            </a:r>
          </a:p>
          <a:p>
            <a:r>
              <a:rPr lang="en-US" dirty="0" smtClean="0"/>
              <a:t>Like BLAST+, can use own models or download from others</a:t>
            </a:r>
          </a:p>
          <a:p>
            <a:r>
              <a:rPr lang="en-US" dirty="0" smtClean="0"/>
              <a:t>Approximately as fast as BLAST+ (previous versions were not)</a:t>
            </a:r>
          </a:p>
          <a:p>
            <a:r>
              <a:rPr lang="en-US" dirty="0"/>
              <a:t>http://hmmer.janelia.org/</a:t>
            </a:r>
          </a:p>
        </p:txBody>
      </p:sp>
    </p:spTree>
    <p:extLst>
      <p:ext uri="{BB962C8B-B14F-4D97-AF65-F5344CB8AC3E}">
        <p14:creationId xmlns:p14="http://schemas.microsoft.com/office/powerpoint/2010/main" val="1720033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hmmbuild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&amp;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hmmpress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Input: multiple sequence alignment</a:t>
            </a:r>
          </a:p>
          <a:p>
            <a:r>
              <a:rPr lang="en-US" dirty="0" smtClean="0"/>
              <a:t>2 steps: (</a:t>
            </a:r>
            <a:r>
              <a:rPr lang="en-US" dirty="0" err="1" smtClean="0"/>
              <a:t>i</a:t>
            </a:r>
            <a:r>
              <a:rPr lang="en-US" dirty="0" smtClean="0"/>
              <a:t>) make HMM; (ii) compress for database searching (like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makeblastdb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hmmbuild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&lt;output file&gt; &lt;input MSA&gt;</a:t>
            </a:r>
          </a:p>
          <a:p>
            <a:pPr marL="0" indent="0">
              <a:buNone/>
            </a:pPr>
            <a:r>
              <a:rPr lang="en-US" sz="2400" dirty="0" smtClean="0"/>
              <a:t>e.g.,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hmmbuild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test.hmm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test.muscle.faa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hmmpress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&lt;input HMM&gt;</a:t>
            </a:r>
          </a:p>
          <a:p>
            <a:pPr marL="0" indent="0">
              <a:buNone/>
            </a:pPr>
            <a:r>
              <a:rPr lang="en-US" sz="2400" dirty="0" smtClean="0"/>
              <a:t>e.g.,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hmmpress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test.hmm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/>
              <a:t>Creates: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test.hmm.h3m test.hmm.h3i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test.hmm.h3f test.hmm.h3p</a:t>
            </a:r>
          </a:p>
          <a:p>
            <a:r>
              <a:rPr lang="en-US" sz="2400" dirty="0" smtClean="0"/>
              <a:t>Requires predefined input set</a:t>
            </a:r>
          </a:p>
          <a:p>
            <a:r>
              <a:rPr lang="en-US" sz="2400" dirty="0" smtClean="0"/>
              <a:t>Requires sequence alignment</a:t>
            </a:r>
          </a:p>
          <a:p>
            <a:r>
              <a:rPr lang="en-US" sz="2400" dirty="0" smtClean="0"/>
              <a:t>No simple iterative model updating option like PSI-BLAST</a:t>
            </a:r>
          </a:p>
          <a:p>
            <a:pPr lvl="1"/>
            <a:r>
              <a:rPr lang="en-US" sz="2000" dirty="0" smtClean="0"/>
              <a:t>Have to rerun alignment and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hmmbuild</a:t>
            </a:r>
            <a:r>
              <a:rPr lang="en-US" sz="2000" dirty="0" smtClean="0"/>
              <a:t> instead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3532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hmmscan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 search function (cf.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rpsblast</a:t>
            </a:r>
            <a:r>
              <a:rPr lang="en-US" dirty="0" smtClean="0"/>
              <a:t>) comparing sequences to profiles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hmmscan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–o &lt;output&gt; &lt;HMM name&gt; &lt;query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/>
              <a:t>e.g.,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hmmscan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hmmscan.out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test.hmm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test.faa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59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00" t="10461" r="18070" b="4377"/>
          <a:stretch/>
        </p:blipFill>
        <p:spPr>
          <a:xfrm>
            <a:off x="0" y="-23265"/>
            <a:ext cx="9173497" cy="68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HMMER long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outputs: one for complete sequence, one for domains</a:t>
            </a:r>
          </a:p>
          <a:p>
            <a:r>
              <a:rPr lang="en-US" dirty="0" smtClean="0"/>
              <a:t>E-value and score analogous to BLAST output</a:t>
            </a:r>
          </a:p>
          <a:p>
            <a:r>
              <a:rPr lang="en-US" dirty="0" smtClean="0"/>
              <a:t>“bias”: score adjustment based on compositional bias in the database</a:t>
            </a:r>
          </a:p>
          <a:p>
            <a:r>
              <a:rPr lang="en-US" dirty="0" smtClean="0"/>
              <a:t>Domains: </a:t>
            </a:r>
          </a:p>
          <a:p>
            <a:pPr lvl="1"/>
            <a:r>
              <a:rPr lang="en-US" dirty="0" err="1" smtClean="0"/>
              <a:t>i-Evalue</a:t>
            </a:r>
            <a:r>
              <a:rPr lang="en-US" dirty="0" smtClean="0"/>
              <a:t>: likelihood of hit in entire database</a:t>
            </a:r>
          </a:p>
          <a:p>
            <a:pPr lvl="1"/>
            <a:r>
              <a:rPr lang="en-US" dirty="0" smtClean="0"/>
              <a:t>c-</a:t>
            </a:r>
            <a:r>
              <a:rPr lang="en-US" dirty="0" err="1" smtClean="0"/>
              <a:t>Evalue</a:t>
            </a:r>
            <a:r>
              <a:rPr lang="en-US" dirty="0" smtClean="0"/>
              <a:t>: likelihood of hit in hits</a:t>
            </a:r>
          </a:p>
          <a:p>
            <a:pPr lvl="1"/>
            <a:r>
              <a:rPr lang="en-US" dirty="0" smtClean="0"/>
              <a:t>Domain boundaries</a:t>
            </a:r>
          </a:p>
          <a:p>
            <a:pPr lvl="1"/>
            <a:r>
              <a:rPr lang="en-US" dirty="0" smtClean="0"/>
              <a:t>Domain alignments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5196112" y="1799773"/>
            <a:ext cx="1451429" cy="125123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6200000">
            <a:off x="5196111" y="3513339"/>
            <a:ext cx="1451429" cy="1251232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6200000">
            <a:off x="5196111" y="5318057"/>
            <a:ext cx="1451429" cy="1251232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0"/>
          </p:cNvCxnSpPr>
          <p:nvPr/>
        </p:nvCxnSpPr>
        <p:spPr>
          <a:xfrm flipH="1">
            <a:off x="4499427" y="4138955"/>
            <a:ext cx="7967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99427" y="2425389"/>
            <a:ext cx="0" cy="1713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0"/>
          </p:cNvCxnSpPr>
          <p:nvPr/>
        </p:nvCxnSpPr>
        <p:spPr>
          <a:xfrm flipH="1">
            <a:off x="4499427" y="2425389"/>
            <a:ext cx="79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18970" y="3282172"/>
            <a:ext cx="14804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18970" y="3282172"/>
            <a:ext cx="0" cy="2661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</p:cNvCxnSpPr>
          <p:nvPr/>
        </p:nvCxnSpPr>
        <p:spPr>
          <a:xfrm flipH="1">
            <a:off x="3018970" y="5943673"/>
            <a:ext cx="2277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88457" y="4528457"/>
            <a:ext cx="10305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Shown another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hmmscan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domain table output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0955"/>
            <a:ext cx="7886700" cy="21202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hmmscan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domtblout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&lt;domain table output&gt; &lt;HMM name&gt; &lt;query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/>
              <a:t>e.g.,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hmmscan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domtblout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hmmscan.domtblout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test.hmm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test.faa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989" t="63692" r="11481" b="5627"/>
          <a:stretch/>
        </p:blipFill>
        <p:spPr>
          <a:xfrm>
            <a:off x="576" y="4439116"/>
            <a:ext cx="9163909" cy="20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5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useful HMMER functions (working similarly)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hmmsearch</a:t>
            </a:r>
            <a:r>
              <a:rPr lang="en-US" dirty="0" smtClean="0"/>
              <a:t>: search models vs. sequences (cf.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PSI-BLAST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hmmalign</a:t>
            </a:r>
            <a:r>
              <a:rPr lang="en-US" dirty="0" smtClean="0"/>
              <a:t>: align sequences to HMM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nhmmscan</a:t>
            </a:r>
            <a:r>
              <a:rPr lang="en-US" dirty="0" smtClean="0"/>
              <a:t>: align nucleotide sequences to nucleotide HMM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hmmbuild</a:t>
            </a:r>
            <a:r>
              <a:rPr lang="en-US" dirty="0" smtClean="0"/>
              <a:t> </a:t>
            </a:r>
            <a:r>
              <a:rPr lang="en-US" dirty="0" err="1" smtClean="0"/>
              <a:t>autodetects</a:t>
            </a:r>
            <a:r>
              <a:rPr lang="en-US" dirty="0" smtClean="0"/>
              <a:t> input format or can be specified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61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databases supply HMMs for various purposes</a:t>
            </a:r>
          </a:p>
          <a:p>
            <a:pPr lvl="1"/>
            <a:r>
              <a:rPr lang="en-US" dirty="0" err="1" smtClean="0"/>
              <a:t>Pfam</a:t>
            </a:r>
            <a:r>
              <a:rPr lang="en-US" dirty="0" smtClean="0"/>
              <a:t>: protein domains in sequences</a:t>
            </a:r>
          </a:p>
          <a:p>
            <a:pPr lvl="1"/>
            <a:r>
              <a:rPr lang="en-US" dirty="0" err="1" smtClean="0"/>
              <a:t>Rfam</a:t>
            </a:r>
            <a:r>
              <a:rPr lang="en-US" dirty="0" smtClean="0"/>
              <a:t>: RNA annotation in genomes</a:t>
            </a:r>
          </a:p>
          <a:p>
            <a:pPr lvl="1"/>
            <a:r>
              <a:rPr lang="en-US" dirty="0" err="1" smtClean="0"/>
              <a:t>Interpro</a:t>
            </a:r>
            <a:r>
              <a:rPr lang="en-US" dirty="0" smtClean="0"/>
              <a:t>: integration of different </a:t>
            </a:r>
            <a:r>
              <a:rPr lang="en-US" dirty="0" err="1" smtClean="0"/>
              <a:t>orthology</a:t>
            </a:r>
            <a:r>
              <a:rPr lang="en-US" dirty="0" smtClean="0"/>
              <a:t> methods</a:t>
            </a:r>
          </a:p>
          <a:p>
            <a:pPr lvl="2"/>
            <a:r>
              <a:rPr lang="en-US" dirty="0" smtClean="0"/>
              <a:t>Uses HMMs and simpler motif matching cf. regular expressions</a:t>
            </a:r>
          </a:p>
          <a:p>
            <a:r>
              <a:rPr lang="en-US" dirty="0" smtClean="0"/>
              <a:t>Each has its own website, not integrated like NCBI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vs specificity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off between minimizing false-negative detection (sensitivity) and false-positives (specificity)</a:t>
            </a:r>
          </a:p>
          <a:p>
            <a:pPr lvl="1"/>
            <a:r>
              <a:rPr lang="en-US" dirty="0" smtClean="0"/>
              <a:t>A common trade-off in bioinformatics</a:t>
            </a:r>
          </a:p>
          <a:p>
            <a:r>
              <a:rPr lang="en-US" dirty="0" err="1" smtClean="0"/>
              <a:t>BLASTp</a:t>
            </a:r>
            <a:r>
              <a:rPr lang="en-US" dirty="0" smtClean="0"/>
              <a:t> is designed to maximize sensitivity </a:t>
            </a:r>
          </a:p>
          <a:p>
            <a:pPr lvl="1"/>
            <a:r>
              <a:rPr lang="en-US" dirty="0" smtClean="0"/>
              <a:t>Specificity can be low – left to the user to cull out the false-positives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2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result: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Divergent homologs are hard to detect</a:t>
            </a:r>
          </a:p>
          <a:p>
            <a:r>
              <a:rPr lang="en-US" dirty="0" smtClean="0"/>
              <a:t>Because they are close to typical E-value cutoffs, any bias can easily lead to them being excluded</a:t>
            </a:r>
          </a:p>
          <a:p>
            <a:r>
              <a:rPr lang="en-US" dirty="0" smtClean="0"/>
              <a:t>Discriminating between false- and true-positives can be problematic </a:t>
            </a:r>
          </a:p>
          <a:p>
            <a:pPr lvl="1"/>
            <a:r>
              <a:rPr lang="en-US" dirty="0" smtClean="0"/>
              <a:t>Requires manual examination</a:t>
            </a:r>
          </a:p>
          <a:p>
            <a:r>
              <a:rPr lang="en-US" dirty="0" smtClean="0"/>
              <a:t>Finding deep homology is hard!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693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Better: use multiple queries representing all homologs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Run multiple individual </a:t>
            </a:r>
            <a:r>
              <a:rPr lang="en-US" dirty="0" err="1" smtClean="0"/>
              <a:t>BLASTps</a:t>
            </a:r>
            <a:endParaRPr lang="en-US" dirty="0" smtClean="0"/>
          </a:p>
          <a:p>
            <a:pPr lvl="1"/>
            <a:r>
              <a:rPr lang="en-US" dirty="0" smtClean="0"/>
              <a:t>Still easy to bias – “unknown unknowns”</a:t>
            </a:r>
          </a:p>
          <a:p>
            <a:endParaRPr lang="en-US" dirty="0" smtClean="0"/>
          </a:p>
          <a:p>
            <a:r>
              <a:rPr lang="en-US" dirty="0" smtClean="0"/>
              <a:t>Option 2: Make a statistical model of sequence conservation amongst all homologs and use that to find different relatives</a:t>
            </a:r>
          </a:p>
          <a:p>
            <a:pPr lvl="1"/>
            <a:r>
              <a:rPr lang="en-US" dirty="0" smtClean="0"/>
              <a:t>Diverse input sequences removes and averages out lineage-specific biases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PSI-BLAST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158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“Position-Specific Iterated BLAST”</a:t>
            </a:r>
          </a:p>
          <a:p>
            <a:r>
              <a:rPr lang="en-US" dirty="0" smtClean="0"/>
              <a:t>Works </a:t>
            </a:r>
            <a:r>
              <a:rPr lang="en-US" dirty="0" smtClean="0">
                <a:solidFill>
                  <a:schemeClr val="accent1"/>
                </a:solidFill>
              </a:rPr>
              <a:t>only</a:t>
            </a:r>
            <a:r>
              <a:rPr lang="en-US" dirty="0" smtClean="0"/>
              <a:t> for proteins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BLASTp</a:t>
            </a:r>
            <a:r>
              <a:rPr lang="en-US" dirty="0" smtClean="0"/>
              <a:t> to create a “position-specific score matrix” (PSSM)</a:t>
            </a:r>
          </a:p>
          <a:p>
            <a:pPr lvl="1"/>
            <a:r>
              <a:rPr lang="en-US" dirty="0" smtClean="0"/>
              <a:t>Smith Waterman global alignments are an option for the command line but not the web (slower, more accurate)</a:t>
            </a:r>
          </a:p>
          <a:p>
            <a:r>
              <a:rPr lang="en-US" dirty="0" smtClean="0"/>
              <a:t>Uses matrix for subsequent database searches</a:t>
            </a:r>
          </a:p>
          <a:p>
            <a:r>
              <a:rPr lang="en-US" dirty="0" smtClean="0"/>
              <a:t>Matrix updated on each iteration</a:t>
            </a:r>
          </a:p>
          <a:p>
            <a:pPr lvl="1"/>
            <a:r>
              <a:rPr lang="en-US" dirty="0" smtClean="0"/>
              <a:t>Bias reduced each time</a:t>
            </a:r>
          </a:p>
          <a:p>
            <a:pPr lvl="1"/>
            <a:r>
              <a:rPr lang="en-US" dirty="0" smtClean="0"/>
              <a:t>Sensitivity increased towards distant homologs</a:t>
            </a:r>
          </a:p>
          <a:p>
            <a:pPr lvl="1"/>
            <a:r>
              <a:rPr lang="en-US" dirty="0" smtClean="0"/>
              <a:t>False-positives reduced by model refinement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2378</Words>
  <Application>Microsoft Office PowerPoint</Application>
  <PresentationFormat>On-screen Show (4:3)</PresentationFormat>
  <Paragraphs>432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 Math</vt:lpstr>
      <vt:lpstr>Courier New</vt:lpstr>
      <vt:lpstr>Office Theme</vt:lpstr>
      <vt:lpstr>MCB 5472 Lecture #4: Probabilistic models of homology: Psi-BLAST and HMMs February 17, 2014</vt:lpstr>
      <vt:lpstr>From last week:</vt:lpstr>
      <vt:lpstr>Finding all homologous sequences using BLASTp</vt:lpstr>
      <vt:lpstr>Nice but…</vt:lpstr>
      <vt:lpstr>Shown another way</vt:lpstr>
      <vt:lpstr>Sensitivity vs specificity</vt:lpstr>
      <vt:lpstr>Net result:</vt:lpstr>
      <vt:lpstr>Better: use multiple queries representing all homologs</vt:lpstr>
      <vt:lpstr>PSI-BLAST</vt:lpstr>
      <vt:lpstr>PSI-BLAST: step #1</vt:lpstr>
      <vt:lpstr>NCBI web implimentation</vt:lpstr>
      <vt:lpstr>NCBI web implementation</vt:lpstr>
      <vt:lpstr>NCBI web implementation</vt:lpstr>
      <vt:lpstr>NCBI web implementation</vt:lpstr>
      <vt:lpstr>PSI-BLAST: step #2</vt:lpstr>
      <vt:lpstr>PSI-BLAST: step #3</vt:lpstr>
      <vt:lpstr>Example PSSM</vt:lpstr>
      <vt:lpstr>PSI-BLAST: step #4</vt:lpstr>
      <vt:lpstr>PSI-BLAST: step #5</vt:lpstr>
      <vt:lpstr>CrtR protein 1e-50 threshold</vt:lpstr>
      <vt:lpstr>Model corruption</vt:lpstr>
      <vt:lpstr>Command line PSI-BLAST</vt:lpstr>
      <vt:lpstr>Starting PSI-BLAST with pre-computed PSSM</vt:lpstr>
      <vt:lpstr>RPSBLAST</vt:lpstr>
      <vt:lpstr>Beyond BLAST</vt:lpstr>
      <vt:lpstr>HMMER</vt:lpstr>
      <vt:lpstr>The purpose of HMMs</vt:lpstr>
      <vt:lpstr>Markov Chains</vt:lpstr>
      <vt:lpstr>Markov Chains</vt:lpstr>
      <vt:lpstr>Transition probabilities</vt:lpstr>
      <vt:lpstr>Transmission probabilities</vt:lpstr>
      <vt:lpstr>Hidden Markov Models</vt:lpstr>
      <vt:lpstr>Hidden Markov Models</vt:lpstr>
      <vt:lpstr>A simplified model: identifying a 5’ splice site</vt:lpstr>
      <vt:lpstr>Three possible states: exon, 5’ splice site, intron</vt:lpstr>
      <vt:lpstr>Emission probabilities</vt:lpstr>
      <vt:lpstr>Transition probabilities</vt:lpstr>
      <vt:lpstr>Discuss: given this sequence, where is the splice site?</vt:lpstr>
      <vt:lpstr>PowerPoint Presentation</vt:lpstr>
      <vt:lpstr>PowerPoint Presentation</vt:lpstr>
      <vt:lpstr>HMMs</vt:lpstr>
      <vt:lpstr>Posterior decoding</vt:lpstr>
      <vt:lpstr>Note: many non-zero posterior decodings</vt:lpstr>
      <vt:lpstr>Profile HMMs</vt:lpstr>
      <vt:lpstr>HMMER3</vt:lpstr>
      <vt:lpstr>hmmbuild &amp; hmmpress</vt:lpstr>
      <vt:lpstr>hmmscan</vt:lpstr>
      <vt:lpstr>PowerPoint Presentation</vt:lpstr>
      <vt:lpstr>HMMER long output</vt:lpstr>
      <vt:lpstr>hmmscan domain table output format</vt:lpstr>
      <vt:lpstr>Other useful HMMER functions (working similarly)</vt:lpstr>
      <vt:lpstr>Database 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Jonathan</cp:lastModifiedBy>
  <cp:revision>105</cp:revision>
  <dcterms:created xsi:type="dcterms:W3CDTF">2014-01-28T18:28:15Z</dcterms:created>
  <dcterms:modified xsi:type="dcterms:W3CDTF">2014-02-27T14:50:22Z</dcterms:modified>
</cp:coreProperties>
</file>