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4"/>
  </p:notesMasterIdLst>
  <p:sldIdLst>
    <p:sldId id="256" r:id="rId3"/>
    <p:sldId id="299" r:id="rId4"/>
    <p:sldId id="257" r:id="rId5"/>
    <p:sldId id="258" r:id="rId6"/>
    <p:sldId id="259" r:id="rId7"/>
    <p:sldId id="264" r:id="rId8"/>
    <p:sldId id="265" r:id="rId9"/>
    <p:sldId id="317" r:id="rId10"/>
    <p:sldId id="266" r:id="rId11"/>
    <p:sldId id="267" r:id="rId12"/>
    <p:sldId id="268" r:id="rId13"/>
    <p:sldId id="269" r:id="rId14"/>
    <p:sldId id="270" r:id="rId15"/>
    <p:sldId id="271" r:id="rId16"/>
    <p:sldId id="260" r:id="rId17"/>
    <p:sldId id="273" r:id="rId18"/>
    <p:sldId id="274" r:id="rId19"/>
    <p:sldId id="275" r:id="rId20"/>
    <p:sldId id="287" r:id="rId21"/>
    <p:sldId id="286" r:id="rId22"/>
    <p:sldId id="261" r:id="rId23"/>
    <p:sldId id="262" r:id="rId24"/>
    <p:sldId id="263" r:id="rId25"/>
    <p:sldId id="276" r:id="rId26"/>
    <p:sldId id="277" r:id="rId27"/>
    <p:sldId id="278" r:id="rId28"/>
    <p:sldId id="279" r:id="rId29"/>
    <p:sldId id="281" r:id="rId30"/>
    <p:sldId id="290" r:id="rId31"/>
    <p:sldId id="291" r:id="rId32"/>
    <p:sldId id="292" r:id="rId33"/>
    <p:sldId id="293" r:id="rId34"/>
    <p:sldId id="280" r:id="rId35"/>
    <p:sldId id="294" r:id="rId36"/>
    <p:sldId id="295" r:id="rId37"/>
    <p:sldId id="282" r:id="rId38"/>
    <p:sldId id="297" r:id="rId39"/>
    <p:sldId id="298" r:id="rId40"/>
    <p:sldId id="283" r:id="rId41"/>
    <p:sldId id="301" r:id="rId42"/>
    <p:sldId id="300" r:id="rId43"/>
    <p:sldId id="296" r:id="rId44"/>
    <p:sldId id="304" r:id="rId45"/>
    <p:sldId id="305" r:id="rId46"/>
    <p:sldId id="289" r:id="rId47"/>
    <p:sldId id="313" r:id="rId48"/>
    <p:sldId id="315" r:id="rId49"/>
    <p:sldId id="316" r:id="rId50"/>
    <p:sldId id="314" r:id="rId51"/>
    <p:sldId id="306" r:id="rId52"/>
    <p:sldId id="303" r:id="rId53"/>
    <p:sldId id="284" r:id="rId54"/>
    <p:sldId id="307" r:id="rId55"/>
    <p:sldId id="308" r:id="rId56"/>
    <p:sldId id="309" r:id="rId57"/>
    <p:sldId id="285" r:id="rId58"/>
    <p:sldId id="310" r:id="rId59"/>
    <p:sldId id="311" r:id="rId60"/>
    <p:sldId id="312" r:id="rId61"/>
    <p:sldId id="302" r:id="rId62"/>
    <p:sldId id="288" r:id="rId63"/>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56" d="100"/>
          <a:sy n="156" d="100"/>
        </p:scale>
        <p:origin x="-248" y="-6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A6E09-49D2-D74B-9FDB-71630D9E2174}" type="datetimeFigureOut">
              <a:rPr lang="en-US" smtClean="0"/>
              <a:t>2/24/14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E2269C-55A2-4C40-8D7F-21EE11BBAF2C}" type="slidenum">
              <a:rPr lang="en-US" smtClean="0"/>
              <a:t>‹#›</a:t>
            </a:fld>
            <a:endParaRPr lang="en-US"/>
          </a:p>
        </p:txBody>
      </p:sp>
    </p:spTree>
    <p:extLst>
      <p:ext uri="{BB962C8B-B14F-4D97-AF65-F5344CB8AC3E}">
        <p14:creationId xmlns:p14="http://schemas.microsoft.com/office/powerpoint/2010/main" val="344329040"/>
      </p:ext>
    </p:extLst>
  </p:cSld>
  <p:clrMap bg1="lt1" tx1="dk1" bg2="lt2" tx2="dk2" accent1="accent1" accent2="accent2" accent3="accent3" accent4="accent4" accent5="accent5" accent6="accent6" hlink="hlink" folHlink="folHlink"/>
  <p:notesStyle>
    <a:lvl1pPr marL="0" algn="l" defTabSz="457153" rtl="0" eaLnBrk="1" latinLnBrk="0" hangingPunct="1">
      <a:defRPr sz="1200" kern="1200">
        <a:solidFill>
          <a:schemeClr val="tx1"/>
        </a:solidFill>
        <a:latin typeface="+mn-lt"/>
        <a:ea typeface="+mn-ea"/>
        <a:cs typeface="+mn-cs"/>
      </a:defRPr>
    </a:lvl1pPr>
    <a:lvl2pPr marL="457153" algn="l" defTabSz="457153" rtl="0" eaLnBrk="1" latinLnBrk="0" hangingPunct="1">
      <a:defRPr sz="1200" kern="1200">
        <a:solidFill>
          <a:schemeClr val="tx1"/>
        </a:solidFill>
        <a:latin typeface="+mn-lt"/>
        <a:ea typeface="+mn-ea"/>
        <a:cs typeface="+mn-cs"/>
      </a:defRPr>
    </a:lvl2pPr>
    <a:lvl3pPr marL="914305" algn="l" defTabSz="457153" rtl="0" eaLnBrk="1" latinLnBrk="0" hangingPunct="1">
      <a:defRPr sz="1200" kern="1200">
        <a:solidFill>
          <a:schemeClr val="tx1"/>
        </a:solidFill>
        <a:latin typeface="+mn-lt"/>
        <a:ea typeface="+mn-ea"/>
        <a:cs typeface="+mn-cs"/>
      </a:defRPr>
    </a:lvl3pPr>
    <a:lvl4pPr marL="1371458" algn="l" defTabSz="457153" rtl="0" eaLnBrk="1" latinLnBrk="0" hangingPunct="1">
      <a:defRPr sz="1200" kern="1200">
        <a:solidFill>
          <a:schemeClr val="tx1"/>
        </a:solidFill>
        <a:latin typeface="+mn-lt"/>
        <a:ea typeface="+mn-ea"/>
        <a:cs typeface="+mn-cs"/>
      </a:defRPr>
    </a:lvl4pPr>
    <a:lvl5pPr marL="1828610" algn="l" defTabSz="457153" rtl="0" eaLnBrk="1" latinLnBrk="0" hangingPunct="1">
      <a:defRPr sz="1200" kern="1200">
        <a:solidFill>
          <a:schemeClr val="tx1"/>
        </a:solidFill>
        <a:latin typeface="+mn-lt"/>
        <a:ea typeface="+mn-ea"/>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10248" fontAlgn="base" hangingPunct="0">
              <a:lnSpc>
                <a:spcPct val="93000"/>
              </a:lnSpc>
              <a:spcBef>
                <a:spcPct val="0"/>
              </a:spcBef>
              <a:spcAft>
                <a:spcPct val="0"/>
              </a:spcAft>
              <a:buClr>
                <a:srgbClr val="000000"/>
              </a:buClr>
              <a:buSzPct val="45000"/>
            </a:pPr>
            <a:endParaRPr lang="en-US" sz="220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Analysis of ORFs missing in one out of 30 completely annotated Escherichia genomes. (a) An example of several consecutive ORFs that were not recognized in one genome, even though the complete, uninterrupted ORFs are present. The operon is correctly annotated in the other genomes; however, in E. coli UTI89 additional hypothetical proteins are identified as being encoded on the complementary strand, and in APEC O1 only these hypothetical proteins are identified as ORFs at the expense of the ATP synthase subunit ORFs. (b, c) Examples of substitutions in the nucleotide sequence that led to stop codons (b) or frameshifts (c). Given the importance of the encoded proteins, it seems likely that in some of these instances the mutations are not real but reflect sequencing errors. (d) Distribution of missing genes with respect to blastn searches using the correctly annotated ORF from one of the other genomes as query. (e) Distribution of error types for those missing ORFs that had a match with more than 90 % sequence identity in the genome for which the ORF was missing in the annotation.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400"/>
            </a:lvl1pPr>
            <a:lvl2pPr marL="457153" indent="0" algn="ctr">
              <a:buNone/>
              <a:defRPr sz="2000"/>
            </a:lvl2pPr>
            <a:lvl3pPr marL="914305" indent="0" algn="ctr">
              <a:buNone/>
              <a:defRPr sz="1800"/>
            </a:lvl3pPr>
            <a:lvl4pPr marL="1371458" indent="0" algn="ctr">
              <a:buNone/>
              <a:defRPr sz="1600"/>
            </a:lvl4pPr>
            <a:lvl5pPr marL="1828610" indent="0" algn="ctr">
              <a:buNone/>
              <a:defRPr sz="1600"/>
            </a:lvl5pPr>
            <a:lvl6pPr marL="2285763" indent="0" algn="ctr">
              <a:buNone/>
              <a:defRPr sz="1600"/>
            </a:lvl6pPr>
            <a:lvl7pPr marL="2742915" indent="0" algn="ctr">
              <a:buNone/>
              <a:defRPr sz="1600"/>
            </a:lvl7pPr>
            <a:lvl8pPr marL="3200068" indent="0" algn="ctr">
              <a:buNone/>
              <a:defRPr sz="1600"/>
            </a:lvl8pPr>
            <a:lvl9pPr marL="365722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68463C-9218-4F43-8E2D-D1E04E18238A}" type="datetimeFigureOut">
              <a:rPr lang="en-US" smtClean="0"/>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2673097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8463C-9218-4F43-8E2D-D1E04E18238A}" type="datetimeFigureOut">
              <a:rPr lang="en-US" smtClean="0"/>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20830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8463C-9218-4F43-8E2D-D1E04E18238A}" type="datetimeFigureOut">
              <a:rPr lang="en-US" smtClean="0"/>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1000655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284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008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176971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230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3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911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574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2643814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68463C-9218-4F43-8E2D-D1E04E18238A}" type="datetimeFigureOut">
              <a:rPr lang="en-US" smtClean="0"/>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855614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389100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6363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62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53" indent="0">
              <a:buNone/>
              <a:defRPr sz="2000">
                <a:solidFill>
                  <a:schemeClr val="tx1">
                    <a:tint val="75000"/>
                  </a:schemeClr>
                </a:solidFill>
              </a:defRPr>
            </a:lvl2pPr>
            <a:lvl3pPr marL="914305" indent="0">
              <a:buNone/>
              <a:defRPr sz="1800">
                <a:solidFill>
                  <a:schemeClr val="tx1">
                    <a:tint val="75000"/>
                  </a:schemeClr>
                </a:solidFill>
              </a:defRPr>
            </a:lvl3pPr>
            <a:lvl4pPr marL="1371458" indent="0">
              <a:buNone/>
              <a:defRPr sz="1600">
                <a:solidFill>
                  <a:schemeClr val="tx1">
                    <a:tint val="75000"/>
                  </a:schemeClr>
                </a:solidFill>
              </a:defRPr>
            </a:lvl4pPr>
            <a:lvl5pPr marL="1828610" indent="0">
              <a:buNone/>
              <a:defRPr sz="1600">
                <a:solidFill>
                  <a:schemeClr val="tx1">
                    <a:tint val="75000"/>
                  </a:schemeClr>
                </a:solidFill>
              </a:defRPr>
            </a:lvl5pPr>
            <a:lvl6pPr marL="2285763" indent="0">
              <a:buNone/>
              <a:defRPr sz="1600">
                <a:solidFill>
                  <a:schemeClr val="tx1">
                    <a:tint val="75000"/>
                  </a:schemeClr>
                </a:solidFill>
              </a:defRPr>
            </a:lvl6pPr>
            <a:lvl7pPr marL="2742915" indent="0">
              <a:buNone/>
              <a:defRPr sz="1600">
                <a:solidFill>
                  <a:schemeClr val="tx1">
                    <a:tint val="75000"/>
                  </a:schemeClr>
                </a:solidFill>
              </a:defRPr>
            </a:lvl7pPr>
            <a:lvl8pPr marL="3200068" indent="0">
              <a:buNone/>
              <a:defRPr sz="1600">
                <a:solidFill>
                  <a:schemeClr val="tx1">
                    <a:tint val="75000"/>
                  </a:schemeClr>
                </a:solidFill>
              </a:defRPr>
            </a:lvl8pPr>
            <a:lvl9pPr marL="365722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68463C-9218-4F43-8E2D-D1E04E18238A}" type="datetimeFigureOut">
              <a:rPr lang="en-US" smtClean="0"/>
              <a:t>2/24/14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3830193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68463C-9218-4F43-8E2D-D1E04E18238A}" type="datetimeFigureOut">
              <a:rPr lang="en-US" smtClean="0"/>
              <a:t>2/24/14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173562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68463C-9218-4F43-8E2D-D1E04E18238A}" type="datetimeFigureOut">
              <a:rPr lang="en-US" smtClean="0"/>
              <a:t>2/24/14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251602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68463C-9218-4F43-8E2D-D1E04E18238A}" type="datetimeFigureOut">
              <a:rPr lang="en-US" smtClean="0"/>
              <a:t>2/24/14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90426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68463C-9218-4F43-8E2D-D1E04E18238A}" type="datetimeFigureOut">
              <a:rPr lang="en-US" smtClean="0"/>
              <a:t>2/24/14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327097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53" indent="0">
              <a:buNone/>
              <a:defRPr sz="1400"/>
            </a:lvl2pPr>
            <a:lvl3pPr marL="914305" indent="0">
              <a:buNone/>
              <a:defRPr sz="1200"/>
            </a:lvl3pPr>
            <a:lvl4pPr marL="1371458" indent="0">
              <a:buNone/>
              <a:defRPr sz="1000"/>
            </a:lvl4pPr>
            <a:lvl5pPr marL="1828610" indent="0">
              <a:buNone/>
              <a:defRPr sz="1000"/>
            </a:lvl5pPr>
            <a:lvl6pPr marL="2285763" indent="0">
              <a:buNone/>
              <a:defRPr sz="1000"/>
            </a:lvl6pPr>
            <a:lvl7pPr marL="2742915" indent="0">
              <a:buNone/>
              <a:defRPr sz="1000"/>
            </a:lvl7pPr>
            <a:lvl8pPr marL="3200068" indent="0">
              <a:buNone/>
              <a:defRPr sz="1000"/>
            </a:lvl8pPr>
            <a:lvl9pPr marL="365722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8463C-9218-4F43-8E2D-D1E04E18238A}" type="datetimeFigureOut">
              <a:rPr lang="en-US" smtClean="0"/>
              <a:t>2/24/14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307835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53" indent="0">
              <a:buNone/>
              <a:defRPr sz="1400"/>
            </a:lvl2pPr>
            <a:lvl3pPr marL="914305" indent="0">
              <a:buNone/>
              <a:defRPr sz="1200"/>
            </a:lvl3pPr>
            <a:lvl4pPr marL="1371458" indent="0">
              <a:buNone/>
              <a:defRPr sz="1000"/>
            </a:lvl4pPr>
            <a:lvl5pPr marL="1828610" indent="0">
              <a:buNone/>
              <a:defRPr sz="1000"/>
            </a:lvl5pPr>
            <a:lvl6pPr marL="2285763" indent="0">
              <a:buNone/>
              <a:defRPr sz="1000"/>
            </a:lvl6pPr>
            <a:lvl7pPr marL="2742915" indent="0">
              <a:buNone/>
              <a:defRPr sz="1000"/>
            </a:lvl7pPr>
            <a:lvl8pPr marL="3200068" indent="0">
              <a:buNone/>
              <a:defRPr sz="1000"/>
            </a:lvl8pPr>
            <a:lvl9pPr marL="365722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68463C-9218-4F43-8E2D-D1E04E18238A}" type="datetimeFigureOut">
              <a:rPr lang="en-US" smtClean="0"/>
              <a:t>2/24/14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0024DD-81E5-46DD-A45C-1141B2FA31C4}" type="slidenum">
              <a:rPr lang="en-US" smtClean="0"/>
              <a:t>‹#›</a:t>
            </a:fld>
            <a:endParaRPr lang="en-US"/>
          </a:p>
        </p:txBody>
      </p:sp>
    </p:spTree>
    <p:extLst>
      <p:ext uri="{BB962C8B-B14F-4D97-AF65-F5344CB8AC3E}">
        <p14:creationId xmlns:p14="http://schemas.microsoft.com/office/powerpoint/2010/main" val="21224558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30" tIns="45715" rIns="91430" bIns="45715"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30" tIns="45715" rIns="91430" bIns="45715"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A968463C-9218-4F43-8E2D-D1E04E18238A}" type="datetimeFigureOut">
              <a:rPr lang="en-US" smtClean="0"/>
              <a:pPr/>
              <a:t>2/24/14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30" tIns="45715" rIns="91430" bIns="45715"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30" tIns="45715" rIns="91430" bIns="45715"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20024DD-81E5-46DD-A45C-1141B2FA31C4}" type="slidenum">
              <a:rPr lang="en-US" smtClean="0"/>
              <a:pPr/>
              <a:t>‹#›</a:t>
            </a:fld>
            <a:endParaRPr lang="en-US"/>
          </a:p>
        </p:txBody>
      </p:sp>
    </p:spTree>
    <p:extLst>
      <p:ext uri="{BB962C8B-B14F-4D97-AF65-F5344CB8AC3E}">
        <p14:creationId xmlns:p14="http://schemas.microsoft.com/office/powerpoint/2010/main" val="424507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05"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577" indent="-228577" algn="l" defTabSz="914305"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29" indent="-228577" algn="l" defTabSz="914305"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882" indent="-228577" algn="l" defTabSz="914305"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034" indent="-228577" algn="l" defTabSz="914305"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187" indent="-228577" algn="l" defTabSz="914305"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340" indent="-228577" algn="l" defTabSz="91430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92" indent="-228577" algn="l" defTabSz="91430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45" indent="-228577" algn="l" defTabSz="91430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97" indent="-228577" algn="l" defTabSz="91430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441971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mj-lt"/>
          <a:ea typeface="+mj-ea"/>
          <a:cs typeface="+mj-cs"/>
        </a:defRPr>
      </a:lvl1pPr>
      <a:lvl2pPr marL="391686"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2pPr>
      <a:lvl3pPr marL="58752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3pPr>
      <a:lvl4pPr marL="783372"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4pPr>
      <a:lvl5pPr marL="979214"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1686" indent="-293764" algn="l" defTabSz="414726" rtl="0" fontAlgn="base" hangingPunct="0">
        <a:lnSpc>
          <a:spcPct val="93000"/>
        </a:lnSpc>
        <a:spcBef>
          <a:spcPct val="0"/>
        </a:spcBef>
        <a:spcAft>
          <a:spcPts val="806"/>
        </a:spcAft>
        <a:buClr>
          <a:srgbClr val="000000"/>
        </a:buClr>
        <a:buSzPct val="100000"/>
        <a:buFont typeface="Arial" charset="0"/>
        <a:buChar char="•"/>
        <a:defRPr sz="1800">
          <a:solidFill>
            <a:srgbClr val="000000"/>
          </a:solidFill>
          <a:latin typeface="+mn-lt"/>
          <a:ea typeface="+mn-ea"/>
          <a:cs typeface="+mn-cs"/>
        </a:defRPr>
      </a:lvl1pPr>
      <a:lvl2pPr marL="783372" indent="-260644" algn="l" defTabSz="414726" rtl="0" fontAlgn="base" hangingPunct="0">
        <a:lnSpc>
          <a:spcPct val="93000"/>
        </a:lnSpc>
        <a:spcBef>
          <a:spcPct val="0"/>
        </a:spcBef>
        <a:spcAft>
          <a:spcPts val="1032"/>
        </a:spcAft>
        <a:buClr>
          <a:srgbClr val="000000"/>
        </a:buClr>
        <a:buSzPct val="75000"/>
        <a:buFont typeface="Symbol" charset="0"/>
        <a:buChar char=""/>
        <a:defRPr sz="2400">
          <a:solidFill>
            <a:srgbClr val="000000"/>
          </a:solidFill>
          <a:latin typeface="+mn-lt"/>
          <a:ea typeface="+mn-ea"/>
          <a:cs typeface="+mn-cs"/>
        </a:defRPr>
      </a:lvl2pPr>
      <a:lvl3pPr marL="1175057" indent="-195843" algn="l" defTabSz="414726" rtl="0" fontAlgn="base" hangingPunct="0">
        <a:lnSpc>
          <a:spcPct val="93000"/>
        </a:lnSpc>
        <a:spcBef>
          <a:spcPct val="0"/>
        </a:spcBef>
        <a:spcAft>
          <a:spcPts val="771"/>
        </a:spcAft>
        <a:buClr>
          <a:srgbClr val="000000"/>
        </a:buClr>
        <a:buSzPct val="45000"/>
        <a:buFont typeface="Wingdings" charset="0"/>
        <a:buChar char=""/>
        <a:defRPr sz="2200">
          <a:solidFill>
            <a:srgbClr val="000000"/>
          </a:solidFill>
          <a:latin typeface="+mn-lt"/>
          <a:ea typeface="+mn-ea"/>
          <a:cs typeface="+mn-cs"/>
        </a:defRPr>
      </a:lvl3pPr>
      <a:lvl4pPr marL="1566743" indent="-195843" algn="l" defTabSz="414726" rtl="0" fontAlgn="base" hangingPunct="0">
        <a:lnSpc>
          <a:spcPct val="93000"/>
        </a:lnSpc>
        <a:spcBef>
          <a:spcPct val="0"/>
        </a:spcBef>
        <a:spcAft>
          <a:spcPts val="522"/>
        </a:spcAft>
        <a:buClr>
          <a:srgbClr val="000000"/>
        </a:buClr>
        <a:buSzPct val="75000"/>
        <a:buFont typeface="Symbol" charset="0"/>
        <a:buChar char=""/>
        <a:defRPr sz="1800">
          <a:solidFill>
            <a:srgbClr val="000000"/>
          </a:solidFill>
          <a:latin typeface="+mn-lt"/>
          <a:ea typeface="+mn-ea"/>
          <a:cs typeface="+mn-cs"/>
        </a:defRPr>
      </a:lvl4pPr>
      <a:lvl5pPr marL="1958429"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neontology.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fam.sanger.ac.u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ggnog.embl.de/version_4.0.beta/" TargetMode="External"/><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MCB 5472 Lecture #5:</a:t>
            </a:r>
            <a:br>
              <a:rPr lang="en-US" sz="3600" dirty="0"/>
            </a:br>
            <a:r>
              <a:rPr lang="en-US" sz="3600" dirty="0"/>
              <a:t>Gene Prediction and Annotation</a:t>
            </a:r>
            <a:br>
              <a:rPr lang="en-US" sz="3600" dirty="0"/>
            </a:br>
            <a:r>
              <a:rPr lang="en-US" sz="3600" dirty="0"/>
              <a:t>February 24, 2014</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723015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Eukaryotic gene finding</a:t>
            </a:r>
            <a:endParaRPr lang="en-US" dirty="0"/>
          </a:p>
        </p:txBody>
      </p:sp>
      <p:sp>
        <p:nvSpPr>
          <p:cNvPr id="3" name="Content Placeholder 2"/>
          <p:cNvSpPr>
            <a:spLocks noGrp="1"/>
          </p:cNvSpPr>
          <p:nvPr>
            <p:ph idx="1"/>
          </p:nvPr>
        </p:nvSpPr>
        <p:spPr/>
        <p:txBody>
          <a:bodyPr/>
          <a:lstStyle/>
          <a:p>
            <a:r>
              <a:rPr lang="en-US" dirty="0" smtClean="0"/>
              <a:t>E.g., Augustus, </a:t>
            </a:r>
            <a:r>
              <a:rPr lang="en-US" dirty="0" err="1" smtClean="0"/>
              <a:t>GeneMark</a:t>
            </a:r>
            <a:r>
              <a:rPr lang="en-US" dirty="0" smtClean="0"/>
              <a:t>-ES</a:t>
            </a:r>
          </a:p>
          <a:p>
            <a:r>
              <a:rPr lang="en-US" i="1" dirty="0" smtClean="0"/>
              <a:t>ab initio </a:t>
            </a:r>
            <a:r>
              <a:rPr lang="en-US" dirty="0" smtClean="0"/>
              <a:t>methods work less well compared to prokaryotic genes</a:t>
            </a:r>
          </a:p>
          <a:p>
            <a:pPr lvl="1"/>
            <a:r>
              <a:rPr lang="en-US" dirty="0" smtClean="0"/>
              <a:t>More complicated transcripts (e.g., splice variants)</a:t>
            </a:r>
          </a:p>
          <a:p>
            <a:pPr lvl="1"/>
            <a:r>
              <a:rPr lang="en-US" dirty="0" smtClean="0"/>
              <a:t>Less information at promoter (e.g., Prodigal uses Shine-</a:t>
            </a:r>
            <a:r>
              <a:rPr lang="en-US" dirty="0" err="1" smtClean="0"/>
              <a:t>Delgarno</a:t>
            </a:r>
            <a:r>
              <a:rPr lang="en-US" dirty="0" smtClean="0"/>
              <a:t> sequences; -35 and -10 regions vs. single TATA box)</a:t>
            </a:r>
          </a:p>
          <a:p>
            <a:r>
              <a:rPr lang="en-US" dirty="0" smtClean="0"/>
              <a:t>NCBI annotations more clearly separate genes (includes </a:t>
            </a:r>
            <a:r>
              <a:rPr lang="en-US" dirty="0" err="1" smtClean="0"/>
              <a:t>pseudogenes</a:t>
            </a:r>
            <a:r>
              <a:rPr lang="en-US" dirty="0" smtClean="0"/>
              <a:t>), mRNA (typically spliced) &amp; protein (spliced like mRNA)</a:t>
            </a:r>
          </a:p>
        </p:txBody>
      </p:sp>
    </p:spTree>
    <p:extLst>
      <p:ext uri="{BB962C8B-B14F-4D97-AF65-F5344CB8AC3E}">
        <p14:creationId xmlns:p14="http://schemas.microsoft.com/office/powerpoint/2010/main" val="1331212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information to gene annotations</a:t>
            </a:r>
            <a:endParaRPr lang="en-US" dirty="0"/>
          </a:p>
        </p:txBody>
      </p:sp>
      <p:sp>
        <p:nvSpPr>
          <p:cNvPr id="3" name="Content Placeholder 2"/>
          <p:cNvSpPr>
            <a:spLocks noGrp="1"/>
          </p:cNvSpPr>
          <p:nvPr>
            <p:ph idx="1"/>
          </p:nvPr>
        </p:nvSpPr>
        <p:spPr>
          <a:xfrm>
            <a:off x="628650" y="1825624"/>
            <a:ext cx="7886700" cy="4636135"/>
          </a:xfrm>
        </p:spPr>
        <p:txBody>
          <a:bodyPr>
            <a:normAutofit lnSpcReduction="10000"/>
          </a:bodyPr>
          <a:lstStyle/>
          <a:p>
            <a:pPr marL="514297" indent="-514297">
              <a:buFont typeface="+mj-lt"/>
              <a:buAutoNum type="arabicPeriod"/>
            </a:pPr>
            <a:r>
              <a:rPr lang="en-US" dirty="0" smtClean="0"/>
              <a:t>Combine multiple prediction methods</a:t>
            </a:r>
          </a:p>
          <a:p>
            <a:pPr lvl="1"/>
            <a:r>
              <a:rPr lang="en-US" dirty="0" smtClean="0"/>
              <a:t>For prokaryotes, typically longest transcript chosen</a:t>
            </a:r>
          </a:p>
          <a:p>
            <a:pPr lvl="1"/>
            <a:r>
              <a:rPr lang="en-US" dirty="0" smtClean="0"/>
              <a:t>For eukaryotes, typically all splice variants kept</a:t>
            </a:r>
          </a:p>
          <a:p>
            <a:pPr marL="514297" indent="-514297">
              <a:buFont typeface="+mj-lt"/>
              <a:buAutoNum type="arabicPeriod"/>
            </a:pPr>
            <a:r>
              <a:rPr lang="en-US" dirty="0" smtClean="0"/>
              <a:t>Search for homologous genes in related taxa</a:t>
            </a:r>
          </a:p>
          <a:p>
            <a:pPr lvl="1"/>
            <a:r>
              <a:rPr lang="en-US" dirty="0" smtClean="0"/>
              <a:t>True genes will be evolutionarily conserved</a:t>
            </a:r>
          </a:p>
          <a:p>
            <a:pPr lvl="1"/>
            <a:r>
              <a:rPr lang="en-US" dirty="0" smtClean="0"/>
              <a:t>Annotation errors can be propagated</a:t>
            </a:r>
          </a:p>
          <a:p>
            <a:pPr lvl="2"/>
            <a:r>
              <a:rPr lang="en-US" dirty="0" smtClean="0"/>
              <a:t>Annotations do not specify the evidence supporting them</a:t>
            </a:r>
          </a:p>
          <a:p>
            <a:pPr marL="514297" indent="-514297">
              <a:buFont typeface="+mj-lt"/>
              <a:buAutoNum type="arabicPeriod"/>
            </a:pPr>
            <a:r>
              <a:rPr lang="en-US" dirty="0" smtClean="0"/>
              <a:t>Integrate </a:t>
            </a:r>
            <a:r>
              <a:rPr lang="en-US" dirty="0" err="1" smtClean="0"/>
              <a:t>RNAseq</a:t>
            </a:r>
            <a:endParaRPr lang="en-US" dirty="0" smtClean="0"/>
          </a:p>
          <a:p>
            <a:pPr lvl="1"/>
            <a:r>
              <a:rPr lang="en-US" dirty="0" smtClean="0"/>
              <a:t>Augustus can incorporate into its predictions directly</a:t>
            </a:r>
          </a:p>
          <a:p>
            <a:pPr lvl="1"/>
            <a:r>
              <a:rPr lang="en-US" dirty="0" smtClean="0"/>
              <a:t>Rare for prokaryotes</a:t>
            </a:r>
          </a:p>
          <a:p>
            <a:pPr lvl="1"/>
            <a:r>
              <a:rPr lang="en-US" dirty="0" smtClean="0"/>
              <a:t>Requires genes be expressed and detectable</a:t>
            </a:r>
          </a:p>
          <a:p>
            <a:pPr marL="514297" indent="-514297">
              <a:buFont typeface="+mj-lt"/>
              <a:buAutoNum type="arabicPeriod"/>
            </a:pPr>
            <a:endParaRPr lang="en-US" dirty="0" smtClean="0"/>
          </a:p>
        </p:txBody>
      </p:sp>
    </p:spTree>
    <p:extLst>
      <p:ext uri="{BB962C8B-B14F-4D97-AF65-F5344CB8AC3E}">
        <p14:creationId xmlns:p14="http://schemas.microsoft.com/office/powerpoint/2010/main" val="53088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Metagenomes</a:t>
            </a:r>
            <a:r>
              <a:rPr lang="en-US" dirty="0" smtClean="0"/>
              <a:t> and single-cell genomes</a:t>
            </a:r>
            <a:endParaRPr lang="en-US" dirty="0"/>
          </a:p>
        </p:txBody>
      </p:sp>
      <p:sp>
        <p:nvSpPr>
          <p:cNvPr id="3" name="Content Placeholder 2"/>
          <p:cNvSpPr>
            <a:spLocks noGrp="1"/>
          </p:cNvSpPr>
          <p:nvPr>
            <p:ph idx="1"/>
          </p:nvPr>
        </p:nvSpPr>
        <p:spPr/>
        <p:txBody>
          <a:bodyPr/>
          <a:lstStyle/>
          <a:p>
            <a:r>
              <a:rPr lang="en-US" dirty="0" smtClean="0"/>
              <a:t>Assemblies are typically much more fragmented than those of cultured microbes</a:t>
            </a:r>
          </a:p>
          <a:p>
            <a:r>
              <a:rPr lang="en-US" dirty="0" smtClean="0"/>
              <a:t>Requires dedicated gene prediction methods</a:t>
            </a:r>
          </a:p>
          <a:p>
            <a:pPr lvl="1"/>
            <a:r>
              <a:rPr lang="en-US" dirty="0" smtClean="0"/>
              <a:t>Training information often missing/obscured</a:t>
            </a:r>
          </a:p>
          <a:p>
            <a:pPr lvl="1"/>
            <a:r>
              <a:rPr lang="en-US" dirty="0" smtClean="0"/>
              <a:t>Gene fragments obscure genomic features used for gene prediction</a:t>
            </a:r>
            <a:endParaRPr lang="en-US" dirty="0"/>
          </a:p>
        </p:txBody>
      </p:sp>
    </p:spTree>
    <p:extLst>
      <p:ext uri="{BB962C8B-B14F-4D97-AF65-F5344CB8AC3E}">
        <p14:creationId xmlns:p14="http://schemas.microsoft.com/office/powerpoint/2010/main" val="3842818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Non-coding RNAs</a:t>
            </a:r>
            <a:endParaRPr lang="en-US" dirty="0"/>
          </a:p>
        </p:txBody>
      </p:sp>
      <p:sp>
        <p:nvSpPr>
          <p:cNvPr id="3" name="Content Placeholder 2"/>
          <p:cNvSpPr>
            <a:spLocks noGrp="1"/>
          </p:cNvSpPr>
          <p:nvPr>
            <p:ph idx="1"/>
          </p:nvPr>
        </p:nvSpPr>
        <p:spPr/>
        <p:txBody>
          <a:bodyPr/>
          <a:lstStyle/>
          <a:p>
            <a:r>
              <a:rPr lang="en-US" dirty="0" smtClean="0"/>
              <a:t>Some HMM-based software</a:t>
            </a:r>
          </a:p>
          <a:p>
            <a:pPr lvl="1"/>
            <a:r>
              <a:rPr lang="en-US" dirty="0" smtClean="0"/>
              <a:t>RNAMMER (ribosomal RNAs)</a:t>
            </a:r>
          </a:p>
          <a:p>
            <a:pPr lvl="1"/>
            <a:r>
              <a:rPr lang="en-US" dirty="0" err="1" smtClean="0"/>
              <a:t>tRNAscan</a:t>
            </a:r>
            <a:r>
              <a:rPr lang="en-US" dirty="0" smtClean="0"/>
              <a:t>-SE (</a:t>
            </a:r>
            <a:r>
              <a:rPr lang="en-US" dirty="0" err="1" smtClean="0"/>
              <a:t>tRNAs</a:t>
            </a:r>
            <a:r>
              <a:rPr lang="en-US" dirty="0" smtClean="0"/>
              <a:t>)</a:t>
            </a:r>
          </a:p>
          <a:p>
            <a:r>
              <a:rPr lang="en-US" dirty="0" err="1" smtClean="0"/>
              <a:t>Rfam</a:t>
            </a:r>
            <a:r>
              <a:rPr lang="en-US" dirty="0" smtClean="0"/>
              <a:t>: database of non-coding RNA families</a:t>
            </a:r>
          </a:p>
          <a:p>
            <a:pPr lvl="1"/>
            <a:r>
              <a:rPr lang="en-US" dirty="0" smtClean="0"/>
              <a:t>Curated sequence alignments taking into account secondary structures</a:t>
            </a:r>
          </a:p>
          <a:p>
            <a:pPr lvl="1"/>
            <a:r>
              <a:rPr lang="en-US" dirty="0" smtClean="0"/>
              <a:t>Infernal: software for searching DNA sequence databases using structured RNA molecule profiles</a:t>
            </a:r>
          </a:p>
          <a:p>
            <a:pPr lvl="2"/>
            <a:r>
              <a:rPr lang="en-US" dirty="0" smtClean="0"/>
              <a:t>Takes RNA secondary structure into account via “covariance models”</a:t>
            </a:r>
          </a:p>
          <a:p>
            <a:pPr lvl="1"/>
            <a:r>
              <a:rPr lang="en-US" dirty="0" smtClean="0"/>
              <a:t>Sister project to </a:t>
            </a:r>
            <a:r>
              <a:rPr lang="en-US" dirty="0" err="1" smtClean="0"/>
              <a:t>Pfam</a:t>
            </a:r>
            <a:r>
              <a:rPr lang="en-US" dirty="0" smtClean="0"/>
              <a:t> (see later)</a:t>
            </a:r>
            <a:endParaRPr lang="en-US" dirty="0"/>
          </a:p>
        </p:txBody>
      </p:sp>
    </p:spTree>
    <p:extLst>
      <p:ext uri="{BB962C8B-B14F-4D97-AF65-F5344CB8AC3E}">
        <p14:creationId xmlns:p14="http://schemas.microsoft.com/office/powerpoint/2010/main" val="103472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Functional annotations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8337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annotation</a:t>
            </a:r>
            <a:endParaRPr lang="en-US" dirty="0"/>
          </a:p>
        </p:txBody>
      </p:sp>
      <p:sp>
        <p:nvSpPr>
          <p:cNvPr id="3" name="Content Placeholder 2"/>
          <p:cNvSpPr>
            <a:spLocks noGrp="1"/>
          </p:cNvSpPr>
          <p:nvPr>
            <p:ph idx="1"/>
          </p:nvPr>
        </p:nvSpPr>
        <p:spPr/>
        <p:txBody>
          <a:bodyPr/>
          <a:lstStyle/>
          <a:p>
            <a:r>
              <a:rPr lang="en-US" dirty="0" smtClean="0"/>
              <a:t>Low-throughput</a:t>
            </a:r>
          </a:p>
          <a:p>
            <a:r>
              <a:rPr lang="en-US" dirty="0" smtClean="0"/>
              <a:t>High accuracy</a:t>
            </a:r>
          </a:p>
          <a:p>
            <a:pPr lvl="1"/>
            <a:endParaRPr lang="en-US" dirty="0"/>
          </a:p>
        </p:txBody>
      </p:sp>
    </p:spTree>
    <p:extLst>
      <p:ext uri="{BB962C8B-B14F-4D97-AF65-F5344CB8AC3E}">
        <p14:creationId xmlns:p14="http://schemas.microsoft.com/office/powerpoint/2010/main" val="16633255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SwissProt</a:t>
            </a:r>
            <a:endParaRPr lang="en-US" dirty="0"/>
          </a:p>
        </p:txBody>
      </p:sp>
      <p:sp>
        <p:nvSpPr>
          <p:cNvPr id="3" name="Content Placeholder 2"/>
          <p:cNvSpPr>
            <a:spLocks noGrp="1"/>
          </p:cNvSpPr>
          <p:nvPr>
            <p:ph idx="1"/>
          </p:nvPr>
        </p:nvSpPr>
        <p:spPr>
          <a:xfrm>
            <a:off x="628650" y="1569720"/>
            <a:ext cx="7886700" cy="4607243"/>
          </a:xfrm>
        </p:spPr>
        <p:txBody>
          <a:bodyPr>
            <a:normAutofit/>
          </a:bodyPr>
          <a:lstStyle/>
          <a:p>
            <a:r>
              <a:rPr lang="en-US" dirty="0" smtClean="0"/>
              <a:t>Started 1986 at the Swiss Institute for Bioinformatics, later developed at the European Bioinformatics Institute</a:t>
            </a:r>
          </a:p>
          <a:p>
            <a:r>
              <a:rPr lang="en-US" dirty="0" smtClean="0"/>
              <a:t>Goal: providing reliable protein sequences having a high level of annotation</a:t>
            </a:r>
          </a:p>
          <a:p>
            <a:pPr lvl="1"/>
            <a:r>
              <a:rPr lang="en-US" dirty="0" smtClean="0"/>
              <a:t>Directly curated from literature information</a:t>
            </a:r>
          </a:p>
          <a:p>
            <a:pPr lvl="1"/>
            <a:r>
              <a:rPr lang="en-US" dirty="0" smtClean="0"/>
              <a:t>Contrast to NCBI: a sequence repository with some automated annotation pipelines</a:t>
            </a:r>
          </a:p>
          <a:p>
            <a:r>
              <a:rPr lang="en-US" dirty="0" smtClean="0"/>
              <a:t>Current version (2014_02): 542,503 sequences annotated from 22,6190 references</a:t>
            </a:r>
            <a:endParaRPr lang="en-US" dirty="0"/>
          </a:p>
        </p:txBody>
      </p:sp>
    </p:spTree>
    <p:extLst>
      <p:ext uri="{BB962C8B-B14F-4D97-AF65-F5344CB8AC3E}">
        <p14:creationId xmlns:p14="http://schemas.microsoft.com/office/powerpoint/2010/main" val="2129124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UniProt</a:t>
            </a:r>
            <a:endParaRPr lang="en-US" dirty="0"/>
          </a:p>
        </p:txBody>
      </p:sp>
      <p:sp>
        <p:nvSpPr>
          <p:cNvPr id="3" name="Content Placeholder 2"/>
          <p:cNvSpPr>
            <a:spLocks noGrp="1"/>
          </p:cNvSpPr>
          <p:nvPr>
            <p:ph idx="1"/>
          </p:nvPr>
        </p:nvSpPr>
        <p:spPr/>
        <p:txBody>
          <a:bodyPr>
            <a:normAutofit fontScale="92500" lnSpcReduction="10000"/>
          </a:bodyPr>
          <a:lstStyle/>
          <a:p>
            <a:r>
              <a:rPr lang="en-US" dirty="0"/>
              <a:t>Ultimately manual annotation couldn’t keep up, parallel </a:t>
            </a:r>
            <a:r>
              <a:rPr lang="en-US" dirty="0" err="1"/>
              <a:t>TrEMBL</a:t>
            </a:r>
            <a:r>
              <a:rPr lang="en-US" dirty="0"/>
              <a:t> database created using automated </a:t>
            </a:r>
            <a:r>
              <a:rPr lang="en-US" dirty="0" smtClean="0"/>
              <a:t>annotation</a:t>
            </a:r>
          </a:p>
          <a:p>
            <a:r>
              <a:rPr lang="en-US" dirty="0" err="1" smtClean="0"/>
              <a:t>UniProtKB</a:t>
            </a:r>
            <a:r>
              <a:rPr lang="en-US" dirty="0" smtClean="0"/>
              <a:t> stores combined </a:t>
            </a:r>
            <a:r>
              <a:rPr lang="en-US" dirty="0" err="1" smtClean="0"/>
              <a:t>SwissProt</a:t>
            </a:r>
            <a:r>
              <a:rPr lang="en-US" dirty="0" smtClean="0"/>
              <a:t>/</a:t>
            </a:r>
            <a:r>
              <a:rPr lang="en-US" dirty="0" err="1" smtClean="0"/>
              <a:t>TrEMBL</a:t>
            </a:r>
            <a:r>
              <a:rPr lang="en-US" dirty="0" smtClean="0"/>
              <a:t> databases, incorporates Protein Information Resource (PIR), built on M. </a:t>
            </a:r>
            <a:r>
              <a:rPr lang="en-US" dirty="0" err="1" smtClean="0"/>
              <a:t>Dayhoff’s</a:t>
            </a:r>
            <a:r>
              <a:rPr lang="en-US" dirty="0" smtClean="0"/>
              <a:t> atlas</a:t>
            </a:r>
          </a:p>
          <a:p>
            <a:r>
              <a:rPr lang="en-US" dirty="0" smtClean="0"/>
              <a:t>Syncs with EMBL/DDBJ/</a:t>
            </a:r>
            <a:r>
              <a:rPr lang="en-US" dirty="0" err="1" smtClean="0"/>
              <a:t>GenBank</a:t>
            </a:r>
            <a:r>
              <a:rPr lang="en-US" dirty="0" smtClean="0"/>
              <a:t> nucleotide databases</a:t>
            </a:r>
          </a:p>
          <a:p>
            <a:r>
              <a:rPr lang="en-US" dirty="0" smtClean="0"/>
              <a:t>Hosts several protein annotation schemes</a:t>
            </a:r>
          </a:p>
          <a:p>
            <a:r>
              <a:rPr lang="en-US" dirty="0" err="1" smtClean="0"/>
              <a:t>ExPASy</a:t>
            </a:r>
            <a:r>
              <a:rPr lang="en-US" dirty="0" smtClean="0"/>
              <a:t> – major proteomics analysis resource</a:t>
            </a:r>
          </a:p>
          <a:p>
            <a:r>
              <a:rPr lang="en-US" dirty="0" smtClean="0"/>
              <a:t>www.uniprot.org</a:t>
            </a:r>
            <a:endParaRPr lang="en-US" dirty="0"/>
          </a:p>
        </p:txBody>
      </p:sp>
    </p:spTree>
    <p:extLst>
      <p:ext uri="{BB962C8B-B14F-4D97-AF65-F5344CB8AC3E}">
        <p14:creationId xmlns:p14="http://schemas.microsoft.com/office/powerpoint/2010/main" val="1736529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000" r="12500"/>
          <a:stretch/>
        </p:blipFill>
        <p:spPr>
          <a:xfrm>
            <a:off x="0" y="0"/>
            <a:ext cx="9144000" cy="6858000"/>
          </a:xfrm>
          <a:prstGeom prst="rect">
            <a:avLst/>
          </a:prstGeom>
        </p:spPr>
      </p:pic>
      <p:sp>
        <p:nvSpPr>
          <p:cNvPr id="5" name="TextBox 4"/>
          <p:cNvSpPr txBox="1"/>
          <p:nvPr/>
        </p:nvSpPr>
        <p:spPr>
          <a:xfrm>
            <a:off x="4160108" y="5494639"/>
            <a:ext cx="4029389" cy="371541"/>
          </a:xfrm>
          <a:prstGeom prst="rect">
            <a:avLst/>
          </a:prstGeom>
          <a:noFill/>
        </p:spPr>
        <p:txBody>
          <a:bodyPr wrap="none" lIns="91430" tIns="45715" rIns="91430" bIns="45715" rtlCol="0">
            <a:spAutoFit/>
          </a:bodyPr>
          <a:lstStyle/>
          <a:p>
            <a:r>
              <a:rPr lang="en-US" dirty="0" smtClean="0"/>
              <a:t>Manual annotations linked to references</a:t>
            </a:r>
            <a:endParaRPr lang="en-US" dirty="0"/>
          </a:p>
        </p:txBody>
      </p:sp>
    </p:spTree>
    <p:extLst>
      <p:ext uri="{BB962C8B-B14F-4D97-AF65-F5344CB8AC3E}">
        <p14:creationId xmlns:p14="http://schemas.microsoft.com/office/powerpoint/2010/main" val="2029074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err="1" smtClean="0"/>
              <a:t>Ecocyc</a:t>
            </a:r>
            <a:r>
              <a:rPr lang="en-US" dirty="0" smtClean="0"/>
              <a:t> – an example manually edited model organism database</a:t>
            </a:r>
            <a:endParaRPr lang="en-US" dirty="0"/>
          </a:p>
        </p:txBody>
      </p:sp>
      <p:sp>
        <p:nvSpPr>
          <p:cNvPr id="6" name="Content Placeholder 5"/>
          <p:cNvSpPr>
            <a:spLocks noGrp="1"/>
          </p:cNvSpPr>
          <p:nvPr>
            <p:ph idx="1"/>
          </p:nvPr>
        </p:nvSpPr>
        <p:spPr/>
        <p:txBody>
          <a:bodyPr/>
          <a:lstStyle/>
          <a:p>
            <a:r>
              <a:rPr lang="en-US" dirty="0"/>
              <a:t>http://ecocyc.org/</a:t>
            </a:r>
          </a:p>
        </p:txBody>
      </p:sp>
      <p:pic>
        <p:nvPicPr>
          <p:cNvPr id="4" name="Picture 3"/>
          <p:cNvPicPr>
            <a:picLocks noChangeAspect="1"/>
          </p:cNvPicPr>
          <p:nvPr/>
        </p:nvPicPr>
        <p:blipFill rotWithShape="1">
          <a:blip r:embed="rId2"/>
          <a:srcRect t="12103" r="1300" b="6031"/>
          <a:stretch/>
        </p:blipFill>
        <p:spPr>
          <a:xfrm>
            <a:off x="1" y="2601532"/>
            <a:ext cx="9127472" cy="4256468"/>
          </a:xfrm>
          <a:prstGeom prst="rect">
            <a:avLst/>
          </a:prstGeom>
        </p:spPr>
      </p:pic>
    </p:spTree>
    <p:extLst>
      <p:ext uri="{BB962C8B-B14F-4D97-AF65-F5344CB8AC3E}">
        <p14:creationId xmlns:p14="http://schemas.microsoft.com/office/powerpoint/2010/main" val="128401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on the assignment</a:t>
            </a:r>
            <a:endParaRPr lang="en-US" dirty="0"/>
          </a:p>
        </p:txBody>
      </p:sp>
      <p:sp>
        <p:nvSpPr>
          <p:cNvPr id="3" name="Content Placeholder 2"/>
          <p:cNvSpPr>
            <a:spLocks noGrp="1"/>
          </p:cNvSpPr>
          <p:nvPr>
            <p:ph idx="1"/>
          </p:nvPr>
        </p:nvSpPr>
        <p:spPr/>
        <p:txBody>
          <a:bodyPr/>
          <a:lstStyle/>
          <a:p>
            <a:r>
              <a:rPr lang="en-US" dirty="0" smtClean="0"/>
              <a:t>Depending on your settings PSI-BLAST can take a while to run</a:t>
            </a:r>
          </a:p>
          <a:p>
            <a:pPr lvl="1"/>
            <a:r>
              <a:rPr lang="en-US" dirty="0" smtClean="0"/>
              <a:t>Do not leave this until the last minute!</a:t>
            </a:r>
          </a:p>
          <a:p>
            <a:r>
              <a:rPr lang="en-US" dirty="0" smtClean="0"/>
              <a:t>Recall from Assignment Lecture #1: </a:t>
            </a:r>
            <a:r>
              <a:rPr lang="en-US" dirty="0" err="1" smtClean="0">
                <a:latin typeface="Courier New" panose="02070309020205020404" pitchFamily="49" charset="0"/>
                <a:cs typeface="Courier New" panose="02070309020205020404" pitchFamily="49" charset="0"/>
              </a:rPr>
              <a:t>nohup</a:t>
            </a:r>
            <a:r>
              <a:rPr lang="en-US" dirty="0" smtClean="0"/>
              <a:t> can allow you to leave a job running on the cluster</a:t>
            </a:r>
          </a:p>
          <a:p>
            <a:pPr lvl="1"/>
            <a:r>
              <a:rPr lang="en-US" dirty="0" smtClean="0"/>
              <a:t>E.g., </a:t>
            </a:r>
            <a:r>
              <a:rPr lang="en-US" dirty="0" err="1" smtClean="0">
                <a:latin typeface="Courier New" panose="02070309020205020404" pitchFamily="49" charset="0"/>
                <a:cs typeface="Courier New" panose="02070309020205020404" pitchFamily="49" charset="0"/>
              </a:rPr>
              <a:t>nohup</a:t>
            </a:r>
            <a:r>
              <a:rPr lang="en-US" dirty="0" smtClean="0">
                <a:latin typeface="Courier New" panose="02070309020205020404" pitchFamily="49" charset="0"/>
                <a:cs typeface="Courier New" panose="02070309020205020404" pitchFamily="49" charset="0"/>
              </a:rPr>
              <a:t> [task] &amp; &gt; </a:t>
            </a:r>
            <a:r>
              <a:rPr lang="en-US" dirty="0" err="1" smtClean="0">
                <a:latin typeface="Courier New" panose="02070309020205020404" pitchFamily="49" charset="0"/>
                <a:cs typeface="Courier New" panose="02070309020205020404" pitchFamily="49" charset="0"/>
              </a:rPr>
              <a:t>nohup.out</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26400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Ontologies</a:t>
            </a:r>
            <a:endParaRPr lang="en-US" dirty="0"/>
          </a:p>
        </p:txBody>
      </p:sp>
      <p:sp>
        <p:nvSpPr>
          <p:cNvPr id="4" name="Content Placeholder 3"/>
          <p:cNvSpPr>
            <a:spLocks noGrp="1"/>
          </p:cNvSpPr>
          <p:nvPr>
            <p:ph idx="1"/>
          </p:nvPr>
        </p:nvSpPr>
        <p:spPr>
          <a:xfrm>
            <a:off x="628650" y="1690690"/>
            <a:ext cx="7886700" cy="4486273"/>
          </a:xfrm>
        </p:spPr>
        <p:txBody>
          <a:bodyPr>
            <a:normAutofit/>
          </a:bodyPr>
          <a:lstStyle/>
          <a:p>
            <a:r>
              <a:rPr lang="en-US" dirty="0" smtClean="0"/>
              <a:t>Manual annotations originally </a:t>
            </a:r>
            <a:r>
              <a:rPr lang="en-US" dirty="0"/>
              <a:t>used free-text labels, not standardized</a:t>
            </a:r>
          </a:p>
          <a:p>
            <a:pPr lvl="1"/>
            <a:r>
              <a:rPr lang="en-US" dirty="0"/>
              <a:t>Problem: free text is difficult for computers to make use of</a:t>
            </a:r>
          </a:p>
          <a:p>
            <a:r>
              <a:rPr lang="en-US" dirty="0"/>
              <a:t>Ontologies: knowledge representation using standardized terms and interrelationships</a:t>
            </a:r>
          </a:p>
          <a:p>
            <a:pPr lvl="1"/>
            <a:r>
              <a:rPr lang="en-US" dirty="0"/>
              <a:t>Amenable to computation</a:t>
            </a:r>
          </a:p>
          <a:p>
            <a:endParaRPr lang="en-US" dirty="0"/>
          </a:p>
        </p:txBody>
      </p:sp>
    </p:spTree>
    <p:extLst>
      <p:ext uri="{BB962C8B-B14F-4D97-AF65-F5344CB8AC3E}">
        <p14:creationId xmlns:p14="http://schemas.microsoft.com/office/powerpoint/2010/main" val="1993389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 GO</a:t>
            </a:r>
            <a:endParaRPr lang="en-US" dirty="0"/>
          </a:p>
        </p:txBody>
      </p:sp>
      <p:sp>
        <p:nvSpPr>
          <p:cNvPr id="3" name="Content Placeholder 2"/>
          <p:cNvSpPr>
            <a:spLocks noGrp="1"/>
          </p:cNvSpPr>
          <p:nvPr>
            <p:ph idx="1"/>
          </p:nvPr>
        </p:nvSpPr>
        <p:spPr>
          <a:xfrm>
            <a:off x="628650" y="1825625"/>
            <a:ext cx="3457318" cy="4351338"/>
          </a:xfrm>
        </p:spPr>
        <p:txBody>
          <a:bodyPr>
            <a:normAutofit/>
          </a:bodyPr>
          <a:lstStyle/>
          <a:p>
            <a:r>
              <a:rPr lang="en-US" dirty="0" smtClean="0"/>
              <a:t>Controlled vocabulary</a:t>
            </a:r>
          </a:p>
          <a:p>
            <a:r>
              <a:rPr lang="en-US" dirty="0" smtClean="0"/>
              <a:t>Defined relationships</a:t>
            </a:r>
          </a:p>
          <a:p>
            <a:r>
              <a:rPr lang="en-US" dirty="0" smtClean="0"/>
              <a:t>“Directed acyclic graph”</a:t>
            </a:r>
          </a:p>
          <a:p>
            <a:pPr lvl="1"/>
            <a:r>
              <a:rPr lang="en-US" dirty="0" smtClean="0"/>
              <a:t>Links are directional</a:t>
            </a:r>
          </a:p>
          <a:p>
            <a:pPr lvl="1"/>
            <a:r>
              <a:rPr lang="en-US" dirty="0" smtClean="0"/>
              <a:t>No individually circular paths</a:t>
            </a:r>
            <a:endParaRPr lang="en-US" dirty="0"/>
          </a:p>
        </p:txBody>
      </p:sp>
      <p:pic>
        <p:nvPicPr>
          <p:cNvPr id="1026" name="Picture 2" descr="http://lopasgen677s09.weebly.com/uploads/1/7/2/1/1721475/9795410_orig.png?491x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53" y="274511"/>
            <a:ext cx="5257800" cy="6029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5156" y="6604084"/>
            <a:ext cx="3413281" cy="261600"/>
          </a:xfrm>
          <a:prstGeom prst="rect">
            <a:avLst/>
          </a:prstGeom>
          <a:noFill/>
        </p:spPr>
        <p:txBody>
          <a:bodyPr wrap="none" lIns="91430" tIns="45715" rIns="91430" bIns="45715" rtlCol="0">
            <a:spAutoFit/>
          </a:bodyPr>
          <a:lstStyle/>
          <a:p>
            <a:r>
              <a:rPr lang="en-US" sz="1100" dirty="0"/>
              <a:t>http://lopasgen677s09.weebly.com/gene-ontology.html</a:t>
            </a:r>
          </a:p>
        </p:txBody>
      </p:sp>
    </p:spTree>
    <p:extLst>
      <p:ext uri="{BB962C8B-B14F-4D97-AF65-F5344CB8AC3E}">
        <p14:creationId xmlns:p14="http://schemas.microsoft.com/office/powerpoint/2010/main" val="1606229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Ontology (GO)</a:t>
            </a:r>
            <a:endParaRPr lang="en-US" dirty="0"/>
          </a:p>
        </p:txBody>
      </p:sp>
      <p:sp>
        <p:nvSpPr>
          <p:cNvPr id="3" name="Content Placeholder 2"/>
          <p:cNvSpPr>
            <a:spLocks noGrp="1"/>
          </p:cNvSpPr>
          <p:nvPr>
            <p:ph idx="1"/>
          </p:nvPr>
        </p:nvSpPr>
        <p:spPr/>
        <p:txBody>
          <a:bodyPr/>
          <a:lstStyle/>
          <a:p>
            <a:r>
              <a:rPr lang="en-US" dirty="0">
                <a:hlinkClick r:id="rId2"/>
              </a:rPr>
              <a:t>http://www.geneontology.org</a:t>
            </a:r>
            <a:r>
              <a:rPr lang="en-US" dirty="0" smtClean="0">
                <a:hlinkClick r:id="rId2"/>
              </a:rPr>
              <a:t>/</a:t>
            </a:r>
            <a:endParaRPr lang="en-US" dirty="0" smtClean="0"/>
          </a:p>
          <a:p>
            <a:r>
              <a:rPr lang="en-US" dirty="0" smtClean="0"/>
              <a:t>Consortium that defines standardized terms and relationships</a:t>
            </a:r>
          </a:p>
          <a:p>
            <a:r>
              <a:rPr lang="en-US" dirty="0" smtClean="0"/>
              <a:t>Centered on model organism databases</a:t>
            </a:r>
          </a:p>
          <a:p>
            <a:pPr lvl="1"/>
            <a:r>
              <a:rPr lang="en-US" dirty="0" smtClean="0"/>
              <a:t>E.g., human, mouse, Drosophila, </a:t>
            </a:r>
            <a:r>
              <a:rPr lang="en-US" dirty="0" err="1" smtClean="0"/>
              <a:t>E.coli</a:t>
            </a:r>
            <a:endParaRPr lang="en-US" dirty="0" smtClean="0"/>
          </a:p>
          <a:p>
            <a:pPr lvl="1"/>
            <a:r>
              <a:rPr lang="en-US" dirty="0" smtClean="0"/>
              <a:t>Most </a:t>
            </a:r>
            <a:r>
              <a:rPr lang="en-US" dirty="0" err="1" smtClean="0"/>
              <a:t>curation</a:t>
            </a:r>
            <a:r>
              <a:rPr lang="en-US" dirty="0" smtClean="0"/>
              <a:t> derived from these sources, but do extend more broadly</a:t>
            </a:r>
          </a:p>
          <a:p>
            <a:r>
              <a:rPr lang="en-US" dirty="0" smtClean="0"/>
              <a:t>Linked and mapped to many other resources</a:t>
            </a:r>
          </a:p>
          <a:p>
            <a:r>
              <a:rPr lang="en-US" dirty="0" smtClean="0"/>
              <a:t>Used by many computational analysis tools</a:t>
            </a:r>
            <a:endParaRPr lang="en-US" dirty="0"/>
          </a:p>
        </p:txBody>
      </p:sp>
    </p:spTree>
    <p:extLst>
      <p:ext uri="{BB962C8B-B14F-4D97-AF65-F5344CB8AC3E}">
        <p14:creationId xmlns:p14="http://schemas.microsoft.com/office/powerpoint/2010/main" val="312341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domains</a:t>
            </a:r>
            <a:endParaRPr lang="en-US" dirty="0"/>
          </a:p>
        </p:txBody>
      </p:sp>
      <p:sp>
        <p:nvSpPr>
          <p:cNvPr id="3" name="Content Placeholder 2"/>
          <p:cNvSpPr>
            <a:spLocks noGrp="1"/>
          </p:cNvSpPr>
          <p:nvPr>
            <p:ph idx="1"/>
          </p:nvPr>
        </p:nvSpPr>
        <p:spPr/>
        <p:txBody>
          <a:bodyPr/>
          <a:lstStyle/>
          <a:p>
            <a:r>
              <a:rPr lang="en-US" dirty="0" smtClean="0"/>
              <a:t>GO is divided into three domains, encompassing three separate functional properties</a:t>
            </a:r>
          </a:p>
          <a:p>
            <a:pPr lvl="1"/>
            <a:r>
              <a:rPr lang="en-US" dirty="0"/>
              <a:t>Biological process: what it </a:t>
            </a:r>
            <a:r>
              <a:rPr lang="en-US" dirty="0" smtClean="0"/>
              <a:t>does</a:t>
            </a:r>
          </a:p>
          <a:p>
            <a:pPr lvl="1"/>
            <a:r>
              <a:rPr lang="en-US" dirty="0"/>
              <a:t>Molecular function: </a:t>
            </a:r>
            <a:r>
              <a:rPr lang="en-US" dirty="0" smtClean="0"/>
              <a:t>how it does it</a:t>
            </a:r>
            <a:endParaRPr lang="en-US" dirty="0"/>
          </a:p>
          <a:p>
            <a:pPr lvl="1"/>
            <a:r>
              <a:rPr lang="en-US" dirty="0" smtClean="0"/>
              <a:t>Cellular component: where it does it</a:t>
            </a:r>
          </a:p>
        </p:txBody>
      </p:sp>
    </p:spTree>
    <p:extLst>
      <p:ext uri="{BB962C8B-B14F-4D97-AF65-F5344CB8AC3E}">
        <p14:creationId xmlns:p14="http://schemas.microsoft.com/office/powerpoint/2010/main" val="731404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GO evidence codes</a:t>
            </a:r>
            <a:endParaRPr lang="en-US" dirty="0"/>
          </a:p>
        </p:txBody>
      </p:sp>
      <p:sp>
        <p:nvSpPr>
          <p:cNvPr id="7" name="Content Placeholder 6"/>
          <p:cNvSpPr>
            <a:spLocks noGrp="1"/>
          </p:cNvSpPr>
          <p:nvPr>
            <p:ph idx="1"/>
          </p:nvPr>
        </p:nvSpPr>
        <p:spPr>
          <a:xfrm>
            <a:off x="628650" y="1308402"/>
            <a:ext cx="7886700" cy="737896"/>
          </a:xfrm>
        </p:spPr>
        <p:txBody>
          <a:bodyPr>
            <a:normAutofit fontScale="92500" lnSpcReduction="10000"/>
          </a:bodyPr>
          <a:lstStyle/>
          <a:p>
            <a:r>
              <a:rPr lang="en-US" dirty="0" smtClean="0"/>
              <a:t>GO uniquely has an ontology to describe the evidence supporting annotations</a:t>
            </a:r>
            <a:endParaRPr lang="en-US" dirty="0"/>
          </a:p>
        </p:txBody>
      </p:sp>
      <p:pic>
        <p:nvPicPr>
          <p:cNvPr id="1027" name="Picture 3" descr="GO evidence code decision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300" y="2061245"/>
            <a:ext cx="7650050" cy="46422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98524" y="6645498"/>
            <a:ext cx="3332964" cy="261610"/>
          </a:xfrm>
          <a:prstGeom prst="rect">
            <a:avLst/>
          </a:prstGeom>
          <a:noFill/>
        </p:spPr>
        <p:txBody>
          <a:bodyPr wrap="none" lIns="91430" tIns="45715" rIns="91430" bIns="45715" rtlCol="0">
            <a:spAutoFit/>
          </a:bodyPr>
          <a:lstStyle/>
          <a:p>
            <a:r>
              <a:rPr lang="en-US" sz="1100" dirty="0"/>
              <a:t>http://www.geneontology.org/GO.evidence.tree.shtml</a:t>
            </a:r>
          </a:p>
        </p:txBody>
      </p:sp>
    </p:spTree>
    <p:extLst>
      <p:ext uri="{BB962C8B-B14F-4D97-AF65-F5344CB8AC3E}">
        <p14:creationId xmlns:p14="http://schemas.microsoft.com/office/powerpoint/2010/main" val="3700527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1"/>
            <a:ext cx="7886700" cy="1325563"/>
          </a:xfrm>
        </p:spPr>
        <p:txBody>
          <a:bodyPr/>
          <a:lstStyle/>
          <a:p>
            <a:r>
              <a:rPr lang="en-US" dirty="0" smtClean="0"/>
              <a:t>GO on </a:t>
            </a:r>
            <a:r>
              <a:rPr lang="en-US" dirty="0" err="1" smtClean="0"/>
              <a:t>UniProt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11972" r="29722" b="10035"/>
          <a:stretch/>
        </p:blipFill>
        <p:spPr>
          <a:xfrm>
            <a:off x="0" y="1148624"/>
            <a:ext cx="9144000" cy="5705340"/>
          </a:xfrm>
          <a:prstGeom prst="rect">
            <a:avLst/>
          </a:prstGeom>
        </p:spPr>
      </p:pic>
    </p:spTree>
    <p:extLst>
      <p:ext uri="{BB962C8B-B14F-4D97-AF65-F5344CB8AC3E}">
        <p14:creationId xmlns:p14="http://schemas.microsoft.com/office/powerpoint/2010/main" val="114207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1"/>
            <a:ext cx="7886700" cy="1325563"/>
          </a:xfrm>
        </p:spPr>
        <p:txBody>
          <a:bodyPr/>
          <a:lstStyle/>
          <a:p>
            <a:r>
              <a:rPr lang="en-US" dirty="0" smtClean="0"/>
              <a:t>GO on </a:t>
            </a:r>
            <a:r>
              <a:rPr lang="en-US" dirty="0" err="1" smtClean="0"/>
              <a:t>UniProt</a:t>
            </a:r>
            <a:endParaRPr lang="en-US" dirty="0"/>
          </a:p>
        </p:txBody>
      </p:sp>
      <p:sp>
        <p:nvSpPr>
          <p:cNvPr id="3" name="Content Placeholder 2"/>
          <p:cNvSpPr>
            <a:spLocks noGrp="1"/>
          </p:cNvSpPr>
          <p:nvPr>
            <p:ph idx="1"/>
          </p:nvPr>
        </p:nvSpPr>
        <p:spPr>
          <a:xfrm>
            <a:off x="628650" y="1326523"/>
            <a:ext cx="7886700" cy="4351338"/>
          </a:xfrm>
        </p:spPr>
        <p:txBody>
          <a:bodyPr/>
          <a:lstStyle/>
          <a:p>
            <a:r>
              <a:rPr lang="en-US" dirty="0" smtClean="0"/>
              <a:t>Some GO annotations added manually</a:t>
            </a:r>
          </a:p>
          <a:p>
            <a:r>
              <a:rPr lang="en-US" dirty="0" smtClean="0"/>
              <a:t>Some mapped to other term databases</a:t>
            </a:r>
            <a:endParaRPr lang="en-US" dirty="0"/>
          </a:p>
        </p:txBody>
      </p:sp>
      <p:pic>
        <p:nvPicPr>
          <p:cNvPr id="5" name="Picture 4"/>
          <p:cNvPicPr>
            <a:picLocks noChangeAspect="1"/>
          </p:cNvPicPr>
          <p:nvPr/>
        </p:nvPicPr>
        <p:blipFill rotWithShape="1">
          <a:blip r:embed="rId2"/>
          <a:srcRect l="2488" t="12632" r="4368" b="7790"/>
          <a:stretch/>
        </p:blipFill>
        <p:spPr>
          <a:xfrm>
            <a:off x="0" y="2519689"/>
            <a:ext cx="9144000" cy="4392230"/>
          </a:xfrm>
          <a:prstGeom prst="rect">
            <a:avLst/>
          </a:prstGeom>
        </p:spPr>
      </p:pic>
    </p:spTree>
    <p:extLst>
      <p:ext uri="{BB962C8B-B14F-4D97-AF65-F5344CB8AC3E}">
        <p14:creationId xmlns:p14="http://schemas.microsoft.com/office/powerpoint/2010/main" val="1271123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 families</a:t>
            </a:r>
            <a:endParaRPr lang="en-US" dirty="0"/>
          </a:p>
        </p:txBody>
      </p:sp>
      <p:sp>
        <p:nvSpPr>
          <p:cNvPr id="3" name="Content Placeholder 2"/>
          <p:cNvSpPr>
            <a:spLocks noGrp="1"/>
          </p:cNvSpPr>
          <p:nvPr>
            <p:ph idx="1"/>
          </p:nvPr>
        </p:nvSpPr>
        <p:spPr/>
        <p:txBody>
          <a:bodyPr/>
          <a:lstStyle/>
          <a:p>
            <a:r>
              <a:rPr lang="en-US" dirty="0" smtClean="0"/>
              <a:t>There are many different types of protein annotations, often with different foci and methods</a:t>
            </a:r>
          </a:p>
          <a:p>
            <a:r>
              <a:rPr lang="en-US" dirty="0" smtClean="0"/>
              <a:t>Hand vs. automatically generated</a:t>
            </a:r>
          </a:p>
          <a:p>
            <a:r>
              <a:rPr lang="en-US" dirty="0" smtClean="0"/>
              <a:t>Entire vs partial proteins</a:t>
            </a:r>
            <a:endParaRPr lang="en-US" dirty="0"/>
          </a:p>
        </p:txBody>
      </p:sp>
    </p:spTree>
    <p:extLst>
      <p:ext uri="{BB962C8B-B14F-4D97-AF65-F5344CB8AC3E}">
        <p14:creationId xmlns:p14="http://schemas.microsoft.com/office/powerpoint/2010/main" val="1383067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Pfam</a:t>
            </a:r>
            <a:endParaRPr lang="en-US" dirty="0"/>
          </a:p>
        </p:txBody>
      </p:sp>
      <p:sp>
        <p:nvSpPr>
          <p:cNvPr id="3" name="Content Placeholder 2"/>
          <p:cNvSpPr>
            <a:spLocks noGrp="1"/>
          </p:cNvSpPr>
          <p:nvPr>
            <p:ph idx="1"/>
          </p:nvPr>
        </p:nvSpPr>
        <p:spPr/>
        <p:txBody>
          <a:bodyPr>
            <a:normAutofit lnSpcReduction="10000"/>
          </a:bodyPr>
          <a:lstStyle/>
          <a:p>
            <a:r>
              <a:rPr lang="en-US" dirty="0">
                <a:hlinkClick r:id="rId2"/>
              </a:rPr>
              <a:t>http://pfam.sanger.ac.uk</a:t>
            </a:r>
            <a:r>
              <a:rPr lang="en-US" dirty="0" smtClean="0">
                <a:hlinkClick r:id="rId2"/>
              </a:rPr>
              <a:t>/</a:t>
            </a:r>
            <a:endParaRPr lang="en-US" dirty="0" smtClean="0"/>
          </a:p>
          <a:p>
            <a:r>
              <a:rPr lang="en-US" dirty="0" smtClean="0"/>
              <a:t>Originally constructed in the late 1990’s for annotation of the </a:t>
            </a:r>
            <a:r>
              <a:rPr lang="en-US" i="1" dirty="0" smtClean="0"/>
              <a:t>C. </a:t>
            </a:r>
            <a:r>
              <a:rPr lang="en-US" i="1" dirty="0" err="1" smtClean="0"/>
              <a:t>elegans</a:t>
            </a:r>
            <a:r>
              <a:rPr lang="en-US" i="1" dirty="0" smtClean="0"/>
              <a:t> </a:t>
            </a:r>
            <a:r>
              <a:rPr lang="en-US" dirty="0" smtClean="0"/>
              <a:t>genome</a:t>
            </a:r>
          </a:p>
          <a:p>
            <a:r>
              <a:rPr lang="en-US" dirty="0" smtClean="0"/>
              <a:t>Developed &amp; maintained by the Sanger Institute and S. Eddy (now Howard Hughes)</a:t>
            </a:r>
          </a:p>
          <a:p>
            <a:r>
              <a:rPr lang="en-US" dirty="0" smtClean="0"/>
              <a:t>Purpose: to overcome the % alignment problem inherit to BLAST</a:t>
            </a:r>
          </a:p>
          <a:p>
            <a:pPr lvl="1"/>
            <a:r>
              <a:rPr lang="en-US" dirty="0" smtClean="0"/>
              <a:t>i.e., BLAST hits may not reflect homology over the entire query and/or reference sequence</a:t>
            </a:r>
          </a:p>
          <a:p>
            <a:r>
              <a:rPr lang="en-US" dirty="0" smtClean="0"/>
              <a:t>Currently (v27.0) 14,831 manually curated protein domain families</a:t>
            </a:r>
            <a:endParaRPr lang="en-US" dirty="0"/>
          </a:p>
        </p:txBody>
      </p:sp>
    </p:spTree>
    <p:extLst>
      <p:ext uri="{BB962C8B-B14F-4D97-AF65-F5344CB8AC3E}">
        <p14:creationId xmlns:p14="http://schemas.microsoft.com/office/powerpoint/2010/main" val="1951877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Pfam</a:t>
            </a:r>
            <a:endParaRPr lang="en-US" dirty="0"/>
          </a:p>
        </p:txBody>
      </p:sp>
      <p:sp>
        <p:nvSpPr>
          <p:cNvPr id="3" name="Content Placeholder 2"/>
          <p:cNvSpPr>
            <a:spLocks noGrp="1"/>
          </p:cNvSpPr>
          <p:nvPr>
            <p:ph idx="1"/>
          </p:nvPr>
        </p:nvSpPr>
        <p:spPr/>
        <p:txBody>
          <a:bodyPr/>
          <a:lstStyle/>
          <a:p>
            <a:r>
              <a:rPr lang="en-US" dirty="0" err="1" smtClean="0"/>
              <a:t>Pfam</a:t>
            </a:r>
            <a:r>
              <a:rPr lang="en-US" dirty="0" smtClean="0"/>
              <a:t>-A: manually selected and aligned alignments and HMMs of protein domains</a:t>
            </a:r>
          </a:p>
          <a:p>
            <a:pPr lvl="1"/>
            <a:r>
              <a:rPr lang="en-US" dirty="0"/>
              <a:t>v</a:t>
            </a:r>
            <a:r>
              <a:rPr lang="en-US" dirty="0" smtClean="0"/>
              <a:t>27.0: 14,831 families</a:t>
            </a:r>
          </a:p>
          <a:p>
            <a:pPr lvl="1"/>
            <a:r>
              <a:rPr lang="en-US" dirty="0" smtClean="0"/>
              <a:t>At least 1 domain in 80% of proteins in </a:t>
            </a:r>
            <a:r>
              <a:rPr lang="en-US" dirty="0" err="1" smtClean="0"/>
              <a:t>UniProt</a:t>
            </a:r>
            <a:endParaRPr lang="en-US" dirty="0" smtClean="0"/>
          </a:p>
          <a:p>
            <a:pPr lvl="2"/>
            <a:r>
              <a:rPr lang="en-US" dirty="0" smtClean="0"/>
              <a:t>Figure is still scaling with database sizes</a:t>
            </a:r>
          </a:p>
          <a:p>
            <a:pPr lvl="2"/>
            <a:r>
              <a:rPr lang="en-US" dirty="0" smtClean="0"/>
              <a:t>Represents 58% of total sequence in </a:t>
            </a:r>
            <a:r>
              <a:rPr lang="en-US" dirty="0" err="1" smtClean="0"/>
              <a:t>UniProt</a:t>
            </a:r>
            <a:endParaRPr lang="en-US" dirty="0" smtClean="0"/>
          </a:p>
          <a:p>
            <a:r>
              <a:rPr lang="en-US" dirty="0" err="1" smtClean="0"/>
              <a:t>Pfam</a:t>
            </a:r>
            <a:r>
              <a:rPr lang="en-US" dirty="0" smtClean="0"/>
              <a:t>-B: automatically-generated families for domains not in </a:t>
            </a:r>
            <a:r>
              <a:rPr lang="en-US" dirty="0" err="1" smtClean="0"/>
              <a:t>Pfam</a:t>
            </a:r>
            <a:r>
              <a:rPr lang="en-US" dirty="0" smtClean="0"/>
              <a:t>-A</a:t>
            </a:r>
          </a:p>
          <a:p>
            <a:pPr lvl="1"/>
            <a:r>
              <a:rPr lang="en-US" dirty="0" smtClean="0"/>
              <a:t>Mostly families with only a few members</a:t>
            </a:r>
            <a:endParaRPr lang="en-US" dirty="0"/>
          </a:p>
        </p:txBody>
      </p:sp>
    </p:spTree>
    <p:extLst>
      <p:ext uri="{BB962C8B-B14F-4D97-AF65-F5344CB8AC3E}">
        <p14:creationId xmlns:p14="http://schemas.microsoft.com/office/powerpoint/2010/main" val="152555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8309404" cy="1325563"/>
          </a:xfrm>
        </p:spPr>
        <p:txBody>
          <a:bodyPr/>
          <a:lstStyle/>
          <a:p>
            <a:r>
              <a:rPr lang="en-US" dirty="0" smtClean="0"/>
              <a:t>Do you have a DNA sequence…</a:t>
            </a:r>
            <a:endParaRPr lang="en-US" dirty="0"/>
          </a:p>
        </p:txBody>
      </p:sp>
      <p:sp>
        <p:nvSpPr>
          <p:cNvPr id="3" name="Content Placeholder 2"/>
          <p:cNvSpPr>
            <a:spLocks noGrp="1"/>
          </p:cNvSpPr>
          <p:nvPr>
            <p:ph idx="1"/>
          </p:nvPr>
        </p:nvSpPr>
        <p:spPr/>
        <p:txBody>
          <a:bodyPr/>
          <a:lstStyle/>
          <a:p>
            <a:r>
              <a:rPr lang="en-US" dirty="0" smtClean="0"/>
              <a:t>Limited utility by itself</a:t>
            </a:r>
          </a:p>
          <a:p>
            <a:r>
              <a:rPr lang="en-US" dirty="0" smtClean="0"/>
              <a:t>Annotations describe what the DNA does</a:t>
            </a:r>
          </a:p>
          <a:p>
            <a:pPr lvl="1"/>
            <a:r>
              <a:rPr lang="en-US" dirty="0" smtClean="0"/>
              <a:t>Structural: what features are present on the DNA?</a:t>
            </a:r>
          </a:p>
          <a:p>
            <a:pPr lvl="1"/>
            <a:r>
              <a:rPr lang="en-US" dirty="0" smtClean="0"/>
              <a:t>Functional: what do those features do?</a:t>
            </a:r>
            <a:endParaRPr lang="en-US" dirty="0"/>
          </a:p>
        </p:txBody>
      </p:sp>
    </p:spTree>
    <p:extLst>
      <p:ext uri="{BB962C8B-B14F-4D97-AF65-F5344CB8AC3E}">
        <p14:creationId xmlns:p14="http://schemas.microsoft.com/office/powerpoint/2010/main" val="1802595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Pfam</a:t>
            </a:r>
            <a:r>
              <a:rPr lang="en-US" dirty="0" smtClean="0"/>
              <a:t> 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8" t="11928" r="2686" b="5854"/>
          <a:stretch/>
        </p:blipFill>
        <p:spPr>
          <a:xfrm>
            <a:off x="-5877" y="1825625"/>
            <a:ext cx="9149878" cy="4369113"/>
          </a:xfrm>
          <a:prstGeom prst="rect">
            <a:avLst/>
          </a:prstGeom>
        </p:spPr>
      </p:pic>
    </p:spTree>
    <p:extLst>
      <p:ext uri="{BB962C8B-B14F-4D97-AF65-F5344CB8AC3E}">
        <p14:creationId xmlns:p14="http://schemas.microsoft.com/office/powerpoint/2010/main" val="1474902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Pfam</a:t>
            </a:r>
            <a:r>
              <a:rPr lang="en-US" dirty="0" smtClean="0"/>
              <a:t> example</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607" t="11928" r="2885" b="6382"/>
          <a:stretch/>
        </p:blipFill>
        <p:spPr>
          <a:xfrm>
            <a:off x="0" y="1962704"/>
            <a:ext cx="9138936" cy="4349196"/>
          </a:xfrm>
          <a:prstGeom prst="rect">
            <a:avLst/>
          </a:prstGeom>
        </p:spPr>
      </p:pic>
    </p:spTree>
    <p:extLst>
      <p:ext uri="{BB962C8B-B14F-4D97-AF65-F5344CB8AC3E}">
        <p14:creationId xmlns:p14="http://schemas.microsoft.com/office/powerpoint/2010/main" val="392697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Pfam</a:t>
            </a:r>
            <a:r>
              <a:rPr lang="en-US" dirty="0" smtClean="0"/>
              <a:t> 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07" t="11575" r="3082" b="5502"/>
          <a:stretch/>
        </p:blipFill>
        <p:spPr>
          <a:xfrm>
            <a:off x="1" y="1989786"/>
            <a:ext cx="9172698" cy="4440227"/>
          </a:xfrm>
          <a:prstGeom prst="rect">
            <a:avLst/>
          </a:prstGeom>
        </p:spPr>
      </p:pic>
    </p:spTree>
    <p:extLst>
      <p:ext uri="{BB962C8B-B14F-4D97-AF65-F5344CB8AC3E}">
        <p14:creationId xmlns:p14="http://schemas.microsoft.com/office/powerpoint/2010/main" val="2646918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Clusters of </a:t>
            </a:r>
            <a:r>
              <a:rPr lang="en-US" dirty="0" err="1" smtClean="0"/>
              <a:t>Orthologus</a:t>
            </a:r>
            <a:r>
              <a:rPr lang="en-US" dirty="0" smtClean="0"/>
              <a:t> Groups (COG)</a:t>
            </a:r>
            <a:endParaRPr lang="en-US" dirty="0"/>
          </a:p>
        </p:txBody>
      </p:sp>
      <p:sp>
        <p:nvSpPr>
          <p:cNvPr id="3" name="Content Placeholder 2"/>
          <p:cNvSpPr>
            <a:spLocks noGrp="1"/>
          </p:cNvSpPr>
          <p:nvPr>
            <p:ph idx="1"/>
          </p:nvPr>
        </p:nvSpPr>
        <p:spPr/>
        <p:txBody>
          <a:bodyPr/>
          <a:lstStyle/>
          <a:p>
            <a:r>
              <a:rPr lang="en-US" dirty="0" smtClean="0"/>
              <a:t>One of the earliest attempts to define protein families by </a:t>
            </a:r>
            <a:r>
              <a:rPr lang="en-US" dirty="0" err="1" smtClean="0"/>
              <a:t>orthology</a:t>
            </a:r>
            <a:r>
              <a:rPr lang="en-US" dirty="0" smtClean="0"/>
              <a:t> (</a:t>
            </a:r>
            <a:r>
              <a:rPr lang="en-US" dirty="0" err="1" smtClean="0"/>
              <a:t>Tatusov</a:t>
            </a:r>
            <a:r>
              <a:rPr lang="en-US" dirty="0" smtClean="0"/>
              <a:t> et al 1997 Science)</a:t>
            </a:r>
          </a:p>
          <a:p>
            <a:r>
              <a:rPr lang="en-US" dirty="0" smtClean="0"/>
              <a:t>Used BLAST between proteins from multiple genomes to define triangles, i.e., triplets where each is a best match to the others</a:t>
            </a:r>
          </a:p>
          <a:p>
            <a:pPr marL="0" indent="0">
              <a:buNone/>
            </a:pPr>
            <a:endParaRPr lang="en-US" dirty="0"/>
          </a:p>
        </p:txBody>
      </p:sp>
      <p:pic>
        <p:nvPicPr>
          <p:cNvPr id="4" name="Picture 3"/>
          <p:cNvPicPr>
            <a:picLocks noChangeAspect="1"/>
          </p:cNvPicPr>
          <p:nvPr/>
        </p:nvPicPr>
        <p:blipFill rotWithShape="1">
          <a:blip r:embed="rId2"/>
          <a:srcRect l="21987" t="13512" r="52475" b="56191"/>
          <a:stretch/>
        </p:blipFill>
        <p:spPr>
          <a:xfrm>
            <a:off x="1339403" y="4352499"/>
            <a:ext cx="3322749" cy="2216288"/>
          </a:xfrm>
          <a:prstGeom prst="rect">
            <a:avLst/>
          </a:prstGeom>
        </p:spPr>
      </p:pic>
      <p:pic>
        <p:nvPicPr>
          <p:cNvPr id="5" name="Picture 4"/>
          <p:cNvPicPr>
            <a:picLocks noChangeAspect="1"/>
          </p:cNvPicPr>
          <p:nvPr/>
        </p:nvPicPr>
        <p:blipFill rotWithShape="1">
          <a:blip r:embed="rId2"/>
          <a:srcRect l="21987" t="53444" r="52475" b="27861"/>
          <a:stretch/>
        </p:blipFill>
        <p:spPr>
          <a:xfrm>
            <a:off x="4927376" y="4686067"/>
            <a:ext cx="3322749" cy="1367564"/>
          </a:xfrm>
          <a:prstGeom prst="rect">
            <a:avLst/>
          </a:prstGeom>
        </p:spPr>
      </p:pic>
      <p:sp>
        <p:nvSpPr>
          <p:cNvPr id="6" name="TextBox 5"/>
          <p:cNvSpPr txBox="1"/>
          <p:nvPr/>
        </p:nvSpPr>
        <p:spPr>
          <a:xfrm>
            <a:off x="5240112" y="6550224"/>
            <a:ext cx="3903889" cy="307777"/>
          </a:xfrm>
          <a:prstGeom prst="rect">
            <a:avLst/>
          </a:prstGeom>
          <a:noFill/>
        </p:spPr>
        <p:txBody>
          <a:bodyPr wrap="none" lIns="91430" tIns="45715" rIns="91430" bIns="45715" rtlCol="0">
            <a:spAutoFit/>
          </a:bodyPr>
          <a:lstStyle/>
          <a:p>
            <a:r>
              <a:rPr lang="en-US" sz="1400" dirty="0" err="1"/>
              <a:t>Kristensen</a:t>
            </a:r>
            <a:r>
              <a:rPr lang="en-US" sz="1400" dirty="0"/>
              <a:t> et al. 2010 Bioinformatics 26:1481-1487</a:t>
            </a:r>
          </a:p>
        </p:txBody>
      </p:sp>
    </p:spTree>
    <p:extLst>
      <p:ext uri="{BB962C8B-B14F-4D97-AF65-F5344CB8AC3E}">
        <p14:creationId xmlns:p14="http://schemas.microsoft.com/office/powerpoint/2010/main" val="3701970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 triangles</a:t>
            </a:r>
            <a:endParaRPr lang="en-US" dirty="0"/>
          </a:p>
        </p:txBody>
      </p:sp>
      <p:sp>
        <p:nvSpPr>
          <p:cNvPr id="3" name="Content Placeholder 2"/>
          <p:cNvSpPr>
            <a:spLocks noGrp="1"/>
          </p:cNvSpPr>
          <p:nvPr>
            <p:ph idx="1"/>
          </p:nvPr>
        </p:nvSpPr>
        <p:spPr>
          <a:xfrm>
            <a:off x="628650" y="1506829"/>
            <a:ext cx="4754719" cy="4945486"/>
          </a:xfrm>
        </p:spPr>
        <p:txBody>
          <a:bodyPr/>
          <a:lstStyle/>
          <a:p>
            <a:r>
              <a:rPr lang="en-US" dirty="0" smtClean="0"/>
              <a:t>Allows single-direction best hits</a:t>
            </a:r>
            <a:endParaRPr lang="en-US" dirty="0"/>
          </a:p>
          <a:p>
            <a:r>
              <a:rPr lang="en-US" dirty="0" smtClean="0"/>
              <a:t>Start with central triangle and add edges whenever possible</a:t>
            </a:r>
          </a:p>
          <a:p>
            <a:r>
              <a:rPr lang="en-US" dirty="0" smtClean="0"/>
              <a:t>Causes </a:t>
            </a:r>
            <a:r>
              <a:rPr lang="en-US" dirty="0" err="1" smtClean="0"/>
              <a:t>paralogs</a:t>
            </a:r>
            <a:r>
              <a:rPr lang="en-US" dirty="0" smtClean="0"/>
              <a:t> to be linked</a:t>
            </a:r>
          </a:p>
          <a:p>
            <a:r>
              <a:rPr lang="en-US" dirty="0" smtClean="0"/>
              <a:t>Allows distant &amp; fast evolving homologs to be linked through intermediates</a:t>
            </a:r>
          </a:p>
        </p:txBody>
      </p:sp>
      <p:pic>
        <p:nvPicPr>
          <p:cNvPr id="5" name="Picture 4"/>
          <p:cNvPicPr>
            <a:picLocks noChangeAspect="1"/>
          </p:cNvPicPr>
          <p:nvPr/>
        </p:nvPicPr>
        <p:blipFill rotWithShape="1">
          <a:blip r:embed="rId2"/>
          <a:srcRect l="38815" t="30238" r="39904" b="8495"/>
          <a:stretch/>
        </p:blipFill>
        <p:spPr>
          <a:xfrm>
            <a:off x="5909724" y="1027907"/>
            <a:ext cx="2768958" cy="4481848"/>
          </a:xfrm>
          <a:prstGeom prst="rect">
            <a:avLst/>
          </a:prstGeom>
        </p:spPr>
      </p:pic>
      <p:sp>
        <p:nvSpPr>
          <p:cNvPr id="6" name="TextBox 5"/>
          <p:cNvSpPr txBox="1"/>
          <p:nvPr/>
        </p:nvSpPr>
        <p:spPr>
          <a:xfrm>
            <a:off x="5833290" y="5526205"/>
            <a:ext cx="2921826" cy="646331"/>
          </a:xfrm>
          <a:prstGeom prst="rect">
            <a:avLst/>
          </a:prstGeom>
          <a:noFill/>
        </p:spPr>
        <p:txBody>
          <a:bodyPr wrap="none" lIns="91430" tIns="45715" rIns="91430" bIns="45715" rtlCol="0">
            <a:spAutoFit/>
          </a:bodyPr>
          <a:lstStyle/>
          <a:p>
            <a:r>
              <a:rPr lang="en-US" dirty="0" smtClean="0"/>
              <a:t>Sold lines: RBHs</a:t>
            </a:r>
          </a:p>
          <a:p>
            <a:r>
              <a:rPr lang="en-US" dirty="0" smtClean="0"/>
              <a:t>Dotted lines: single direction</a:t>
            </a:r>
            <a:endParaRPr lang="en-US" dirty="0"/>
          </a:p>
        </p:txBody>
      </p:sp>
      <p:sp>
        <p:nvSpPr>
          <p:cNvPr id="9" name="TextBox 8"/>
          <p:cNvSpPr txBox="1"/>
          <p:nvPr/>
        </p:nvSpPr>
        <p:spPr>
          <a:xfrm>
            <a:off x="6380302" y="6581002"/>
            <a:ext cx="2691186" cy="276999"/>
          </a:xfrm>
          <a:prstGeom prst="rect">
            <a:avLst/>
          </a:prstGeom>
          <a:noFill/>
        </p:spPr>
        <p:txBody>
          <a:bodyPr wrap="none" lIns="91430" tIns="45715" rIns="91430" bIns="45715" rtlCol="0">
            <a:spAutoFit/>
          </a:bodyPr>
          <a:lstStyle/>
          <a:p>
            <a:r>
              <a:rPr lang="en-US" sz="1200" dirty="0" err="1"/>
              <a:t>Tatusov</a:t>
            </a:r>
            <a:r>
              <a:rPr lang="en-US" sz="1200" dirty="0"/>
              <a:t> et al 1997 Science 278: 631-637</a:t>
            </a:r>
          </a:p>
        </p:txBody>
      </p:sp>
    </p:spTree>
    <p:extLst>
      <p:ext uri="{BB962C8B-B14F-4D97-AF65-F5344CB8AC3E}">
        <p14:creationId xmlns:p14="http://schemas.microsoft.com/office/powerpoint/2010/main" val="4041303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COGs</a:t>
            </a:r>
            <a:endParaRPr lang="en-US" dirty="0"/>
          </a:p>
        </p:txBody>
      </p:sp>
      <p:sp>
        <p:nvSpPr>
          <p:cNvPr id="3" name="Content Placeholder 2"/>
          <p:cNvSpPr>
            <a:spLocks noGrp="1"/>
          </p:cNvSpPr>
          <p:nvPr>
            <p:ph idx="1"/>
          </p:nvPr>
        </p:nvSpPr>
        <p:spPr/>
        <p:txBody>
          <a:bodyPr/>
          <a:lstStyle/>
          <a:p>
            <a:r>
              <a:rPr lang="en-US" dirty="0" smtClean="0"/>
              <a:t>Bacterial COGs not updated often (last 2003)</a:t>
            </a:r>
          </a:p>
          <a:p>
            <a:r>
              <a:rPr lang="en-US" dirty="0" smtClean="0"/>
              <a:t>COGs more recently defined for other groups:</a:t>
            </a:r>
          </a:p>
          <a:p>
            <a:pPr lvl="1"/>
            <a:r>
              <a:rPr lang="en-US" dirty="0" smtClean="0"/>
              <a:t>KOGs (eukaryotes)</a:t>
            </a:r>
          </a:p>
          <a:p>
            <a:pPr lvl="1"/>
            <a:r>
              <a:rPr lang="en-US" dirty="0" err="1"/>
              <a:t>a</a:t>
            </a:r>
            <a:r>
              <a:rPr lang="en-US" dirty="0" err="1" smtClean="0"/>
              <a:t>rCOGs</a:t>
            </a:r>
            <a:r>
              <a:rPr lang="en-US" dirty="0" smtClean="0"/>
              <a:t> (</a:t>
            </a:r>
            <a:r>
              <a:rPr lang="en-US" dirty="0" err="1" smtClean="0"/>
              <a:t>archaea</a:t>
            </a:r>
            <a:r>
              <a:rPr lang="en-US" dirty="0" smtClean="0"/>
              <a:t>)</a:t>
            </a:r>
          </a:p>
          <a:p>
            <a:pPr lvl="1"/>
            <a:r>
              <a:rPr lang="en-US" dirty="0" smtClean="0"/>
              <a:t>POGs (phages)</a:t>
            </a:r>
          </a:p>
          <a:p>
            <a:r>
              <a:rPr lang="en-US" dirty="0" smtClean="0"/>
              <a:t>Each COG family has a free-text annotation</a:t>
            </a:r>
          </a:p>
          <a:p>
            <a:pPr lvl="1"/>
            <a:r>
              <a:rPr lang="en-US" dirty="0" smtClean="0"/>
              <a:t>4873 families total</a:t>
            </a:r>
          </a:p>
          <a:p>
            <a:r>
              <a:rPr lang="en-US" dirty="0" smtClean="0"/>
              <a:t>Grouped into 24 </a:t>
            </a:r>
            <a:r>
              <a:rPr lang="en-US" dirty="0" err="1" smtClean="0"/>
              <a:t>superfamilies</a:t>
            </a:r>
            <a:endParaRPr lang="en-US" dirty="0" smtClean="0"/>
          </a:p>
          <a:p>
            <a:pPr lvl="1"/>
            <a:r>
              <a:rPr lang="en-US" dirty="0" smtClean="0"/>
              <a:t>COGs can belong to &gt;1 </a:t>
            </a:r>
            <a:r>
              <a:rPr lang="en-US" dirty="0" err="1" smtClean="0"/>
              <a:t>superfamilies</a:t>
            </a:r>
            <a:endParaRPr lang="en-US" dirty="0" smtClean="0"/>
          </a:p>
        </p:txBody>
      </p:sp>
    </p:spTree>
    <p:extLst>
      <p:ext uri="{BB962C8B-B14F-4D97-AF65-F5344CB8AC3E}">
        <p14:creationId xmlns:p14="http://schemas.microsoft.com/office/powerpoint/2010/main" val="1608184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eggNOG</a:t>
            </a:r>
            <a:endParaRPr lang="en-US" dirty="0"/>
          </a:p>
        </p:txBody>
      </p:sp>
      <p:sp>
        <p:nvSpPr>
          <p:cNvPr id="3" name="Content Placeholder 2"/>
          <p:cNvSpPr>
            <a:spLocks noGrp="1"/>
          </p:cNvSpPr>
          <p:nvPr>
            <p:ph idx="1"/>
          </p:nvPr>
        </p:nvSpPr>
        <p:spPr/>
        <p:txBody>
          <a:bodyPr/>
          <a:lstStyle/>
          <a:p>
            <a:r>
              <a:rPr lang="en-US" dirty="0"/>
              <a:t>‘evolutionary genealogy of genes: Non-supervised Orthologous Groups</a:t>
            </a:r>
            <a:r>
              <a:rPr lang="en-US" dirty="0" smtClean="0"/>
              <a:t>’</a:t>
            </a:r>
          </a:p>
          <a:p>
            <a:r>
              <a:rPr lang="en-US" dirty="0" smtClean="0"/>
              <a:t>Constructed &amp; maintained by EMBL (Peer Bork)</a:t>
            </a:r>
          </a:p>
          <a:p>
            <a:r>
              <a:rPr lang="en-US" dirty="0" smtClean="0"/>
              <a:t>Attempt to extend and update COG/KOG database annotations without requiring manual annotations (which do not scale)</a:t>
            </a:r>
          </a:p>
        </p:txBody>
      </p:sp>
    </p:spTree>
    <p:extLst>
      <p:ext uri="{BB962C8B-B14F-4D97-AF65-F5344CB8AC3E}">
        <p14:creationId xmlns:p14="http://schemas.microsoft.com/office/powerpoint/2010/main" val="1240925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eggNOG</a:t>
            </a:r>
            <a:r>
              <a:rPr lang="en-US" dirty="0" smtClean="0"/>
              <a:t>: method</a:t>
            </a:r>
            <a:endParaRPr lang="en-US" dirty="0"/>
          </a:p>
        </p:txBody>
      </p:sp>
      <p:sp>
        <p:nvSpPr>
          <p:cNvPr id="3" name="Content Placeholder 2"/>
          <p:cNvSpPr>
            <a:spLocks noGrp="1"/>
          </p:cNvSpPr>
          <p:nvPr>
            <p:ph idx="1"/>
          </p:nvPr>
        </p:nvSpPr>
        <p:spPr/>
        <p:txBody>
          <a:bodyPr/>
          <a:lstStyle/>
          <a:p>
            <a:r>
              <a:rPr lang="en-US" dirty="0"/>
              <a:t>Use BLAST/fasta/Smith-</a:t>
            </a:r>
            <a:r>
              <a:rPr lang="en-US" dirty="0" err="1"/>
              <a:t>Watterman</a:t>
            </a:r>
            <a:r>
              <a:rPr lang="en-US" dirty="0"/>
              <a:t> alignments to find best </a:t>
            </a:r>
            <a:r>
              <a:rPr lang="en-US" dirty="0" smtClean="0"/>
              <a:t>matches</a:t>
            </a:r>
          </a:p>
          <a:p>
            <a:r>
              <a:rPr lang="en-US" dirty="0" smtClean="0"/>
              <a:t>Represent in-</a:t>
            </a:r>
            <a:r>
              <a:rPr lang="en-US" dirty="0" err="1" smtClean="0"/>
              <a:t>paralogs</a:t>
            </a:r>
            <a:r>
              <a:rPr lang="en-US" dirty="0" smtClean="0"/>
              <a:t> by single sequences</a:t>
            </a:r>
          </a:p>
          <a:p>
            <a:r>
              <a:rPr lang="en-US" dirty="0" smtClean="0"/>
              <a:t>Map sequences to COG/KOGs</a:t>
            </a:r>
          </a:p>
          <a:p>
            <a:r>
              <a:rPr lang="en-US" dirty="0" smtClean="0"/>
              <a:t>Triangle cluster non-matching sequences</a:t>
            </a:r>
          </a:p>
          <a:p>
            <a:r>
              <a:rPr lang="en-US" dirty="0" smtClean="0"/>
              <a:t>Add single RBH hits to clusters</a:t>
            </a:r>
          </a:p>
          <a:p>
            <a:r>
              <a:rPr lang="en-US" dirty="0" smtClean="0"/>
              <a:t>Automatically split multi-domain proteins</a:t>
            </a:r>
          </a:p>
          <a:p>
            <a:r>
              <a:rPr lang="en-US" dirty="0" smtClean="0"/>
              <a:t>Derive annotations by consensus within groups derived from multiple annotation sources</a:t>
            </a:r>
            <a:endParaRPr lang="en-US" dirty="0"/>
          </a:p>
          <a:p>
            <a:endParaRPr lang="en-US" dirty="0"/>
          </a:p>
        </p:txBody>
      </p:sp>
    </p:spTree>
    <p:extLst>
      <p:ext uri="{BB962C8B-B14F-4D97-AF65-F5344CB8AC3E}">
        <p14:creationId xmlns:p14="http://schemas.microsoft.com/office/powerpoint/2010/main" val="2808317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eggNOG</a:t>
            </a:r>
            <a:r>
              <a:rPr lang="en-US" dirty="0" smtClean="0"/>
              <a:t>: </a:t>
            </a:r>
            <a:endParaRPr lang="en-US" dirty="0"/>
          </a:p>
        </p:txBody>
      </p:sp>
      <p:sp>
        <p:nvSpPr>
          <p:cNvPr id="3" name="Content Placeholder 2"/>
          <p:cNvSpPr>
            <a:spLocks noGrp="1"/>
          </p:cNvSpPr>
          <p:nvPr>
            <p:ph idx="1"/>
          </p:nvPr>
        </p:nvSpPr>
        <p:spPr>
          <a:xfrm>
            <a:off x="628652" y="1825625"/>
            <a:ext cx="3003192" cy="4351338"/>
          </a:xfrm>
        </p:spPr>
        <p:txBody>
          <a:bodyPr>
            <a:normAutofit/>
          </a:bodyPr>
          <a:lstStyle/>
          <a:p>
            <a:r>
              <a:rPr lang="en-US" sz="2000" dirty="0">
                <a:hlinkClick r:id="rId2"/>
              </a:rPr>
              <a:t>http://eggnog.embl.de/version_4.0.beta/</a:t>
            </a:r>
            <a:endParaRPr lang="en-US" sz="2000" dirty="0"/>
          </a:p>
          <a:p>
            <a:r>
              <a:rPr lang="en-US" sz="2000" dirty="0"/>
              <a:t>107 different annotation levels</a:t>
            </a:r>
          </a:p>
          <a:p>
            <a:r>
              <a:rPr lang="en-US" sz="2000" dirty="0"/>
              <a:t>1.7 million ortholog groups</a:t>
            </a:r>
          </a:p>
          <a:p>
            <a:r>
              <a:rPr lang="en-US" sz="2000" dirty="0"/>
              <a:t>7.7 million proteins</a:t>
            </a:r>
          </a:p>
          <a:p>
            <a:r>
              <a:rPr lang="en-US" sz="2000" dirty="0"/>
              <a:t>Probably the currently most comprehensive ortholog database</a:t>
            </a:r>
          </a:p>
          <a:p>
            <a:r>
              <a:rPr lang="en-US" sz="2000" dirty="0"/>
              <a:t>Can use to construct PSSMs/HMMs</a:t>
            </a:r>
          </a:p>
        </p:txBody>
      </p:sp>
      <p:pic>
        <p:nvPicPr>
          <p:cNvPr id="4" name="Picture 3"/>
          <p:cNvPicPr>
            <a:picLocks noChangeAspect="1"/>
          </p:cNvPicPr>
          <p:nvPr/>
        </p:nvPicPr>
        <p:blipFill rotWithShape="1">
          <a:blip r:embed="rId3"/>
          <a:srcRect t="20379" r="58809" b="7086"/>
          <a:stretch/>
        </p:blipFill>
        <p:spPr>
          <a:xfrm>
            <a:off x="3784646" y="1146221"/>
            <a:ext cx="5359355" cy="5306095"/>
          </a:xfrm>
          <a:prstGeom prst="rect">
            <a:avLst/>
          </a:prstGeom>
        </p:spPr>
      </p:pic>
    </p:spTree>
    <p:extLst>
      <p:ext uri="{BB962C8B-B14F-4D97-AF65-F5344CB8AC3E}">
        <p14:creationId xmlns:p14="http://schemas.microsoft.com/office/powerpoint/2010/main" val="4242995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Interpro</a:t>
            </a:r>
            <a:endParaRPr lang="en-US" dirty="0"/>
          </a:p>
        </p:txBody>
      </p:sp>
      <p:sp>
        <p:nvSpPr>
          <p:cNvPr id="3" name="Content Placeholder 2"/>
          <p:cNvSpPr>
            <a:spLocks noGrp="1"/>
          </p:cNvSpPr>
          <p:nvPr>
            <p:ph idx="1"/>
          </p:nvPr>
        </p:nvSpPr>
        <p:spPr/>
        <p:txBody>
          <a:bodyPr/>
          <a:lstStyle/>
          <a:p>
            <a:r>
              <a:rPr lang="en-US" dirty="0" smtClean="0"/>
              <a:t>Classifies proteins according to a combination of multiple protein motifs</a:t>
            </a:r>
          </a:p>
          <a:p>
            <a:r>
              <a:rPr lang="en-US" dirty="0" smtClean="0"/>
              <a:t>Multiple sources synthesized into single </a:t>
            </a:r>
            <a:r>
              <a:rPr lang="en-US" dirty="0" err="1" smtClean="0"/>
              <a:t>Interpro</a:t>
            </a:r>
            <a:r>
              <a:rPr lang="en-US" dirty="0" smtClean="0"/>
              <a:t> classification system</a:t>
            </a:r>
          </a:p>
          <a:p>
            <a:pPr lvl="1"/>
            <a:r>
              <a:rPr lang="en-US" dirty="0" smtClean="0"/>
              <a:t>Four broad annotation types: Family, Domains, Repeats, Sites</a:t>
            </a:r>
          </a:p>
          <a:p>
            <a:r>
              <a:rPr lang="en-US" dirty="0" err="1" smtClean="0"/>
              <a:t>Interpro</a:t>
            </a:r>
            <a:r>
              <a:rPr lang="en-US" dirty="0" smtClean="0"/>
              <a:t> terms mapped to GO</a:t>
            </a:r>
          </a:p>
          <a:p>
            <a:r>
              <a:rPr lang="en-US" dirty="0" err="1" smtClean="0"/>
              <a:t>InterProScan</a:t>
            </a:r>
            <a:r>
              <a:rPr lang="en-US" dirty="0" smtClean="0"/>
              <a:t> – resource to annotate proteins using all member databases</a:t>
            </a:r>
          </a:p>
          <a:p>
            <a:pPr lvl="1"/>
            <a:r>
              <a:rPr lang="en-US" dirty="0" smtClean="0"/>
              <a:t>HMM and regular expression-based classifications</a:t>
            </a:r>
          </a:p>
          <a:p>
            <a:endParaRPr lang="en-US" dirty="0"/>
          </a:p>
        </p:txBody>
      </p:sp>
    </p:spTree>
    <p:extLst>
      <p:ext uri="{BB962C8B-B14F-4D97-AF65-F5344CB8AC3E}">
        <p14:creationId xmlns:p14="http://schemas.microsoft.com/office/powerpoint/2010/main" val="104763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annotate: 2 methods</a:t>
            </a:r>
            <a:endParaRPr lang="en-US" dirty="0"/>
          </a:p>
        </p:txBody>
      </p:sp>
      <p:sp>
        <p:nvSpPr>
          <p:cNvPr id="3" name="Content Placeholder 2"/>
          <p:cNvSpPr>
            <a:spLocks noGrp="1"/>
          </p:cNvSpPr>
          <p:nvPr>
            <p:ph idx="1"/>
          </p:nvPr>
        </p:nvSpPr>
        <p:spPr/>
        <p:txBody>
          <a:bodyPr/>
          <a:lstStyle/>
          <a:p>
            <a:pPr marL="514297" indent="-514297">
              <a:buFont typeface="+mj-lt"/>
              <a:buAutoNum type="arabicPeriod"/>
            </a:pPr>
            <a:r>
              <a:rPr lang="en-US" dirty="0" smtClean="0"/>
              <a:t>From first principles: </a:t>
            </a:r>
          </a:p>
          <a:p>
            <a:pPr lvl="1"/>
            <a:r>
              <a:rPr lang="en-US" dirty="0" smtClean="0"/>
              <a:t>Experimental data in the literature</a:t>
            </a:r>
          </a:p>
          <a:p>
            <a:pPr lvl="1"/>
            <a:r>
              <a:rPr lang="en-US" dirty="0" smtClean="0"/>
              <a:t>Algorithmic rules</a:t>
            </a:r>
          </a:p>
          <a:p>
            <a:pPr marL="514297" indent="-514297">
              <a:buFont typeface="+mj-lt"/>
              <a:buAutoNum type="arabicPeriod"/>
            </a:pPr>
            <a:r>
              <a:rPr lang="en-US" dirty="0" smtClean="0"/>
              <a:t>From </a:t>
            </a:r>
            <a:r>
              <a:rPr lang="en-US" dirty="0" err="1" smtClean="0"/>
              <a:t>orthology</a:t>
            </a:r>
            <a:r>
              <a:rPr lang="en-US" dirty="0" smtClean="0"/>
              <a:t> / homology to previously annotated sequences</a:t>
            </a:r>
          </a:p>
        </p:txBody>
      </p:sp>
    </p:spTree>
    <p:extLst>
      <p:ext uri="{BB962C8B-B14F-4D97-AF65-F5344CB8AC3E}">
        <p14:creationId xmlns:p14="http://schemas.microsoft.com/office/powerpoint/2010/main" val="3537359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7419" t="8925" r="7581"/>
          <a:stretch/>
        </p:blipFill>
        <p:spPr>
          <a:xfrm>
            <a:off x="1" y="165920"/>
            <a:ext cx="9144000" cy="6692080"/>
          </a:xfrm>
          <a:prstGeom prst="rect">
            <a:avLst/>
          </a:prstGeom>
        </p:spPr>
      </p:pic>
    </p:spTree>
    <p:extLst>
      <p:ext uri="{BB962C8B-B14F-4D97-AF65-F5344CB8AC3E}">
        <p14:creationId xmlns:p14="http://schemas.microsoft.com/office/powerpoint/2010/main" val="1438120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Interpro</a:t>
            </a:r>
            <a:r>
              <a:rPr lang="en-US" dirty="0" smtClean="0"/>
              <a:t>: member databases</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Pfam</a:t>
            </a:r>
            <a:r>
              <a:rPr lang="en-US" dirty="0" smtClean="0"/>
              <a:t> (domains, curated; Sanger)</a:t>
            </a:r>
          </a:p>
          <a:p>
            <a:r>
              <a:rPr lang="en-US" dirty="0" smtClean="0"/>
              <a:t>PROSITE (diagnostic motifs; SIB)</a:t>
            </a:r>
          </a:p>
          <a:p>
            <a:r>
              <a:rPr lang="en-US" dirty="0" smtClean="0"/>
              <a:t>HAMAP (homologs, curated; SIB)</a:t>
            </a:r>
          </a:p>
          <a:p>
            <a:r>
              <a:rPr lang="en-US" dirty="0" smtClean="0"/>
              <a:t>PRINTS (conserved motifs; U. Manchester)</a:t>
            </a:r>
          </a:p>
          <a:p>
            <a:r>
              <a:rPr lang="en-US" dirty="0" err="1" smtClean="0"/>
              <a:t>ProDom</a:t>
            </a:r>
            <a:r>
              <a:rPr lang="en-US" dirty="0" smtClean="0"/>
              <a:t> (domains, automatic via PSI-BLAST; PRABI </a:t>
            </a:r>
            <a:r>
              <a:rPr lang="en-US" dirty="0" err="1" smtClean="0"/>
              <a:t>Villerubanne</a:t>
            </a:r>
            <a:r>
              <a:rPr lang="en-US" dirty="0" smtClean="0"/>
              <a:t>)</a:t>
            </a:r>
          </a:p>
          <a:p>
            <a:r>
              <a:rPr lang="en-US" dirty="0" smtClean="0"/>
              <a:t>SMART (domains and architectures esp. signaling, curated; EMBL)</a:t>
            </a:r>
          </a:p>
          <a:p>
            <a:r>
              <a:rPr lang="en-US" dirty="0" smtClean="0"/>
              <a:t>TIGRFAMs (homologs, curated; JCVI)</a:t>
            </a:r>
          </a:p>
          <a:p>
            <a:r>
              <a:rPr lang="en-US" dirty="0" smtClean="0"/>
              <a:t>PIRSF (homologs &amp; domains, ; Georgetown)</a:t>
            </a:r>
          </a:p>
          <a:p>
            <a:r>
              <a:rPr lang="en-US" dirty="0" smtClean="0"/>
              <a:t>SUPERFAMILY (structures, curated, U Bristol)</a:t>
            </a:r>
          </a:p>
          <a:p>
            <a:r>
              <a:rPr lang="en-US" dirty="0" smtClean="0"/>
              <a:t>CATH-Gene3D (homologs, mapped to structures, automatic via Markov clustering; University College London)</a:t>
            </a:r>
          </a:p>
          <a:p>
            <a:r>
              <a:rPr lang="en-US" dirty="0" smtClean="0"/>
              <a:t>PANTHER (functional homologs, curated, USC)</a:t>
            </a:r>
          </a:p>
          <a:p>
            <a:endParaRPr lang="en-US" dirty="0"/>
          </a:p>
        </p:txBody>
      </p:sp>
    </p:spTree>
    <p:extLst>
      <p:ext uri="{BB962C8B-B14F-4D97-AF65-F5344CB8AC3E}">
        <p14:creationId xmlns:p14="http://schemas.microsoft.com/office/powerpoint/2010/main" val="2106365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Conserved Domains Database (CDD)</a:t>
            </a:r>
            <a:endParaRPr lang="en-US" dirty="0"/>
          </a:p>
        </p:txBody>
      </p:sp>
      <p:sp>
        <p:nvSpPr>
          <p:cNvPr id="3" name="Content Placeholder 2"/>
          <p:cNvSpPr>
            <a:spLocks noGrp="1"/>
          </p:cNvSpPr>
          <p:nvPr>
            <p:ph idx="1"/>
          </p:nvPr>
        </p:nvSpPr>
        <p:spPr/>
        <p:txBody>
          <a:bodyPr/>
          <a:lstStyle/>
          <a:p>
            <a:r>
              <a:rPr lang="en-US" dirty="0" smtClean="0"/>
              <a:t>Protein classification database maintained by NCBI</a:t>
            </a:r>
          </a:p>
          <a:p>
            <a:r>
              <a:rPr lang="en-US" dirty="0" smtClean="0"/>
              <a:t>CDD database based on domains curated by NCBI using structural alignments</a:t>
            </a:r>
          </a:p>
          <a:p>
            <a:r>
              <a:rPr lang="en-US" dirty="0" smtClean="0"/>
              <a:t>Also includes external resources: </a:t>
            </a:r>
            <a:r>
              <a:rPr lang="en-US" dirty="0" err="1" smtClean="0"/>
              <a:t>Pfam</a:t>
            </a:r>
            <a:r>
              <a:rPr lang="en-US" dirty="0" smtClean="0"/>
              <a:t>, SMART, COG, PRK, TIGRFAM</a:t>
            </a:r>
          </a:p>
          <a:p>
            <a:r>
              <a:rPr lang="en-US" dirty="0" smtClean="0"/>
              <a:t>Downloadable PSSMs for each CDD family for querying via RPS-BLAST</a:t>
            </a:r>
            <a:endParaRPr lang="en-US" dirty="0"/>
          </a:p>
        </p:txBody>
      </p:sp>
    </p:spTree>
    <p:extLst>
      <p:ext uri="{BB962C8B-B14F-4D97-AF65-F5344CB8AC3E}">
        <p14:creationId xmlns:p14="http://schemas.microsoft.com/office/powerpoint/2010/main" val="2377530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CD-Search</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0516" t="8483" r="10476" b="36208"/>
          <a:stretch/>
        </p:blipFill>
        <p:spPr>
          <a:xfrm>
            <a:off x="7256" y="1973942"/>
            <a:ext cx="9107770" cy="4884057"/>
          </a:xfrm>
          <a:prstGeom prst="rect">
            <a:avLst/>
          </a:prstGeom>
        </p:spPr>
      </p:pic>
    </p:spTree>
    <p:extLst>
      <p:ext uri="{BB962C8B-B14F-4D97-AF65-F5344CB8AC3E}">
        <p14:creationId xmlns:p14="http://schemas.microsoft.com/office/powerpoint/2010/main" val="2089269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0887" t="10359" r="11371"/>
          <a:stretch/>
        </p:blipFill>
        <p:spPr>
          <a:xfrm>
            <a:off x="964176" y="-4459"/>
            <a:ext cx="7551174" cy="6862459"/>
          </a:xfrm>
          <a:prstGeom prst="rect">
            <a:avLst/>
          </a:prstGeom>
        </p:spPr>
      </p:pic>
    </p:spTree>
    <p:extLst>
      <p:ext uri="{BB962C8B-B14F-4D97-AF65-F5344CB8AC3E}">
        <p14:creationId xmlns:p14="http://schemas.microsoft.com/office/powerpoint/2010/main" val="2323810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365126"/>
            <a:ext cx="8839200" cy="1325563"/>
          </a:xfrm>
        </p:spPr>
        <p:txBody>
          <a:bodyPr/>
          <a:lstStyle/>
          <a:p>
            <a:r>
              <a:rPr lang="en-US" dirty="0" smtClean="0"/>
              <a:t>Are functions actually conserved?</a:t>
            </a:r>
            <a:endParaRPr lang="en-US" dirty="0"/>
          </a:p>
        </p:txBody>
      </p:sp>
      <p:sp>
        <p:nvSpPr>
          <p:cNvPr id="3" name="Content Placeholder 2"/>
          <p:cNvSpPr>
            <a:spLocks noGrp="1"/>
          </p:cNvSpPr>
          <p:nvPr>
            <p:ph idx="1"/>
          </p:nvPr>
        </p:nvSpPr>
        <p:spPr/>
        <p:txBody>
          <a:bodyPr>
            <a:normAutofit lnSpcReduction="10000"/>
          </a:bodyPr>
          <a:lstStyle/>
          <a:p>
            <a:r>
              <a:rPr lang="en-US" dirty="0" smtClean="0"/>
              <a:t>All of the protein annotation methods that we have discussed assume the hypothesis that function is evolutionarily conserved</a:t>
            </a:r>
          </a:p>
          <a:p>
            <a:r>
              <a:rPr lang="en-US" dirty="0" smtClean="0"/>
              <a:t>But we know that this can be confounded by duplication/loss and </a:t>
            </a:r>
            <a:r>
              <a:rPr lang="en-US" dirty="0" err="1" smtClean="0"/>
              <a:t>xenology</a:t>
            </a:r>
            <a:endParaRPr lang="en-US" dirty="0" smtClean="0"/>
          </a:p>
          <a:p>
            <a:pPr lvl="1"/>
            <a:r>
              <a:rPr lang="en-US" dirty="0" smtClean="0"/>
              <a:t>Can be addressed by better methods of determining </a:t>
            </a:r>
            <a:r>
              <a:rPr lang="en-US" dirty="0" err="1" smtClean="0"/>
              <a:t>orthology</a:t>
            </a:r>
            <a:endParaRPr lang="en-US" dirty="0" smtClean="0"/>
          </a:p>
          <a:p>
            <a:pPr lvl="1"/>
            <a:r>
              <a:rPr lang="en-US" dirty="0" smtClean="0"/>
              <a:t>Not typically accommodated by annotation databases</a:t>
            </a:r>
          </a:p>
          <a:p>
            <a:r>
              <a:rPr lang="en-US" dirty="0" smtClean="0"/>
              <a:t>Even orthologous functions can drift and/or be promiscuous</a:t>
            </a:r>
            <a:endParaRPr lang="en-US" dirty="0"/>
          </a:p>
        </p:txBody>
      </p:sp>
    </p:spTree>
    <p:extLst>
      <p:ext uri="{BB962C8B-B14F-4D97-AF65-F5344CB8AC3E}">
        <p14:creationId xmlns:p14="http://schemas.microsoft.com/office/powerpoint/2010/main" val="1849735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257" y="365126"/>
            <a:ext cx="8617903" cy="1325563"/>
          </a:xfrm>
        </p:spPr>
        <p:txBody>
          <a:bodyPr/>
          <a:lstStyle/>
          <a:p>
            <a:r>
              <a:rPr lang="en-US" dirty="0"/>
              <a:t>Are functions actually conserved?</a:t>
            </a:r>
          </a:p>
        </p:txBody>
      </p:sp>
      <p:sp>
        <p:nvSpPr>
          <p:cNvPr id="5" name="Content Placeholder 4"/>
          <p:cNvSpPr>
            <a:spLocks noGrp="1"/>
          </p:cNvSpPr>
          <p:nvPr>
            <p:ph sz="half" idx="1"/>
          </p:nvPr>
        </p:nvSpPr>
        <p:spPr>
          <a:xfrm>
            <a:off x="101601" y="1825625"/>
            <a:ext cx="3294243" cy="4351338"/>
          </a:xfrm>
        </p:spPr>
        <p:txBody>
          <a:bodyPr>
            <a:normAutofit lnSpcReduction="10000"/>
          </a:bodyPr>
          <a:lstStyle/>
          <a:p>
            <a:r>
              <a:rPr lang="en-US" dirty="0" smtClean="0"/>
              <a:t>Compare curated GO annotations of </a:t>
            </a:r>
            <a:r>
              <a:rPr lang="en-US" dirty="0" err="1" smtClean="0"/>
              <a:t>orthologs</a:t>
            </a:r>
            <a:r>
              <a:rPr lang="en-US" dirty="0" smtClean="0"/>
              <a:t> and </a:t>
            </a:r>
            <a:r>
              <a:rPr lang="en-US" dirty="0" err="1" smtClean="0"/>
              <a:t>paralogs</a:t>
            </a:r>
            <a:endParaRPr lang="en-US" dirty="0" smtClean="0"/>
          </a:p>
          <a:p>
            <a:pPr lvl="1"/>
            <a:r>
              <a:rPr lang="en-US" dirty="0" smtClean="0"/>
              <a:t>Corrected for annotation biases</a:t>
            </a:r>
          </a:p>
          <a:p>
            <a:r>
              <a:rPr lang="en-US" dirty="0" smtClean="0"/>
              <a:t>Functions of </a:t>
            </a:r>
            <a:r>
              <a:rPr lang="en-US" dirty="0" err="1" smtClean="0"/>
              <a:t>orthologs</a:t>
            </a:r>
            <a:r>
              <a:rPr lang="en-US" dirty="0" smtClean="0"/>
              <a:t> more similar than </a:t>
            </a:r>
            <a:r>
              <a:rPr lang="en-US" dirty="0" err="1" smtClean="0"/>
              <a:t>paralogs</a:t>
            </a:r>
            <a:r>
              <a:rPr lang="en-US" dirty="0" smtClean="0"/>
              <a:t>, but not perfectly</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395844" y="1825625"/>
            <a:ext cx="5367203" cy="4351338"/>
          </a:xfrm>
        </p:spPr>
      </p:pic>
      <p:sp>
        <p:nvSpPr>
          <p:cNvPr id="8" name="TextBox 7"/>
          <p:cNvSpPr txBox="1"/>
          <p:nvPr/>
        </p:nvSpPr>
        <p:spPr>
          <a:xfrm>
            <a:off x="3911030" y="6488668"/>
            <a:ext cx="5232971" cy="369332"/>
          </a:xfrm>
          <a:prstGeom prst="rect">
            <a:avLst/>
          </a:prstGeom>
          <a:noFill/>
        </p:spPr>
        <p:txBody>
          <a:bodyPr wrap="none" lIns="91430" tIns="45715" rIns="91430" bIns="45715" rtlCol="0">
            <a:spAutoFit/>
          </a:bodyPr>
          <a:lstStyle/>
          <a:p>
            <a:r>
              <a:rPr lang="en-US" dirty="0" err="1" smtClean="0"/>
              <a:t>Altenhoff</a:t>
            </a:r>
            <a:r>
              <a:rPr lang="en-US" dirty="0" smtClean="0"/>
              <a:t> et al. (2012) </a:t>
            </a:r>
            <a:r>
              <a:rPr lang="en-US" dirty="0" err="1" smtClean="0"/>
              <a:t>PLoS</a:t>
            </a:r>
            <a:r>
              <a:rPr lang="en-US" dirty="0" smtClean="0"/>
              <a:t> </a:t>
            </a:r>
            <a:r>
              <a:rPr lang="en-US" dirty="0" err="1" smtClean="0"/>
              <a:t>Comput</a:t>
            </a:r>
            <a:r>
              <a:rPr lang="en-US" dirty="0" smtClean="0"/>
              <a:t>. Biol. 8:e1002514</a:t>
            </a:r>
            <a:endParaRPr lang="en-US" dirty="0"/>
          </a:p>
        </p:txBody>
      </p:sp>
    </p:spTree>
    <p:extLst>
      <p:ext uri="{BB962C8B-B14F-4D97-AF65-F5344CB8AC3E}">
        <p14:creationId xmlns:p14="http://schemas.microsoft.com/office/powerpoint/2010/main" val="36063393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257" y="365126"/>
            <a:ext cx="8617903" cy="1325563"/>
          </a:xfrm>
        </p:spPr>
        <p:txBody>
          <a:bodyPr/>
          <a:lstStyle/>
          <a:p>
            <a:r>
              <a:rPr lang="en-US" dirty="0"/>
              <a:t>Are functions actually conserved?</a:t>
            </a:r>
          </a:p>
        </p:txBody>
      </p:sp>
      <p:sp>
        <p:nvSpPr>
          <p:cNvPr id="5" name="Content Placeholder 4"/>
          <p:cNvSpPr>
            <a:spLocks noGrp="1"/>
          </p:cNvSpPr>
          <p:nvPr>
            <p:ph sz="half" idx="1"/>
          </p:nvPr>
        </p:nvSpPr>
        <p:spPr>
          <a:xfrm>
            <a:off x="101601" y="1825625"/>
            <a:ext cx="3294243" cy="4351338"/>
          </a:xfrm>
        </p:spPr>
        <p:txBody>
          <a:bodyPr>
            <a:normAutofit/>
          </a:bodyPr>
          <a:lstStyle/>
          <a:p>
            <a:r>
              <a:rPr lang="en-US" dirty="0" smtClean="0"/>
              <a:t>Same for 13 species instead of just 2 </a:t>
            </a:r>
          </a:p>
          <a:p>
            <a:pPr lvl="1"/>
            <a:r>
              <a:rPr lang="en-US" dirty="0" err="1" smtClean="0"/>
              <a:t>Paralogy</a:t>
            </a:r>
            <a:r>
              <a:rPr lang="en-US" dirty="0" smtClean="0"/>
              <a:t> potentially a greater confounder</a:t>
            </a:r>
          </a:p>
          <a:p>
            <a:pPr lvl="1"/>
            <a:r>
              <a:rPr lang="en-US" dirty="0" smtClean="0"/>
              <a:t>Differences in GO annotation completeness</a:t>
            </a:r>
            <a:endParaRPr lang="en-US" dirty="0"/>
          </a:p>
        </p:txBody>
      </p:sp>
      <p:sp>
        <p:nvSpPr>
          <p:cNvPr id="8" name="TextBox 7"/>
          <p:cNvSpPr txBox="1"/>
          <p:nvPr/>
        </p:nvSpPr>
        <p:spPr>
          <a:xfrm>
            <a:off x="3911030" y="6488668"/>
            <a:ext cx="5232971" cy="369332"/>
          </a:xfrm>
          <a:prstGeom prst="rect">
            <a:avLst/>
          </a:prstGeom>
          <a:noFill/>
        </p:spPr>
        <p:txBody>
          <a:bodyPr wrap="none" lIns="91430" tIns="45715" rIns="91430" bIns="45715" rtlCol="0">
            <a:spAutoFit/>
          </a:bodyPr>
          <a:lstStyle/>
          <a:p>
            <a:r>
              <a:rPr lang="en-US" dirty="0" err="1" smtClean="0"/>
              <a:t>Altenhoff</a:t>
            </a:r>
            <a:r>
              <a:rPr lang="en-US" dirty="0" smtClean="0"/>
              <a:t> et al. (2012) </a:t>
            </a:r>
            <a:r>
              <a:rPr lang="en-US" dirty="0" err="1" smtClean="0"/>
              <a:t>PLoS</a:t>
            </a:r>
            <a:r>
              <a:rPr lang="en-US" dirty="0" smtClean="0"/>
              <a:t> </a:t>
            </a:r>
            <a:r>
              <a:rPr lang="en-US" dirty="0" err="1" smtClean="0"/>
              <a:t>Comput</a:t>
            </a:r>
            <a:r>
              <a:rPr lang="en-US" dirty="0" smtClean="0"/>
              <a:t>. Biol. 8:e1002514</a:t>
            </a:r>
            <a:endParaRPr lang="en-US"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686630" y="1825626"/>
            <a:ext cx="4828721" cy="3894680"/>
          </a:xfrm>
        </p:spPr>
      </p:pic>
    </p:spTree>
    <p:extLst>
      <p:ext uri="{BB962C8B-B14F-4D97-AF65-F5344CB8AC3E}">
        <p14:creationId xmlns:p14="http://schemas.microsoft.com/office/powerpoint/2010/main" val="401260100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257" y="365126"/>
            <a:ext cx="8617903" cy="1325563"/>
          </a:xfrm>
        </p:spPr>
        <p:txBody>
          <a:bodyPr/>
          <a:lstStyle/>
          <a:p>
            <a:r>
              <a:rPr lang="en-US" dirty="0"/>
              <a:t>Are functions actually conserved?</a:t>
            </a:r>
          </a:p>
        </p:txBody>
      </p:sp>
      <p:sp>
        <p:nvSpPr>
          <p:cNvPr id="5" name="Content Placeholder 4"/>
          <p:cNvSpPr>
            <a:spLocks noGrp="1"/>
          </p:cNvSpPr>
          <p:nvPr>
            <p:ph sz="half" idx="1"/>
          </p:nvPr>
        </p:nvSpPr>
        <p:spPr>
          <a:xfrm>
            <a:off x="101601" y="1825625"/>
            <a:ext cx="3294243" cy="4351338"/>
          </a:xfrm>
        </p:spPr>
        <p:txBody>
          <a:bodyPr>
            <a:normAutofit/>
          </a:bodyPr>
          <a:lstStyle/>
          <a:p>
            <a:r>
              <a:rPr lang="en-US" dirty="0" smtClean="0"/>
              <a:t>Define function as expression similarity between same human and mice tissues</a:t>
            </a:r>
          </a:p>
          <a:p>
            <a:r>
              <a:rPr lang="en-US" dirty="0" smtClean="0"/>
              <a:t>Same trend: </a:t>
            </a:r>
            <a:r>
              <a:rPr lang="en-US" dirty="0" err="1" smtClean="0"/>
              <a:t>ortholog</a:t>
            </a:r>
            <a:r>
              <a:rPr lang="en-US" dirty="0" smtClean="0"/>
              <a:t> function more conserved than </a:t>
            </a:r>
            <a:r>
              <a:rPr lang="en-US" dirty="0" err="1" smtClean="0"/>
              <a:t>paralogs</a:t>
            </a:r>
            <a:r>
              <a:rPr lang="en-US" dirty="0" smtClean="0"/>
              <a:t>, not absolute</a:t>
            </a:r>
            <a:endParaRPr lang="en-US" dirty="0"/>
          </a:p>
        </p:txBody>
      </p:sp>
      <p:sp>
        <p:nvSpPr>
          <p:cNvPr id="8" name="TextBox 7"/>
          <p:cNvSpPr txBox="1"/>
          <p:nvPr/>
        </p:nvSpPr>
        <p:spPr>
          <a:xfrm>
            <a:off x="3911030" y="6488668"/>
            <a:ext cx="5381281" cy="369332"/>
          </a:xfrm>
          <a:prstGeom prst="rect">
            <a:avLst/>
          </a:prstGeom>
          <a:noFill/>
        </p:spPr>
        <p:txBody>
          <a:bodyPr wrap="none" lIns="91430" tIns="45715" rIns="91430" bIns="45715" rtlCol="0">
            <a:spAutoFit/>
          </a:bodyPr>
          <a:lstStyle/>
          <a:p>
            <a:r>
              <a:rPr lang="en-US" dirty="0" smtClean="0"/>
              <a:t>Chen &amp; </a:t>
            </a:r>
            <a:r>
              <a:rPr lang="en-US" dirty="0" err="1" smtClean="0"/>
              <a:t>Zhange</a:t>
            </a:r>
            <a:r>
              <a:rPr lang="en-US" dirty="0" smtClean="0"/>
              <a:t> (2012) </a:t>
            </a:r>
            <a:r>
              <a:rPr lang="en-US" dirty="0" err="1" smtClean="0"/>
              <a:t>PLoS</a:t>
            </a:r>
            <a:r>
              <a:rPr lang="en-US" dirty="0" smtClean="0"/>
              <a:t> </a:t>
            </a:r>
            <a:r>
              <a:rPr lang="en-US" dirty="0" err="1" smtClean="0"/>
              <a:t>Comput</a:t>
            </a:r>
            <a:r>
              <a:rPr lang="en-US" dirty="0" smtClean="0"/>
              <a:t>. Biol. 8:e1002784</a:t>
            </a:r>
            <a:endParaRPr lang="en-US"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657600" y="1418408"/>
            <a:ext cx="5221560" cy="4627209"/>
          </a:xfrm>
        </p:spPr>
      </p:pic>
    </p:spTree>
    <p:extLst>
      <p:ext uri="{BB962C8B-B14F-4D97-AF65-F5344CB8AC3E}">
        <p14:creationId xmlns:p14="http://schemas.microsoft.com/office/powerpoint/2010/main" val="1528810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365126"/>
            <a:ext cx="8839200" cy="1325563"/>
          </a:xfrm>
        </p:spPr>
        <p:txBody>
          <a:bodyPr/>
          <a:lstStyle/>
          <a:p>
            <a:r>
              <a:rPr lang="en-US" dirty="0" smtClean="0"/>
              <a:t>Are functions actually conserved?</a:t>
            </a:r>
            <a:endParaRPr lang="en-US" dirty="0"/>
          </a:p>
        </p:txBody>
      </p:sp>
      <p:sp>
        <p:nvSpPr>
          <p:cNvPr id="4" name="Content Placeholder 3"/>
          <p:cNvSpPr>
            <a:spLocks noGrp="1"/>
          </p:cNvSpPr>
          <p:nvPr>
            <p:ph idx="1"/>
          </p:nvPr>
        </p:nvSpPr>
        <p:spPr/>
        <p:txBody>
          <a:bodyPr/>
          <a:lstStyle/>
          <a:p>
            <a:r>
              <a:rPr lang="en-US" dirty="0" smtClean="0"/>
              <a:t>Yes, but not perfectly even for highly conserved sequences</a:t>
            </a:r>
          </a:p>
          <a:p>
            <a:r>
              <a:rPr lang="en-US" dirty="0" smtClean="0"/>
              <a:t>Likely depends on definition of “function”</a:t>
            </a:r>
          </a:p>
          <a:p>
            <a:r>
              <a:rPr lang="en-US" dirty="0" smtClean="0"/>
              <a:t>Annotated functions are likely quite broad in most cases</a:t>
            </a:r>
          </a:p>
          <a:p>
            <a:endParaRPr lang="en-US" dirty="0"/>
          </a:p>
        </p:txBody>
      </p:sp>
    </p:spTree>
    <p:extLst>
      <p:ext uri="{BB962C8B-B14F-4D97-AF65-F5344CB8AC3E}">
        <p14:creationId xmlns:p14="http://schemas.microsoft.com/office/powerpoint/2010/main" val="37173911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 accuracy</a:t>
            </a:r>
            <a:endParaRPr lang="en-US" dirty="0"/>
          </a:p>
        </p:txBody>
      </p:sp>
      <p:sp>
        <p:nvSpPr>
          <p:cNvPr id="3" name="Content Placeholder 2"/>
          <p:cNvSpPr>
            <a:spLocks noGrp="1"/>
          </p:cNvSpPr>
          <p:nvPr>
            <p:ph idx="1"/>
          </p:nvPr>
        </p:nvSpPr>
        <p:spPr/>
        <p:txBody>
          <a:bodyPr>
            <a:normAutofit lnSpcReduction="10000"/>
          </a:bodyPr>
          <a:lstStyle/>
          <a:p>
            <a:r>
              <a:rPr lang="en-US" dirty="0" smtClean="0"/>
              <a:t>Manual annotation from experimental data in the literature is highly accurate</a:t>
            </a:r>
          </a:p>
          <a:p>
            <a:pPr lvl="1"/>
            <a:r>
              <a:rPr lang="en-US" dirty="0" smtClean="0"/>
              <a:t>Although not all experiments are unequivocal</a:t>
            </a:r>
          </a:p>
          <a:p>
            <a:r>
              <a:rPr lang="en-US" dirty="0" smtClean="0"/>
              <a:t>Annotations using algorithms can be quite accurate</a:t>
            </a:r>
          </a:p>
          <a:p>
            <a:pPr lvl="1"/>
            <a:r>
              <a:rPr lang="en-US" dirty="0" smtClean="0"/>
              <a:t>Depends on the complexity of the problem the algorithm is trying to solve</a:t>
            </a:r>
          </a:p>
          <a:p>
            <a:r>
              <a:rPr lang="en-US" dirty="0" smtClean="0"/>
              <a:t>Annotations based on </a:t>
            </a:r>
            <a:r>
              <a:rPr lang="en-US" dirty="0" err="1" smtClean="0"/>
              <a:t>orthology</a:t>
            </a:r>
            <a:r>
              <a:rPr lang="en-US" dirty="0" smtClean="0"/>
              <a:t> relies on the assumption that function is conserved</a:t>
            </a:r>
          </a:p>
          <a:p>
            <a:pPr lvl="1"/>
            <a:r>
              <a:rPr lang="en-US" dirty="0" smtClean="0"/>
              <a:t>Depends on how rigorously </a:t>
            </a:r>
            <a:r>
              <a:rPr lang="en-US" dirty="0" err="1" smtClean="0"/>
              <a:t>orthologs</a:t>
            </a:r>
            <a:r>
              <a:rPr lang="en-US" dirty="0" smtClean="0"/>
              <a:t> are defined</a:t>
            </a:r>
          </a:p>
          <a:p>
            <a:pPr lvl="1"/>
            <a:r>
              <a:rPr lang="en-US" dirty="0" smtClean="0"/>
              <a:t>Depends on functions not changing over time</a:t>
            </a:r>
            <a:endParaRPr lang="en-US" dirty="0"/>
          </a:p>
        </p:txBody>
      </p:sp>
    </p:spTree>
    <p:extLst>
      <p:ext uri="{BB962C8B-B14F-4D97-AF65-F5344CB8AC3E}">
        <p14:creationId xmlns:p14="http://schemas.microsoft.com/office/powerpoint/2010/main" val="1588981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database vs. pathways and reactions</a:t>
            </a:r>
            <a:endParaRPr lang="en-US" dirty="0"/>
          </a:p>
        </p:txBody>
      </p:sp>
      <p:sp>
        <p:nvSpPr>
          <p:cNvPr id="3" name="Content Placeholder 2"/>
          <p:cNvSpPr>
            <a:spLocks noGrp="1"/>
          </p:cNvSpPr>
          <p:nvPr>
            <p:ph idx="1"/>
          </p:nvPr>
        </p:nvSpPr>
        <p:spPr/>
        <p:txBody>
          <a:bodyPr/>
          <a:lstStyle/>
          <a:p>
            <a:r>
              <a:rPr lang="en-US" dirty="0" smtClean="0"/>
              <a:t>Protein databases are based on homology</a:t>
            </a:r>
          </a:p>
          <a:p>
            <a:pPr lvl="1"/>
            <a:r>
              <a:rPr lang="en-US" dirty="0" smtClean="0"/>
              <a:t>Hypothesis that function is conserved</a:t>
            </a:r>
          </a:p>
          <a:p>
            <a:r>
              <a:rPr lang="en-US" dirty="0" smtClean="0"/>
              <a:t>Reaction databases classify function without reference to homology</a:t>
            </a:r>
          </a:p>
          <a:p>
            <a:pPr lvl="1"/>
            <a:r>
              <a:rPr lang="en-US" dirty="0" smtClean="0"/>
              <a:t>Function can be due to evolutionary convergence</a:t>
            </a:r>
          </a:p>
          <a:p>
            <a:pPr lvl="1"/>
            <a:r>
              <a:rPr lang="en-US" dirty="0" smtClean="0"/>
              <a:t>GO is an example of this we have already seen</a:t>
            </a:r>
          </a:p>
          <a:p>
            <a:r>
              <a:rPr lang="en-US" dirty="0" smtClean="0"/>
              <a:t>Reaction and pathway annotations are therefore closer to function but further from underlying evolutionary mechanism</a:t>
            </a:r>
            <a:endParaRPr lang="en-US" dirty="0"/>
          </a:p>
        </p:txBody>
      </p:sp>
    </p:spTree>
    <p:extLst>
      <p:ext uri="{BB962C8B-B14F-4D97-AF65-F5344CB8AC3E}">
        <p14:creationId xmlns:p14="http://schemas.microsoft.com/office/powerpoint/2010/main" val="33252793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Enyzme</a:t>
            </a:r>
            <a:r>
              <a:rPr lang="en-US" dirty="0" smtClean="0"/>
              <a:t> Commission</a:t>
            </a:r>
            <a:endParaRPr lang="en-US" dirty="0"/>
          </a:p>
        </p:txBody>
      </p:sp>
      <p:sp>
        <p:nvSpPr>
          <p:cNvPr id="3" name="Content Placeholder 2"/>
          <p:cNvSpPr>
            <a:spLocks noGrp="1"/>
          </p:cNvSpPr>
          <p:nvPr>
            <p:ph idx="1"/>
          </p:nvPr>
        </p:nvSpPr>
        <p:spPr/>
        <p:txBody>
          <a:bodyPr>
            <a:normAutofit lnSpcReduction="10000"/>
          </a:bodyPr>
          <a:lstStyle/>
          <a:p>
            <a:r>
              <a:rPr lang="en-US" dirty="0" smtClean="0"/>
              <a:t>One of the oldest functional annotation schemes, arising out of biochemistry</a:t>
            </a:r>
          </a:p>
          <a:p>
            <a:r>
              <a:rPr lang="en-US" dirty="0" smtClean="0"/>
              <a:t>Four part numerical nomenclature having increasing specificity</a:t>
            </a:r>
          </a:p>
          <a:p>
            <a:pPr lvl="1"/>
            <a:r>
              <a:rPr lang="en-US" dirty="0" smtClean="0"/>
              <a:t>EC 3: hydrolases</a:t>
            </a:r>
          </a:p>
          <a:p>
            <a:pPr lvl="1"/>
            <a:r>
              <a:rPr lang="en-US" dirty="0" smtClean="0"/>
              <a:t>EC 3.4: hydrolases acting on peptide bonds</a:t>
            </a:r>
          </a:p>
          <a:p>
            <a:pPr lvl="1"/>
            <a:r>
              <a:rPr lang="en-US" dirty="0" smtClean="0"/>
              <a:t>EC 3.4.11: hydrolases cleaving amino-terminal amino acids from a peptide</a:t>
            </a:r>
          </a:p>
          <a:p>
            <a:pPr lvl="1"/>
            <a:r>
              <a:rPr lang="en-US" dirty="0" smtClean="0"/>
              <a:t>EC 3.4.11.4: hydrolases cleaving amino-terminal amino acids from a </a:t>
            </a:r>
            <a:r>
              <a:rPr lang="en-US" dirty="0" err="1" smtClean="0"/>
              <a:t>tripeptide</a:t>
            </a:r>
            <a:endParaRPr lang="en-US" dirty="0" smtClean="0"/>
          </a:p>
          <a:p>
            <a:r>
              <a:rPr lang="en-US" dirty="0" smtClean="0"/>
              <a:t>Database updates are infrequent</a:t>
            </a:r>
          </a:p>
          <a:p>
            <a:endParaRPr lang="en-US" dirty="0"/>
          </a:p>
        </p:txBody>
      </p:sp>
    </p:spTree>
    <p:extLst>
      <p:ext uri="{BB962C8B-B14F-4D97-AF65-F5344CB8AC3E}">
        <p14:creationId xmlns:p14="http://schemas.microsoft.com/office/powerpoint/2010/main" val="268814572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Kyoto Encyclopedia of Genes and Genomes (KEGG)</a:t>
            </a:r>
            <a:endParaRPr lang="en-US" dirty="0"/>
          </a:p>
        </p:txBody>
      </p:sp>
      <p:sp>
        <p:nvSpPr>
          <p:cNvPr id="3" name="Content Placeholder 2"/>
          <p:cNvSpPr>
            <a:spLocks noGrp="1"/>
          </p:cNvSpPr>
          <p:nvPr>
            <p:ph idx="1"/>
          </p:nvPr>
        </p:nvSpPr>
        <p:spPr/>
        <p:txBody>
          <a:bodyPr/>
          <a:lstStyle/>
          <a:p>
            <a:r>
              <a:rPr lang="en-US" dirty="0" smtClean="0"/>
              <a:t>Manually edited pathway database</a:t>
            </a:r>
          </a:p>
          <a:p>
            <a:r>
              <a:rPr lang="en-US" dirty="0" err="1" smtClean="0"/>
              <a:t>Orthologs</a:t>
            </a:r>
            <a:r>
              <a:rPr lang="en-US" dirty="0" smtClean="0"/>
              <a:t> defined in other genomes</a:t>
            </a:r>
          </a:p>
          <a:p>
            <a:r>
              <a:rPr lang="en-US" dirty="0" smtClean="0"/>
              <a:t>Reactions combined into metabolic maps </a:t>
            </a:r>
          </a:p>
          <a:p>
            <a:pPr lvl="1"/>
            <a:r>
              <a:rPr lang="en-US" dirty="0" smtClean="0"/>
              <a:t>Pathways are typically quite general</a:t>
            </a:r>
          </a:p>
          <a:p>
            <a:r>
              <a:rPr lang="en-US" dirty="0" smtClean="0"/>
              <a:t>Individual proteins can be freely queried via web</a:t>
            </a:r>
          </a:p>
          <a:p>
            <a:r>
              <a:rPr lang="en-US" dirty="0" smtClean="0"/>
              <a:t>Individual genomes can be annotated via KAAS server</a:t>
            </a:r>
          </a:p>
          <a:p>
            <a:r>
              <a:rPr lang="en-US" dirty="0" smtClean="0"/>
              <a:t>Underlying database NO LONGER FREE</a:t>
            </a:r>
            <a:endParaRPr lang="en-US" dirty="0"/>
          </a:p>
        </p:txBody>
      </p:sp>
    </p:spTree>
    <p:extLst>
      <p:ext uri="{BB962C8B-B14F-4D97-AF65-F5344CB8AC3E}">
        <p14:creationId xmlns:p14="http://schemas.microsoft.com/office/powerpoint/2010/main" val="2014790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2387964" cy="1699648"/>
          </a:xfrm>
        </p:spPr>
        <p:txBody>
          <a:bodyPr/>
          <a:lstStyle/>
          <a:p>
            <a:r>
              <a:rPr lang="en-US" dirty="0" smtClean="0"/>
              <a:t>KEGG 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242" t="9499" r="27016"/>
          <a:stretch/>
        </p:blipFill>
        <p:spPr>
          <a:xfrm>
            <a:off x="3016614" y="0"/>
            <a:ext cx="6127386" cy="6858000"/>
          </a:xfrm>
          <a:prstGeom prst="rect">
            <a:avLst/>
          </a:prstGeom>
        </p:spPr>
      </p:pic>
    </p:spTree>
    <p:extLst>
      <p:ext uri="{BB962C8B-B14F-4D97-AF65-F5344CB8AC3E}">
        <p14:creationId xmlns:p14="http://schemas.microsoft.com/office/powerpoint/2010/main" val="1209088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242" t="8638" r="15645"/>
          <a:stretch/>
        </p:blipFill>
        <p:spPr>
          <a:xfrm>
            <a:off x="0" y="-29723"/>
            <a:ext cx="9144000" cy="6887723"/>
          </a:xfrm>
          <a:prstGeom prst="rect">
            <a:avLst/>
          </a:prstGeom>
        </p:spPr>
      </p:pic>
    </p:spTree>
    <p:extLst>
      <p:ext uri="{BB962C8B-B14F-4D97-AF65-F5344CB8AC3E}">
        <p14:creationId xmlns:p14="http://schemas.microsoft.com/office/powerpoint/2010/main" val="11873667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565" t="9785" r="15887" b="6774"/>
          <a:stretch/>
        </p:blipFill>
        <p:spPr>
          <a:xfrm>
            <a:off x="1" y="365127"/>
            <a:ext cx="9144000" cy="6396404"/>
          </a:xfrm>
          <a:prstGeom prst="rect">
            <a:avLst/>
          </a:prstGeom>
        </p:spPr>
      </p:pic>
      <p:sp>
        <p:nvSpPr>
          <p:cNvPr id="5" name="TextBox 4"/>
          <p:cNvSpPr txBox="1"/>
          <p:nvPr/>
        </p:nvSpPr>
        <p:spPr>
          <a:xfrm>
            <a:off x="5661572" y="180461"/>
            <a:ext cx="3523171" cy="371541"/>
          </a:xfrm>
          <a:prstGeom prst="rect">
            <a:avLst/>
          </a:prstGeom>
          <a:noFill/>
        </p:spPr>
        <p:txBody>
          <a:bodyPr wrap="none" lIns="91430" tIns="45715" rIns="91430" bIns="45715" rtlCol="0">
            <a:spAutoFit/>
          </a:bodyPr>
          <a:lstStyle/>
          <a:p>
            <a:r>
              <a:rPr lang="en-US" dirty="0"/>
              <a:t>http://www.genome.jp/kegg/kaas/</a:t>
            </a:r>
          </a:p>
        </p:txBody>
      </p:sp>
    </p:spTree>
    <p:extLst>
      <p:ext uri="{BB962C8B-B14F-4D97-AF65-F5344CB8AC3E}">
        <p14:creationId xmlns:p14="http://schemas.microsoft.com/office/powerpoint/2010/main" val="1141673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Biocyc</a:t>
            </a:r>
            <a:endParaRPr lang="en-US" dirty="0"/>
          </a:p>
        </p:txBody>
      </p:sp>
      <p:sp>
        <p:nvSpPr>
          <p:cNvPr id="3" name="Content Placeholder 2"/>
          <p:cNvSpPr>
            <a:spLocks noGrp="1"/>
          </p:cNvSpPr>
          <p:nvPr>
            <p:ph idx="1"/>
          </p:nvPr>
        </p:nvSpPr>
        <p:spPr>
          <a:xfrm>
            <a:off x="232230" y="1825625"/>
            <a:ext cx="3008993" cy="4351338"/>
          </a:xfrm>
        </p:spPr>
        <p:txBody>
          <a:bodyPr>
            <a:normAutofit/>
          </a:bodyPr>
          <a:lstStyle/>
          <a:p>
            <a:r>
              <a:rPr lang="en-US" dirty="0" smtClean="0"/>
              <a:t>Collection of curated metabolic pathways</a:t>
            </a:r>
          </a:p>
          <a:p>
            <a:r>
              <a:rPr lang="en-US" dirty="0" smtClean="0"/>
              <a:t>Typically smaller modules compared to KEGG</a:t>
            </a:r>
          </a:p>
          <a:p>
            <a:r>
              <a:rPr lang="en-US" dirty="0" smtClean="0"/>
              <a:t>www.biocyc.org</a:t>
            </a:r>
            <a:endParaRPr lang="en-US" dirty="0"/>
          </a:p>
        </p:txBody>
      </p:sp>
      <p:pic>
        <p:nvPicPr>
          <p:cNvPr id="5" name="Picture 4"/>
          <p:cNvPicPr>
            <a:picLocks noChangeAspect="1"/>
          </p:cNvPicPr>
          <p:nvPr/>
        </p:nvPicPr>
        <p:blipFill rotWithShape="1">
          <a:blip r:embed="rId2"/>
          <a:srcRect l="54436" t="11791" r="26129" b="7922"/>
          <a:stretch/>
        </p:blipFill>
        <p:spPr>
          <a:xfrm>
            <a:off x="3241222" y="0"/>
            <a:ext cx="5902778" cy="6858000"/>
          </a:xfrm>
          <a:prstGeom prst="rect">
            <a:avLst/>
          </a:prstGeom>
        </p:spPr>
      </p:pic>
    </p:spTree>
    <p:extLst>
      <p:ext uri="{BB962C8B-B14F-4D97-AF65-F5344CB8AC3E}">
        <p14:creationId xmlns:p14="http://schemas.microsoft.com/office/powerpoint/2010/main" val="24566506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Metacyc</a:t>
            </a:r>
            <a:r>
              <a:rPr lang="en-US" dirty="0" smtClean="0"/>
              <a:t> 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081" t="8351" r="6371"/>
          <a:stretch/>
        </p:blipFill>
        <p:spPr>
          <a:xfrm>
            <a:off x="1" y="1690689"/>
            <a:ext cx="8730069" cy="5167311"/>
          </a:xfrm>
          <a:prstGeom prst="rect">
            <a:avLst/>
          </a:prstGeom>
        </p:spPr>
      </p:pic>
    </p:spTree>
    <p:extLst>
      <p:ext uri="{BB962C8B-B14F-4D97-AF65-F5344CB8AC3E}">
        <p14:creationId xmlns:p14="http://schemas.microsoft.com/office/powerpoint/2010/main" val="52665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Metacyc</a:t>
            </a:r>
            <a:r>
              <a:rPr lang="en-US" dirty="0" smtClean="0"/>
              <a:t> example</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50080" t="8925" r="6210"/>
          <a:stretch/>
        </p:blipFill>
        <p:spPr>
          <a:xfrm>
            <a:off x="0" y="1597261"/>
            <a:ext cx="9144000" cy="5358603"/>
          </a:xfrm>
          <a:prstGeom prst="rect">
            <a:avLst/>
          </a:prstGeom>
        </p:spPr>
      </p:pic>
    </p:spTree>
    <p:extLst>
      <p:ext uri="{BB962C8B-B14F-4D97-AF65-F5344CB8AC3E}">
        <p14:creationId xmlns:p14="http://schemas.microsoft.com/office/powerpoint/2010/main" val="800676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Metacyc</a:t>
            </a:r>
            <a:r>
              <a:rPr lang="en-US" dirty="0" smtClean="0"/>
              <a:t> example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484" t="10359" r="6935"/>
          <a:stretch/>
        </p:blipFill>
        <p:spPr>
          <a:xfrm>
            <a:off x="0" y="1443904"/>
            <a:ext cx="9144000" cy="5414097"/>
          </a:xfrm>
          <a:prstGeom prst="rect">
            <a:avLst/>
          </a:prstGeom>
        </p:spPr>
      </p:pic>
    </p:spTree>
    <p:extLst>
      <p:ext uri="{BB962C8B-B14F-4D97-AF65-F5344CB8AC3E}">
        <p14:creationId xmlns:p14="http://schemas.microsoft.com/office/powerpoint/2010/main" val="154456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annotation</a:t>
            </a:r>
            <a:endParaRPr lang="en-US" dirty="0"/>
          </a:p>
        </p:txBody>
      </p:sp>
      <p:sp>
        <p:nvSpPr>
          <p:cNvPr id="3" name="Content Placeholder 2"/>
          <p:cNvSpPr>
            <a:spLocks noGrp="1"/>
          </p:cNvSpPr>
          <p:nvPr>
            <p:ph idx="1"/>
          </p:nvPr>
        </p:nvSpPr>
        <p:spPr/>
        <p:txBody>
          <a:bodyPr/>
          <a:lstStyle/>
          <a:p>
            <a:r>
              <a:rPr lang="en-US" dirty="0" smtClean="0"/>
              <a:t>Gene and protein annotation is typically algorithmic</a:t>
            </a:r>
          </a:p>
          <a:p>
            <a:r>
              <a:rPr lang="en-US" dirty="0" smtClean="0"/>
              <a:t>Genes and proteins have specific features that algorithms use to define them</a:t>
            </a:r>
          </a:p>
          <a:p>
            <a:r>
              <a:rPr lang="en-US" dirty="0" smtClean="0"/>
              <a:t>Algorithms for bacteria and </a:t>
            </a:r>
            <a:r>
              <a:rPr lang="en-US" dirty="0" err="1" smtClean="0"/>
              <a:t>archaea</a:t>
            </a:r>
            <a:r>
              <a:rPr lang="en-US" dirty="0" smtClean="0"/>
              <a:t> work quite well, eukaryotes more difficult because of additional complexity, e.g., splicing</a:t>
            </a:r>
          </a:p>
          <a:p>
            <a:endParaRPr lang="en-US" dirty="0"/>
          </a:p>
        </p:txBody>
      </p:sp>
    </p:spTree>
    <p:extLst>
      <p:ext uri="{BB962C8B-B14F-4D97-AF65-F5344CB8AC3E}">
        <p14:creationId xmlns:p14="http://schemas.microsoft.com/office/powerpoint/2010/main" val="2982368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Uniprot</a:t>
            </a:r>
            <a:r>
              <a:rPr lang="en-US" dirty="0" smtClean="0"/>
              <a:t> cross-references </a:t>
            </a:r>
            <a:r>
              <a:rPr lang="en-US" dirty="0" err="1" smtClean="0"/>
              <a:t>Interpro</a:t>
            </a:r>
            <a:r>
              <a:rPr lang="en-US" dirty="0" smtClean="0"/>
              <a:t>, </a:t>
            </a:r>
            <a:r>
              <a:rPr lang="en-US" dirty="0" err="1" smtClean="0"/>
              <a:t>metacyc</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0081" t="8351" r="3863"/>
          <a:stretch/>
        </p:blipFill>
        <p:spPr>
          <a:xfrm>
            <a:off x="2" y="1740428"/>
            <a:ext cx="9143999" cy="5117571"/>
          </a:xfrm>
          <a:prstGeom prst="rect">
            <a:avLst/>
          </a:prstGeom>
        </p:spPr>
      </p:pic>
    </p:spTree>
    <p:extLst>
      <p:ext uri="{BB962C8B-B14F-4D97-AF65-F5344CB8AC3E}">
        <p14:creationId xmlns:p14="http://schemas.microsoft.com/office/powerpoint/2010/main" val="42355159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2898"/>
            <a:ext cx="7886700" cy="1325563"/>
          </a:xfrm>
        </p:spPr>
        <p:txBody>
          <a:bodyPr/>
          <a:lstStyle/>
          <a:p>
            <a:r>
              <a:rPr lang="en-US" dirty="0" smtClean="0"/>
              <a:t>Annotation process</a:t>
            </a:r>
            <a:endParaRPr lang="en-US" dirty="0"/>
          </a:p>
        </p:txBody>
      </p:sp>
      <p:sp>
        <p:nvSpPr>
          <p:cNvPr id="3" name="Content Placeholder 2"/>
          <p:cNvSpPr>
            <a:spLocks noGrp="1"/>
          </p:cNvSpPr>
          <p:nvPr>
            <p:ph idx="1"/>
          </p:nvPr>
        </p:nvSpPr>
        <p:spPr>
          <a:xfrm>
            <a:off x="628650" y="1458461"/>
            <a:ext cx="7886700" cy="5399540"/>
          </a:xfrm>
        </p:spPr>
        <p:txBody>
          <a:bodyPr>
            <a:normAutofit fontScale="92500" lnSpcReduction="10000"/>
          </a:bodyPr>
          <a:lstStyle/>
          <a:p>
            <a:r>
              <a:rPr lang="en-US" dirty="0" smtClean="0"/>
              <a:t>Use web to find information about particular proteins</a:t>
            </a:r>
          </a:p>
          <a:p>
            <a:r>
              <a:rPr lang="en-US" dirty="0" smtClean="0"/>
              <a:t>Use individual tools separately on your genome</a:t>
            </a:r>
          </a:p>
          <a:p>
            <a:pPr lvl="1"/>
            <a:r>
              <a:rPr lang="en-US" dirty="0" smtClean="0"/>
              <a:t>Allows most customization, </a:t>
            </a:r>
            <a:r>
              <a:rPr lang="en-US" dirty="0" err="1" smtClean="0"/>
              <a:t>proofchecking</a:t>
            </a:r>
            <a:endParaRPr lang="en-US" dirty="0" smtClean="0"/>
          </a:p>
          <a:p>
            <a:pPr lvl="1"/>
            <a:r>
              <a:rPr lang="en-US" dirty="0" smtClean="0"/>
              <a:t>Standard for eukaryotic genomes</a:t>
            </a:r>
          </a:p>
          <a:p>
            <a:r>
              <a:rPr lang="en-US" dirty="0" smtClean="0"/>
              <a:t>Use automatic prediction servers</a:t>
            </a:r>
          </a:p>
          <a:p>
            <a:pPr lvl="1"/>
            <a:r>
              <a:rPr lang="en-US" dirty="0" smtClean="0"/>
              <a:t>Common for prokaryotes</a:t>
            </a:r>
          </a:p>
          <a:p>
            <a:pPr lvl="1"/>
            <a:r>
              <a:rPr lang="en-US" dirty="0" smtClean="0"/>
              <a:t>E.g., NCBI, IMG (JGI), RAST, Megan, MAGE</a:t>
            </a:r>
          </a:p>
          <a:p>
            <a:pPr lvl="1"/>
            <a:r>
              <a:rPr lang="en-US" dirty="0" smtClean="0"/>
              <a:t>Each vary slightly in algorithm, user engagement and </a:t>
            </a:r>
            <a:r>
              <a:rPr lang="en-US" dirty="0" err="1" smtClean="0"/>
              <a:t>proofchecking</a:t>
            </a:r>
            <a:r>
              <a:rPr lang="en-US" dirty="0" smtClean="0"/>
              <a:t>, visualization</a:t>
            </a:r>
          </a:p>
          <a:p>
            <a:r>
              <a:rPr lang="en-US" dirty="0"/>
              <a:t>Transfer homology from previously-annotated sequences</a:t>
            </a:r>
          </a:p>
          <a:p>
            <a:pPr lvl="1"/>
            <a:r>
              <a:rPr lang="en-US" dirty="0"/>
              <a:t>Can </a:t>
            </a:r>
            <a:r>
              <a:rPr lang="en-US" dirty="0" smtClean="0"/>
              <a:t>propagate incorrect annotations</a:t>
            </a:r>
          </a:p>
          <a:p>
            <a:pPr lvl="1"/>
            <a:r>
              <a:rPr lang="en-US" dirty="0" smtClean="0"/>
              <a:t>Can limit coverage</a:t>
            </a:r>
            <a:endParaRPr lang="en-US" dirty="0"/>
          </a:p>
          <a:p>
            <a:pPr lvl="1"/>
            <a:endParaRPr lang="en-US" dirty="0"/>
          </a:p>
        </p:txBody>
      </p:sp>
    </p:spTree>
    <p:extLst>
      <p:ext uri="{BB962C8B-B14F-4D97-AF65-F5344CB8AC3E}">
        <p14:creationId xmlns:p14="http://schemas.microsoft.com/office/powerpoint/2010/main" val="6287200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Prokaryote gene finding</a:t>
            </a:r>
            <a:endParaRPr lang="en-US" dirty="0"/>
          </a:p>
        </p:txBody>
      </p:sp>
      <p:sp>
        <p:nvSpPr>
          <p:cNvPr id="3" name="Content Placeholder 2"/>
          <p:cNvSpPr>
            <a:spLocks noGrp="1"/>
          </p:cNvSpPr>
          <p:nvPr>
            <p:ph idx="1"/>
          </p:nvPr>
        </p:nvSpPr>
        <p:spPr>
          <a:xfrm>
            <a:off x="596089" y="1442985"/>
            <a:ext cx="7886700" cy="4351338"/>
          </a:xfrm>
        </p:spPr>
        <p:txBody>
          <a:bodyPr>
            <a:normAutofit fontScale="92500" lnSpcReduction="10000"/>
          </a:bodyPr>
          <a:lstStyle/>
          <a:p>
            <a:r>
              <a:rPr lang="en-US" dirty="0" smtClean="0"/>
              <a:t>Glimmer, </a:t>
            </a:r>
            <a:r>
              <a:rPr lang="en-US" dirty="0" err="1" smtClean="0"/>
              <a:t>GeneMark</a:t>
            </a:r>
            <a:r>
              <a:rPr lang="en-US" dirty="0" smtClean="0"/>
              <a:t>: Markov Models</a:t>
            </a:r>
          </a:p>
          <a:p>
            <a:pPr lvl="1"/>
            <a:r>
              <a:rPr lang="en-US" dirty="0" smtClean="0"/>
              <a:t>Genes modeled based on differences between coding and non-coding regions</a:t>
            </a:r>
          </a:p>
          <a:p>
            <a:pPr lvl="2"/>
            <a:r>
              <a:rPr lang="en-US" dirty="0" smtClean="0"/>
              <a:t>E.g., typically start with ATG, end with stop codon</a:t>
            </a:r>
          </a:p>
          <a:p>
            <a:pPr lvl="2"/>
            <a:r>
              <a:rPr lang="en-US" dirty="0" smtClean="0"/>
              <a:t>E.g., ORF overlap</a:t>
            </a:r>
          </a:p>
          <a:p>
            <a:pPr lvl="2"/>
            <a:r>
              <a:rPr lang="en-US" dirty="0" smtClean="0"/>
              <a:t>E.g., ribosome binding regions</a:t>
            </a:r>
          </a:p>
          <a:p>
            <a:pPr lvl="1"/>
            <a:r>
              <a:rPr lang="en-US" dirty="0" smtClean="0"/>
              <a:t>Often </a:t>
            </a:r>
            <a:r>
              <a:rPr lang="en-US" dirty="0"/>
              <a:t>have difficulty to decide which strand is coding.</a:t>
            </a:r>
            <a:endParaRPr lang="en-US" dirty="0" smtClean="0"/>
          </a:p>
          <a:p>
            <a:r>
              <a:rPr lang="en-US" dirty="0" smtClean="0"/>
              <a:t>Prodigal: summed likelihood of finding individual gene features</a:t>
            </a:r>
          </a:p>
          <a:p>
            <a:r>
              <a:rPr lang="en-US" dirty="0" smtClean="0"/>
              <a:t>Can be challenged by %GC bias</a:t>
            </a:r>
          </a:p>
          <a:p>
            <a:pPr lvl="1"/>
            <a:r>
              <a:rPr lang="en-US" dirty="0" smtClean="0"/>
              <a:t>Better performance by training on known genome annotations</a:t>
            </a:r>
            <a:endParaRPr lang="en-US" dirty="0"/>
          </a:p>
        </p:txBody>
      </p:sp>
    </p:spTree>
    <p:extLst>
      <p:ext uri="{BB962C8B-B14F-4D97-AF65-F5344CB8AC3E}">
        <p14:creationId xmlns:p14="http://schemas.microsoft.com/office/powerpoint/2010/main" val="256436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fontAlgn="base" hangingPunct="0">
              <a:lnSpc>
                <a:spcPct val="93000"/>
              </a:lnSpc>
              <a:spcBef>
                <a:spcPct val="0"/>
              </a:spcBef>
              <a:spcAft>
                <a:spcPct val="0"/>
              </a:spcAft>
              <a:buClr>
                <a:srgbClr val="000000"/>
              </a:buClr>
              <a:buSzPct val="45000"/>
            </a:pPr>
            <a:r>
              <a:rPr lang="en-GB" sz="1500" b="1" dirty="0">
                <a:latin typeface="Arial" charset="0"/>
              </a:rPr>
              <a:t>Fig. 1. Analysis of ORFs missing in one out of 30 completely annotated Escherichia genomes.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041" y="6107682"/>
            <a:ext cx="3180960" cy="633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800" y="979303"/>
            <a:ext cx="477072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88800" y="5972307"/>
            <a:ext cx="391824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fontAlgn="base" hangingPunct="0">
              <a:lnSpc>
                <a:spcPct val="93000"/>
              </a:lnSpc>
              <a:spcBef>
                <a:spcPct val="0"/>
              </a:spcBef>
              <a:spcAft>
                <a:spcPct val="0"/>
              </a:spcAft>
              <a:buClr>
                <a:srgbClr val="000000"/>
              </a:buClr>
              <a:buSzPct val="45000"/>
            </a:pPr>
            <a:r>
              <a:rPr lang="en-GB" sz="1100" b="1">
                <a:latin typeface="Arial" charset="0"/>
              </a:rPr>
              <a:t>Poptsova M S , and Gogarten J P Microbiology 2010;156:1909-1917</a:t>
            </a:r>
          </a:p>
        </p:txBody>
      </p:sp>
      <p:sp>
        <p:nvSpPr>
          <p:cNvPr id="3077" name="Text Box 5"/>
          <p:cNvSpPr txBox="1">
            <a:spLocks noChangeArrowheads="1"/>
          </p:cNvSpPr>
          <p:nvPr/>
        </p:nvSpPr>
        <p:spPr bwMode="auto">
          <a:xfrm>
            <a:off x="97920" y="661317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414683" fontAlgn="base" hangingPunct="0">
              <a:lnSpc>
                <a:spcPct val="93000"/>
              </a:lnSpc>
              <a:spcBef>
                <a:spcPct val="0"/>
              </a:spcBef>
              <a:spcAft>
                <a:spcPct val="0"/>
              </a:spcAft>
              <a:buClr>
                <a:srgbClr val="000000"/>
              </a:buClr>
              <a:buSzPct val="45000"/>
            </a:pPr>
            <a:r>
              <a:rPr lang="en-GB" sz="900">
                <a:latin typeface="Arial" charset="0"/>
              </a:rPr>
              <a:t>SGM</a:t>
            </a:r>
          </a:p>
        </p:txBody>
      </p:sp>
    </p:spTree>
    <p:extLst>
      <p:ext uri="{BB962C8B-B14F-4D97-AF65-F5344CB8AC3E}">
        <p14:creationId xmlns:p14="http://schemas.microsoft.com/office/powerpoint/2010/main" val="27554121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Remember: genes are not transcripts!</a:t>
            </a:r>
          </a:p>
        </p:txBody>
      </p:sp>
      <p:sp>
        <p:nvSpPr>
          <p:cNvPr id="5" name="TextBox 4"/>
          <p:cNvSpPr txBox="1"/>
          <p:nvPr/>
        </p:nvSpPr>
        <p:spPr>
          <a:xfrm>
            <a:off x="6798487" y="6604084"/>
            <a:ext cx="2419174" cy="259857"/>
          </a:xfrm>
          <a:prstGeom prst="rect">
            <a:avLst/>
          </a:prstGeom>
          <a:noFill/>
        </p:spPr>
        <p:txBody>
          <a:bodyPr wrap="none" lIns="91430" tIns="45715" rIns="91430" bIns="45715" rtlCol="0">
            <a:spAutoFit/>
          </a:bodyPr>
          <a:lstStyle/>
          <a:p>
            <a:r>
              <a:rPr lang="en-US" sz="1100" dirty="0"/>
              <a:t>Sharma et al. 2010 Nature 464:250-255</a:t>
            </a:r>
          </a:p>
        </p:txBody>
      </p:sp>
      <p:sp>
        <p:nvSpPr>
          <p:cNvPr id="6" name="Content Placeholder 5"/>
          <p:cNvSpPr>
            <a:spLocks noGrp="1"/>
          </p:cNvSpPr>
          <p:nvPr>
            <p:ph idx="1"/>
          </p:nvPr>
        </p:nvSpPr>
        <p:spPr>
          <a:xfrm>
            <a:off x="628650" y="1690689"/>
            <a:ext cx="4027170" cy="4816791"/>
          </a:xfrm>
        </p:spPr>
        <p:txBody>
          <a:bodyPr/>
          <a:lstStyle/>
          <a:p>
            <a:r>
              <a:rPr lang="en-US" dirty="0" smtClean="0"/>
              <a:t>5’ mRNA analysis in </a:t>
            </a:r>
            <a:r>
              <a:rPr lang="en-US" i="1" dirty="0" smtClean="0"/>
              <a:t>Helicobacter pylori </a:t>
            </a:r>
            <a:r>
              <a:rPr lang="en-US" dirty="0" smtClean="0"/>
              <a:t>shows much greater transcript diversity than evident from simple gene annotations</a:t>
            </a:r>
          </a:p>
          <a:p>
            <a:r>
              <a:rPr lang="en-US" dirty="0" smtClean="0"/>
              <a:t>Most NCBI annotations equate genes with transcripts</a:t>
            </a:r>
          </a:p>
        </p:txBody>
      </p:sp>
      <p:grpSp>
        <p:nvGrpSpPr>
          <p:cNvPr id="8" name="Group 7"/>
          <p:cNvGrpSpPr/>
          <p:nvPr/>
        </p:nvGrpSpPr>
        <p:grpSpPr>
          <a:xfrm>
            <a:off x="4876800" y="1690689"/>
            <a:ext cx="3368040" cy="4184331"/>
            <a:chOff x="4876800" y="1690689"/>
            <a:chExt cx="3368040" cy="4184331"/>
          </a:xfrm>
        </p:grpSpPr>
        <p:pic>
          <p:nvPicPr>
            <p:cNvPr id="4" name="Picture 131" descr="nature08756-f2"/>
            <p:cNvPicPr>
              <a:picLocks noChangeAspect="1" noChangeArrowheads="1"/>
            </p:cNvPicPr>
            <p:nvPr/>
          </p:nvPicPr>
          <p:blipFill rotWithShape="1">
            <a:blip r:embed="rId2">
              <a:extLst>
                <a:ext uri="{28A0092B-C50C-407E-A947-70E740481C1C}">
                  <a14:useLocalDpi xmlns:a14="http://schemas.microsoft.com/office/drawing/2010/main" val="0"/>
                </a:ext>
              </a:extLst>
            </a:blip>
            <a:srcRect r="50606"/>
            <a:stretch/>
          </p:blipFill>
          <p:spPr bwMode="auto">
            <a:xfrm>
              <a:off x="4876800" y="1690689"/>
              <a:ext cx="3356326" cy="41690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07580" y="4053840"/>
              <a:ext cx="937260" cy="1821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95234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7101</TotalTime>
  <Words>2369</Words>
  <Application>Microsoft Macintosh PowerPoint</Application>
  <PresentationFormat>On-screen Show (4:3)</PresentationFormat>
  <Paragraphs>287</Paragraphs>
  <Slides>61</Slides>
  <Notes>1</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Office Theme</vt:lpstr>
      <vt:lpstr>1_Office Theme</vt:lpstr>
      <vt:lpstr>MCB 5472 Lecture #5: Gene Prediction and Annotation February 24, 2014</vt:lpstr>
      <vt:lpstr>Note on the assignment</vt:lpstr>
      <vt:lpstr>Do you have a DNA sequence…</vt:lpstr>
      <vt:lpstr>How to annotate: 2 methods</vt:lpstr>
      <vt:lpstr>Annotation accuracy</vt:lpstr>
      <vt:lpstr>Gene annotation</vt:lpstr>
      <vt:lpstr>Prokaryote gene finding</vt:lpstr>
      <vt:lpstr>PowerPoint Presentation</vt:lpstr>
      <vt:lpstr>Remember: genes are not transcripts!</vt:lpstr>
      <vt:lpstr>Eukaryotic gene finding</vt:lpstr>
      <vt:lpstr>Adding information to gene annotations</vt:lpstr>
      <vt:lpstr>Metagenomes and single-cell genomes</vt:lpstr>
      <vt:lpstr>Non-coding RNAs</vt:lpstr>
      <vt:lpstr>Functional annotations</vt:lpstr>
      <vt:lpstr>Manual annotation</vt:lpstr>
      <vt:lpstr>SwissProt</vt:lpstr>
      <vt:lpstr>UniProt</vt:lpstr>
      <vt:lpstr>PowerPoint Presentation</vt:lpstr>
      <vt:lpstr>Ecocyc – an example manually edited model organism database</vt:lpstr>
      <vt:lpstr>Ontologies</vt:lpstr>
      <vt:lpstr>E.g., GO</vt:lpstr>
      <vt:lpstr>Gene Ontology (GO)</vt:lpstr>
      <vt:lpstr>GO domains</vt:lpstr>
      <vt:lpstr>GO evidence codes</vt:lpstr>
      <vt:lpstr>GO on UniProt</vt:lpstr>
      <vt:lpstr>GO on UniProt</vt:lpstr>
      <vt:lpstr>Annotation families</vt:lpstr>
      <vt:lpstr>Pfam</vt:lpstr>
      <vt:lpstr>Pfam</vt:lpstr>
      <vt:lpstr>Pfam example</vt:lpstr>
      <vt:lpstr>Pfam example</vt:lpstr>
      <vt:lpstr>Pfam example</vt:lpstr>
      <vt:lpstr>Clusters of Orthologus Groups (COG)</vt:lpstr>
      <vt:lpstr>COG triangles</vt:lpstr>
      <vt:lpstr>COGs</vt:lpstr>
      <vt:lpstr>eggNOG</vt:lpstr>
      <vt:lpstr>eggNOG: method</vt:lpstr>
      <vt:lpstr>eggNOG: </vt:lpstr>
      <vt:lpstr>Interpro</vt:lpstr>
      <vt:lpstr>PowerPoint Presentation</vt:lpstr>
      <vt:lpstr>Interpro: member databases</vt:lpstr>
      <vt:lpstr>Conserved Domains Database (CDD)</vt:lpstr>
      <vt:lpstr>CD-Search</vt:lpstr>
      <vt:lpstr>PowerPoint Presentation</vt:lpstr>
      <vt:lpstr>Are functions actually conserved?</vt:lpstr>
      <vt:lpstr>Are functions actually conserved?</vt:lpstr>
      <vt:lpstr>Are functions actually conserved?</vt:lpstr>
      <vt:lpstr>Are functions actually conserved?</vt:lpstr>
      <vt:lpstr>Are functions actually conserved?</vt:lpstr>
      <vt:lpstr>Protein database vs. pathways and reactions</vt:lpstr>
      <vt:lpstr>Enyzme Commission</vt:lpstr>
      <vt:lpstr>Kyoto Encyclopedia of Genes and Genomes (KEGG)</vt:lpstr>
      <vt:lpstr>KEGG example</vt:lpstr>
      <vt:lpstr>PowerPoint Presentation</vt:lpstr>
      <vt:lpstr>PowerPoint Presentation</vt:lpstr>
      <vt:lpstr>Biocyc</vt:lpstr>
      <vt:lpstr>Metacyc example</vt:lpstr>
      <vt:lpstr>Metacyc example</vt:lpstr>
      <vt:lpstr>Metacyc example</vt:lpstr>
      <vt:lpstr>Uniprot cross-references Interpro, metacyc</vt:lpstr>
      <vt:lpstr>Annotation process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dc:creator>
  <cp:lastModifiedBy>J. Peter Gogarten</cp:lastModifiedBy>
  <cp:revision>156</cp:revision>
  <dcterms:created xsi:type="dcterms:W3CDTF">2014-01-28T18:28:15Z</dcterms:created>
  <dcterms:modified xsi:type="dcterms:W3CDTF">2014-02-24T17:26:33Z</dcterms:modified>
</cp:coreProperties>
</file>