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30" r:id="rId1"/>
  </p:sldMasterIdLst>
  <p:notesMasterIdLst>
    <p:notesMasterId r:id="rId4"/>
  </p:notesMasterIdLst>
  <p:handoutMasterIdLst>
    <p:handoutMasterId r:id="rId5"/>
  </p:handoutMasterIdLst>
  <p:sldIdLst>
    <p:sldId id="683" r:id="rId2"/>
    <p:sldId id="725" r:id="rId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3385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08345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63303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18261" indent="1588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74801" algn="l" defTabSz="45496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29759" algn="l" defTabSz="45496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84722" algn="l" defTabSz="45496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39679" algn="l" defTabSz="454965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gray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FFCC66"/>
    <a:srgbClr val="008000"/>
    <a:srgbClr val="FFFFFF"/>
    <a:srgbClr val="FF0000"/>
    <a:srgbClr val="00002E"/>
    <a:srgbClr val="24255E"/>
    <a:srgbClr val="353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504" y="-104"/>
      </p:cViewPr>
      <p:guideLst>
        <p:guide orient="horz" pos="1974"/>
        <p:guide pos="3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376"/>
    </p:cViewPr>
  </p:sorterViewPr>
  <p:notesViewPr>
    <p:cSldViewPr snapToGrid="0">
      <p:cViewPr varScale="1">
        <p:scale>
          <a:sx n="55" d="100"/>
          <a:sy n="55" d="100"/>
        </p:scale>
        <p:origin x="-79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8D972D-2EA3-8341-8754-12E9FBB68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420A93-F624-9D4F-A93D-5E76B840D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10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338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0834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633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1826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73472" algn="l" defTabSz="4547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8163" algn="l" defTabSz="4547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2861" algn="l" defTabSz="4547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37552" algn="l" defTabSz="4547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ADD8D-9A70-3C41-9ACC-57E78C63B600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6BDAC-FA40-F34B-BCAD-6F9A5355FE6C}" type="slidenum">
              <a:rPr lang="en-US"/>
              <a:pPr/>
              <a:t>2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28925" y="488950"/>
            <a:ext cx="3486150" cy="2614613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4965" indent="0" algn="ctr">
              <a:buNone/>
              <a:defRPr/>
            </a:lvl2pPr>
            <a:lvl3pPr marL="909921" indent="0" algn="ctr">
              <a:buNone/>
              <a:defRPr/>
            </a:lvl3pPr>
            <a:lvl4pPr marL="1364882" indent="0" algn="ctr">
              <a:buNone/>
              <a:defRPr/>
            </a:lvl4pPr>
            <a:lvl5pPr marL="1819840" indent="0" algn="ctr">
              <a:buNone/>
              <a:defRPr/>
            </a:lvl5pPr>
            <a:lvl6pPr marL="2274801" indent="0" algn="ctr">
              <a:buNone/>
              <a:defRPr/>
            </a:lvl6pPr>
            <a:lvl7pPr marL="2729759" indent="0" algn="ctr">
              <a:buNone/>
              <a:defRPr/>
            </a:lvl7pPr>
            <a:lvl8pPr marL="3184722" indent="0" algn="ctr">
              <a:buNone/>
              <a:defRPr/>
            </a:lvl8pPr>
            <a:lvl9pPr marL="363967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0F8B19-28CC-6045-BD13-4BD91A9E9FF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530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1A45C2-F66A-9440-BE1E-85D98C68B8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40A71D0-0813-8A44-9BB6-AB5EB4EABFE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86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E6FFC96-DF0D-E843-A9A8-721C3BA8EA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70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965" indent="0">
              <a:buNone/>
              <a:defRPr sz="1800"/>
            </a:lvl2pPr>
            <a:lvl3pPr marL="909921" indent="0">
              <a:buNone/>
              <a:defRPr sz="1600"/>
            </a:lvl3pPr>
            <a:lvl4pPr marL="1364882" indent="0">
              <a:buNone/>
              <a:defRPr sz="1400"/>
            </a:lvl4pPr>
            <a:lvl5pPr marL="1819840" indent="0">
              <a:buNone/>
              <a:defRPr sz="1400"/>
            </a:lvl5pPr>
            <a:lvl6pPr marL="2274801" indent="0">
              <a:buNone/>
              <a:defRPr sz="1400"/>
            </a:lvl6pPr>
            <a:lvl7pPr marL="2729759" indent="0">
              <a:buNone/>
              <a:defRPr sz="1400"/>
            </a:lvl7pPr>
            <a:lvl8pPr marL="3184722" indent="0">
              <a:buNone/>
              <a:defRPr sz="1400"/>
            </a:lvl8pPr>
            <a:lvl9pPr marL="363967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0A94D3-DA48-3D48-8EE6-2B1C36E0AA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59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3055DF-0FC6-A947-8A62-2EBA356DD5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60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965" indent="0">
              <a:buNone/>
              <a:defRPr sz="2000" b="1"/>
            </a:lvl2pPr>
            <a:lvl3pPr marL="909921" indent="0">
              <a:buNone/>
              <a:defRPr sz="1800" b="1"/>
            </a:lvl3pPr>
            <a:lvl4pPr marL="1364882" indent="0">
              <a:buNone/>
              <a:defRPr sz="1600" b="1"/>
            </a:lvl4pPr>
            <a:lvl5pPr marL="1819840" indent="0">
              <a:buNone/>
              <a:defRPr sz="1600" b="1"/>
            </a:lvl5pPr>
            <a:lvl6pPr marL="2274801" indent="0">
              <a:buNone/>
              <a:defRPr sz="1600" b="1"/>
            </a:lvl6pPr>
            <a:lvl7pPr marL="2729759" indent="0">
              <a:buNone/>
              <a:defRPr sz="1600" b="1"/>
            </a:lvl7pPr>
            <a:lvl8pPr marL="3184722" indent="0">
              <a:buNone/>
              <a:defRPr sz="1600" b="1"/>
            </a:lvl8pPr>
            <a:lvl9pPr marL="363967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965" indent="0">
              <a:buNone/>
              <a:defRPr sz="2000" b="1"/>
            </a:lvl2pPr>
            <a:lvl3pPr marL="909921" indent="0">
              <a:buNone/>
              <a:defRPr sz="1800" b="1"/>
            </a:lvl3pPr>
            <a:lvl4pPr marL="1364882" indent="0">
              <a:buNone/>
              <a:defRPr sz="1600" b="1"/>
            </a:lvl4pPr>
            <a:lvl5pPr marL="1819840" indent="0">
              <a:buNone/>
              <a:defRPr sz="1600" b="1"/>
            </a:lvl5pPr>
            <a:lvl6pPr marL="2274801" indent="0">
              <a:buNone/>
              <a:defRPr sz="1600" b="1"/>
            </a:lvl6pPr>
            <a:lvl7pPr marL="2729759" indent="0">
              <a:buNone/>
              <a:defRPr sz="1600" b="1"/>
            </a:lvl7pPr>
            <a:lvl8pPr marL="3184722" indent="0">
              <a:buNone/>
              <a:defRPr sz="1600" b="1"/>
            </a:lvl8pPr>
            <a:lvl9pPr marL="363967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11C6BA-DCCB-154B-9079-0A701866A3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81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C5C041A-FB44-564C-8BCC-7BC80B1BF7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24CE2B-DC97-6D43-AE3D-9DCE7557739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67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4965" indent="0">
              <a:buNone/>
              <a:defRPr sz="1200"/>
            </a:lvl2pPr>
            <a:lvl3pPr marL="909921" indent="0">
              <a:buNone/>
              <a:defRPr sz="1000"/>
            </a:lvl3pPr>
            <a:lvl4pPr marL="1364882" indent="0">
              <a:buNone/>
              <a:defRPr sz="900"/>
            </a:lvl4pPr>
            <a:lvl5pPr marL="1819840" indent="0">
              <a:buNone/>
              <a:defRPr sz="900"/>
            </a:lvl5pPr>
            <a:lvl6pPr marL="2274801" indent="0">
              <a:buNone/>
              <a:defRPr sz="900"/>
            </a:lvl6pPr>
            <a:lvl7pPr marL="2729759" indent="0">
              <a:buNone/>
              <a:defRPr sz="900"/>
            </a:lvl7pPr>
            <a:lvl8pPr marL="3184722" indent="0">
              <a:buNone/>
              <a:defRPr sz="900"/>
            </a:lvl8pPr>
            <a:lvl9pPr marL="363967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A1B96C-4787-4144-95CE-2CA177EE70E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39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4965" indent="0">
              <a:buNone/>
              <a:defRPr sz="2800"/>
            </a:lvl2pPr>
            <a:lvl3pPr marL="909921" indent="0">
              <a:buNone/>
              <a:defRPr sz="2400"/>
            </a:lvl3pPr>
            <a:lvl4pPr marL="1364882" indent="0">
              <a:buNone/>
              <a:defRPr sz="2000"/>
            </a:lvl4pPr>
            <a:lvl5pPr marL="1819840" indent="0">
              <a:buNone/>
              <a:defRPr sz="2000"/>
            </a:lvl5pPr>
            <a:lvl6pPr marL="2274801" indent="0">
              <a:buNone/>
              <a:defRPr sz="2000"/>
            </a:lvl6pPr>
            <a:lvl7pPr marL="2729759" indent="0">
              <a:buNone/>
              <a:defRPr sz="2000"/>
            </a:lvl7pPr>
            <a:lvl8pPr marL="3184722" indent="0">
              <a:buNone/>
              <a:defRPr sz="2000"/>
            </a:lvl8pPr>
            <a:lvl9pPr marL="363967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4965" indent="0">
              <a:buNone/>
              <a:defRPr sz="1200"/>
            </a:lvl2pPr>
            <a:lvl3pPr marL="909921" indent="0">
              <a:buNone/>
              <a:defRPr sz="1000"/>
            </a:lvl3pPr>
            <a:lvl4pPr marL="1364882" indent="0">
              <a:buNone/>
              <a:defRPr sz="900"/>
            </a:lvl4pPr>
            <a:lvl5pPr marL="1819840" indent="0">
              <a:buNone/>
              <a:defRPr sz="900"/>
            </a:lvl5pPr>
            <a:lvl6pPr marL="2274801" indent="0">
              <a:buNone/>
              <a:defRPr sz="900"/>
            </a:lvl6pPr>
            <a:lvl7pPr marL="2729759" indent="0">
              <a:buNone/>
              <a:defRPr sz="900"/>
            </a:lvl7pPr>
            <a:lvl8pPr marL="3184722" indent="0">
              <a:buNone/>
              <a:defRPr sz="900"/>
            </a:lvl8pPr>
            <a:lvl9pPr marL="363967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A1C38A-0801-794C-A2A4-7B12B22EBD0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63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3" tIns="45499" rIns="90993" bIns="454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3" tIns="45499" rIns="90993" bIns="454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3" tIns="45499" rIns="90993" bIns="45499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3" tIns="45499" rIns="90993" bIns="45499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93" tIns="45499" rIns="90993" bIns="45499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E3D47F9A-A8AF-C443-841B-011C8EA0C927}" type="slidenum">
              <a:rPr lang="en-US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pPr/>
              <a:t>‹#›</a:t>
            </a:fld>
            <a:endParaRPr lang="en-US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46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1" r:id="rId1"/>
    <p:sldLayoutId id="2147484632" r:id="rId2"/>
    <p:sldLayoutId id="2147484633" r:id="rId3"/>
    <p:sldLayoutId id="2147484634" r:id="rId4"/>
    <p:sldLayoutId id="2147484635" r:id="rId5"/>
    <p:sldLayoutId id="2147484636" r:id="rId6"/>
    <p:sldLayoutId id="2147484637" r:id="rId7"/>
    <p:sldLayoutId id="2147484638" r:id="rId8"/>
    <p:sldLayoutId id="2147484639" r:id="rId9"/>
    <p:sldLayoutId id="2147484640" r:id="rId10"/>
    <p:sldLayoutId id="214748464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496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0992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64882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198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1219" indent="-341219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9303" indent="-284347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37402" indent="-227494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2361" indent="-227494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47319" indent="-2274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02281" indent="-2274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57243" indent="-2274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12201" indent="-2274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67160" indent="-22749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49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965" algn="l" defTabSz="4549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921" algn="l" defTabSz="4549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882" algn="l" defTabSz="4549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9840" algn="l" defTabSz="4549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4801" algn="l" defTabSz="4549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759" algn="l" defTabSz="4549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4722" algn="l" defTabSz="4549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9679" algn="l" defTabSz="4549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eb.uconn.edu/gogarten/MCB372/Laboratories/A.fa" TargetMode="External"/><Relationship Id="rId4" Type="http://schemas.openxmlformats.org/officeDocument/2006/relationships/hyperlink" Target="http://web.uconn.edu/gogarten/MCB372/Laboratories/B.fa" TargetMode="External"/><Relationship Id="rId5" Type="http://schemas.openxmlformats.org/officeDocument/2006/relationships/hyperlink" Target="http://web.uconn.edu/gogarten/MCB372/Laboratories/alpha.fa" TargetMode="External"/><Relationship Id="rId6" Type="http://schemas.openxmlformats.org/officeDocument/2006/relationships/hyperlink" Target="http://web.uconn.edu/gogarten/MCB372/Laboratories/beta.fa" TargetMode="External"/><Relationship Id="rId7" Type="http://schemas.openxmlformats.org/officeDocument/2006/relationships/hyperlink" Target="http://web.uconn.edu/gogarten/MCB372/Laboratories/F.fa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dirty="0" smtClean="0"/>
              <a:t>Assignments </a:t>
            </a:r>
            <a:r>
              <a:rPr lang="en-US" dirty="0" smtClean="0"/>
              <a:t># 9 (due 3/13):</a:t>
            </a:r>
            <a:endParaRPr lang="en-US" dirty="0"/>
          </a:p>
        </p:txBody>
      </p:sp>
      <p:sp>
        <p:nvSpPr>
          <p:cNvPr id="415747" name="Text Box 3"/>
          <p:cNvSpPr txBox="1">
            <a:spLocks noChangeArrowheads="1"/>
          </p:cNvSpPr>
          <p:nvPr/>
        </p:nvSpPr>
        <p:spPr bwMode="auto">
          <a:xfrm>
            <a:off x="0" y="1295401"/>
            <a:ext cx="8839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993" tIns="45499" rIns="90993" bIns="45499">
            <a:prstTxWarp prst="textNoShape">
              <a:avLst/>
            </a:prstTxWarp>
            <a:spAutoFit/>
          </a:bodyPr>
          <a:lstStyle/>
          <a:p>
            <a:pPr marL="454965" indent="-454965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 Write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a script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that </a:t>
            </a:r>
            <a:r>
              <a:rPr lang="en-US" b="1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prints out a hash sorted on the keys in alphabetical order.</a:t>
            </a:r>
            <a:br>
              <a:rPr lang="en-US" b="1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</a:br>
            <a:endParaRPr lang="en-US" b="1" dirty="0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  <a:p>
            <a:pPr marL="454965" indent="-454965">
              <a:buFont typeface="+mj-lt"/>
              <a:buAutoNum type="arabicPeriod"/>
            </a:pPr>
            <a:r>
              <a:rPr lang="en-US" b="1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 How can you remove an entry in a hash (key and value)?</a:t>
            </a:r>
            <a:br>
              <a:rPr lang="en-US" b="1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</a:br>
            <a:endParaRPr lang="en-US" b="1" dirty="0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  <a:p>
            <a:pPr marL="454965" indent="-454965">
              <a:buFont typeface="+mj-lt"/>
              <a:buAutoNum type="arabicPeriod"/>
            </a:pPr>
            <a:r>
              <a:rPr lang="en-US" b="1" dirty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 Write a program that it uses hashes to calculates mono-, di-, tri-, and quartet-nucleotide </a:t>
            </a:r>
            <a:r>
              <a:rPr lang="en-US" b="1" dirty="0" smtClean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frequencies in a genome. </a:t>
            </a:r>
            <a:br>
              <a:rPr lang="en-US" b="1" dirty="0" smtClean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</a:br>
            <a:endParaRPr lang="en-US" b="1" dirty="0" smtClean="0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  <a:p>
            <a:pPr marL="454965" indent="-454965">
              <a:buFont typeface="+mj-lt"/>
              <a:buAutoNum type="arabicPeriod"/>
            </a:pPr>
            <a:r>
              <a:rPr lang="en-US" b="1" dirty="0" smtClean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Turn your project outline into a step by step to-do list / </a:t>
            </a:r>
            <a:r>
              <a:rPr lang="en-US" b="1" dirty="0" err="1" smtClean="0">
                <a:solidFill>
                  <a:srgbClr val="000000"/>
                </a:solidFill>
                <a:latin typeface="Times New Roman" charset="0"/>
                <a:ea typeface="+mn-ea"/>
                <a:cs typeface="+mn-cs"/>
              </a:rPr>
              <a:t>pseudocode</a:t>
            </a:r>
            <a:endParaRPr lang="en-US" b="1" dirty="0">
              <a:solidFill>
                <a:srgbClr val="080D95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3203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7924800" cy="762000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assignments continued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25780" y="810590"/>
            <a:ext cx="8382000" cy="4278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Assume that you have the following non-aligned multiple sequence files in a directory: </a:t>
            </a:r>
            <a:br>
              <a:rPr lang="en-US" sz="20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hlinkClick r:id="rId3"/>
              </a:rPr>
              <a:t>A.fa</a:t>
            </a:r>
            <a:r>
              <a:rPr lang="en-US" sz="1800" dirty="0"/>
              <a:t> : vacuolar/archaeal ATPase catalytic subunits ; </a:t>
            </a:r>
            <a:br>
              <a:rPr lang="en-US" sz="1800" dirty="0"/>
            </a:br>
            <a:r>
              <a:rPr lang="en-US" sz="1800" dirty="0">
                <a:hlinkClick r:id="rId4"/>
              </a:rPr>
              <a:t>B.fa </a:t>
            </a:r>
            <a:r>
              <a:rPr lang="en-US" sz="1800" dirty="0"/>
              <a:t>: vacuolar/archaeal ATPase non-catalytic subunits;</a:t>
            </a:r>
            <a:br>
              <a:rPr lang="en-US" sz="1800" dirty="0"/>
            </a:br>
            <a:r>
              <a:rPr lang="en-US" sz="1800" dirty="0">
                <a:hlinkClick r:id="rId5"/>
              </a:rPr>
              <a:t>alpha.fa</a:t>
            </a:r>
            <a:r>
              <a:rPr lang="en-US" sz="1800" dirty="0"/>
              <a:t> : F-ATPases non-catalytic subunits,</a:t>
            </a:r>
            <a:br>
              <a:rPr lang="en-US" sz="1800" dirty="0"/>
            </a:br>
            <a:r>
              <a:rPr lang="en-US" sz="1800" dirty="0">
                <a:hlinkClick r:id="rId6"/>
              </a:rPr>
              <a:t>beta.fa</a:t>
            </a:r>
            <a:r>
              <a:rPr lang="en-US" sz="1800" dirty="0"/>
              <a:t> : F-ATPases catalytic subunits,</a:t>
            </a:r>
            <a:br>
              <a:rPr lang="en-US" sz="1800" dirty="0"/>
            </a:br>
            <a:r>
              <a:rPr lang="en-US" sz="1800" dirty="0">
                <a:hlinkClick r:id="rId7"/>
              </a:rPr>
              <a:t>F.fa </a:t>
            </a:r>
            <a:r>
              <a:rPr lang="en-US" sz="1800" dirty="0"/>
              <a:t>: ATPase involved in the assembly of the bacterial flagella.</a:t>
            </a:r>
            <a:r>
              <a:rPr lang="en-US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Write a </a:t>
            </a:r>
            <a:r>
              <a:rPr lang="en-US" sz="2000" dirty="0" err="1"/>
              <a:t>perl</a:t>
            </a:r>
            <a:r>
              <a:rPr lang="en-US" sz="2000" dirty="0"/>
              <a:t> script that executes muscle or </a:t>
            </a:r>
            <a:r>
              <a:rPr lang="en-US" sz="2000" dirty="0" smtClean="0"/>
              <a:t>clustalw2 </a:t>
            </a:r>
            <a:r>
              <a:rPr lang="en-US" sz="2000" dirty="0"/>
              <a:t>and 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aligns </a:t>
            </a:r>
            <a:r>
              <a:rPr lang="en-US" sz="2000" dirty="0"/>
              <a:t>the sequences within each </a:t>
            </a:r>
            <a:r>
              <a:rPr lang="en-US" sz="2000" dirty="0" smtClean="0"/>
              <a:t>file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 smtClean="0"/>
              <a:t>successively </a:t>
            </a:r>
            <a:r>
              <a:rPr lang="en-US" sz="2000" dirty="0"/>
              <a:t>calculates profile alignments between all aligned sequences.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9185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3944</TotalTime>
  <Words>47</Words>
  <Application>Microsoft Macintosh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Assignments # 9 (due 3/13):</vt:lpstr>
      <vt:lpstr>assignments continued  </vt:lpstr>
    </vt:vector>
  </TitlesOfParts>
  <Manager/>
  <Company>University of Connecticut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gene transfer and microbial evolution: Is the Tree-of-Life a Tree? </dc:title>
  <dc:subject/>
  <dc:creator>gogarten</dc:creator>
  <cp:keywords/>
  <dc:description/>
  <cp:lastModifiedBy>J Peter Gogarten</cp:lastModifiedBy>
  <cp:revision>53</cp:revision>
  <cp:lastPrinted>2014-03-24T00:22:28Z</cp:lastPrinted>
  <dcterms:modified xsi:type="dcterms:W3CDTF">2014-03-25T20:06:51Z</dcterms:modified>
  <cp:category/>
</cp:coreProperties>
</file>