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257" r:id="rId3"/>
    <p:sldId id="260" r:id="rId4"/>
    <p:sldId id="269" r:id="rId5"/>
    <p:sldId id="267" r:id="rId6"/>
    <p:sldId id="265" r:id="rId7"/>
    <p:sldId id="266" r:id="rId8"/>
    <p:sldId id="271" r:id="rId9"/>
    <p:sldId id="279" r:id="rId10"/>
    <p:sldId id="270" r:id="rId11"/>
    <p:sldId id="277" r:id="rId12"/>
    <p:sldId id="280" r:id="rId13"/>
    <p:sldId id="281" r:id="rId14"/>
    <p:sldId id="282" r:id="rId15"/>
    <p:sldId id="287" r:id="rId16"/>
    <p:sldId id="283" r:id="rId17"/>
    <p:sldId id="284" r:id="rId18"/>
    <p:sldId id="278" r:id="rId19"/>
    <p:sldId id="285" r:id="rId20"/>
    <p:sldId id="272" r:id="rId21"/>
    <p:sldId id="286" r:id="rId22"/>
    <p:sldId id="288" r:id="rId23"/>
    <p:sldId id="289" r:id="rId24"/>
    <p:sldId id="290" r:id="rId25"/>
    <p:sldId id="291" r:id="rId26"/>
    <p:sldId id="273" r:id="rId27"/>
    <p:sldId id="292" r:id="rId28"/>
    <p:sldId id="293" r:id="rId29"/>
    <p:sldId id="274" r:id="rId30"/>
    <p:sldId id="295" r:id="rId31"/>
    <p:sldId id="296" r:id="rId32"/>
    <p:sldId id="297" r:id="rId33"/>
    <p:sldId id="294" r:id="rId34"/>
    <p:sldId id="276" r:id="rId35"/>
    <p:sldId id="299" r:id="rId36"/>
    <p:sldId id="298" r:id="rId37"/>
    <p:sldId id="300" r:id="rId38"/>
    <p:sldId id="301" r:id="rId39"/>
    <p:sldId id="304" r:id="rId40"/>
    <p:sldId id="302" r:id="rId41"/>
    <p:sldId id="303" r:id="rId42"/>
    <p:sldId id="305" r:id="rId43"/>
    <p:sldId id="306" r:id="rId44"/>
    <p:sldId id="275" r:id="rId45"/>
    <p:sldId id="307" r:id="rId46"/>
    <p:sldId id="308" r:id="rId47"/>
    <p:sldId id="309" r:id="rId48"/>
  </p:sldIdLst>
  <p:sldSz cx="9144000" cy="6858000" type="screen4x3"/>
  <p:notesSz cx="6858000" cy="9144000"/>
  <p:defaultTextStyle>
    <a:defPPr>
      <a:defRPr lang="en-US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79" autoAdjust="0"/>
    <p:restoredTop sz="94660"/>
  </p:normalViewPr>
  <p:slideViewPr>
    <p:cSldViewPr snapToGrid="0">
      <p:cViewPr>
        <p:scale>
          <a:sx n="50" d="100"/>
          <a:sy n="50" d="100"/>
        </p:scale>
        <p:origin x="3408" y="16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A6E09-49D2-D74B-9FDB-71630D9E2174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2269C-55A2-4C40-8D7F-21EE11BBA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3" indent="0" algn="ctr">
              <a:buNone/>
              <a:defRPr sz="2000"/>
            </a:lvl2pPr>
            <a:lvl3pPr marL="914305" indent="0" algn="ctr">
              <a:buNone/>
              <a:defRPr sz="1800"/>
            </a:lvl3pPr>
            <a:lvl4pPr marL="1371458" indent="0" algn="ctr">
              <a:buNone/>
              <a:defRPr sz="1600"/>
            </a:lvl4pPr>
            <a:lvl5pPr marL="1828610" indent="0" algn="ctr">
              <a:buNone/>
              <a:defRPr sz="1600"/>
            </a:lvl5pPr>
            <a:lvl6pPr marL="2285763" indent="0" algn="ctr">
              <a:buNone/>
              <a:defRPr sz="1600"/>
            </a:lvl6pPr>
            <a:lvl7pPr marL="2742915" indent="0" algn="ctr">
              <a:buNone/>
              <a:defRPr sz="1600"/>
            </a:lvl7pPr>
            <a:lvl8pPr marL="3200068" indent="0" algn="ctr">
              <a:buNone/>
              <a:defRPr sz="1600"/>
            </a:lvl8pPr>
            <a:lvl9pPr marL="365722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463C-9218-4F43-8E2D-D1E04E18238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024DD-81E5-46DD-A45C-1141B2FA3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97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463C-9218-4F43-8E2D-D1E04E18238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024DD-81E5-46DD-A45C-1141B2FA3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2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463C-9218-4F43-8E2D-D1E04E18238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024DD-81E5-46DD-A45C-1141B2FA3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5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463C-9218-4F43-8E2D-D1E04E18238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024DD-81E5-46DD-A45C-1141B2FA3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1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463C-9218-4F43-8E2D-D1E04E18238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024DD-81E5-46DD-A45C-1141B2FA3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93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463C-9218-4F43-8E2D-D1E04E18238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024DD-81E5-46DD-A45C-1141B2FA3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2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463C-9218-4F43-8E2D-D1E04E18238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024DD-81E5-46DD-A45C-1141B2FA3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2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463C-9218-4F43-8E2D-D1E04E18238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024DD-81E5-46DD-A45C-1141B2FA3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69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463C-9218-4F43-8E2D-D1E04E18238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024DD-81E5-46DD-A45C-1141B2FA3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79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3" indent="0">
              <a:buNone/>
              <a:defRPr sz="1400"/>
            </a:lvl2pPr>
            <a:lvl3pPr marL="914305" indent="0">
              <a:buNone/>
              <a:defRPr sz="1200"/>
            </a:lvl3pPr>
            <a:lvl4pPr marL="1371458" indent="0">
              <a:buNone/>
              <a:defRPr sz="1000"/>
            </a:lvl4pPr>
            <a:lvl5pPr marL="1828610" indent="0">
              <a:buNone/>
              <a:defRPr sz="1000"/>
            </a:lvl5pPr>
            <a:lvl6pPr marL="2285763" indent="0">
              <a:buNone/>
              <a:defRPr sz="1000"/>
            </a:lvl6pPr>
            <a:lvl7pPr marL="2742915" indent="0">
              <a:buNone/>
              <a:defRPr sz="1000"/>
            </a:lvl7pPr>
            <a:lvl8pPr marL="3200068" indent="0">
              <a:buNone/>
              <a:defRPr sz="1000"/>
            </a:lvl8pPr>
            <a:lvl9pPr marL="365722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463C-9218-4F43-8E2D-D1E04E18238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024DD-81E5-46DD-A45C-1141B2FA3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50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3" indent="0">
              <a:buNone/>
              <a:defRPr sz="1400"/>
            </a:lvl2pPr>
            <a:lvl3pPr marL="914305" indent="0">
              <a:buNone/>
              <a:defRPr sz="1200"/>
            </a:lvl3pPr>
            <a:lvl4pPr marL="1371458" indent="0">
              <a:buNone/>
              <a:defRPr sz="1000"/>
            </a:lvl4pPr>
            <a:lvl5pPr marL="1828610" indent="0">
              <a:buNone/>
              <a:defRPr sz="1000"/>
            </a:lvl5pPr>
            <a:lvl6pPr marL="2285763" indent="0">
              <a:buNone/>
              <a:defRPr sz="1000"/>
            </a:lvl6pPr>
            <a:lvl7pPr marL="2742915" indent="0">
              <a:buNone/>
              <a:defRPr sz="1000"/>
            </a:lvl7pPr>
            <a:lvl8pPr marL="3200068" indent="0">
              <a:buNone/>
              <a:defRPr sz="1000"/>
            </a:lvl8pPr>
            <a:lvl9pPr marL="365722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8463C-9218-4F43-8E2D-D1E04E18238A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024DD-81E5-46DD-A45C-1141B2FA3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5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68463C-9218-4F43-8E2D-D1E04E18238A}" type="datetimeFigureOut">
              <a:rPr lang="en-US" smtClean="0"/>
              <a:pPr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20024DD-81E5-46DD-A45C-1141B2FA31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7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0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77" indent="-228577" algn="l" defTabSz="9143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29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882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34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187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340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gasoftware.net/" TargetMode="External"/><Relationship Id="rId2" Type="http://schemas.openxmlformats.org/officeDocument/2006/relationships/hyperlink" Target="http://www.bork.embl.de/pal2nal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molevol.cmima.csic.es/castresana/Gblocks.html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guidance.tau.ac.il/overview.html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MCB 5472 Lecture </a:t>
            </a:r>
            <a:r>
              <a:rPr lang="en-US" sz="3600" dirty="0" smtClean="0"/>
              <a:t>#6: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Sequence alignment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March 27, </a:t>
            </a:r>
            <a:r>
              <a:rPr lang="en-US" sz="3600" dirty="0"/>
              <a:t>2014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30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ClustalW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of the first widely used multiple sequence alignment programs</a:t>
            </a:r>
          </a:p>
          <a:p>
            <a:r>
              <a:rPr lang="en-US" dirty="0" smtClean="0"/>
              <a:t>Thompson et al. (1994) </a:t>
            </a:r>
            <a:r>
              <a:rPr lang="en-US" dirty="0" err="1" smtClean="0"/>
              <a:t>Nuc</a:t>
            </a:r>
            <a:r>
              <a:rPr lang="en-US" dirty="0" smtClean="0"/>
              <a:t>. Acids Res. 22: 4673-4680</a:t>
            </a:r>
          </a:p>
          <a:p>
            <a:r>
              <a:rPr lang="en-US" dirty="0" smtClean="0"/>
              <a:t>Larkin et al. (2007) Bioinformatics 23:2947-2948</a:t>
            </a:r>
          </a:p>
          <a:p>
            <a:r>
              <a:rPr lang="en-US" dirty="0" err="1" smtClean="0"/>
              <a:t>ClustalX</a:t>
            </a:r>
            <a:r>
              <a:rPr lang="en-US" dirty="0" smtClean="0"/>
              <a:t>: Widely used version with a graphical interface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006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920" t="4051" r="23871" b="31434"/>
          <a:stretch/>
        </p:blipFill>
        <p:spPr>
          <a:xfrm>
            <a:off x="6351" y="365126"/>
            <a:ext cx="9059047" cy="62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54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ClustalW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Step #1a: Align all pairs of sequences separately</a:t>
            </a:r>
          </a:p>
          <a:p>
            <a:pPr lvl="1"/>
            <a:r>
              <a:rPr lang="en-US" dirty="0" smtClean="0"/>
              <a:t>Current default</a:t>
            </a:r>
            <a:r>
              <a:rPr lang="en-US" dirty="0" smtClean="0"/>
              <a:t>: count </a:t>
            </a:r>
            <a:r>
              <a:rPr lang="en-US" dirty="0" err="1" smtClean="0"/>
              <a:t>kmers</a:t>
            </a:r>
            <a:r>
              <a:rPr lang="en-US" dirty="0" smtClean="0"/>
              <a:t> conserved between sequences</a:t>
            </a:r>
          </a:p>
          <a:p>
            <a:pPr lvl="1"/>
            <a:r>
              <a:rPr lang="en-US" dirty="0" smtClean="0"/>
              <a:t>Can also be global </a:t>
            </a:r>
            <a:r>
              <a:rPr lang="en-US" dirty="0" smtClean="0"/>
              <a:t>alignments (original defaults)</a:t>
            </a:r>
            <a:endParaRPr lang="en-US" dirty="0" smtClean="0"/>
          </a:p>
          <a:p>
            <a:r>
              <a:rPr lang="en-US" dirty="0" smtClean="0"/>
              <a:t>Step #1b: Calculate distance matrix from pairwise comparisons</a:t>
            </a:r>
          </a:p>
          <a:p>
            <a:r>
              <a:rPr lang="en-US" dirty="0" smtClean="0"/>
              <a:t>Step #2: Cluster distance matrix using neighbor-joining or UPGMA algorithms to create a “guide tree”</a:t>
            </a:r>
          </a:p>
          <a:p>
            <a:r>
              <a:rPr lang="en-US" dirty="0" smtClean="0"/>
              <a:t>Step #3: Midpoint root tree and weight branches by sequence similarity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853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ClustalW</a:t>
            </a:r>
            <a:r>
              <a:rPr lang="en-US" dirty="0" smtClean="0"/>
              <a:t> guide trees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Guide trees are no substitute for full phylogenetic analysis!!!</a:t>
            </a:r>
          </a:p>
          <a:p>
            <a:pPr lvl="1"/>
            <a:r>
              <a:rPr lang="en-US" dirty="0" smtClean="0"/>
              <a:t>Not based on multiple sequence alignment</a:t>
            </a:r>
          </a:p>
          <a:p>
            <a:r>
              <a:rPr lang="en-US" dirty="0" smtClean="0"/>
              <a:t>Are only a rough approximation of the true relationships between sequences</a:t>
            </a:r>
          </a:p>
          <a:p>
            <a:r>
              <a:rPr lang="en-US" dirty="0" smtClean="0"/>
              <a:t>Even though they can be produced by </a:t>
            </a:r>
            <a:r>
              <a:rPr lang="en-US" dirty="0" err="1" smtClean="0"/>
              <a:t>ClustalW</a:t>
            </a:r>
            <a:r>
              <a:rPr lang="en-US" dirty="0" smtClean="0"/>
              <a:t> they should not be used for detailed analysis!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68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ClustalW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Step #4: Progressive alignment</a:t>
            </a:r>
          </a:p>
          <a:p>
            <a:pPr lvl="1"/>
            <a:r>
              <a:rPr lang="en-US" dirty="0" smtClean="0"/>
              <a:t>Starting from most similar sequences on guide tree, align each to each other</a:t>
            </a:r>
          </a:p>
          <a:p>
            <a:pPr lvl="1"/>
            <a:r>
              <a:rPr lang="en-US" dirty="0" smtClean="0"/>
              <a:t>Uses </a:t>
            </a:r>
            <a:r>
              <a:rPr lang="en-US" dirty="0" smtClean="0"/>
              <a:t>full dynamic programming alignment methods (cf. N-W) including substitution and gap penalties</a:t>
            </a:r>
          </a:p>
          <a:p>
            <a:pPr lvl="2"/>
            <a:r>
              <a:rPr lang="en-US" dirty="0" smtClean="0"/>
              <a:t>Gap </a:t>
            </a:r>
            <a:r>
              <a:rPr lang="en-US" dirty="0" smtClean="0"/>
              <a:t>opening parameters vary based on sequence position to favor alignment to preexisting gaps</a:t>
            </a:r>
          </a:p>
          <a:p>
            <a:pPr lvl="1"/>
            <a:r>
              <a:rPr lang="en-US" dirty="0" smtClean="0"/>
              <a:t>Any gaps introduced are maintained during subsequent alignment iterations</a:t>
            </a:r>
          </a:p>
        </p:txBody>
      </p:sp>
    </p:spTree>
    <p:extLst>
      <p:ext uri="{BB962C8B-B14F-4D97-AF65-F5344CB8AC3E}">
        <p14:creationId xmlns:p14="http://schemas.microsoft.com/office/powerpoint/2010/main" val="2565784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Progressive alignment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456959"/>
            <a:ext cx="7886700" cy="934447"/>
          </a:xfrm>
        </p:spPr>
        <p:txBody>
          <a:bodyPr>
            <a:normAutofit/>
          </a:bodyPr>
          <a:lstStyle/>
          <a:p>
            <a:r>
              <a:rPr lang="en-US" dirty="0" smtClean="0"/>
              <a:t>Gaps introduced earlier are propagated into later alignments</a:t>
            </a:r>
            <a:endParaRPr lang="en-US" dirty="0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2227385" y="2102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298609" y="1859690"/>
            <a:ext cx="8139537" cy="3474309"/>
            <a:chOff x="2088" y="2620"/>
            <a:chExt cx="6408" cy="2736"/>
          </a:xfrm>
        </p:grpSpPr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3240" y="3988"/>
              <a:ext cx="216" cy="576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>
              <a:off x="5007" y="4845"/>
              <a:ext cx="249" cy="367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5125" y="3196"/>
              <a:ext cx="216" cy="360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6048" y="4996"/>
              <a:ext cx="648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V="1">
              <a:off x="6192" y="2836"/>
              <a:ext cx="432" cy="2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V="1">
              <a:off x="6048" y="4392"/>
              <a:ext cx="648" cy="3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6192" y="3412"/>
              <a:ext cx="432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4320" y="2836"/>
              <a:ext cx="1872" cy="7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1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ourier New" panose="02070309020205020404" pitchFamily="49" charset="0"/>
                  <a:ea typeface="MS Mincho" panose="02020609040205080304" pitchFamily="49" charset="-128"/>
                  <a:cs typeface="Courier New" panose="02070309020205020404" pitchFamily="49" charset="0"/>
                </a:rPr>
                <a:t>M Q T I F</a:t>
              </a:r>
              <a:endParaRPr kumimoji="0" lang="en-US" altLang="ja-JP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1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ourier New" panose="02070309020205020404" pitchFamily="49" charset="0"/>
                  <a:ea typeface="MS Mincho" panose="02020609040205080304" pitchFamily="49" charset="-128"/>
                  <a:cs typeface="Courier New" panose="02070309020205020404" pitchFamily="49" charset="0"/>
                </a:rPr>
                <a:t>L H - I W</a:t>
              </a:r>
              <a:endParaRPr kumimoji="0" lang="en-US" altLang="ja-JP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624" y="2620"/>
              <a:ext cx="1872" cy="4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ourier New" panose="02070309020205020404" pitchFamily="49" charset="0"/>
                  <a:ea typeface="MS Mincho" panose="02020609040205080304" pitchFamily="49" charset="-128"/>
                  <a:cs typeface="Courier New" panose="02070309020205020404" pitchFamily="49" charset="0"/>
                </a:rPr>
                <a:t>M Q T I F</a:t>
              </a:r>
              <a:endPara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6624" y="3340"/>
              <a:ext cx="1584" cy="4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1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ourier New" panose="02070309020205020404" pitchFamily="49" charset="0"/>
                  <a:ea typeface="MS Mincho" panose="02020609040205080304" pitchFamily="49" charset="-128"/>
                  <a:cs typeface="Courier New" panose="02070309020205020404" pitchFamily="49" charset="0"/>
                </a:rPr>
                <a:t>L H I W</a:t>
              </a:r>
              <a:endParaRPr kumimoji="0" lang="en-US" altLang="ja-JP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6696" y="4204"/>
              <a:ext cx="1512" cy="4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1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ourier New" panose="02070309020205020404" pitchFamily="49" charset="0"/>
                  <a:ea typeface="MS Mincho" panose="02020609040205080304" pitchFamily="49" charset="-128"/>
                  <a:cs typeface="Courier New" panose="02070309020205020404" pitchFamily="49" charset="0"/>
                </a:rPr>
                <a:t>L Q S W</a:t>
              </a:r>
              <a:endParaRPr kumimoji="0" lang="en-US" altLang="ja-JP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6696" y="4924"/>
              <a:ext cx="1152" cy="4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1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ourier New" panose="02070309020205020404" pitchFamily="49" charset="0"/>
                  <a:ea typeface="MS Mincho" panose="02020609040205080304" pitchFamily="49" charset="-128"/>
                  <a:cs typeface="Courier New" panose="02070309020205020404" pitchFamily="49" charset="0"/>
                </a:rPr>
                <a:t>L S F</a:t>
              </a:r>
              <a:endParaRPr kumimoji="0" lang="en-US" altLang="ja-JP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4536" y="4492"/>
              <a:ext cx="1512" cy="7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1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ourier New" panose="02070309020205020404" pitchFamily="49" charset="0"/>
                  <a:ea typeface="MS Mincho" panose="02020609040205080304" pitchFamily="49" charset="-128"/>
                  <a:cs typeface="Courier New" panose="02070309020205020404" pitchFamily="49" charset="0"/>
                </a:rPr>
                <a:t>L Q S W</a:t>
              </a:r>
              <a:endParaRPr kumimoji="0" lang="en-US" altLang="ja-JP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1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ourier New" panose="02070309020205020404" pitchFamily="49" charset="0"/>
                  <a:ea typeface="MS Mincho" panose="02020609040205080304" pitchFamily="49" charset="-128"/>
                  <a:cs typeface="Courier New" panose="02070309020205020404" pitchFamily="49" charset="0"/>
                </a:rPr>
                <a:t>L - S F</a:t>
              </a:r>
              <a:endParaRPr kumimoji="0" lang="en-US" altLang="ja-JP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Line 4"/>
            <p:cNvSpPr>
              <a:spLocks noChangeShapeType="1"/>
            </p:cNvSpPr>
            <p:nvPr/>
          </p:nvSpPr>
          <p:spPr bwMode="auto">
            <a:xfrm flipH="1">
              <a:off x="3960" y="3268"/>
              <a:ext cx="36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0" name="Line 3"/>
            <p:cNvSpPr>
              <a:spLocks noChangeShapeType="1"/>
            </p:cNvSpPr>
            <p:nvPr/>
          </p:nvSpPr>
          <p:spPr bwMode="auto">
            <a:xfrm flipH="1" flipV="1">
              <a:off x="3960" y="4420"/>
              <a:ext cx="576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2088" y="3340"/>
              <a:ext cx="1872" cy="122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1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ourier New" panose="02070309020205020404" pitchFamily="49" charset="0"/>
                  <a:ea typeface="MS Mincho" panose="02020609040205080304" pitchFamily="49" charset="-128"/>
                  <a:cs typeface="Courier New" panose="02070309020205020404" pitchFamily="49" charset="0"/>
                </a:rPr>
                <a:t>M Q T I F</a:t>
              </a:r>
              <a:endParaRPr kumimoji="0" lang="en-US" altLang="ja-JP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1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ourier New" panose="02070309020205020404" pitchFamily="49" charset="0"/>
                  <a:ea typeface="MS Mincho" panose="02020609040205080304" pitchFamily="49" charset="-128"/>
                  <a:cs typeface="Courier New" panose="02070309020205020404" pitchFamily="49" charset="0"/>
                </a:rPr>
                <a:t>L H - I W</a:t>
              </a:r>
              <a:endParaRPr kumimoji="0" lang="en-US" altLang="ja-JP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1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ourier New" panose="02070309020205020404" pitchFamily="49" charset="0"/>
                  <a:ea typeface="MS Mincho" panose="02020609040205080304" pitchFamily="49" charset="-128"/>
                  <a:cs typeface="Courier New" panose="02070309020205020404" pitchFamily="49" charset="0"/>
                </a:rPr>
                <a:t>L Q S - W</a:t>
              </a:r>
              <a:endParaRPr kumimoji="0" lang="en-US" altLang="ja-JP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1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Courier New" panose="02070309020205020404" pitchFamily="49" charset="0"/>
                  <a:ea typeface="MS Mincho" panose="02020609040205080304" pitchFamily="49" charset="-128"/>
                  <a:cs typeface="Courier New" panose="02070309020205020404" pitchFamily="49" charset="0"/>
                </a:rPr>
                <a:t>L - S - F</a:t>
              </a:r>
              <a:endParaRPr kumimoji="0" lang="en-US" altLang="ja-JP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2227385" y="25595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319850" y="6482836"/>
            <a:ext cx="385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Edgar (2004) BMC Bioinformatics </a:t>
            </a:r>
            <a:r>
              <a:rPr lang="en-US" dirty="0" smtClean="0"/>
              <a:t>5:133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3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028950" cy="1325563"/>
          </a:xfrm>
        </p:spPr>
        <p:txBody>
          <a:bodyPr/>
          <a:lstStyle/>
          <a:p>
            <a:r>
              <a:rPr lang="en-US" dirty="0" err="1" smtClean="0"/>
              <a:t>ClustalW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516" t="14946" r="75484" b="19391"/>
          <a:stretch/>
        </p:blipFill>
        <p:spPr>
          <a:xfrm>
            <a:off x="3657600" y="0"/>
            <a:ext cx="5486400" cy="67547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52898"/>
            <a:ext cx="5179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Thompson et al. (1994) </a:t>
            </a:r>
            <a:r>
              <a:rPr lang="en-US" dirty="0" err="1" smtClean="0"/>
              <a:t>Nuc</a:t>
            </a:r>
            <a:r>
              <a:rPr lang="en-US" dirty="0" smtClean="0"/>
              <a:t>. Acids Res. 22:4673-4680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59801" y="180460"/>
            <a:ext cx="887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Step #1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0939" y="1388825"/>
            <a:ext cx="887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Step #2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0939" y="3132013"/>
            <a:ext cx="887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Step #3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62720" y="5127335"/>
            <a:ext cx="887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Step #4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9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871" t="27276" r="66371" b="5627"/>
          <a:stretch/>
        </p:blipFill>
        <p:spPr>
          <a:xfrm>
            <a:off x="1079499" y="-44246"/>
            <a:ext cx="6877255" cy="6568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2898"/>
            <a:ext cx="5179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Thompson et al. (1994) </a:t>
            </a:r>
            <a:r>
              <a:rPr lang="en-US" dirty="0" err="1" smtClean="0"/>
              <a:t>Nuc</a:t>
            </a:r>
            <a:r>
              <a:rPr lang="en-US" dirty="0" smtClean="0"/>
              <a:t>. Acids Res. 22:4673-4680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63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ClustalW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 guarantee of optimal alignment</a:t>
            </a:r>
          </a:p>
          <a:p>
            <a:pPr lvl="1"/>
            <a:r>
              <a:rPr lang="en-US" dirty="0" smtClean="0"/>
              <a:t>Early errors propagated to more divergent sequences</a:t>
            </a:r>
          </a:p>
          <a:p>
            <a:pPr lvl="1"/>
            <a:r>
              <a:rPr lang="en-US" dirty="0" smtClean="0"/>
              <a:t>This is true of all multiple sequence programs</a:t>
            </a:r>
          </a:p>
          <a:p>
            <a:r>
              <a:rPr lang="en-US" dirty="0" smtClean="0"/>
              <a:t>Reasonably accurate when all sequences are ~ &lt;40% identical</a:t>
            </a:r>
          </a:p>
          <a:p>
            <a:r>
              <a:rPr lang="en-US" dirty="0" smtClean="0"/>
              <a:t>Scales reasonably well to a few thousand sequences</a:t>
            </a:r>
          </a:p>
          <a:p>
            <a:r>
              <a:rPr lang="en-US" dirty="0" smtClean="0"/>
              <a:t>Easy to run!</a:t>
            </a:r>
          </a:p>
          <a:p>
            <a:r>
              <a:rPr lang="en-US" dirty="0" smtClean="0"/>
              <a:t>Has been superseded by better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63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ClustalW</a:t>
            </a:r>
            <a:r>
              <a:rPr lang="en-US" dirty="0" smtClean="0"/>
              <a:t> command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9838" t="4051" r="30807" b="46631"/>
          <a:stretch/>
        </p:blipFill>
        <p:spPr>
          <a:xfrm>
            <a:off x="1032387" y="1302646"/>
            <a:ext cx="7079226" cy="5073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9700" y="6311899"/>
            <a:ext cx="6572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Easy! Type “</a:t>
            </a:r>
            <a:r>
              <a:rPr lang="en-US" sz="3200" dirty="0" err="1" smtClean="0"/>
              <a:t>clustalw</a:t>
            </a:r>
            <a:r>
              <a:rPr lang="en-US" sz="3200" dirty="0" smtClean="0"/>
              <a:t>” and follow along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9511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Sequence 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you have seen, sequence alignment is key to nearly all experiments in molecular evolution</a:t>
            </a:r>
          </a:p>
          <a:p>
            <a:r>
              <a:rPr lang="en-US" dirty="0" smtClean="0"/>
              <a:t>Thus far we have discussed local alignment as implemented in BLAST</a:t>
            </a:r>
          </a:p>
          <a:p>
            <a:r>
              <a:rPr lang="en-US" dirty="0" smtClean="0"/>
              <a:t>Global alignment:</a:t>
            </a:r>
          </a:p>
          <a:p>
            <a:pPr lvl="1"/>
            <a:r>
              <a:rPr lang="en-US" dirty="0" smtClean="0"/>
              <a:t>Aligns sequences over their entire length</a:t>
            </a:r>
          </a:p>
          <a:p>
            <a:pPr lvl="1"/>
            <a:r>
              <a:rPr lang="en-US" dirty="0" smtClean="0"/>
              <a:t>Assumes that sequences for alignment are homologous</a:t>
            </a:r>
          </a:p>
        </p:txBody>
      </p:sp>
    </p:spTree>
    <p:extLst>
      <p:ext uri="{BB962C8B-B14F-4D97-AF65-F5344CB8AC3E}">
        <p14:creationId xmlns:p14="http://schemas.microsoft.com/office/powerpoint/2010/main" val="651833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Edgar (2004) </a:t>
            </a:r>
            <a:r>
              <a:rPr lang="en-US" dirty="0" err="1" smtClean="0"/>
              <a:t>Nuc</a:t>
            </a:r>
            <a:r>
              <a:rPr lang="en-US" dirty="0" smtClean="0"/>
              <a:t>. Acids Res. 32:1792-1797</a:t>
            </a:r>
          </a:p>
          <a:p>
            <a:r>
              <a:rPr lang="en-US" dirty="0" smtClean="0"/>
              <a:t>Edgar (2004) BMC Bioinformatics 5:133</a:t>
            </a:r>
          </a:p>
          <a:p>
            <a:r>
              <a:rPr lang="en-US" dirty="0" smtClean="0"/>
              <a:t>Designed to improve speed and accuracy over older multiple sequence alignment programs like </a:t>
            </a:r>
            <a:r>
              <a:rPr lang="en-US" dirty="0" err="1" smtClean="0"/>
              <a:t>clustalw</a:t>
            </a:r>
            <a:endParaRPr lang="en-US" dirty="0" smtClean="0"/>
          </a:p>
          <a:p>
            <a:r>
              <a:rPr lang="en-US" dirty="0" smtClean="0"/>
              <a:t>Now a preferred alignment method, especially for high-throughput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76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Stage #1: create draft progressive alignment</a:t>
            </a:r>
          </a:p>
          <a:p>
            <a:pPr lvl="1"/>
            <a:r>
              <a:rPr lang="en-US" dirty="0" smtClean="0"/>
              <a:t>Step #1-1: calculate distance between genomes using </a:t>
            </a:r>
            <a:r>
              <a:rPr lang="en-US" dirty="0" err="1" smtClean="0"/>
              <a:t>kmers</a:t>
            </a:r>
            <a:r>
              <a:rPr lang="en-US" dirty="0" smtClean="0"/>
              <a:t>, create distance matrix</a:t>
            </a:r>
          </a:p>
          <a:p>
            <a:pPr lvl="1"/>
            <a:r>
              <a:rPr lang="en-US" dirty="0" smtClean="0"/>
              <a:t>Step #1-2: cluster distance matrix into guide tree using UPGMA algorithm</a:t>
            </a:r>
          </a:p>
          <a:p>
            <a:pPr lvl="1"/>
            <a:r>
              <a:rPr lang="en-US" dirty="0" smtClean="0"/>
              <a:t>Step #1-3: conduct progressive multiple sequence alignment</a:t>
            </a:r>
          </a:p>
          <a:p>
            <a:pPr lvl="2"/>
            <a:r>
              <a:rPr lang="en-US" dirty="0" smtClean="0"/>
              <a:t>Accuracy sacrificed for speed at this step</a:t>
            </a:r>
          </a:p>
          <a:p>
            <a:r>
              <a:rPr lang="en-US" dirty="0" smtClean="0"/>
              <a:t>So far, same as </a:t>
            </a:r>
            <a:r>
              <a:rPr lang="en-US" dirty="0" err="1" smtClean="0"/>
              <a:t>clustalw</a:t>
            </a:r>
            <a:r>
              <a:rPr lang="en-US" dirty="0" smtClean="0"/>
              <a:t> but faster and less accurate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1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Stage #2: refine progressive alignment</a:t>
            </a:r>
          </a:p>
          <a:p>
            <a:pPr lvl="1"/>
            <a:r>
              <a:rPr lang="en-US" dirty="0" smtClean="0"/>
              <a:t>Most inaccuracy in Stage #1 due to using </a:t>
            </a:r>
            <a:r>
              <a:rPr lang="en-US" dirty="0" err="1" smtClean="0"/>
              <a:t>kmer</a:t>
            </a:r>
            <a:r>
              <a:rPr lang="en-US" dirty="0" smtClean="0"/>
              <a:t> distances to create guide tree</a:t>
            </a:r>
          </a:p>
          <a:p>
            <a:pPr lvl="1"/>
            <a:r>
              <a:rPr lang="en-US" dirty="0" smtClean="0"/>
              <a:t>Step #2-1: re-create distance matrix using Kimura distances (more accurate, need input multiple sequence alignment)</a:t>
            </a:r>
          </a:p>
          <a:p>
            <a:pPr lvl="1"/>
            <a:r>
              <a:rPr lang="en-US" dirty="0" smtClean="0"/>
              <a:t>Step #2-2: cluster distance matrix using UPGMA</a:t>
            </a:r>
          </a:p>
          <a:p>
            <a:pPr lvl="1"/>
            <a:r>
              <a:rPr lang="en-US" dirty="0" smtClean="0"/>
              <a:t>Step #2-3: recalculate progressive alignment, omitting alignments that stayed the same from Step #1-3</a:t>
            </a:r>
          </a:p>
          <a:p>
            <a:r>
              <a:rPr lang="en-US" dirty="0"/>
              <a:t>Result: more accurate alignment than Stage #</a:t>
            </a:r>
            <a:r>
              <a:rPr lang="en-US" dirty="0" smtClean="0"/>
              <a:t>1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57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Stage #3: Alignment refinement</a:t>
            </a:r>
          </a:p>
          <a:p>
            <a:pPr lvl="1"/>
            <a:r>
              <a:rPr lang="en-US" dirty="0" smtClean="0"/>
              <a:t>Step #3-1: moving from root to tip in the tree from step #2-2, remove that node and spit the alignment into two </a:t>
            </a:r>
            <a:r>
              <a:rPr lang="en-US" dirty="0" err="1" smtClean="0"/>
              <a:t>subalignments</a:t>
            </a:r>
            <a:endParaRPr lang="en-US" dirty="0" smtClean="0"/>
          </a:p>
          <a:p>
            <a:pPr lvl="1"/>
            <a:r>
              <a:rPr lang="en-US" dirty="0" smtClean="0"/>
              <a:t>Step #3-2: compute alignment profiles for each </a:t>
            </a:r>
            <a:r>
              <a:rPr lang="en-US" dirty="0" err="1" smtClean="0"/>
              <a:t>subalignment</a:t>
            </a:r>
            <a:endParaRPr lang="en-US" dirty="0" smtClean="0"/>
          </a:p>
          <a:p>
            <a:pPr lvl="1"/>
            <a:r>
              <a:rPr lang="en-US" dirty="0" smtClean="0"/>
              <a:t>Step #3-3: re-align profiles to each other</a:t>
            </a:r>
          </a:p>
          <a:p>
            <a:pPr lvl="1"/>
            <a:r>
              <a:rPr lang="en-US" dirty="0" smtClean="0"/>
              <a:t>Step #3-4: determine if new alignment has a better score than the previous one, if so keep new one and </a:t>
            </a:r>
            <a:r>
              <a:rPr lang="en-US" dirty="0" err="1" smtClean="0"/>
              <a:t>goto</a:t>
            </a:r>
            <a:r>
              <a:rPr lang="en-US" dirty="0" smtClean="0"/>
              <a:t> step #3-1 using the next node in the tree</a:t>
            </a:r>
          </a:p>
          <a:p>
            <a:pPr lvl="2"/>
            <a:r>
              <a:rPr lang="en-US" dirty="0" smtClean="0"/>
              <a:t>Stop when scores stop improving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95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Profile 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000625"/>
            <a:ext cx="7886700" cy="1176338"/>
          </a:xfrm>
        </p:spPr>
        <p:txBody>
          <a:bodyPr/>
          <a:lstStyle/>
          <a:p>
            <a:r>
              <a:rPr lang="en-US" dirty="0" smtClean="0"/>
              <a:t>Can yield better gap placement by removing biases from original pairwise alignments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00" t="42473" r="74355" b="23691"/>
          <a:stretch/>
        </p:blipFill>
        <p:spPr>
          <a:xfrm>
            <a:off x="339213" y="1367069"/>
            <a:ext cx="8465574" cy="3480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19850" y="6482836"/>
            <a:ext cx="385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Edgar (2004) BMC Bioinformatics </a:t>
            </a:r>
            <a:r>
              <a:rPr lang="en-US" dirty="0" smtClean="0"/>
              <a:t>5:133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38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92074"/>
            <a:ext cx="7886700" cy="1325563"/>
          </a:xfrm>
        </p:spPr>
        <p:txBody>
          <a:bodyPr/>
          <a:lstStyle/>
          <a:p>
            <a:r>
              <a:rPr lang="en-US" dirty="0" smtClean="0"/>
              <a:t>MUSCLE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1079500"/>
            <a:ext cx="7067550" cy="53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50736" y="6488668"/>
            <a:ext cx="41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Edgar (2004) </a:t>
            </a:r>
            <a:r>
              <a:rPr lang="en-US" dirty="0" err="1"/>
              <a:t>Nuc</a:t>
            </a:r>
            <a:r>
              <a:rPr lang="en-US" dirty="0"/>
              <a:t>. Acids Res. </a:t>
            </a:r>
            <a:r>
              <a:rPr lang="en-US" dirty="0" smtClean="0"/>
              <a:t>32:1792-1797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3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MAFFT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1825625"/>
            <a:ext cx="8658225" cy="4351338"/>
          </a:xfrm>
        </p:spPr>
        <p:txBody>
          <a:bodyPr/>
          <a:lstStyle/>
          <a:p>
            <a:r>
              <a:rPr lang="en-US" dirty="0" err="1" smtClean="0"/>
              <a:t>Katoh</a:t>
            </a:r>
            <a:r>
              <a:rPr lang="en-US" dirty="0" smtClean="0"/>
              <a:t> et al. (2002) </a:t>
            </a:r>
            <a:r>
              <a:rPr lang="en-US" dirty="0" err="1" smtClean="0"/>
              <a:t>Nucl</a:t>
            </a:r>
            <a:r>
              <a:rPr lang="en-US" dirty="0" smtClean="0"/>
              <a:t>. Acids Res. 30:3059-3066</a:t>
            </a:r>
          </a:p>
          <a:p>
            <a:r>
              <a:rPr lang="en-US" dirty="0" err="1" smtClean="0"/>
              <a:t>Katoh</a:t>
            </a:r>
            <a:r>
              <a:rPr lang="en-US" dirty="0" smtClean="0"/>
              <a:t> &amp; </a:t>
            </a:r>
            <a:r>
              <a:rPr lang="en-US" dirty="0" err="1" smtClean="0"/>
              <a:t>Standley</a:t>
            </a:r>
            <a:r>
              <a:rPr lang="en-US" dirty="0" smtClean="0"/>
              <a:t> (2013) Mol. Biol. </a:t>
            </a:r>
            <a:r>
              <a:rPr lang="en-US" dirty="0" err="1" smtClean="0"/>
              <a:t>Evol</a:t>
            </a:r>
            <a:r>
              <a:rPr lang="en-US" dirty="0" smtClean="0"/>
              <a:t>. 30:772-780</a:t>
            </a:r>
          </a:p>
          <a:p>
            <a:r>
              <a:rPr lang="en-US" dirty="0" smtClean="0"/>
              <a:t>Similar to MUSCLE, designed to improve speed and accuracy of multiple sequence alignment vs. </a:t>
            </a:r>
            <a:r>
              <a:rPr lang="en-US" dirty="0" err="1" smtClean="0"/>
              <a:t>clustalw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50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MAFFT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1825625"/>
            <a:ext cx="8658225" cy="4351338"/>
          </a:xfrm>
        </p:spPr>
        <p:txBody>
          <a:bodyPr/>
          <a:lstStyle/>
          <a:p>
            <a:r>
              <a:rPr lang="en-US" dirty="0" smtClean="0"/>
              <a:t>Instead of progressive alignments, MAFFT uses a “fast Fourier transform”</a:t>
            </a:r>
          </a:p>
          <a:p>
            <a:pPr lvl="1"/>
            <a:r>
              <a:rPr lang="en-US" dirty="0" smtClean="0"/>
              <a:t>Creates local alignment blocks based on </a:t>
            </a:r>
            <a:r>
              <a:rPr lang="en-US" dirty="0" err="1" smtClean="0"/>
              <a:t>physico</a:t>
            </a:r>
            <a:r>
              <a:rPr lang="en-US" dirty="0" smtClean="0"/>
              <a:t>-chemical properties of amino acids (esp. volume &amp; polarity)</a:t>
            </a:r>
          </a:p>
          <a:p>
            <a:pPr lvl="1"/>
            <a:r>
              <a:rPr lang="en-US" dirty="0" smtClean="0"/>
              <a:t>Very fast!</a:t>
            </a:r>
          </a:p>
          <a:p>
            <a:pPr lvl="1"/>
            <a:r>
              <a:rPr lang="en-US" dirty="0" smtClean="0"/>
              <a:t>Does not require calculating alignments exhaustively, rather how blocks link together</a:t>
            </a:r>
          </a:p>
          <a:p>
            <a:r>
              <a:rPr lang="en-US" dirty="0" smtClean="0"/>
              <a:t>Statistical framework the same for pairwise and multiple alignments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71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MAFFT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1825625"/>
            <a:ext cx="8658225" cy="4351338"/>
          </a:xfrm>
        </p:spPr>
        <p:txBody>
          <a:bodyPr/>
          <a:lstStyle/>
          <a:p>
            <a:r>
              <a:rPr lang="en-US" dirty="0" smtClean="0"/>
              <a:t>Scoring system dramatically simplified relative to </a:t>
            </a:r>
            <a:r>
              <a:rPr lang="en-US" dirty="0" err="1" smtClean="0"/>
              <a:t>clustalw</a:t>
            </a:r>
            <a:r>
              <a:rPr lang="en-US" dirty="0" smtClean="0"/>
              <a:t> (uses complicated heuristic normalizations)</a:t>
            </a:r>
          </a:p>
          <a:p>
            <a:r>
              <a:rPr lang="en-US" dirty="0" smtClean="0"/>
              <a:t>Contains an optional iterative refinement method (similar to MUSCLE) </a:t>
            </a:r>
          </a:p>
          <a:p>
            <a:r>
              <a:rPr lang="en-US" dirty="0" smtClean="0"/>
              <a:t>Newer versions contain robust profile alignment methods (i.e., aligning alignments)</a:t>
            </a:r>
          </a:p>
          <a:p>
            <a:r>
              <a:rPr lang="en-US" dirty="0" smtClean="0"/>
              <a:t>Speedup and accuracy similar to MUSCLE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Loytynoja</a:t>
            </a:r>
            <a:r>
              <a:rPr lang="en-US" dirty="0" smtClean="0"/>
              <a:t> and Goldman (2008) Science 320:1632-1635</a:t>
            </a:r>
          </a:p>
          <a:p>
            <a:r>
              <a:rPr lang="en-US" dirty="0" smtClean="0"/>
              <a:t>Motivation: alignment programs typically group gaps together</a:t>
            </a:r>
          </a:p>
          <a:p>
            <a:pPr lvl="1"/>
            <a:r>
              <a:rPr lang="en-US" dirty="0" smtClean="0"/>
              <a:t>Gaps represent insertion/deletion (</a:t>
            </a:r>
            <a:r>
              <a:rPr lang="en-US" dirty="0" err="1" smtClean="0"/>
              <a:t>indel</a:t>
            </a:r>
            <a:r>
              <a:rPr lang="en-US" dirty="0" smtClean="0"/>
              <a:t>) evolutionary events</a:t>
            </a:r>
          </a:p>
          <a:p>
            <a:r>
              <a:rPr lang="en-US" dirty="0" smtClean="0"/>
              <a:t>Result: multiple evolutionary events are grouped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6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 from BLAST lecture: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Sequence alignment is scored:</a:t>
            </a:r>
          </a:p>
          <a:p>
            <a:pPr lvl="1"/>
            <a:r>
              <a:rPr lang="en-US" dirty="0" smtClean="0"/>
              <a:t>According to a substitution matrix</a:t>
            </a:r>
          </a:p>
          <a:p>
            <a:pPr lvl="2"/>
            <a:r>
              <a:rPr lang="en-US" dirty="0" smtClean="0"/>
              <a:t>Some substitutions are more likely than others</a:t>
            </a:r>
          </a:p>
          <a:p>
            <a:pPr lvl="1"/>
            <a:r>
              <a:rPr lang="en-US" dirty="0" smtClean="0"/>
              <a:t>Using affine gaps</a:t>
            </a:r>
          </a:p>
          <a:p>
            <a:pPr lvl="2"/>
            <a:r>
              <a:rPr lang="en-US" dirty="0" smtClean="0"/>
              <a:t>Gap opening and extension are considered separately</a:t>
            </a:r>
          </a:p>
          <a:p>
            <a:pPr lvl="2"/>
            <a:r>
              <a:rPr lang="en-US" dirty="0" smtClean="0"/>
              <a:t>Reflects biological reality that 	</a:t>
            </a:r>
          </a:p>
          <a:p>
            <a:r>
              <a:rPr lang="en-US" dirty="0" smtClean="0"/>
              <a:t>Alignment score is the sum of substitution and gaps scores</a:t>
            </a:r>
          </a:p>
        </p:txBody>
      </p:sp>
    </p:spTree>
    <p:extLst>
      <p:ext uri="{BB962C8B-B14F-4D97-AF65-F5344CB8AC3E}">
        <p14:creationId xmlns:p14="http://schemas.microsoft.com/office/powerpoint/2010/main" val="4064440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clustalw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825625"/>
            <a:ext cx="2614735" cy="4351338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clustalw</a:t>
            </a:r>
            <a:r>
              <a:rPr lang="en-US" sz="2400" dirty="0" smtClean="0"/>
              <a:t> SIV gp120 protein alignment</a:t>
            </a:r>
          </a:p>
          <a:p>
            <a:r>
              <a:rPr lang="en-US" sz="2400" dirty="0" smtClean="0"/>
              <a:t>Reconstruction of </a:t>
            </a:r>
            <a:r>
              <a:rPr lang="en-US" sz="2400" dirty="0" err="1" smtClean="0"/>
              <a:t>indels</a:t>
            </a:r>
            <a:r>
              <a:rPr lang="en-US" sz="2400" dirty="0" smtClean="0"/>
              <a:t> implies 8 independent deletions</a:t>
            </a:r>
          </a:p>
          <a:p>
            <a:pPr lvl="1"/>
            <a:r>
              <a:rPr lang="en-US" sz="2000" dirty="0" smtClean="0"/>
              <a:t>(unlikely)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710" t="15519" r="73548" b="6201"/>
          <a:stretch/>
        </p:blipFill>
        <p:spPr>
          <a:xfrm>
            <a:off x="3126335" y="619431"/>
            <a:ext cx="6017665" cy="5825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9037" y="6514683"/>
            <a:ext cx="531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Loytynoja</a:t>
            </a:r>
            <a:r>
              <a:rPr lang="en-US" dirty="0"/>
              <a:t> and Goldman (2008) Science </a:t>
            </a:r>
            <a:r>
              <a:rPr lang="en-US" dirty="0" smtClean="0"/>
              <a:t>320:1632-1635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65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Progressive alignments using substitution matrices sequentially evaluates alignments on a column-by-column basis</a:t>
            </a:r>
          </a:p>
          <a:p>
            <a:r>
              <a:rPr lang="en-US" dirty="0" smtClean="0"/>
              <a:t>Individual columns by themselves lack sufficient information to accurately reflect evolution of the entire sequence</a:t>
            </a:r>
          </a:p>
          <a:p>
            <a:r>
              <a:rPr lang="en-US" dirty="0" smtClean="0"/>
              <a:t>PRANK evaluates gap conservation during alignment refinement to decide if the gap should be used during subsequent alignment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60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PRANK of same SIV gp120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49037" y="6514683"/>
            <a:ext cx="531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Loytynoja</a:t>
            </a:r>
            <a:r>
              <a:rPr lang="en-US" dirty="0"/>
              <a:t> and Goldman (2008) Science </a:t>
            </a:r>
            <a:r>
              <a:rPr lang="en-US" dirty="0" smtClean="0"/>
              <a:t>320:1632-1635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678" t="15519" r="55161" b="8208"/>
          <a:stretch/>
        </p:blipFill>
        <p:spPr>
          <a:xfrm>
            <a:off x="921711" y="1039166"/>
            <a:ext cx="7698658" cy="54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Better models of </a:t>
            </a:r>
            <a:r>
              <a:rPr lang="en-US" dirty="0" err="1" smtClean="0"/>
              <a:t>indel</a:t>
            </a:r>
            <a:r>
              <a:rPr lang="en-US" dirty="0" smtClean="0"/>
              <a:t> events</a:t>
            </a:r>
          </a:p>
          <a:p>
            <a:r>
              <a:rPr lang="en-US" dirty="0" smtClean="0"/>
              <a:t>Sequence alignments are not artificially compressed (i.e., shorter than true alignments)</a:t>
            </a:r>
          </a:p>
          <a:p>
            <a:r>
              <a:rPr lang="en-US" dirty="0" smtClean="0"/>
              <a:t>Computational cost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87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SATé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Liu et al. (2012) Syst. Biol. 61:90-106</a:t>
            </a:r>
          </a:p>
          <a:p>
            <a:r>
              <a:rPr lang="en-US" dirty="0" smtClean="0"/>
              <a:t>Liu et al. (2009) Science 324:1561-1564</a:t>
            </a:r>
            <a:endParaRPr lang="en-US" dirty="0" smtClean="0"/>
          </a:p>
          <a:p>
            <a:r>
              <a:rPr lang="en-US" dirty="0" smtClean="0"/>
              <a:t>Something different: performs alignment and tree estimation simultaneously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3859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SATé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Multiple iterations creating new trees and alignments each time</a:t>
            </a:r>
          </a:p>
          <a:p>
            <a:r>
              <a:rPr lang="en-US" sz="2400" dirty="0" smtClean="0"/>
              <a:t>Trees constructed using Multiple Likelihood methods (v. robust)</a:t>
            </a:r>
          </a:p>
          <a:p>
            <a:r>
              <a:rPr lang="en-US" sz="2400" dirty="0" smtClean="0"/>
              <a:t>ML trees function as “guide” trees for subsequent iterations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3074" name="Picture 2" descr="Fig.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667" y="4262438"/>
            <a:ext cx="41910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73645" y="6488668"/>
            <a:ext cx="387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Liu et al. (2009) Science </a:t>
            </a:r>
            <a:r>
              <a:rPr lang="en-US" dirty="0" smtClean="0"/>
              <a:t>324:1561-1564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3703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SATé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185996" cy="4351338"/>
          </a:xfrm>
        </p:spPr>
        <p:txBody>
          <a:bodyPr/>
          <a:lstStyle/>
          <a:p>
            <a:r>
              <a:rPr lang="en-US" dirty="0" smtClean="0"/>
              <a:t>Alignments subdivided along longest tree branch each iteration</a:t>
            </a:r>
          </a:p>
          <a:p>
            <a:pPr lvl="1"/>
            <a:r>
              <a:rPr lang="en-US" dirty="0" smtClean="0"/>
              <a:t>Many splits having increasing phylogenetic resolution</a:t>
            </a:r>
          </a:p>
          <a:p>
            <a:r>
              <a:rPr lang="en-US" dirty="0" smtClean="0"/>
              <a:t>Alignments merged into master alignment</a:t>
            </a:r>
          </a:p>
          <a:p>
            <a:r>
              <a:rPr lang="en-US" dirty="0" smtClean="0"/>
              <a:t>Tree recalculated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646" y="18831"/>
            <a:ext cx="3001108" cy="679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9262" y="6448009"/>
            <a:ext cx="3585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Liu et al. (2012) Syst. Biol. </a:t>
            </a:r>
            <a:r>
              <a:rPr lang="en-US" dirty="0" smtClean="0"/>
              <a:t>61:90-106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7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alignment method is best?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Head-to-head analyses rarely cover all possibilities</a:t>
            </a:r>
          </a:p>
          <a:p>
            <a:r>
              <a:rPr lang="en-US" dirty="0" smtClean="0"/>
              <a:t>Depends on the expected output</a:t>
            </a:r>
          </a:p>
          <a:p>
            <a:pPr lvl="1"/>
            <a:r>
              <a:rPr lang="en-US" dirty="0" smtClean="0"/>
              <a:t>E.g., comparison to reference alignment</a:t>
            </a:r>
          </a:p>
          <a:p>
            <a:pPr lvl="1"/>
            <a:r>
              <a:rPr lang="en-US" dirty="0" smtClean="0"/>
              <a:t>E.g., effect on tree construction</a:t>
            </a:r>
          </a:p>
          <a:p>
            <a:pPr lvl="1"/>
            <a:r>
              <a:rPr lang="en-US" dirty="0" smtClean="0"/>
              <a:t>E.g., effect on identifying site-specific selection</a:t>
            </a:r>
          </a:p>
          <a:p>
            <a:r>
              <a:rPr lang="en-US" dirty="0" smtClean="0"/>
              <a:t>Trade-offs: speed vs accuracy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33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567" y="1352717"/>
            <a:ext cx="4268828" cy="53812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7146" y="2031949"/>
            <a:ext cx="2705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Alignment score compared</a:t>
            </a:r>
          </a:p>
          <a:p>
            <a:r>
              <a:rPr lang="en-US" dirty="0" smtClean="0"/>
              <a:t>to known reference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1709" y="5177642"/>
            <a:ext cx="1530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 time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70584" y="6549292"/>
            <a:ext cx="4231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Thompson et al. (2011) </a:t>
            </a:r>
            <a:r>
              <a:rPr lang="en-US" dirty="0" err="1" smtClean="0"/>
              <a:t>PLoS</a:t>
            </a:r>
            <a:r>
              <a:rPr lang="en-US" dirty="0" smtClean="0"/>
              <a:t> One 6:e18093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3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Which alignment method is best?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952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390900" cy="2339974"/>
          </a:xfrm>
        </p:spPr>
        <p:txBody>
          <a:bodyPr>
            <a:normAutofit fontScale="90000"/>
          </a:bodyPr>
          <a:lstStyle/>
          <a:p>
            <a:r>
              <a:rPr lang="en-US" dirty="0"/>
              <a:t>Which alignment method is best?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021" t="24074" r="71927" b="7963"/>
          <a:stretch/>
        </p:blipFill>
        <p:spPr>
          <a:xfrm>
            <a:off x="3419709" y="0"/>
            <a:ext cx="540044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083" y="6161325"/>
            <a:ext cx="3079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Loytynoja</a:t>
            </a:r>
            <a:r>
              <a:rPr lang="en-US" dirty="0"/>
              <a:t> and Goldman (2008</a:t>
            </a:r>
            <a:r>
              <a:rPr lang="en-US" dirty="0" smtClean="0"/>
              <a:t>)</a:t>
            </a:r>
          </a:p>
          <a:p>
            <a:r>
              <a:rPr lang="en-US" dirty="0" smtClean="0"/>
              <a:t> </a:t>
            </a:r>
            <a:r>
              <a:rPr lang="en-US" dirty="0"/>
              <a:t>Science </a:t>
            </a:r>
            <a:r>
              <a:rPr lang="en-US" dirty="0" smtClean="0"/>
              <a:t>320:1632-1635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838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Pairwise alignments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10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algorithms can give different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333750" cy="4351338"/>
          </a:xfrm>
        </p:spPr>
        <p:txBody>
          <a:bodyPr/>
          <a:lstStyle/>
          <a:p>
            <a:r>
              <a:rPr lang="en-US" dirty="0" err="1" smtClean="0"/>
              <a:t>PCoA</a:t>
            </a:r>
            <a:r>
              <a:rPr lang="en-US" dirty="0" smtClean="0"/>
              <a:t> plot of trees constructed using different alignment algorithms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403" t="12078" r="70000" b="8781"/>
          <a:stretch/>
        </p:blipFill>
        <p:spPr>
          <a:xfrm>
            <a:off x="3893574" y="1625691"/>
            <a:ext cx="5250426" cy="4751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5787" y="6488668"/>
            <a:ext cx="564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Blackburne</a:t>
            </a:r>
            <a:r>
              <a:rPr lang="en-US" dirty="0" smtClean="0"/>
              <a:t> and Whelan (2013) Mol. Biol. </a:t>
            </a:r>
            <a:r>
              <a:rPr lang="en-US" dirty="0" err="1" smtClean="0"/>
              <a:t>Evol</a:t>
            </a:r>
            <a:r>
              <a:rPr lang="en-US" dirty="0" smtClean="0"/>
              <a:t>. 30:642-653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1871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algorithms can give different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333750" cy="4351338"/>
          </a:xfrm>
        </p:spPr>
        <p:txBody>
          <a:bodyPr/>
          <a:lstStyle/>
          <a:p>
            <a:r>
              <a:rPr lang="en-US" dirty="0" smtClean="0"/>
              <a:t>Correlation of sites identified as under selection using different sequence alignment algorithms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452" t="18387" r="66371" b="9928"/>
          <a:stretch/>
        </p:blipFill>
        <p:spPr>
          <a:xfrm>
            <a:off x="4502456" y="1456293"/>
            <a:ext cx="4287583" cy="5032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5787" y="6488668"/>
            <a:ext cx="564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Blackburne</a:t>
            </a:r>
            <a:r>
              <a:rPr lang="en-US" dirty="0" smtClean="0"/>
              <a:t> and Whelan (2013) Mol. Biol. </a:t>
            </a:r>
            <a:r>
              <a:rPr lang="en-US" dirty="0" err="1" smtClean="0"/>
              <a:t>Evol</a:t>
            </a:r>
            <a:r>
              <a:rPr lang="en-US" dirty="0" smtClean="0"/>
              <a:t>. 30:642-653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462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Note: nucleotides vs. proteins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Recall: proteins are more conserved compared to nucleotides</a:t>
            </a:r>
          </a:p>
          <a:p>
            <a:r>
              <a:rPr lang="en-US" dirty="0" smtClean="0"/>
              <a:t>Sequence alignment is therefore more robust using protein sequences</a:t>
            </a:r>
          </a:p>
          <a:p>
            <a:r>
              <a:rPr lang="en-US" dirty="0" smtClean="0"/>
              <a:t>Gaps in nucleotide alignments should reflect codon structures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162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Note: nucleotides vs. proteins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Software exists to convert between protein and nucleotide sequences for alignment</a:t>
            </a:r>
          </a:p>
          <a:p>
            <a:r>
              <a:rPr lang="en-US" dirty="0" smtClean="0"/>
              <a:t>PAL2NAL </a:t>
            </a:r>
            <a:r>
              <a:rPr lang="en-US" dirty="0">
                <a:hlinkClick r:id="rId2"/>
              </a:rPr>
              <a:t>http://www.bork.embl.de/pal2nal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r>
              <a:rPr lang="en-US" dirty="0" err="1" smtClean="0"/>
              <a:t>Suyama</a:t>
            </a:r>
            <a:r>
              <a:rPr lang="en-US" dirty="0" smtClean="0"/>
              <a:t> et al. (2006) </a:t>
            </a:r>
            <a:r>
              <a:rPr lang="en-US" dirty="0" err="1" smtClean="0"/>
              <a:t>Nucl</a:t>
            </a:r>
            <a:r>
              <a:rPr lang="en-US" dirty="0" smtClean="0"/>
              <a:t>. Acids Res. 34:W609-W612</a:t>
            </a:r>
          </a:p>
          <a:p>
            <a:r>
              <a:rPr lang="en-US" dirty="0" smtClean="0"/>
              <a:t>MEGA6: </a:t>
            </a:r>
            <a:r>
              <a:rPr lang="en-US" dirty="0"/>
              <a:t>GUI version </a:t>
            </a:r>
            <a:r>
              <a:rPr lang="en-US" dirty="0">
                <a:hlinkClick r:id="rId3"/>
              </a:rPr>
              <a:t>http://www.megasoftware.net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Tamura et al. (2013) Mol. Biol. </a:t>
            </a:r>
            <a:r>
              <a:rPr lang="en-US" dirty="0" err="1" smtClean="0"/>
              <a:t>Evol</a:t>
            </a:r>
            <a:r>
              <a:rPr lang="en-US" dirty="0" smtClean="0"/>
              <a:t>. 30:2725-2729</a:t>
            </a:r>
          </a:p>
          <a:p>
            <a:pPr lvl="1"/>
            <a:r>
              <a:rPr lang="en-US" dirty="0" smtClean="0"/>
              <a:t>Doesn’t scale fantastically compared to terminal but user-friendly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3951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Sequence masking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Another way to deal with poor alignments is to remove regions thought to be inaccurate before further analysis</a:t>
            </a:r>
          </a:p>
          <a:p>
            <a:pPr lvl="1"/>
            <a:r>
              <a:rPr lang="en-US" dirty="0" smtClean="0"/>
              <a:t>Lose information, but optimize sensitivity/specificity tradeoff</a:t>
            </a:r>
          </a:p>
          <a:p>
            <a:r>
              <a:rPr lang="en-US" dirty="0" smtClean="0"/>
              <a:t>Common for phylogenetic applications</a:t>
            </a:r>
          </a:p>
          <a:p>
            <a:pPr lvl="1"/>
            <a:r>
              <a:rPr lang="en-US" dirty="0" smtClean="0"/>
              <a:t>Gaps are often used during phylogenetic reconstruction, so are better to remove if not actually informative</a:t>
            </a:r>
          </a:p>
          <a:p>
            <a:r>
              <a:rPr lang="en-US" dirty="0" smtClean="0"/>
              <a:t>Not entirely without controversy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44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Talavera and </a:t>
            </a:r>
            <a:r>
              <a:rPr lang="en-US" dirty="0" err="1" smtClean="0"/>
              <a:t>Castresana</a:t>
            </a:r>
            <a:r>
              <a:rPr lang="en-US" dirty="0" smtClean="0"/>
              <a:t> (2007) Syst. Biol. 56: 564-577</a:t>
            </a:r>
          </a:p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molevol.cmima.csic.es/castresana/Gblocks.html</a:t>
            </a:r>
            <a:endParaRPr lang="en-US" dirty="0" smtClean="0"/>
          </a:p>
          <a:p>
            <a:r>
              <a:rPr lang="en-US" dirty="0" smtClean="0"/>
              <a:t>Identifies blocks of sequences aligned with high confidence</a:t>
            </a:r>
          </a:p>
          <a:p>
            <a:pPr lvl="1"/>
            <a:r>
              <a:rPr lang="en-US" dirty="0" smtClean="0"/>
              <a:t>E.g., few gaps, few columns lacking sequence conservation, confidently-aligned flanking regions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516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519110"/>
          </a:xfrm>
        </p:spPr>
        <p:txBody>
          <a:bodyPr/>
          <a:lstStyle/>
          <a:p>
            <a:r>
              <a:rPr lang="en-US" dirty="0" smtClean="0"/>
              <a:t>Penn et al. (2010) </a:t>
            </a:r>
            <a:r>
              <a:rPr lang="en-US" dirty="0" err="1" smtClean="0"/>
              <a:t>Nucl</a:t>
            </a:r>
            <a:r>
              <a:rPr lang="en-US" dirty="0" smtClean="0"/>
              <a:t>. Acids Res. 38:W23-W28</a:t>
            </a:r>
          </a:p>
          <a:p>
            <a:r>
              <a:rPr lang="en-US" dirty="0">
                <a:hlinkClick r:id="rId2"/>
              </a:rPr>
              <a:t>http://guidance.tau.ac.il/overview.html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6" name="Picture 2" descr="http://guidance.tau.ac.il/fig_method.server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344735"/>
            <a:ext cx="4533900" cy="327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3209798"/>
            <a:ext cx="3981450" cy="3171951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>
            <a:lvl1pPr marL="228577" indent="-228577" algn="l" defTabSz="91430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29" indent="-228577" algn="l" defTabSz="91430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882" indent="-228577" algn="l" defTabSz="91430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034" indent="-228577" algn="l" defTabSz="91430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187" indent="-228577" algn="l" defTabSz="91430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340" indent="-228577" algn="l" defTabSz="91430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2" indent="-228577" algn="l" defTabSz="91430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5" indent="-228577" algn="l" defTabSz="91430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7" indent="-228577" algn="l" defTabSz="91430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Create alignment guide trees based on alignment columns</a:t>
            </a:r>
          </a:p>
          <a:p>
            <a:r>
              <a:rPr lang="en-US" dirty="0" smtClean="0"/>
              <a:t>Score compared to master alignment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351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Choice of multiple sequence alignment program will affect downstream analyses</a:t>
            </a:r>
          </a:p>
          <a:p>
            <a:r>
              <a:rPr lang="en-US" dirty="0" smtClean="0"/>
              <a:t>Different trade-offs to approach</a:t>
            </a:r>
          </a:p>
          <a:p>
            <a:r>
              <a:rPr lang="en-US" dirty="0" smtClean="0"/>
              <a:t>No substitute for manual inspection and correcting alignments when the resulting phylogeny really, really matters!-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90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Needleman-</a:t>
            </a:r>
            <a:r>
              <a:rPr lang="en-US" dirty="0" err="1" smtClean="0"/>
              <a:t>Wunsch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Needleman and </a:t>
            </a:r>
            <a:r>
              <a:rPr lang="en-US" dirty="0" err="1" smtClean="0"/>
              <a:t>Wunsch</a:t>
            </a:r>
            <a:r>
              <a:rPr lang="en-US" dirty="0" smtClean="0"/>
              <a:t> (1970) J. Mol. Biol. 48:443-453</a:t>
            </a:r>
          </a:p>
          <a:p>
            <a:r>
              <a:rPr lang="en-US" dirty="0" smtClean="0"/>
              <a:t>The first algorithm to computer the optimum alignment between two sequences using dynamic programming</a:t>
            </a:r>
          </a:p>
          <a:p>
            <a:pPr lvl="1"/>
            <a:r>
              <a:rPr lang="en-US" dirty="0" smtClean="0"/>
              <a:t>i.e., examines many possible solutions and picks the best</a:t>
            </a:r>
          </a:p>
          <a:p>
            <a:r>
              <a:rPr lang="en-US" dirty="0" smtClean="0"/>
              <a:t>Implemented as EMBOSS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needle</a:t>
            </a:r>
            <a:r>
              <a:rPr lang="en-US" dirty="0" smtClean="0"/>
              <a:t> program</a:t>
            </a:r>
          </a:p>
          <a:p>
            <a:r>
              <a:rPr lang="en-US" dirty="0" smtClean="0"/>
              <a:t>Global alignments: assumes sequences should be aligned over their entire lengths</a:t>
            </a:r>
          </a:p>
        </p:txBody>
      </p:sp>
    </p:spTree>
    <p:extLst>
      <p:ext uri="{BB962C8B-B14F-4D97-AF65-F5344CB8AC3E}">
        <p14:creationId xmlns:p14="http://schemas.microsoft.com/office/powerpoint/2010/main" val="1407783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Needleman-</a:t>
            </a:r>
            <a:r>
              <a:rPr lang="en-US" dirty="0" err="1"/>
              <a:t>Wunsch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Works by scoring alignments sequentially and evaluating scoring for each alignment position based on previous scores</a:t>
            </a:r>
          </a:p>
          <a:p>
            <a:pPr lvl="1"/>
            <a:r>
              <a:rPr lang="en-US" dirty="0" smtClean="0"/>
              <a:t>Gaps in one position may force an unlikely substitution later on</a:t>
            </a:r>
          </a:p>
          <a:p>
            <a:pPr lvl="1"/>
            <a:r>
              <a:rPr lang="en-US" dirty="0" smtClean="0"/>
              <a:t>Calculating these scores represents a dynamic programming sub-problem; computationally efficient</a:t>
            </a:r>
          </a:p>
          <a:p>
            <a:r>
              <a:rPr lang="en-US" dirty="0" smtClean="0"/>
              <a:t>Evaluates all possibilities but also maps the best option</a:t>
            </a:r>
          </a:p>
          <a:p>
            <a:pPr lvl="1"/>
            <a:r>
              <a:rPr lang="en-US" dirty="0" smtClean="0"/>
              <a:t>Guarantees finding the best path according to the parameters used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835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Smith-Waterman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Smith and Waterman (1981) J. Mol. Biol. 147:195-197</a:t>
            </a:r>
          </a:p>
          <a:p>
            <a:r>
              <a:rPr lang="en-US" dirty="0" smtClean="0"/>
              <a:t>Local alignment version of Needleman-</a:t>
            </a:r>
            <a:r>
              <a:rPr lang="en-US" dirty="0" err="1" smtClean="0"/>
              <a:t>Wunsch</a:t>
            </a:r>
            <a:endParaRPr lang="en-US" dirty="0" smtClean="0"/>
          </a:p>
          <a:p>
            <a:r>
              <a:rPr lang="en-US" dirty="0" smtClean="0"/>
              <a:t>Guaranteed to find the statistically best local alignment</a:t>
            </a:r>
          </a:p>
          <a:p>
            <a:pPr lvl="1"/>
            <a:r>
              <a:rPr lang="en-US" dirty="0" smtClean="0"/>
              <a:t>BLAST only evaluates a subset of alignment possibilities</a:t>
            </a:r>
          </a:p>
          <a:p>
            <a:pPr lvl="1"/>
            <a:r>
              <a:rPr lang="en-US" dirty="0" err="1" smtClean="0"/>
              <a:t>Implimented</a:t>
            </a:r>
            <a:r>
              <a:rPr lang="en-US" dirty="0" smtClean="0"/>
              <a:t> in FASTA search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679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Multiple sequence alignment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82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sequence 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Extending similar dynamic programming approaches to calculate all possible sequence alignments quickly becomes impossible</a:t>
            </a:r>
          </a:p>
          <a:p>
            <a:r>
              <a:rPr lang="en-US" dirty="0" smtClean="0"/>
              <a:t>Various tools therefore use different heuristic approaches to align multiple sequences</a:t>
            </a:r>
          </a:p>
          <a:p>
            <a:pPr lvl="1"/>
            <a:r>
              <a:rPr lang="en-US" dirty="0" smtClean="0"/>
              <a:t>Different specializations and/or motivations</a:t>
            </a:r>
          </a:p>
          <a:p>
            <a:pPr lvl="1"/>
            <a:r>
              <a:rPr lang="en-US" dirty="0" smtClean="0"/>
              <a:t>Different computational efficiency</a:t>
            </a:r>
          </a:p>
        </p:txBody>
      </p:sp>
    </p:spTree>
    <p:extLst>
      <p:ext uri="{BB962C8B-B14F-4D97-AF65-F5344CB8AC3E}">
        <p14:creationId xmlns:p14="http://schemas.microsoft.com/office/powerpoint/2010/main" val="4092207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8900</TotalTime>
  <Words>1761</Words>
  <Application>Microsoft Office PowerPoint</Application>
  <PresentationFormat>On-screen Show (4:3)</PresentationFormat>
  <Paragraphs>226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MS Mincho</vt:lpstr>
      <vt:lpstr>MS PGothic</vt:lpstr>
      <vt:lpstr>Arial</vt:lpstr>
      <vt:lpstr>Calibri</vt:lpstr>
      <vt:lpstr>Courier New</vt:lpstr>
      <vt:lpstr>Office Theme</vt:lpstr>
      <vt:lpstr>MCB 5472 Lecture #6: Sequence alignment March 27, 2014</vt:lpstr>
      <vt:lpstr>Sequence alignment</vt:lpstr>
      <vt:lpstr>Recall from BLAST lecture:</vt:lpstr>
      <vt:lpstr>Pairwise alignments</vt:lpstr>
      <vt:lpstr>Needleman-Wunsch</vt:lpstr>
      <vt:lpstr>Needleman-Wunsch</vt:lpstr>
      <vt:lpstr>Smith-Waterman</vt:lpstr>
      <vt:lpstr>Multiple sequence alignment</vt:lpstr>
      <vt:lpstr>Multiple sequence alignment</vt:lpstr>
      <vt:lpstr>ClustalW</vt:lpstr>
      <vt:lpstr>PowerPoint Presentation</vt:lpstr>
      <vt:lpstr>ClustalW</vt:lpstr>
      <vt:lpstr>ClustalW guide trees</vt:lpstr>
      <vt:lpstr>ClustalW</vt:lpstr>
      <vt:lpstr>Progressive alignment example</vt:lpstr>
      <vt:lpstr>ClustalW</vt:lpstr>
      <vt:lpstr>PowerPoint Presentation</vt:lpstr>
      <vt:lpstr>ClustalW</vt:lpstr>
      <vt:lpstr>ClustalW command line</vt:lpstr>
      <vt:lpstr>MUSCLE</vt:lpstr>
      <vt:lpstr>MUSCLE</vt:lpstr>
      <vt:lpstr>MUSCLE</vt:lpstr>
      <vt:lpstr>MUSCLE</vt:lpstr>
      <vt:lpstr>Profile alignment</vt:lpstr>
      <vt:lpstr>MUSCLE</vt:lpstr>
      <vt:lpstr>MAFFT</vt:lpstr>
      <vt:lpstr>MAFFT</vt:lpstr>
      <vt:lpstr>MAFFT</vt:lpstr>
      <vt:lpstr>PRANK</vt:lpstr>
      <vt:lpstr>clustalw</vt:lpstr>
      <vt:lpstr>PRANK</vt:lpstr>
      <vt:lpstr>PRANK of same SIV gp120</vt:lpstr>
      <vt:lpstr>PRANK</vt:lpstr>
      <vt:lpstr>SATé</vt:lpstr>
      <vt:lpstr>SATé</vt:lpstr>
      <vt:lpstr>SATé</vt:lpstr>
      <vt:lpstr>Which alignment method is best?</vt:lpstr>
      <vt:lpstr>PowerPoint Presentation</vt:lpstr>
      <vt:lpstr>Which alignment method is best? </vt:lpstr>
      <vt:lpstr>Different algorithms can give different results</vt:lpstr>
      <vt:lpstr>Different algorithms can give different results</vt:lpstr>
      <vt:lpstr>Note: nucleotides vs. proteins</vt:lpstr>
      <vt:lpstr>Note: nucleotides vs. proteins</vt:lpstr>
      <vt:lpstr>Sequence masking</vt:lpstr>
      <vt:lpstr>Gblocks</vt:lpstr>
      <vt:lpstr>GUIDANCE</vt:lpstr>
      <vt:lpstr>Summary: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</dc:creator>
  <cp:lastModifiedBy>Jonathan</cp:lastModifiedBy>
  <cp:revision>191</cp:revision>
  <dcterms:created xsi:type="dcterms:W3CDTF">2014-01-28T18:28:15Z</dcterms:created>
  <dcterms:modified xsi:type="dcterms:W3CDTF">2014-03-03T17:29:44Z</dcterms:modified>
</cp:coreProperties>
</file>