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 id="2147484005" r:id="rId2"/>
    <p:sldMasterId id="2147484017" r:id="rId3"/>
    <p:sldMasterId id="2147484630" r:id="rId4"/>
    <p:sldMasterId id="2147484749" r:id="rId5"/>
  </p:sldMasterIdLst>
  <p:notesMasterIdLst>
    <p:notesMasterId r:id="rId39"/>
  </p:notesMasterIdLst>
  <p:handoutMasterIdLst>
    <p:handoutMasterId r:id="rId40"/>
  </p:handoutMasterIdLst>
  <p:sldIdLst>
    <p:sldId id="639" r:id="rId6"/>
    <p:sldId id="640" r:id="rId7"/>
    <p:sldId id="609" r:id="rId8"/>
    <p:sldId id="610" r:id="rId9"/>
    <p:sldId id="642" r:id="rId10"/>
    <p:sldId id="637" r:id="rId11"/>
    <p:sldId id="638" r:id="rId12"/>
    <p:sldId id="649" r:id="rId13"/>
    <p:sldId id="641" r:id="rId14"/>
    <p:sldId id="557" r:id="rId15"/>
    <p:sldId id="559" r:id="rId16"/>
    <p:sldId id="644" r:id="rId17"/>
    <p:sldId id="645" r:id="rId18"/>
    <p:sldId id="646" r:id="rId19"/>
    <p:sldId id="647" r:id="rId20"/>
    <p:sldId id="648" r:id="rId21"/>
    <p:sldId id="558" r:id="rId22"/>
    <p:sldId id="622" r:id="rId23"/>
    <p:sldId id="624" r:id="rId24"/>
    <p:sldId id="625" r:id="rId25"/>
    <p:sldId id="626" r:id="rId26"/>
    <p:sldId id="627" r:id="rId27"/>
    <p:sldId id="685" r:id="rId28"/>
    <p:sldId id="686" r:id="rId29"/>
    <p:sldId id="687" r:id="rId30"/>
    <p:sldId id="688" r:id="rId31"/>
    <p:sldId id="721" r:id="rId32"/>
    <p:sldId id="722" r:id="rId33"/>
    <p:sldId id="723" r:id="rId34"/>
    <p:sldId id="724" r:id="rId35"/>
    <p:sldId id="632" r:id="rId36"/>
    <p:sldId id="683" r:id="rId37"/>
    <p:sldId id="725" r:id="rId38"/>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3385"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08345"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6330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18261"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74801" algn="l" defTabSz="454965" rtl="0" eaLnBrk="1" latinLnBrk="0" hangingPunct="1">
      <a:defRPr sz="2400" kern="1200">
        <a:solidFill>
          <a:schemeClr val="tx1"/>
        </a:solidFill>
        <a:latin typeface="Arial" charset="0"/>
        <a:ea typeface="ＭＳ Ｐゴシック" charset="0"/>
        <a:cs typeface="ＭＳ Ｐゴシック" charset="0"/>
      </a:defRPr>
    </a:lvl6pPr>
    <a:lvl7pPr marL="2729759" algn="l" defTabSz="454965" rtl="0" eaLnBrk="1" latinLnBrk="0" hangingPunct="1">
      <a:defRPr sz="2400" kern="1200">
        <a:solidFill>
          <a:schemeClr val="tx1"/>
        </a:solidFill>
        <a:latin typeface="Arial" charset="0"/>
        <a:ea typeface="ＭＳ Ｐゴシック" charset="0"/>
        <a:cs typeface="ＭＳ Ｐゴシック" charset="0"/>
      </a:defRPr>
    </a:lvl7pPr>
    <a:lvl8pPr marL="3184722" algn="l" defTabSz="454965" rtl="0" eaLnBrk="1" latinLnBrk="0" hangingPunct="1">
      <a:defRPr sz="2400" kern="1200">
        <a:solidFill>
          <a:schemeClr val="tx1"/>
        </a:solidFill>
        <a:latin typeface="Arial" charset="0"/>
        <a:ea typeface="ＭＳ Ｐゴシック" charset="0"/>
        <a:cs typeface="ＭＳ Ｐゴシック" charset="0"/>
      </a:defRPr>
    </a:lvl8pPr>
    <a:lvl9pPr marL="3639679" algn="l" defTabSz="454965"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FCC66"/>
    <a:srgbClr val="008000"/>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16" y="-96"/>
      </p:cViewPr>
      <p:guideLst>
        <p:guide orient="horz" pos="1974"/>
        <p:guide pos="3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376"/>
    </p:cViewPr>
  </p:sorterViewPr>
  <p:notesViewPr>
    <p:cSldViewPr snapToGrid="0">
      <p:cViewPr varScale="1">
        <p:scale>
          <a:sx n="55" d="100"/>
          <a:sy n="55" d="100"/>
        </p:scale>
        <p:origin x="-79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ucleus\Downloads\boostrap_simu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ucleus\Downloads\boostrap_simu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Sheet2!$I$1</c:f>
              <c:strCache>
                <c:ptCount val="1"/>
                <c:pt idx="0">
                  <c:v>200</c:v>
                </c:pt>
              </c:strCache>
            </c:strRef>
          </c:tx>
          <c:spPr>
            <a:ln w="19050"/>
          </c:spPr>
          <c:marker>
            <c:symbol val="diamond"/>
            <c:size val="5"/>
          </c:marker>
          <c:xVal>
            <c:numRef>
              <c:f>Sheet2!$H$2:$H$7</c:f>
              <c:numCache>
                <c:formatCode>General</c:formatCode>
                <c:ptCount val="6"/>
                <c:pt idx="0">
                  <c:v>0.0</c:v>
                </c:pt>
                <c:pt idx="1">
                  <c:v>1.0</c:v>
                </c:pt>
                <c:pt idx="2">
                  <c:v>4.0</c:v>
                </c:pt>
                <c:pt idx="3">
                  <c:v>9.0</c:v>
                </c:pt>
                <c:pt idx="4">
                  <c:v>19.0</c:v>
                </c:pt>
                <c:pt idx="5">
                  <c:v>49.0</c:v>
                </c:pt>
              </c:numCache>
            </c:numRef>
          </c:xVal>
          <c:yVal>
            <c:numRef>
              <c:f>Sheet2!$I$2:$I$7</c:f>
              <c:numCache>
                <c:formatCode>General</c:formatCode>
                <c:ptCount val="6"/>
                <c:pt idx="0">
                  <c:v>81.14</c:v>
                </c:pt>
                <c:pt idx="1">
                  <c:v>65.51</c:v>
                </c:pt>
                <c:pt idx="2">
                  <c:v>51.77</c:v>
                </c:pt>
                <c:pt idx="3">
                  <c:v>38.26</c:v>
                </c:pt>
                <c:pt idx="4">
                  <c:v>35.75</c:v>
                </c:pt>
                <c:pt idx="5">
                  <c:v>22.9</c:v>
                </c:pt>
              </c:numCache>
            </c:numRef>
          </c:yVal>
          <c:smooth val="0"/>
        </c:ser>
        <c:ser>
          <c:idx val="1"/>
          <c:order val="1"/>
          <c:tx>
            <c:strRef>
              <c:f>Sheet2!$J$1</c:f>
              <c:strCache>
                <c:ptCount val="1"/>
                <c:pt idx="0">
                  <c:v>500</c:v>
                </c:pt>
              </c:strCache>
            </c:strRef>
          </c:tx>
          <c:spPr>
            <a:ln w="19050"/>
          </c:spPr>
          <c:marker>
            <c:symbol val="square"/>
            <c:size val="3"/>
          </c:marker>
          <c:xVal>
            <c:numRef>
              <c:f>Sheet2!$H$2:$H$7</c:f>
              <c:numCache>
                <c:formatCode>General</c:formatCode>
                <c:ptCount val="6"/>
                <c:pt idx="0">
                  <c:v>0.0</c:v>
                </c:pt>
                <c:pt idx="1">
                  <c:v>1.0</c:v>
                </c:pt>
                <c:pt idx="2">
                  <c:v>4.0</c:v>
                </c:pt>
                <c:pt idx="3">
                  <c:v>9.0</c:v>
                </c:pt>
                <c:pt idx="4">
                  <c:v>19.0</c:v>
                </c:pt>
                <c:pt idx="5">
                  <c:v>49.0</c:v>
                </c:pt>
              </c:numCache>
            </c:numRef>
          </c:xVal>
          <c:yVal>
            <c:numRef>
              <c:f>Sheet2!$J$2:$J$7</c:f>
              <c:numCache>
                <c:formatCode>General</c:formatCode>
                <c:ptCount val="6"/>
                <c:pt idx="0">
                  <c:v>96.46</c:v>
                </c:pt>
                <c:pt idx="1">
                  <c:v>89.69</c:v>
                </c:pt>
                <c:pt idx="2">
                  <c:v>74.77</c:v>
                </c:pt>
                <c:pt idx="3">
                  <c:v>60.64</c:v>
                </c:pt>
                <c:pt idx="4">
                  <c:v>50.67</c:v>
                </c:pt>
                <c:pt idx="5">
                  <c:v>31.1</c:v>
                </c:pt>
              </c:numCache>
            </c:numRef>
          </c:yVal>
          <c:smooth val="0"/>
        </c:ser>
        <c:ser>
          <c:idx val="2"/>
          <c:order val="2"/>
          <c:tx>
            <c:strRef>
              <c:f>Sheet2!$K$1</c:f>
              <c:strCache>
                <c:ptCount val="1"/>
                <c:pt idx="0">
                  <c:v>1000</c:v>
                </c:pt>
              </c:strCache>
            </c:strRef>
          </c:tx>
          <c:spPr>
            <a:ln w="19050"/>
          </c:spPr>
          <c:marker>
            <c:symbol val="triangle"/>
            <c:size val="4"/>
          </c:marker>
          <c:xVal>
            <c:numRef>
              <c:f>Sheet2!$H$2:$H$7</c:f>
              <c:numCache>
                <c:formatCode>General</c:formatCode>
                <c:ptCount val="6"/>
                <c:pt idx="0">
                  <c:v>0.0</c:v>
                </c:pt>
                <c:pt idx="1">
                  <c:v>1.0</c:v>
                </c:pt>
                <c:pt idx="2">
                  <c:v>4.0</c:v>
                </c:pt>
                <c:pt idx="3">
                  <c:v>9.0</c:v>
                </c:pt>
                <c:pt idx="4">
                  <c:v>19.0</c:v>
                </c:pt>
                <c:pt idx="5">
                  <c:v>49.0</c:v>
                </c:pt>
              </c:numCache>
            </c:numRef>
          </c:xVal>
          <c:yVal>
            <c:numRef>
              <c:f>Sheet2!$K$2:$K$7</c:f>
              <c:numCache>
                <c:formatCode>General</c:formatCode>
                <c:ptCount val="6"/>
                <c:pt idx="0">
                  <c:v>99.64</c:v>
                </c:pt>
                <c:pt idx="1">
                  <c:v>96.66</c:v>
                </c:pt>
                <c:pt idx="2">
                  <c:v>86.9</c:v>
                </c:pt>
                <c:pt idx="3">
                  <c:v>73.13</c:v>
                </c:pt>
                <c:pt idx="4">
                  <c:v>60.37</c:v>
                </c:pt>
                <c:pt idx="5">
                  <c:v>34.74</c:v>
                </c:pt>
              </c:numCache>
            </c:numRef>
          </c:yVal>
          <c:smooth val="0"/>
        </c:ser>
        <c:dLbls>
          <c:showLegendKey val="0"/>
          <c:showVal val="0"/>
          <c:showCatName val="0"/>
          <c:showSerName val="0"/>
          <c:showPercent val="0"/>
          <c:showBubbleSize val="0"/>
        </c:dLbls>
        <c:axId val="-2086450552"/>
        <c:axId val="-2086452600"/>
      </c:scatterChart>
      <c:valAx>
        <c:axId val="-2086450552"/>
        <c:scaling>
          <c:orientation val="minMax"/>
          <c:max val="50.0"/>
          <c:min val="0.0"/>
        </c:scaling>
        <c:delete val="0"/>
        <c:axPos val="b"/>
        <c:title>
          <c:tx>
            <c:rich>
              <a:bodyPr/>
              <a:lstStyle/>
              <a:p>
                <a:pPr>
                  <a:defRPr/>
                </a:pPr>
                <a:r>
                  <a:rPr lang="en-US"/>
                  <a:t>Number of Interior Branches</a:t>
                </a:r>
              </a:p>
            </c:rich>
          </c:tx>
          <c:layout/>
          <c:overlay val="0"/>
        </c:title>
        <c:numFmt formatCode="General" sourceLinked="1"/>
        <c:majorTickMark val="out"/>
        <c:minorTickMark val="none"/>
        <c:tickLblPos val="nextTo"/>
        <c:crossAx val="-2086452600"/>
        <c:crosses val="autoZero"/>
        <c:crossBetween val="midCat"/>
      </c:valAx>
      <c:valAx>
        <c:axId val="-2086452600"/>
        <c:scaling>
          <c:orientation val="minMax"/>
        </c:scaling>
        <c:delete val="0"/>
        <c:axPos val="l"/>
        <c:majorGridlines/>
        <c:title>
          <c:tx>
            <c:rich>
              <a:bodyPr rot="-5400000" vert="horz"/>
              <a:lstStyle/>
              <a:p>
                <a:pPr>
                  <a:defRPr/>
                </a:pPr>
                <a:r>
                  <a:rPr lang="en-US" dirty="0" smtClean="0"/>
                  <a:t>Average Maximum Bootstrap Support</a:t>
                </a:r>
                <a:endParaRPr lang="en-US" dirty="0"/>
              </a:p>
            </c:rich>
          </c:tx>
          <c:layout/>
          <c:overlay val="0"/>
        </c:title>
        <c:numFmt formatCode="General" sourceLinked="1"/>
        <c:majorTickMark val="out"/>
        <c:minorTickMark val="none"/>
        <c:tickLblPos val="nextTo"/>
        <c:crossAx val="-2086450552"/>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Sheet3!$J$1</c:f>
              <c:strCache>
                <c:ptCount val="1"/>
                <c:pt idx="0">
                  <c:v>200</c:v>
                </c:pt>
              </c:strCache>
            </c:strRef>
          </c:tx>
          <c:spPr>
            <a:ln w="19050"/>
          </c:spPr>
          <c:marker>
            <c:symbol val="diamond"/>
            <c:size val="3"/>
          </c:marker>
          <c:xVal>
            <c:numRef>
              <c:f>Sheet3!$I$2:$I$7</c:f>
              <c:numCache>
                <c:formatCode>General</c:formatCode>
                <c:ptCount val="6"/>
                <c:pt idx="0">
                  <c:v>0.0</c:v>
                </c:pt>
                <c:pt idx="1">
                  <c:v>1.0</c:v>
                </c:pt>
                <c:pt idx="2">
                  <c:v>4.0</c:v>
                </c:pt>
                <c:pt idx="3">
                  <c:v>9.0</c:v>
                </c:pt>
                <c:pt idx="4">
                  <c:v>19.0</c:v>
                </c:pt>
                <c:pt idx="5">
                  <c:v>49.0</c:v>
                </c:pt>
              </c:numCache>
            </c:numRef>
          </c:xVal>
          <c:yVal>
            <c:numRef>
              <c:f>Sheet3!$J$2:$J$7</c:f>
              <c:numCache>
                <c:formatCode>General</c:formatCode>
                <c:ptCount val="6"/>
                <c:pt idx="0">
                  <c:v>80.67999999999998</c:v>
                </c:pt>
                <c:pt idx="1">
                  <c:v>77.42</c:v>
                </c:pt>
                <c:pt idx="2">
                  <c:v>79.83</c:v>
                </c:pt>
                <c:pt idx="3">
                  <c:v>80.74</c:v>
                </c:pt>
                <c:pt idx="4">
                  <c:v>78.91</c:v>
                </c:pt>
                <c:pt idx="5">
                  <c:v>82.5</c:v>
                </c:pt>
              </c:numCache>
            </c:numRef>
          </c:yVal>
          <c:smooth val="0"/>
        </c:ser>
        <c:ser>
          <c:idx val="1"/>
          <c:order val="1"/>
          <c:tx>
            <c:strRef>
              <c:f>Sheet3!$K$1</c:f>
              <c:strCache>
                <c:ptCount val="1"/>
                <c:pt idx="0">
                  <c:v>500</c:v>
                </c:pt>
              </c:strCache>
            </c:strRef>
          </c:tx>
          <c:spPr>
            <a:ln w="19050"/>
          </c:spPr>
          <c:marker>
            <c:symbol val="square"/>
            <c:size val="3"/>
          </c:marker>
          <c:xVal>
            <c:numRef>
              <c:f>Sheet3!$I$2:$I$7</c:f>
              <c:numCache>
                <c:formatCode>General</c:formatCode>
                <c:ptCount val="6"/>
                <c:pt idx="0">
                  <c:v>0.0</c:v>
                </c:pt>
                <c:pt idx="1">
                  <c:v>1.0</c:v>
                </c:pt>
                <c:pt idx="2">
                  <c:v>4.0</c:v>
                </c:pt>
                <c:pt idx="3">
                  <c:v>9.0</c:v>
                </c:pt>
                <c:pt idx="4">
                  <c:v>19.0</c:v>
                </c:pt>
                <c:pt idx="5">
                  <c:v>49.0</c:v>
                </c:pt>
              </c:numCache>
            </c:numRef>
          </c:xVal>
          <c:yVal>
            <c:numRef>
              <c:f>Sheet3!$K$2:$K$7</c:f>
              <c:numCache>
                <c:formatCode>General</c:formatCode>
                <c:ptCount val="6"/>
                <c:pt idx="0">
                  <c:v>97.11</c:v>
                </c:pt>
                <c:pt idx="1">
                  <c:v>97.91</c:v>
                </c:pt>
                <c:pt idx="2">
                  <c:v>96.73</c:v>
                </c:pt>
                <c:pt idx="3">
                  <c:v>96.21</c:v>
                </c:pt>
                <c:pt idx="4">
                  <c:v>95.82</c:v>
                </c:pt>
                <c:pt idx="5">
                  <c:v>93.48</c:v>
                </c:pt>
              </c:numCache>
            </c:numRef>
          </c:yVal>
          <c:smooth val="0"/>
        </c:ser>
        <c:ser>
          <c:idx val="2"/>
          <c:order val="2"/>
          <c:tx>
            <c:strRef>
              <c:f>Sheet3!$L$1</c:f>
              <c:strCache>
                <c:ptCount val="1"/>
                <c:pt idx="0">
                  <c:v>1000</c:v>
                </c:pt>
              </c:strCache>
            </c:strRef>
          </c:tx>
          <c:spPr>
            <a:ln w="19050"/>
          </c:spPr>
          <c:marker>
            <c:symbol val="triangle"/>
            <c:size val="3"/>
          </c:marker>
          <c:xVal>
            <c:numRef>
              <c:f>Sheet3!$I$2:$I$7</c:f>
              <c:numCache>
                <c:formatCode>General</c:formatCode>
                <c:ptCount val="6"/>
                <c:pt idx="0">
                  <c:v>0.0</c:v>
                </c:pt>
                <c:pt idx="1">
                  <c:v>1.0</c:v>
                </c:pt>
                <c:pt idx="2">
                  <c:v>4.0</c:v>
                </c:pt>
                <c:pt idx="3">
                  <c:v>9.0</c:v>
                </c:pt>
                <c:pt idx="4">
                  <c:v>19.0</c:v>
                </c:pt>
                <c:pt idx="5">
                  <c:v>49.0</c:v>
                </c:pt>
              </c:numCache>
            </c:numRef>
          </c:xVal>
          <c:yVal>
            <c:numRef>
              <c:f>Sheet3!$L$2:$L$7</c:f>
              <c:numCache>
                <c:formatCode>General</c:formatCode>
                <c:ptCount val="6"/>
                <c:pt idx="0">
                  <c:v>99.84</c:v>
                </c:pt>
                <c:pt idx="1">
                  <c:v>99.54</c:v>
                </c:pt>
                <c:pt idx="2">
                  <c:v>99.81</c:v>
                </c:pt>
                <c:pt idx="3">
                  <c:v>99.88</c:v>
                </c:pt>
                <c:pt idx="4">
                  <c:v>99.66999999999998</c:v>
                </c:pt>
                <c:pt idx="5">
                  <c:v>99.33</c:v>
                </c:pt>
              </c:numCache>
            </c:numRef>
          </c:yVal>
          <c:smooth val="0"/>
        </c:ser>
        <c:dLbls>
          <c:showLegendKey val="0"/>
          <c:showVal val="0"/>
          <c:showCatName val="0"/>
          <c:showSerName val="0"/>
          <c:showPercent val="0"/>
          <c:showBubbleSize val="0"/>
        </c:dLbls>
        <c:axId val="2131896808"/>
        <c:axId val="2131875512"/>
      </c:scatterChart>
      <c:valAx>
        <c:axId val="2131896808"/>
        <c:scaling>
          <c:orientation val="minMax"/>
          <c:max val="50.0"/>
        </c:scaling>
        <c:delete val="0"/>
        <c:axPos val="b"/>
        <c:title>
          <c:tx>
            <c:rich>
              <a:bodyPr/>
              <a:lstStyle/>
              <a:p>
                <a:pPr>
                  <a:defRPr/>
                </a:pPr>
                <a:r>
                  <a:rPr lang="en-US"/>
                  <a:t>Number</a:t>
                </a:r>
                <a:r>
                  <a:rPr lang="en-US" baseline="0"/>
                  <a:t> of interior branches</a:t>
                </a:r>
                <a:endParaRPr lang="en-US"/>
              </a:p>
            </c:rich>
          </c:tx>
          <c:layout/>
          <c:overlay val="0"/>
        </c:title>
        <c:numFmt formatCode="General" sourceLinked="1"/>
        <c:majorTickMark val="out"/>
        <c:minorTickMark val="none"/>
        <c:tickLblPos val="nextTo"/>
        <c:crossAx val="2131875512"/>
        <c:crosses val="autoZero"/>
        <c:crossBetween val="midCat"/>
      </c:valAx>
      <c:valAx>
        <c:axId val="2131875512"/>
        <c:scaling>
          <c:orientation val="minMax"/>
        </c:scaling>
        <c:delete val="0"/>
        <c:axPos val="l"/>
        <c:majorGridlines/>
        <c:title>
          <c:tx>
            <c:rich>
              <a:bodyPr rot="-5400000" vert="horz"/>
              <a:lstStyle/>
              <a:p>
                <a:pPr>
                  <a:defRPr/>
                </a:pPr>
                <a:r>
                  <a:rPr lang="en-US"/>
                  <a:t>Average Supported</a:t>
                </a:r>
                <a:r>
                  <a:rPr lang="en-US" baseline="0"/>
                  <a:t> Embedded Quartets</a:t>
                </a:r>
                <a:endParaRPr lang="en-US"/>
              </a:p>
            </c:rich>
          </c:tx>
          <c:layout/>
          <c:overlay val="0"/>
        </c:title>
        <c:numFmt formatCode="General" sourceLinked="1"/>
        <c:majorTickMark val="out"/>
        <c:minorTickMark val="none"/>
        <c:tickLblPos val="nextTo"/>
        <c:crossAx val="2131896808"/>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8D972D-2EA3-8341-8754-12E9FBB688FA}" type="slidenum">
              <a:rPr lang="en-US"/>
              <a:pPr>
                <a:defRPr/>
              </a:pPr>
              <a:t>‹#›</a:t>
            </a:fld>
            <a:endParaRPr lang="en-US"/>
          </a:p>
        </p:txBody>
      </p:sp>
    </p:spTree>
    <p:extLst>
      <p:ext uri="{BB962C8B-B14F-4D97-AF65-F5344CB8AC3E}">
        <p14:creationId xmlns:p14="http://schemas.microsoft.com/office/powerpoint/2010/main" val="138185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420A93-F624-9D4F-A93D-5E76B840D599}" type="slidenum">
              <a:rPr lang="en-US"/>
              <a:pPr>
                <a:defRPr/>
              </a:pPr>
              <a:t>‹#›</a:t>
            </a:fld>
            <a:endParaRPr lang="en-US"/>
          </a:p>
        </p:txBody>
      </p:sp>
    </p:spTree>
    <p:extLst>
      <p:ext uri="{BB962C8B-B14F-4D97-AF65-F5344CB8AC3E}">
        <p14:creationId xmlns:p14="http://schemas.microsoft.com/office/powerpoint/2010/main" val="2373510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338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0834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6330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18261"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73472" algn="l" defTabSz="454700" rtl="0" eaLnBrk="1" latinLnBrk="0" hangingPunct="1">
      <a:defRPr sz="1200" kern="1200">
        <a:solidFill>
          <a:schemeClr val="tx1"/>
        </a:solidFill>
        <a:latin typeface="+mn-lt"/>
        <a:ea typeface="+mn-ea"/>
        <a:cs typeface="+mn-cs"/>
      </a:defRPr>
    </a:lvl6pPr>
    <a:lvl7pPr marL="2728163" algn="l" defTabSz="454700" rtl="0" eaLnBrk="1" latinLnBrk="0" hangingPunct="1">
      <a:defRPr sz="1200" kern="1200">
        <a:solidFill>
          <a:schemeClr val="tx1"/>
        </a:solidFill>
        <a:latin typeface="+mn-lt"/>
        <a:ea typeface="+mn-ea"/>
        <a:cs typeface="+mn-cs"/>
      </a:defRPr>
    </a:lvl7pPr>
    <a:lvl8pPr marL="3182861" algn="l" defTabSz="454700" rtl="0" eaLnBrk="1" latinLnBrk="0" hangingPunct="1">
      <a:defRPr sz="1200" kern="1200">
        <a:solidFill>
          <a:schemeClr val="tx1"/>
        </a:solidFill>
        <a:latin typeface="+mn-lt"/>
        <a:ea typeface="+mn-ea"/>
        <a:cs typeface="+mn-cs"/>
      </a:defRPr>
    </a:lvl8pPr>
    <a:lvl9pPr marL="3637552" algn="l" defTabSz="4547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0300-F869-954C-9899-4DAC9FF20F37}" type="slidenum">
              <a:rPr lang="en-US" sz="1200">
                <a:solidFill>
                  <a:srgbClr val="000000"/>
                </a:solidFill>
              </a:rPr>
              <a:pPr eaLnBrk="1" hangingPunct="1"/>
              <a:t>10</a:t>
            </a:fld>
            <a:endParaRPr lang="en-US" sz="1200">
              <a:solidFill>
                <a:srgbClr val="000000"/>
              </a:solidFill>
            </a:endParaRPr>
          </a:p>
        </p:txBody>
      </p:sp>
      <p:sp>
        <p:nvSpPr>
          <p:cNvPr id="64514" name="Rectangle 2"/>
          <p:cNvSpPr>
            <a:spLocks noGrp="1" noRot="1" noChangeAspect="1" noChangeArrowheads="1" noTextEdit="1"/>
          </p:cNvSpPr>
          <p:nvPr>
            <p:ph type="sldImg"/>
          </p:nvPr>
        </p:nvSpPr>
        <p:spPr>
          <a:xfrm>
            <a:off x="2828925" y="488950"/>
            <a:ext cx="3486150" cy="2614613"/>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C04D33-224D-B74C-93FA-6FCAB2423C78}" type="slidenum">
              <a:rPr lang="en-US" sz="1200">
                <a:solidFill>
                  <a:srgbClr val="000000"/>
                </a:solidFill>
              </a:rPr>
              <a:pPr eaLnBrk="1" hangingPunct="1"/>
              <a:t>31</a:t>
            </a:fld>
            <a:endParaRPr lang="en-US" sz="1200">
              <a:solidFill>
                <a:srgbClr val="000000"/>
              </a:solidFill>
            </a:endParaRPr>
          </a:p>
        </p:txBody>
      </p:sp>
      <p:sp>
        <p:nvSpPr>
          <p:cNvPr id="78850" name="Rectangle 2"/>
          <p:cNvSpPr>
            <a:spLocks noGrp="1" noRot="1" noChangeAspect="1" noChangeArrowheads="1"/>
          </p:cNvSpPr>
          <p:nvPr>
            <p:ph type="sldImg"/>
          </p:nvPr>
        </p:nvSpPr>
        <p:spPr>
          <a:xfrm>
            <a:off x="2828925" y="488950"/>
            <a:ext cx="3486150" cy="2614613"/>
          </a:xfrm>
          <a:solidFill>
            <a:srgbClr val="FFFFFF"/>
          </a:solidFill>
          <a:ln/>
        </p:spPr>
      </p:sp>
      <p:sp>
        <p:nvSpPr>
          <p:cNvPr id="78851" name="Rectangle 3"/>
          <p:cNvSpPr>
            <a:spLocks noGrp="1" noChangeArrowheads="1"/>
          </p:cNvSpPr>
          <p:nvPr>
            <p:ph type="body" idx="1"/>
          </p:nvPr>
        </p:nvSpPr>
        <p:spPr>
          <a:xfrm>
            <a:off x="1238251" y="3265885"/>
            <a:ext cx="6667500" cy="3102769"/>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ADD8D-9A70-3C41-9ACC-57E78C63B600}" type="slidenum">
              <a:rPr lang="en-US">
                <a:solidFill>
                  <a:prstClr val="black"/>
                </a:solidFill>
              </a:rPr>
              <a:pPr/>
              <a:t>32</a:t>
            </a:fld>
            <a:endParaRPr lang="en-US">
              <a:solidFill>
                <a:prstClr val="black"/>
              </a:solidFill>
            </a:endParaRPr>
          </a:p>
        </p:txBody>
      </p:sp>
      <p:sp>
        <p:nvSpPr>
          <p:cNvPr id="418818" name="Rectangle 2"/>
          <p:cNvSpPr>
            <a:spLocks noGrp="1" noRot="1" noChangeAspect="1" noChangeArrowheads="1" noTextEdit="1"/>
          </p:cNvSpPr>
          <p:nvPr>
            <p:ph type="sldImg"/>
          </p:nvPr>
        </p:nvSpPr>
        <p:spPr>
          <a:xfrm>
            <a:off x="2857500" y="514350"/>
            <a:ext cx="3429000" cy="2571750"/>
          </a:xfrm>
          <a:ln/>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76BDAC-FA40-F34B-BCAD-6F9A5355FE6C}" type="slidenum">
              <a:rPr lang="en-US"/>
              <a:pPr/>
              <a:t>33</a:t>
            </a:fld>
            <a:endParaRPr lang="en-US"/>
          </a:p>
        </p:txBody>
      </p:sp>
      <p:sp>
        <p:nvSpPr>
          <p:cNvPr id="63491" name="Rectangle 2"/>
          <p:cNvSpPr>
            <a:spLocks noGrp="1" noRot="1" noChangeAspect="1" noChangeArrowheads="1" noTextEdit="1"/>
          </p:cNvSpPr>
          <p:nvPr>
            <p:ph type="sldImg"/>
          </p:nvPr>
        </p:nvSpPr>
        <p:spPr>
          <a:xfrm>
            <a:off x="2828925" y="488950"/>
            <a:ext cx="3486150" cy="2614613"/>
          </a:xfrm>
          <a:ln/>
        </p:spPr>
      </p:sp>
      <p:sp>
        <p:nvSpPr>
          <p:cNvPr id="634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195C30-D35C-EE4C-8BDB-E55EB874BBA6}" type="slidenum">
              <a:rPr lang="en-US" sz="1200">
                <a:solidFill>
                  <a:srgbClr val="000000"/>
                </a:solidFill>
              </a:rPr>
              <a:pPr eaLnBrk="1" hangingPunct="1"/>
              <a:t>11</a:t>
            </a:fld>
            <a:endParaRPr lang="en-US" sz="1200">
              <a:solidFill>
                <a:srgbClr val="000000"/>
              </a:solidFill>
            </a:endParaRPr>
          </a:p>
        </p:txBody>
      </p:sp>
      <p:sp>
        <p:nvSpPr>
          <p:cNvPr id="60418" name="Rectangle 2"/>
          <p:cNvSpPr>
            <a:spLocks noGrp="1" noRot="1" noChangeAspect="1" noChangeArrowheads="1" noTextEdit="1"/>
          </p:cNvSpPr>
          <p:nvPr>
            <p:ph type="sldImg"/>
          </p:nvPr>
        </p:nvSpPr>
        <p:spPr>
          <a:xfrm>
            <a:off x="2828925" y="488950"/>
            <a:ext cx="3486150" cy="2614613"/>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4CBB3-246A-6C45-8657-C19EF0F8A8CB}" type="slidenum">
              <a:rPr lang="en-US"/>
              <a:pPr/>
              <a:t>12</a:t>
            </a:fld>
            <a:endParaRPr lang="en-US"/>
          </a:p>
        </p:txBody>
      </p:sp>
      <p:sp>
        <p:nvSpPr>
          <p:cNvPr id="353282" name="Rectangle 2"/>
          <p:cNvSpPr>
            <a:spLocks noGrp="1" noRot="1" noChangeAspect="1" noChangeArrowheads="1" noTextEdit="1"/>
          </p:cNvSpPr>
          <p:nvPr>
            <p:ph type="sldImg"/>
          </p:nvPr>
        </p:nvSpPr>
        <p:spPr>
          <a:xfrm>
            <a:off x="2828925" y="488950"/>
            <a:ext cx="3486150" cy="2614613"/>
          </a:xfrm>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632AB7-A243-3C48-897C-0EDA4BD5090F}" type="slidenum">
              <a:rPr lang="en-US" sz="1200">
                <a:solidFill>
                  <a:srgbClr val="000000"/>
                </a:solidFill>
              </a:rPr>
              <a:pPr eaLnBrk="1" hangingPunct="1"/>
              <a:t>17</a:t>
            </a:fld>
            <a:endParaRPr lang="en-US" sz="1200">
              <a:solidFill>
                <a:srgbClr val="000000"/>
              </a:solidFill>
            </a:endParaRPr>
          </a:p>
        </p:txBody>
      </p:sp>
      <p:sp>
        <p:nvSpPr>
          <p:cNvPr id="66562" name="Rectangle 2"/>
          <p:cNvSpPr>
            <a:spLocks noGrp="1" noRot="1" noChangeAspect="1" noChangeArrowheads="1" noTextEdit="1"/>
          </p:cNvSpPr>
          <p:nvPr>
            <p:ph type="sldImg"/>
          </p:nvPr>
        </p:nvSpPr>
        <p:spPr>
          <a:xfrm>
            <a:off x="2828925" y="488950"/>
            <a:ext cx="3486150" cy="2614613"/>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E72EB0-818D-644D-BE91-9C028D7C8F26}" type="slidenum">
              <a:rPr lang="en-US" sz="1200">
                <a:solidFill>
                  <a:srgbClr val="000000"/>
                </a:solidFill>
              </a:rPr>
              <a:pPr eaLnBrk="1" hangingPunct="1"/>
              <a:t>18</a:t>
            </a:fld>
            <a:endParaRPr lang="en-US" sz="1200">
              <a:solidFill>
                <a:srgbClr val="000000"/>
              </a:solidFill>
            </a:endParaRPr>
          </a:p>
        </p:txBody>
      </p:sp>
      <p:sp>
        <p:nvSpPr>
          <p:cNvPr id="68610" name="Rectangle 2"/>
          <p:cNvSpPr>
            <a:spLocks noGrp="1" noRot="1" noChangeAspect="1" noChangeArrowheads="1" noTextEdit="1"/>
          </p:cNvSpPr>
          <p:nvPr>
            <p:ph type="sldImg"/>
          </p:nvPr>
        </p:nvSpPr>
        <p:spPr>
          <a:xfrm>
            <a:off x="2857500" y="514350"/>
            <a:ext cx="3429000" cy="257175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8668F6-0B2B-7743-90B3-817B7E631BDB}" type="slidenum">
              <a:rPr lang="en-US" sz="1200">
                <a:solidFill>
                  <a:srgbClr val="000000"/>
                </a:solidFill>
              </a:rPr>
              <a:pPr eaLnBrk="1" hangingPunct="1"/>
              <a:t>19</a:t>
            </a:fld>
            <a:endParaRPr lang="en-US" sz="1200">
              <a:solidFill>
                <a:srgbClr val="000000"/>
              </a:solidFill>
            </a:endParaRPr>
          </a:p>
        </p:txBody>
      </p:sp>
      <p:sp>
        <p:nvSpPr>
          <p:cNvPr id="70658" name="Rectangle 2"/>
          <p:cNvSpPr>
            <a:spLocks noGrp="1" noRot="1" noChangeAspect="1" noChangeArrowheads="1" noTextEdit="1"/>
          </p:cNvSpPr>
          <p:nvPr>
            <p:ph type="sldImg"/>
          </p:nvPr>
        </p:nvSpPr>
        <p:spPr>
          <a:xfrm>
            <a:off x="2857500" y="514350"/>
            <a:ext cx="3429000" cy="257175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30F2CC-5A42-2142-88B2-B90E5A6CB767}" type="slidenum">
              <a:rPr lang="en-US" sz="1200">
                <a:solidFill>
                  <a:srgbClr val="000000"/>
                </a:solidFill>
              </a:rPr>
              <a:pPr eaLnBrk="1" hangingPunct="1"/>
              <a:t>20</a:t>
            </a:fld>
            <a:endParaRPr lang="en-US" sz="1200">
              <a:solidFill>
                <a:srgbClr val="000000"/>
              </a:solidFill>
            </a:endParaRPr>
          </a:p>
        </p:txBody>
      </p:sp>
      <p:sp>
        <p:nvSpPr>
          <p:cNvPr id="72706" name="Rectangle 2"/>
          <p:cNvSpPr>
            <a:spLocks noGrp="1" noRot="1" noChangeAspect="1" noChangeArrowheads="1" noTextEdit="1"/>
          </p:cNvSpPr>
          <p:nvPr>
            <p:ph type="sldImg"/>
          </p:nvPr>
        </p:nvSpPr>
        <p:spPr>
          <a:xfrm>
            <a:off x="2857500" y="514350"/>
            <a:ext cx="3429000" cy="257175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FE6C61-E57B-D64C-B39C-7BF7B8A8F25F}" type="slidenum">
              <a:rPr lang="en-US" sz="1200">
                <a:solidFill>
                  <a:srgbClr val="000000"/>
                </a:solidFill>
              </a:rPr>
              <a:pPr eaLnBrk="1" hangingPunct="1"/>
              <a:t>21</a:t>
            </a:fld>
            <a:endParaRPr lang="en-US" sz="1200">
              <a:solidFill>
                <a:srgbClr val="000000"/>
              </a:solidFill>
            </a:endParaRPr>
          </a:p>
        </p:txBody>
      </p:sp>
      <p:sp>
        <p:nvSpPr>
          <p:cNvPr id="74754" name="Rectangle 2"/>
          <p:cNvSpPr>
            <a:spLocks noGrp="1" noRot="1" noChangeAspect="1" noChangeArrowheads="1" noTextEdit="1"/>
          </p:cNvSpPr>
          <p:nvPr>
            <p:ph type="sldImg"/>
          </p:nvPr>
        </p:nvSpPr>
        <p:spPr>
          <a:xfrm>
            <a:off x="2857500" y="514350"/>
            <a:ext cx="3429000" cy="257175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CD9C1F-4D8B-834A-8E5D-87387D03C4DA}" type="slidenum">
              <a:rPr lang="en-US" sz="1200">
                <a:solidFill>
                  <a:srgbClr val="000000"/>
                </a:solidFill>
              </a:rPr>
              <a:pPr eaLnBrk="1" hangingPunct="1"/>
              <a:t>22</a:t>
            </a:fld>
            <a:endParaRPr lang="en-US" sz="1200">
              <a:solidFill>
                <a:srgbClr val="000000"/>
              </a:solidFill>
            </a:endParaRPr>
          </a:p>
        </p:txBody>
      </p:sp>
      <p:sp>
        <p:nvSpPr>
          <p:cNvPr id="76802" name="Rectangle 2"/>
          <p:cNvSpPr>
            <a:spLocks noGrp="1" noRot="1" noChangeAspect="1" noChangeArrowheads="1" noTextEdit="1"/>
          </p:cNvSpPr>
          <p:nvPr>
            <p:ph type="sldImg"/>
          </p:nvPr>
        </p:nvSpPr>
        <p:spPr>
          <a:xfrm>
            <a:off x="2857500" y="514350"/>
            <a:ext cx="3429000" cy="257175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4647" indent="0" algn="ctr">
              <a:buNone/>
              <a:defRPr/>
            </a:lvl2pPr>
            <a:lvl3pPr marL="909284" indent="0" algn="ctr">
              <a:buNone/>
              <a:defRPr/>
            </a:lvl3pPr>
            <a:lvl4pPr marL="1363926" indent="0" algn="ctr">
              <a:buNone/>
              <a:defRPr/>
            </a:lvl4pPr>
            <a:lvl5pPr marL="1818564" indent="0" algn="ctr">
              <a:buNone/>
              <a:defRPr/>
            </a:lvl5pPr>
            <a:lvl6pPr marL="2273207" indent="0" algn="ctr">
              <a:buNone/>
              <a:defRPr/>
            </a:lvl6pPr>
            <a:lvl7pPr marL="2727844" indent="0" algn="ctr">
              <a:buNone/>
              <a:defRPr/>
            </a:lvl7pPr>
            <a:lvl8pPr marL="3182489" indent="0" algn="ctr">
              <a:buNone/>
              <a:defRPr/>
            </a:lvl8pPr>
            <a:lvl9pPr marL="36371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040AE1E0-3542-F248-9C09-A82D2ECE221D}" type="slidenum">
              <a:rPr lang="en-US"/>
              <a:pPr>
                <a:defRPr/>
              </a:pPr>
              <a:t>‹#›</a:t>
            </a:fld>
            <a:endParaRPr lang="en-US"/>
          </a:p>
        </p:txBody>
      </p:sp>
    </p:spTree>
    <p:extLst>
      <p:ext uri="{BB962C8B-B14F-4D97-AF65-F5344CB8AC3E}">
        <p14:creationId xmlns:p14="http://schemas.microsoft.com/office/powerpoint/2010/main" val="125697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B73B9DA3-249F-004B-AD22-5859E06C0EF0}" type="slidenum">
              <a:rPr lang="en-US"/>
              <a:pPr>
                <a:defRPr/>
              </a:pPr>
              <a:t>‹#›</a:t>
            </a:fld>
            <a:endParaRPr lang="en-US"/>
          </a:p>
        </p:txBody>
      </p:sp>
    </p:spTree>
    <p:extLst>
      <p:ext uri="{BB962C8B-B14F-4D97-AF65-F5344CB8AC3E}">
        <p14:creationId xmlns:p14="http://schemas.microsoft.com/office/powerpoint/2010/main" val="81877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6887CD99-A0B2-074C-827D-58233C75AA26}" type="slidenum">
              <a:rPr lang="en-US"/>
              <a:pPr>
                <a:defRPr/>
              </a:pPr>
              <a:t>‹#›</a:t>
            </a:fld>
            <a:endParaRPr lang="en-US"/>
          </a:p>
        </p:txBody>
      </p:sp>
    </p:spTree>
    <p:extLst>
      <p:ext uri="{BB962C8B-B14F-4D97-AF65-F5344CB8AC3E}">
        <p14:creationId xmlns:p14="http://schemas.microsoft.com/office/powerpoint/2010/main" val="267021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4647" indent="0" algn="ctr">
              <a:buNone/>
              <a:defRPr>
                <a:solidFill>
                  <a:schemeClr val="tx1">
                    <a:tint val="75000"/>
                  </a:schemeClr>
                </a:solidFill>
              </a:defRPr>
            </a:lvl2pPr>
            <a:lvl3pPr marL="909284" indent="0" algn="ctr">
              <a:buNone/>
              <a:defRPr>
                <a:solidFill>
                  <a:schemeClr val="tx1">
                    <a:tint val="75000"/>
                  </a:schemeClr>
                </a:solidFill>
              </a:defRPr>
            </a:lvl3pPr>
            <a:lvl4pPr marL="1363926" indent="0" algn="ctr">
              <a:buNone/>
              <a:defRPr>
                <a:solidFill>
                  <a:schemeClr val="tx1">
                    <a:tint val="75000"/>
                  </a:schemeClr>
                </a:solidFill>
              </a:defRPr>
            </a:lvl4pPr>
            <a:lvl5pPr marL="1818564" indent="0" algn="ctr">
              <a:buNone/>
              <a:defRPr>
                <a:solidFill>
                  <a:schemeClr val="tx1">
                    <a:tint val="75000"/>
                  </a:schemeClr>
                </a:solidFill>
              </a:defRPr>
            </a:lvl5pPr>
            <a:lvl6pPr marL="2273207" indent="0" algn="ctr">
              <a:buNone/>
              <a:defRPr>
                <a:solidFill>
                  <a:schemeClr val="tx1">
                    <a:tint val="75000"/>
                  </a:schemeClr>
                </a:solidFill>
              </a:defRPr>
            </a:lvl6pPr>
            <a:lvl7pPr marL="2727844" indent="0" algn="ctr">
              <a:buNone/>
              <a:defRPr>
                <a:solidFill>
                  <a:schemeClr val="tx1">
                    <a:tint val="75000"/>
                  </a:schemeClr>
                </a:solidFill>
              </a:defRPr>
            </a:lvl7pPr>
            <a:lvl8pPr marL="3182489" indent="0" algn="ctr">
              <a:buNone/>
              <a:defRPr>
                <a:solidFill>
                  <a:schemeClr val="tx1">
                    <a:tint val="75000"/>
                  </a:schemeClr>
                </a:solidFill>
              </a:defRPr>
            </a:lvl8pPr>
            <a:lvl9pPr marL="36371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B2D706D1-92EC-C54E-9954-326D99F3B514}" type="slidenum">
              <a:rPr lang="en-US"/>
              <a:pPr>
                <a:defRPr/>
              </a:pPr>
              <a:t>‹#›</a:t>
            </a:fld>
            <a:endParaRPr lang="en-US"/>
          </a:p>
        </p:txBody>
      </p:sp>
    </p:spTree>
    <p:extLst>
      <p:ext uri="{BB962C8B-B14F-4D97-AF65-F5344CB8AC3E}">
        <p14:creationId xmlns:p14="http://schemas.microsoft.com/office/powerpoint/2010/main" val="941620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D939C7BA-774F-864A-B22E-CEAA37022818}" type="slidenum">
              <a:rPr lang="en-US"/>
              <a:pPr>
                <a:defRPr/>
              </a:pPr>
              <a:t>‹#›</a:t>
            </a:fld>
            <a:endParaRPr lang="en-US"/>
          </a:p>
        </p:txBody>
      </p:sp>
    </p:spTree>
    <p:extLst>
      <p:ext uri="{BB962C8B-B14F-4D97-AF65-F5344CB8AC3E}">
        <p14:creationId xmlns:p14="http://schemas.microsoft.com/office/powerpoint/2010/main" val="267561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4647" indent="0">
              <a:buNone/>
              <a:defRPr sz="1800">
                <a:solidFill>
                  <a:schemeClr val="tx1">
                    <a:tint val="75000"/>
                  </a:schemeClr>
                </a:solidFill>
              </a:defRPr>
            </a:lvl2pPr>
            <a:lvl3pPr marL="909284" indent="0">
              <a:buNone/>
              <a:defRPr sz="1600">
                <a:solidFill>
                  <a:schemeClr val="tx1">
                    <a:tint val="75000"/>
                  </a:schemeClr>
                </a:solidFill>
              </a:defRPr>
            </a:lvl3pPr>
            <a:lvl4pPr marL="1363926" indent="0">
              <a:buNone/>
              <a:defRPr sz="1400">
                <a:solidFill>
                  <a:schemeClr val="tx1">
                    <a:tint val="75000"/>
                  </a:schemeClr>
                </a:solidFill>
              </a:defRPr>
            </a:lvl4pPr>
            <a:lvl5pPr marL="1818564" indent="0">
              <a:buNone/>
              <a:defRPr sz="1400">
                <a:solidFill>
                  <a:schemeClr val="tx1">
                    <a:tint val="75000"/>
                  </a:schemeClr>
                </a:solidFill>
              </a:defRPr>
            </a:lvl5pPr>
            <a:lvl6pPr marL="2273207" indent="0">
              <a:buNone/>
              <a:defRPr sz="1400">
                <a:solidFill>
                  <a:schemeClr val="tx1">
                    <a:tint val="75000"/>
                  </a:schemeClr>
                </a:solidFill>
              </a:defRPr>
            </a:lvl6pPr>
            <a:lvl7pPr marL="2727844" indent="0">
              <a:buNone/>
              <a:defRPr sz="1400">
                <a:solidFill>
                  <a:schemeClr val="tx1">
                    <a:tint val="75000"/>
                  </a:schemeClr>
                </a:solidFill>
              </a:defRPr>
            </a:lvl7pPr>
            <a:lvl8pPr marL="3182489" indent="0">
              <a:buNone/>
              <a:defRPr sz="1400">
                <a:solidFill>
                  <a:schemeClr val="tx1">
                    <a:tint val="75000"/>
                  </a:schemeClr>
                </a:solidFill>
              </a:defRPr>
            </a:lvl8pPr>
            <a:lvl9pPr marL="36371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CD58BF4-317B-E24A-BFEA-AAC244AB1A42}" type="slidenum">
              <a:rPr lang="en-US"/>
              <a:pPr>
                <a:defRPr/>
              </a:pPr>
              <a:t>‹#›</a:t>
            </a:fld>
            <a:endParaRPr lang="en-US"/>
          </a:p>
        </p:txBody>
      </p:sp>
    </p:spTree>
    <p:extLst>
      <p:ext uri="{BB962C8B-B14F-4D97-AF65-F5344CB8AC3E}">
        <p14:creationId xmlns:p14="http://schemas.microsoft.com/office/powerpoint/2010/main" val="8701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8697E78B-D50A-2642-939A-E57A91169DDD}" type="slidenum">
              <a:rPr lang="en-US"/>
              <a:pPr>
                <a:defRPr/>
              </a:pPr>
              <a:t>‹#›</a:t>
            </a:fld>
            <a:endParaRPr lang="en-US"/>
          </a:p>
        </p:txBody>
      </p:sp>
    </p:spTree>
    <p:extLst>
      <p:ext uri="{BB962C8B-B14F-4D97-AF65-F5344CB8AC3E}">
        <p14:creationId xmlns:p14="http://schemas.microsoft.com/office/powerpoint/2010/main" val="77035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647" indent="0">
              <a:buNone/>
              <a:defRPr sz="2000" b="1"/>
            </a:lvl2pPr>
            <a:lvl3pPr marL="909284" indent="0">
              <a:buNone/>
              <a:defRPr sz="1800" b="1"/>
            </a:lvl3pPr>
            <a:lvl4pPr marL="1363926" indent="0">
              <a:buNone/>
              <a:defRPr sz="1600" b="1"/>
            </a:lvl4pPr>
            <a:lvl5pPr marL="1818564" indent="0">
              <a:buNone/>
              <a:defRPr sz="1600" b="1"/>
            </a:lvl5pPr>
            <a:lvl6pPr marL="2273207" indent="0">
              <a:buNone/>
              <a:defRPr sz="1600" b="1"/>
            </a:lvl6pPr>
            <a:lvl7pPr marL="2727844" indent="0">
              <a:buNone/>
              <a:defRPr sz="1600" b="1"/>
            </a:lvl7pPr>
            <a:lvl8pPr marL="3182489" indent="0">
              <a:buNone/>
              <a:defRPr sz="1600" b="1"/>
            </a:lvl8pPr>
            <a:lvl9pPr marL="36371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3" y="1535113"/>
            <a:ext cx="4041775" cy="639762"/>
          </a:xfrm>
        </p:spPr>
        <p:txBody>
          <a:bodyPr anchor="b"/>
          <a:lstStyle>
            <a:lvl1pPr marL="0" indent="0">
              <a:buNone/>
              <a:defRPr sz="2400" b="1"/>
            </a:lvl1pPr>
            <a:lvl2pPr marL="454647" indent="0">
              <a:buNone/>
              <a:defRPr sz="2000" b="1"/>
            </a:lvl2pPr>
            <a:lvl3pPr marL="909284" indent="0">
              <a:buNone/>
              <a:defRPr sz="1800" b="1"/>
            </a:lvl3pPr>
            <a:lvl4pPr marL="1363926" indent="0">
              <a:buNone/>
              <a:defRPr sz="1600" b="1"/>
            </a:lvl4pPr>
            <a:lvl5pPr marL="1818564" indent="0">
              <a:buNone/>
              <a:defRPr sz="1600" b="1"/>
            </a:lvl5pPr>
            <a:lvl6pPr marL="2273207" indent="0">
              <a:buNone/>
              <a:defRPr sz="1600" b="1"/>
            </a:lvl6pPr>
            <a:lvl7pPr marL="2727844" indent="0">
              <a:buNone/>
              <a:defRPr sz="1600" b="1"/>
            </a:lvl7pPr>
            <a:lvl8pPr marL="3182489" indent="0">
              <a:buNone/>
              <a:defRPr sz="1600" b="1"/>
            </a:lvl8pPr>
            <a:lvl9pPr marL="3637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AF137EA4-1C6E-2849-B87B-B71CEF388D0D}" type="slidenum">
              <a:rPr lang="en-US"/>
              <a:pPr>
                <a:defRPr/>
              </a:pPr>
              <a:t>‹#›</a:t>
            </a:fld>
            <a:endParaRPr lang="en-US"/>
          </a:p>
        </p:txBody>
      </p:sp>
    </p:spTree>
    <p:extLst>
      <p:ext uri="{BB962C8B-B14F-4D97-AF65-F5344CB8AC3E}">
        <p14:creationId xmlns:p14="http://schemas.microsoft.com/office/powerpoint/2010/main" val="151713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4C5344C3-4E39-4144-B848-2E1FD86238F8}" type="slidenum">
              <a:rPr lang="en-US"/>
              <a:pPr>
                <a:defRPr/>
              </a:pPr>
              <a:t>‹#›</a:t>
            </a:fld>
            <a:endParaRPr lang="en-US"/>
          </a:p>
        </p:txBody>
      </p:sp>
    </p:spTree>
    <p:extLst>
      <p:ext uri="{BB962C8B-B14F-4D97-AF65-F5344CB8AC3E}">
        <p14:creationId xmlns:p14="http://schemas.microsoft.com/office/powerpoint/2010/main" val="229279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FC434ECE-D3A1-B34B-91EA-B39D9EA73E2F}" type="slidenum">
              <a:rPr lang="en-US"/>
              <a:pPr>
                <a:defRPr/>
              </a:pPr>
              <a:t>‹#›</a:t>
            </a:fld>
            <a:endParaRPr lang="en-US"/>
          </a:p>
        </p:txBody>
      </p:sp>
    </p:spTree>
    <p:extLst>
      <p:ext uri="{BB962C8B-B14F-4D97-AF65-F5344CB8AC3E}">
        <p14:creationId xmlns:p14="http://schemas.microsoft.com/office/powerpoint/2010/main" val="595809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4647" indent="0">
              <a:buNone/>
              <a:defRPr sz="1200"/>
            </a:lvl2pPr>
            <a:lvl3pPr marL="909284" indent="0">
              <a:buNone/>
              <a:defRPr sz="1000"/>
            </a:lvl3pPr>
            <a:lvl4pPr marL="1363926" indent="0">
              <a:buNone/>
              <a:defRPr sz="900"/>
            </a:lvl4pPr>
            <a:lvl5pPr marL="1818564" indent="0">
              <a:buNone/>
              <a:defRPr sz="900"/>
            </a:lvl5pPr>
            <a:lvl6pPr marL="2273207" indent="0">
              <a:buNone/>
              <a:defRPr sz="900"/>
            </a:lvl6pPr>
            <a:lvl7pPr marL="2727844" indent="0">
              <a:buNone/>
              <a:defRPr sz="900"/>
            </a:lvl7pPr>
            <a:lvl8pPr marL="3182489" indent="0">
              <a:buNone/>
              <a:defRPr sz="900"/>
            </a:lvl8pPr>
            <a:lvl9pPr marL="36371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18EFB769-C9D9-3D45-9087-BDA40ACA6136}" type="slidenum">
              <a:rPr lang="en-US"/>
              <a:pPr>
                <a:defRPr/>
              </a:pPr>
              <a:t>‹#›</a:t>
            </a:fld>
            <a:endParaRPr lang="en-US"/>
          </a:p>
        </p:txBody>
      </p:sp>
    </p:spTree>
    <p:extLst>
      <p:ext uri="{BB962C8B-B14F-4D97-AF65-F5344CB8AC3E}">
        <p14:creationId xmlns:p14="http://schemas.microsoft.com/office/powerpoint/2010/main" val="375094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381047D6-3C79-0D42-A759-EE04D560DB53}" type="slidenum">
              <a:rPr lang="en-US"/>
              <a:pPr>
                <a:defRPr/>
              </a:pPr>
              <a:t>‹#›</a:t>
            </a:fld>
            <a:endParaRPr lang="en-US"/>
          </a:p>
        </p:txBody>
      </p:sp>
    </p:spTree>
    <p:extLst>
      <p:ext uri="{BB962C8B-B14F-4D97-AF65-F5344CB8AC3E}">
        <p14:creationId xmlns:p14="http://schemas.microsoft.com/office/powerpoint/2010/main" val="1888068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4647" indent="0">
              <a:buNone/>
              <a:defRPr sz="2800"/>
            </a:lvl2pPr>
            <a:lvl3pPr marL="909284" indent="0">
              <a:buNone/>
              <a:defRPr sz="2400"/>
            </a:lvl3pPr>
            <a:lvl4pPr marL="1363926" indent="0">
              <a:buNone/>
              <a:defRPr sz="2000"/>
            </a:lvl4pPr>
            <a:lvl5pPr marL="1818564" indent="0">
              <a:buNone/>
              <a:defRPr sz="2000"/>
            </a:lvl5pPr>
            <a:lvl6pPr marL="2273207" indent="0">
              <a:buNone/>
              <a:defRPr sz="2000"/>
            </a:lvl6pPr>
            <a:lvl7pPr marL="2727844" indent="0">
              <a:buNone/>
              <a:defRPr sz="2000"/>
            </a:lvl7pPr>
            <a:lvl8pPr marL="3182489" indent="0">
              <a:buNone/>
              <a:defRPr sz="2000"/>
            </a:lvl8pPr>
            <a:lvl9pPr marL="363712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647" indent="0">
              <a:buNone/>
              <a:defRPr sz="1200"/>
            </a:lvl2pPr>
            <a:lvl3pPr marL="909284" indent="0">
              <a:buNone/>
              <a:defRPr sz="1000"/>
            </a:lvl3pPr>
            <a:lvl4pPr marL="1363926" indent="0">
              <a:buNone/>
              <a:defRPr sz="900"/>
            </a:lvl4pPr>
            <a:lvl5pPr marL="1818564" indent="0">
              <a:buNone/>
              <a:defRPr sz="900"/>
            </a:lvl5pPr>
            <a:lvl6pPr marL="2273207" indent="0">
              <a:buNone/>
              <a:defRPr sz="900"/>
            </a:lvl6pPr>
            <a:lvl7pPr marL="2727844" indent="0">
              <a:buNone/>
              <a:defRPr sz="900"/>
            </a:lvl7pPr>
            <a:lvl8pPr marL="3182489" indent="0">
              <a:buNone/>
              <a:defRPr sz="900"/>
            </a:lvl8pPr>
            <a:lvl9pPr marL="36371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6AF24EC3-CE29-6443-AE71-9047DED9ADCD}" type="slidenum">
              <a:rPr lang="en-US"/>
              <a:pPr>
                <a:defRPr/>
              </a:pPr>
              <a:t>‹#›</a:t>
            </a:fld>
            <a:endParaRPr lang="en-US"/>
          </a:p>
        </p:txBody>
      </p:sp>
    </p:spTree>
    <p:extLst>
      <p:ext uri="{BB962C8B-B14F-4D97-AF65-F5344CB8AC3E}">
        <p14:creationId xmlns:p14="http://schemas.microsoft.com/office/powerpoint/2010/main" val="21413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22477805-FE00-3F4B-A82C-14F53981B9E8}" type="slidenum">
              <a:rPr lang="en-US"/>
              <a:pPr>
                <a:defRPr/>
              </a:pPr>
              <a:t>‹#›</a:t>
            </a:fld>
            <a:endParaRPr lang="en-US"/>
          </a:p>
        </p:txBody>
      </p:sp>
    </p:spTree>
    <p:extLst>
      <p:ext uri="{BB962C8B-B14F-4D97-AF65-F5344CB8AC3E}">
        <p14:creationId xmlns:p14="http://schemas.microsoft.com/office/powerpoint/2010/main" val="365043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41C63C6-13A1-A445-B184-7E2F9E872B8E}" type="slidenum">
              <a:rPr lang="en-US"/>
              <a:pPr>
                <a:defRPr/>
              </a:pPr>
              <a:t>‹#›</a:t>
            </a:fld>
            <a:endParaRPr lang="en-US"/>
          </a:p>
        </p:txBody>
      </p:sp>
    </p:spTree>
    <p:extLst>
      <p:ext uri="{BB962C8B-B14F-4D97-AF65-F5344CB8AC3E}">
        <p14:creationId xmlns:p14="http://schemas.microsoft.com/office/powerpoint/2010/main" val="788522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98F8E656-C54A-7248-A5B6-87E7AF7AA6AC}" type="slidenum">
              <a:rPr lang="en-US"/>
              <a:pPr>
                <a:defRPr/>
              </a:pPr>
              <a:t>‹#›</a:t>
            </a:fld>
            <a:endParaRPr lang="en-US"/>
          </a:p>
        </p:txBody>
      </p:sp>
    </p:spTree>
    <p:extLst>
      <p:ext uri="{BB962C8B-B14F-4D97-AF65-F5344CB8AC3E}">
        <p14:creationId xmlns:p14="http://schemas.microsoft.com/office/powerpoint/2010/main" val="214384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4965" indent="0" algn="ctr">
              <a:buNone/>
              <a:defRPr/>
            </a:lvl2pPr>
            <a:lvl3pPr marL="909921" indent="0" algn="ctr">
              <a:buNone/>
              <a:defRPr/>
            </a:lvl3pPr>
            <a:lvl4pPr marL="1364882" indent="0" algn="ctr">
              <a:buNone/>
              <a:defRPr/>
            </a:lvl4pPr>
            <a:lvl5pPr marL="1819840" indent="0" algn="ctr">
              <a:buNone/>
              <a:defRPr/>
            </a:lvl5pPr>
            <a:lvl6pPr marL="2274801" indent="0" algn="ctr">
              <a:buNone/>
              <a:defRPr/>
            </a:lvl6pPr>
            <a:lvl7pPr marL="2729759" indent="0" algn="ctr">
              <a:buNone/>
              <a:defRPr/>
            </a:lvl7pPr>
            <a:lvl8pPr marL="3184722" indent="0" algn="ctr">
              <a:buNone/>
              <a:defRPr/>
            </a:lvl8pPr>
            <a:lvl9pPr marL="3639679"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9B0F8B19-28CC-6045-BD13-4BD91A9E9F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4530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2E6FFC96-DF0D-E843-A9A8-721C3BA8EA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0703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4965" indent="0">
              <a:buNone/>
              <a:defRPr sz="1800"/>
            </a:lvl2pPr>
            <a:lvl3pPr marL="909921" indent="0">
              <a:buNone/>
              <a:defRPr sz="1600"/>
            </a:lvl3pPr>
            <a:lvl4pPr marL="1364882" indent="0">
              <a:buNone/>
              <a:defRPr sz="1400"/>
            </a:lvl4pPr>
            <a:lvl5pPr marL="1819840" indent="0">
              <a:buNone/>
              <a:defRPr sz="1400"/>
            </a:lvl5pPr>
            <a:lvl6pPr marL="2274801" indent="0">
              <a:buNone/>
              <a:defRPr sz="1400"/>
            </a:lvl6pPr>
            <a:lvl7pPr marL="2729759" indent="0">
              <a:buNone/>
              <a:defRPr sz="1400"/>
            </a:lvl7pPr>
            <a:lvl8pPr marL="3184722" indent="0">
              <a:buNone/>
              <a:defRPr sz="1400"/>
            </a:lvl8pPr>
            <a:lvl9pPr marL="3639679"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D70A94D3-DA48-3D48-8EE6-2B1C36E0AA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0591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fld id="{4C3055DF-0FC6-A947-8A62-2EBA356DD5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760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65" indent="0">
              <a:buNone/>
              <a:defRPr sz="2000" b="1"/>
            </a:lvl2pPr>
            <a:lvl3pPr marL="909921" indent="0">
              <a:buNone/>
              <a:defRPr sz="1800" b="1"/>
            </a:lvl3pPr>
            <a:lvl4pPr marL="1364882" indent="0">
              <a:buNone/>
              <a:defRPr sz="1600" b="1"/>
            </a:lvl4pPr>
            <a:lvl5pPr marL="1819840" indent="0">
              <a:buNone/>
              <a:defRPr sz="1600" b="1"/>
            </a:lvl5pPr>
            <a:lvl6pPr marL="2274801" indent="0">
              <a:buNone/>
              <a:defRPr sz="1600" b="1"/>
            </a:lvl6pPr>
            <a:lvl7pPr marL="2729759" indent="0">
              <a:buNone/>
              <a:defRPr sz="1600" b="1"/>
            </a:lvl7pPr>
            <a:lvl8pPr marL="3184722" indent="0">
              <a:buNone/>
              <a:defRPr sz="1600" b="1"/>
            </a:lvl8pPr>
            <a:lvl9pPr marL="36396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7" y="1535113"/>
            <a:ext cx="4041775" cy="639762"/>
          </a:xfrm>
        </p:spPr>
        <p:txBody>
          <a:bodyPr anchor="b"/>
          <a:lstStyle>
            <a:lvl1pPr marL="0" indent="0">
              <a:buNone/>
              <a:defRPr sz="2400" b="1"/>
            </a:lvl1pPr>
            <a:lvl2pPr marL="454965" indent="0">
              <a:buNone/>
              <a:defRPr sz="2000" b="1"/>
            </a:lvl2pPr>
            <a:lvl3pPr marL="909921" indent="0">
              <a:buNone/>
              <a:defRPr sz="1800" b="1"/>
            </a:lvl3pPr>
            <a:lvl4pPr marL="1364882" indent="0">
              <a:buNone/>
              <a:defRPr sz="1600" b="1"/>
            </a:lvl4pPr>
            <a:lvl5pPr marL="1819840" indent="0">
              <a:buNone/>
              <a:defRPr sz="1600" b="1"/>
            </a:lvl5pPr>
            <a:lvl6pPr marL="2274801" indent="0">
              <a:buNone/>
              <a:defRPr sz="1600" b="1"/>
            </a:lvl6pPr>
            <a:lvl7pPr marL="2729759" indent="0">
              <a:buNone/>
              <a:defRPr sz="1600" b="1"/>
            </a:lvl7pPr>
            <a:lvl8pPr marL="3184722" indent="0">
              <a:buNone/>
              <a:defRPr sz="1600" b="1"/>
            </a:lvl8pPr>
            <a:lvl9pPr marL="36396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fld id="{A011C6BA-DCCB-154B-9079-0A701866A3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581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fld id="{6C5C041A-FB44-564C-8BCC-7BC80B1BF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34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4647" indent="0">
              <a:buNone/>
              <a:defRPr sz="1800"/>
            </a:lvl2pPr>
            <a:lvl3pPr marL="909284" indent="0">
              <a:buNone/>
              <a:defRPr sz="1600"/>
            </a:lvl3pPr>
            <a:lvl4pPr marL="1363926" indent="0">
              <a:buNone/>
              <a:defRPr sz="1400"/>
            </a:lvl4pPr>
            <a:lvl5pPr marL="1818564" indent="0">
              <a:buNone/>
              <a:defRPr sz="1400"/>
            </a:lvl5pPr>
            <a:lvl6pPr marL="2273207" indent="0">
              <a:buNone/>
              <a:defRPr sz="1400"/>
            </a:lvl6pPr>
            <a:lvl7pPr marL="2727844" indent="0">
              <a:buNone/>
              <a:defRPr sz="1400"/>
            </a:lvl7pPr>
            <a:lvl8pPr marL="3182489" indent="0">
              <a:buNone/>
              <a:defRPr sz="1400"/>
            </a:lvl8pPr>
            <a:lvl9pPr marL="36371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91E60C48-A518-C945-806E-5E6A03D4C1C4}" type="slidenum">
              <a:rPr lang="en-US"/>
              <a:pPr>
                <a:defRPr/>
              </a:pPr>
              <a:t>‹#›</a:t>
            </a:fld>
            <a:endParaRPr lang="en-US"/>
          </a:p>
        </p:txBody>
      </p:sp>
    </p:spTree>
    <p:extLst>
      <p:ext uri="{BB962C8B-B14F-4D97-AF65-F5344CB8AC3E}">
        <p14:creationId xmlns:p14="http://schemas.microsoft.com/office/powerpoint/2010/main" val="2067938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E224CE2B-DC97-6D43-AE3D-9DCE755773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456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4965" indent="0">
              <a:buNone/>
              <a:defRPr sz="1200"/>
            </a:lvl2pPr>
            <a:lvl3pPr marL="909921" indent="0">
              <a:buNone/>
              <a:defRPr sz="1000"/>
            </a:lvl3pPr>
            <a:lvl4pPr marL="1364882" indent="0">
              <a:buNone/>
              <a:defRPr sz="900"/>
            </a:lvl4pPr>
            <a:lvl5pPr marL="1819840" indent="0">
              <a:buNone/>
              <a:defRPr sz="900"/>
            </a:lvl5pPr>
            <a:lvl6pPr marL="2274801" indent="0">
              <a:buNone/>
              <a:defRPr sz="900"/>
            </a:lvl6pPr>
            <a:lvl7pPr marL="2729759" indent="0">
              <a:buNone/>
              <a:defRPr sz="900"/>
            </a:lvl7pPr>
            <a:lvl8pPr marL="3184722" indent="0">
              <a:buNone/>
              <a:defRPr sz="900"/>
            </a:lvl8pPr>
            <a:lvl9pPr marL="36396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fld id="{EDA1B96C-4787-4144-95CE-2CA177EE70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9397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65" indent="0">
              <a:buNone/>
              <a:defRPr sz="2800"/>
            </a:lvl2pPr>
            <a:lvl3pPr marL="909921" indent="0">
              <a:buNone/>
              <a:defRPr sz="2400"/>
            </a:lvl3pPr>
            <a:lvl4pPr marL="1364882" indent="0">
              <a:buNone/>
              <a:defRPr sz="2000"/>
            </a:lvl4pPr>
            <a:lvl5pPr marL="1819840" indent="0">
              <a:buNone/>
              <a:defRPr sz="2000"/>
            </a:lvl5pPr>
            <a:lvl6pPr marL="2274801" indent="0">
              <a:buNone/>
              <a:defRPr sz="2000"/>
            </a:lvl6pPr>
            <a:lvl7pPr marL="2729759" indent="0">
              <a:buNone/>
              <a:defRPr sz="2000"/>
            </a:lvl7pPr>
            <a:lvl8pPr marL="3184722" indent="0">
              <a:buNone/>
              <a:defRPr sz="2000"/>
            </a:lvl8pPr>
            <a:lvl9pPr marL="363967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65" indent="0">
              <a:buNone/>
              <a:defRPr sz="1200"/>
            </a:lvl2pPr>
            <a:lvl3pPr marL="909921" indent="0">
              <a:buNone/>
              <a:defRPr sz="1000"/>
            </a:lvl3pPr>
            <a:lvl4pPr marL="1364882" indent="0">
              <a:buNone/>
              <a:defRPr sz="900"/>
            </a:lvl4pPr>
            <a:lvl5pPr marL="1819840" indent="0">
              <a:buNone/>
              <a:defRPr sz="900"/>
            </a:lvl5pPr>
            <a:lvl6pPr marL="2274801" indent="0">
              <a:buNone/>
              <a:defRPr sz="900"/>
            </a:lvl6pPr>
            <a:lvl7pPr marL="2729759" indent="0">
              <a:buNone/>
              <a:defRPr sz="900"/>
            </a:lvl7pPr>
            <a:lvl8pPr marL="3184722" indent="0">
              <a:buNone/>
              <a:defRPr sz="900"/>
            </a:lvl8pPr>
            <a:lvl9pPr marL="36396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fld id="{8EA1C38A-0801-794C-A2A4-7B12B22EBD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5632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CD1A45C2-F66A-9440-BE1E-85D98C68B8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4162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240A71D0-0813-8A44-9BB6-AB5EB4EABF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186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3FAC29-1F5B-DA4F-A08C-63876F23D7B5}" type="slidenum">
              <a:rPr lang="en-US">
                <a:ea typeface="ＭＳ Ｐゴシック"/>
                <a:cs typeface="ＭＳ Ｐゴシック"/>
              </a:rPr>
              <a:pPr>
                <a:defRPr/>
              </a:pPr>
              <a:t>‹#›</a:t>
            </a:fld>
            <a:endParaRPr lang="en-US">
              <a:ea typeface="ＭＳ Ｐゴシック"/>
              <a:cs typeface="ＭＳ Ｐゴシック"/>
            </a:endParaRPr>
          </a:p>
        </p:txBody>
      </p:sp>
    </p:spTree>
    <p:extLst>
      <p:ext uri="{BB962C8B-B14F-4D97-AF65-F5344CB8AC3E}">
        <p14:creationId xmlns:p14="http://schemas.microsoft.com/office/powerpoint/2010/main" val="3160867459"/>
      </p:ext>
    </p:extLst>
  </p:cSld>
  <p:clrMapOvr>
    <a:masterClrMapping/>
  </p:clrMapOvr>
  <p:transition xmlns:p14="http://schemas.microsoft.com/office/powerpoint/2010/mai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BDB535-854A-F541-80AD-B5FA6E296909}" type="datetime1">
              <a:rPr lang="en-US"/>
              <a:pPr>
                <a:defRPr/>
              </a:pPr>
              <a:t>3/25/14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3F01DD-963E-EC44-A17B-37AFCB658B56}" type="slidenum">
              <a:rPr lang="en-US"/>
              <a:pPr>
                <a:defRPr/>
              </a:pPr>
              <a:t>‹#›</a:t>
            </a:fld>
            <a:endParaRPr lang="en-US" dirty="0"/>
          </a:p>
        </p:txBody>
      </p:sp>
    </p:spTree>
    <p:extLst>
      <p:ext uri="{BB962C8B-B14F-4D97-AF65-F5344CB8AC3E}">
        <p14:creationId xmlns:p14="http://schemas.microsoft.com/office/powerpoint/2010/main" val="2640972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127C40-C55D-454E-9195-0CB070F34452}" type="datetime1">
              <a:rPr lang="en-US"/>
              <a:pPr/>
              <a:t>3/25/14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A1DB5B-18D0-B24B-ADD8-39036940C5EA}" type="slidenum">
              <a:rPr lang="en-US"/>
              <a:pPr/>
              <a:t>‹#›</a:t>
            </a:fld>
            <a:endParaRPr lang="en-US"/>
          </a:p>
        </p:txBody>
      </p:sp>
    </p:spTree>
    <p:extLst>
      <p:ext uri="{BB962C8B-B14F-4D97-AF65-F5344CB8AC3E}">
        <p14:creationId xmlns:p14="http://schemas.microsoft.com/office/powerpoint/2010/main" val="390643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969CB28B-1136-4746-8F43-63D3E26D0EA4}" type="slidenum">
              <a:rPr lang="en-US"/>
              <a:pPr>
                <a:defRPr/>
              </a:pPr>
              <a:t>‹#›</a:t>
            </a:fld>
            <a:endParaRPr lang="en-US"/>
          </a:p>
        </p:txBody>
      </p:sp>
    </p:spTree>
    <p:extLst>
      <p:ext uri="{BB962C8B-B14F-4D97-AF65-F5344CB8AC3E}">
        <p14:creationId xmlns:p14="http://schemas.microsoft.com/office/powerpoint/2010/main" val="159426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647" indent="0">
              <a:buNone/>
              <a:defRPr sz="2000" b="1"/>
            </a:lvl2pPr>
            <a:lvl3pPr marL="909284" indent="0">
              <a:buNone/>
              <a:defRPr sz="1800" b="1"/>
            </a:lvl3pPr>
            <a:lvl4pPr marL="1363926" indent="0">
              <a:buNone/>
              <a:defRPr sz="1600" b="1"/>
            </a:lvl4pPr>
            <a:lvl5pPr marL="1818564" indent="0">
              <a:buNone/>
              <a:defRPr sz="1600" b="1"/>
            </a:lvl5pPr>
            <a:lvl6pPr marL="2273207" indent="0">
              <a:buNone/>
              <a:defRPr sz="1600" b="1"/>
            </a:lvl6pPr>
            <a:lvl7pPr marL="2727844" indent="0">
              <a:buNone/>
              <a:defRPr sz="1600" b="1"/>
            </a:lvl7pPr>
            <a:lvl8pPr marL="3182489" indent="0">
              <a:buNone/>
              <a:defRPr sz="1600" b="1"/>
            </a:lvl8pPr>
            <a:lvl9pPr marL="36371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3" y="1535113"/>
            <a:ext cx="4041775" cy="639762"/>
          </a:xfrm>
        </p:spPr>
        <p:txBody>
          <a:bodyPr anchor="b"/>
          <a:lstStyle>
            <a:lvl1pPr marL="0" indent="0">
              <a:buNone/>
              <a:defRPr sz="2400" b="1"/>
            </a:lvl1pPr>
            <a:lvl2pPr marL="454647" indent="0">
              <a:buNone/>
              <a:defRPr sz="2000" b="1"/>
            </a:lvl2pPr>
            <a:lvl3pPr marL="909284" indent="0">
              <a:buNone/>
              <a:defRPr sz="1800" b="1"/>
            </a:lvl3pPr>
            <a:lvl4pPr marL="1363926" indent="0">
              <a:buNone/>
              <a:defRPr sz="1600" b="1"/>
            </a:lvl4pPr>
            <a:lvl5pPr marL="1818564" indent="0">
              <a:buNone/>
              <a:defRPr sz="1600" b="1"/>
            </a:lvl5pPr>
            <a:lvl6pPr marL="2273207" indent="0">
              <a:buNone/>
              <a:defRPr sz="1600" b="1"/>
            </a:lvl6pPr>
            <a:lvl7pPr marL="2727844" indent="0">
              <a:buNone/>
              <a:defRPr sz="1600" b="1"/>
            </a:lvl7pPr>
            <a:lvl8pPr marL="3182489" indent="0">
              <a:buNone/>
              <a:defRPr sz="1600" b="1"/>
            </a:lvl8pPr>
            <a:lvl9pPr marL="36371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D0901DA4-0FFD-9343-98E6-2B1963AAA2AA}" type="slidenum">
              <a:rPr lang="en-US"/>
              <a:pPr>
                <a:defRPr/>
              </a:pPr>
              <a:t>‹#›</a:t>
            </a:fld>
            <a:endParaRPr lang="en-US"/>
          </a:p>
        </p:txBody>
      </p:sp>
    </p:spTree>
    <p:extLst>
      <p:ext uri="{BB962C8B-B14F-4D97-AF65-F5344CB8AC3E}">
        <p14:creationId xmlns:p14="http://schemas.microsoft.com/office/powerpoint/2010/main" val="240748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834ED114-171C-4C4B-848B-4E17B8C4505A}" type="slidenum">
              <a:rPr lang="en-US"/>
              <a:pPr>
                <a:defRPr/>
              </a:pPr>
              <a:t>‹#›</a:t>
            </a:fld>
            <a:endParaRPr lang="en-US"/>
          </a:p>
        </p:txBody>
      </p:sp>
    </p:spTree>
    <p:extLst>
      <p:ext uri="{BB962C8B-B14F-4D97-AF65-F5344CB8AC3E}">
        <p14:creationId xmlns:p14="http://schemas.microsoft.com/office/powerpoint/2010/main" val="44390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6DBBD789-05A1-C647-8D0D-D329AADB44FF}" type="slidenum">
              <a:rPr lang="en-US"/>
              <a:pPr>
                <a:defRPr/>
              </a:pPr>
              <a:t>‹#›</a:t>
            </a:fld>
            <a:endParaRPr lang="en-US"/>
          </a:p>
        </p:txBody>
      </p:sp>
    </p:spTree>
    <p:extLst>
      <p:ext uri="{BB962C8B-B14F-4D97-AF65-F5344CB8AC3E}">
        <p14:creationId xmlns:p14="http://schemas.microsoft.com/office/powerpoint/2010/main" val="395858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4647" indent="0">
              <a:buNone/>
              <a:defRPr sz="1200"/>
            </a:lvl2pPr>
            <a:lvl3pPr marL="909284" indent="0">
              <a:buNone/>
              <a:defRPr sz="1000"/>
            </a:lvl3pPr>
            <a:lvl4pPr marL="1363926" indent="0">
              <a:buNone/>
              <a:defRPr sz="900"/>
            </a:lvl4pPr>
            <a:lvl5pPr marL="1818564" indent="0">
              <a:buNone/>
              <a:defRPr sz="900"/>
            </a:lvl5pPr>
            <a:lvl6pPr marL="2273207" indent="0">
              <a:buNone/>
              <a:defRPr sz="900"/>
            </a:lvl6pPr>
            <a:lvl7pPr marL="2727844" indent="0">
              <a:buNone/>
              <a:defRPr sz="900"/>
            </a:lvl7pPr>
            <a:lvl8pPr marL="3182489" indent="0">
              <a:buNone/>
              <a:defRPr sz="900"/>
            </a:lvl8pPr>
            <a:lvl9pPr marL="36371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DD4E556C-4C24-6749-8BEB-A43DB2126BF5}" type="slidenum">
              <a:rPr lang="en-US"/>
              <a:pPr>
                <a:defRPr/>
              </a:pPr>
              <a:t>‹#›</a:t>
            </a:fld>
            <a:endParaRPr lang="en-US"/>
          </a:p>
        </p:txBody>
      </p:sp>
    </p:spTree>
    <p:extLst>
      <p:ext uri="{BB962C8B-B14F-4D97-AF65-F5344CB8AC3E}">
        <p14:creationId xmlns:p14="http://schemas.microsoft.com/office/powerpoint/2010/main" val="217453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647" indent="0">
              <a:buNone/>
              <a:defRPr sz="2800"/>
            </a:lvl2pPr>
            <a:lvl3pPr marL="909284" indent="0">
              <a:buNone/>
              <a:defRPr sz="2400"/>
            </a:lvl3pPr>
            <a:lvl4pPr marL="1363926" indent="0">
              <a:buNone/>
              <a:defRPr sz="2000"/>
            </a:lvl4pPr>
            <a:lvl5pPr marL="1818564" indent="0">
              <a:buNone/>
              <a:defRPr sz="2000"/>
            </a:lvl5pPr>
            <a:lvl6pPr marL="2273207" indent="0">
              <a:buNone/>
              <a:defRPr sz="2000"/>
            </a:lvl6pPr>
            <a:lvl7pPr marL="2727844" indent="0">
              <a:buNone/>
              <a:defRPr sz="2000"/>
            </a:lvl7pPr>
            <a:lvl8pPr marL="3182489" indent="0">
              <a:buNone/>
              <a:defRPr sz="2000"/>
            </a:lvl8pPr>
            <a:lvl9pPr marL="363712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647" indent="0">
              <a:buNone/>
              <a:defRPr sz="1200"/>
            </a:lvl2pPr>
            <a:lvl3pPr marL="909284" indent="0">
              <a:buNone/>
              <a:defRPr sz="1000"/>
            </a:lvl3pPr>
            <a:lvl4pPr marL="1363926" indent="0">
              <a:buNone/>
              <a:defRPr sz="900"/>
            </a:lvl4pPr>
            <a:lvl5pPr marL="1818564" indent="0">
              <a:buNone/>
              <a:defRPr sz="900"/>
            </a:lvl5pPr>
            <a:lvl6pPr marL="2273207" indent="0">
              <a:buNone/>
              <a:defRPr sz="900"/>
            </a:lvl6pPr>
            <a:lvl7pPr marL="2727844" indent="0">
              <a:buNone/>
              <a:defRPr sz="900"/>
            </a:lvl7pPr>
            <a:lvl8pPr marL="3182489" indent="0">
              <a:buNone/>
              <a:defRPr sz="900"/>
            </a:lvl8pPr>
            <a:lvl9pPr marL="36371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58BF079C-0C5E-FD47-8D19-4E76D7216473}" type="slidenum">
              <a:rPr lang="en-US"/>
              <a:pPr>
                <a:defRPr/>
              </a:pPr>
              <a:t>‹#›</a:t>
            </a:fld>
            <a:endParaRPr lang="en-US"/>
          </a:p>
        </p:txBody>
      </p:sp>
    </p:spTree>
    <p:extLst>
      <p:ext uri="{BB962C8B-B14F-4D97-AF65-F5344CB8AC3E}">
        <p14:creationId xmlns:p14="http://schemas.microsoft.com/office/powerpoint/2010/main" val="2218956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928" tIns="45468" rIns="90928" bIns="4546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928" tIns="45468" rIns="90928" bIns="454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28" tIns="45468" rIns="90928" bIns="45468"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28" tIns="45468" rIns="90928" bIns="45468"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28" tIns="45468" rIns="90928" bIns="45468" numCol="1" anchor="t" anchorCtr="0" compatLnSpc="1">
            <a:prstTxWarp prst="textNoShape">
              <a:avLst/>
            </a:prstTxWarp>
          </a:bodyPr>
          <a:lstStyle>
            <a:lvl1pPr algn="r">
              <a:defRPr sz="1400" b="0">
                <a:solidFill>
                  <a:srgbClr val="000000"/>
                </a:solidFill>
                <a:latin typeface="Times New Roman" charset="0"/>
                <a:ea typeface="+mn-ea"/>
                <a:cs typeface="+mn-cs"/>
              </a:defRPr>
            </a:lvl1pPr>
          </a:lstStyle>
          <a:p>
            <a:pPr>
              <a:defRPr/>
            </a:pPr>
            <a:fld id="{53C1173C-EBC5-D34F-B5D7-EFC24DA5C1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4647" algn="ctr" rtl="0" fontAlgn="base">
        <a:spcBef>
          <a:spcPct val="0"/>
        </a:spcBef>
        <a:spcAft>
          <a:spcPct val="0"/>
        </a:spcAft>
        <a:defRPr sz="4400">
          <a:solidFill>
            <a:schemeClr val="tx2"/>
          </a:solidFill>
          <a:latin typeface="Times New Roman" charset="0"/>
        </a:defRPr>
      </a:lvl6pPr>
      <a:lvl7pPr marL="909284" algn="ctr" rtl="0" fontAlgn="base">
        <a:spcBef>
          <a:spcPct val="0"/>
        </a:spcBef>
        <a:spcAft>
          <a:spcPct val="0"/>
        </a:spcAft>
        <a:defRPr sz="4400">
          <a:solidFill>
            <a:schemeClr val="tx2"/>
          </a:solidFill>
          <a:latin typeface="Times New Roman" charset="0"/>
        </a:defRPr>
      </a:lvl7pPr>
      <a:lvl8pPr marL="1363926" algn="ctr" rtl="0" fontAlgn="base">
        <a:spcBef>
          <a:spcPct val="0"/>
        </a:spcBef>
        <a:spcAft>
          <a:spcPct val="0"/>
        </a:spcAft>
        <a:defRPr sz="4400">
          <a:solidFill>
            <a:schemeClr val="tx2"/>
          </a:solidFill>
          <a:latin typeface="Times New Roman" charset="0"/>
        </a:defRPr>
      </a:lvl8pPr>
      <a:lvl9pPr marL="1818564" algn="ctr" rtl="0" fontAlgn="base">
        <a:spcBef>
          <a:spcPct val="0"/>
        </a:spcBef>
        <a:spcAft>
          <a:spcPct val="0"/>
        </a:spcAft>
        <a:defRPr sz="4400">
          <a:solidFill>
            <a:schemeClr val="tx2"/>
          </a:solidFill>
          <a:latin typeface="Times New Roman" charset="0"/>
        </a:defRPr>
      </a:lvl9pPr>
    </p:titleStyle>
    <p:bodyStyle>
      <a:lvl1pPr marL="338064" indent="-338064"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36145" indent="-281190" algn="l" rtl="0" eaLnBrk="0" fontAlgn="base" hangingPunct="0">
        <a:spcBef>
          <a:spcPct val="20000"/>
        </a:spcBef>
        <a:spcAft>
          <a:spcPct val="0"/>
        </a:spcAft>
        <a:buChar char="–"/>
        <a:defRPr sz="2800">
          <a:solidFill>
            <a:schemeClr val="tx1"/>
          </a:solidFill>
          <a:latin typeface="+mn-lt"/>
          <a:ea typeface="ＭＳ Ｐゴシック" charset="-128"/>
        </a:defRPr>
      </a:lvl2pPr>
      <a:lvl3pPr marL="1134244" indent="-224328" algn="l" rtl="0" eaLnBrk="0" fontAlgn="base" hangingPunct="0">
        <a:spcBef>
          <a:spcPct val="20000"/>
        </a:spcBef>
        <a:spcAft>
          <a:spcPct val="0"/>
        </a:spcAft>
        <a:buChar char="•"/>
        <a:defRPr sz="2400">
          <a:solidFill>
            <a:schemeClr val="tx1"/>
          </a:solidFill>
          <a:latin typeface="+mn-lt"/>
          <a:ea typeface="ＭＳ Ｐゴシック" charset="-128"/>
        </a:defRPr>
      </a:lvl3pPr>
      <a:lvl4pPr marL="1589198" indent="-224328" algn="l" rtl="0" eaLnBrk="0" fontAlgn="base" hangingPunct="0">
        <a:spcBef>
          <a:spcPct val="20000"/>
        </a:spcBef>
        <a:spcAft>
          <a:spcPct val="0"/>
        </a:spcAft>
        <a:buChar char="–"/>
        <a:defRPr sz="2000">
          <a:solidFill>
            <a:schemeClr val="tx1"/>
          </a:solidFill>
          <a:latin typeface="+mn-lt"/>
          <a:ea typeface="ＭＳ Ｐゴシック" charset="-128"/>
        </a:defRPr>
      </a:lvl4pPr>
      <a:lvl5pPr marL="2044161" indent="-224328" algn="l" rtl="0" eaLnBrk="0" fontAlgn="base" hangingPunct="0">
        <a:spcBef>
          <a:spcPct val="20000"/>
        </a:spcBef>
        <a:spcAft>
          <a:spcPct val="0"/>
        </a:spcAft>
        <a:buChar char="»"/>
        <a:defRPr sz="2000">
          <a:solidFill>
            <a:schemeClr val="tx1"/>
          </a:solidFill>
          <a:latin typeface="+mn-lt"/>
          <a:ea typeface="ＭＳ Ｐゴシック" charset="-128"/>
        </a:defRPr>
      </a:lvl5pPr>
      <a:lvl6pPr marL="2500525" indent="-227337" algn="l" rtl="0" fontAlgn="base">
        <a:spcBef>
          <a:spcPct val="20000"/>
        </a:spcBef>
        <a:spcAft>
          <a:spcPct val="0"/>
        </a:spcAft>
        <a:buChar char="»"/>
        <a:defRPr sz="2000">
          <a:solidFill>
            <a:schemeClr val="tx1"/>
          </a:solidFill>
          <a:latin typeface="+mn-lt"/>
          <a:ea typeface="ＭＳ Ｐゴシック" charset="-128"/>
        </a:defRPr>
      </a:lvl6pPr>
      <a:lvl7pPr marL="2955170" indent="-227337" algn="l" rtl="0" fontAlgn="base">
        <a:spcBef>
          <a:spcPct val="20000"/>
        </a:spcBef>
        <a:spcAft>
          <a:spcPct val="0"/>
        </a:spcAft>
        <a:buChar char="»"/>
        <a:defRPr sz="2000">
          <a:solidFill>
            <a:schemeClr val="tx1"/>
          </a:solidFill>
          <a:latin typeface="+mn-lt"/>
          <a:ea typeface="ＭＳ Ｐゴシック" charset="-128"/>
        </a:defRPr>
      </a:lvl7pPr>
      <a:lvl8pPr marL="3409808" indent="-227337" algn="l" rtl="0" fontAlgn="base">
        <a:spcBef>
          <a:spcPct val="20000"/>
        </a:spcBef>
        <a:spcAft>
          <a:spcPct val="0"/>
        </a:spcAft>
        <a:buChar char="»"/>
        <a:defRPr sz="2000">
          <a:solidFill>
            <a:schemeClr val="tx1"/>
          </a:solidFill>
          <a:latin typeface="+mn-lt"/>
          <a:ea typeface="ＭＳ Ｐゴシック" charset="-128"/>
        </a:defRPr>
      </a:lvl8pPr>
      <a:lvl9pPr marL="3864448" indent="-227337"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4647" rtl="0" eaLnBrk="1" latinLnBrk="0" hangingPunct="1">
        <a:defRPr sz="1800" kern="1200">
          <a:solidFill>
            <a:schemeClr val="tx1"/>
          </a:solidFill>
          <a:latin typeface="+mn-lt"/>
          <a:ea typeface="+mn-ea"/>
          <a:cs typeface="+mn-cs"/>
        </a:defRPr>
      </a:lvl1pPr>
      <a:lvl2pPr marL="454647" algn="l" defTabSz="454647" rtl="0" eaLnBrk="1" latinLnBrk="0" hangingPunct="1">
        <a:defRPr sz="1800" kern="1200">
          <a:solidFill>
            <a:schemeClr val="tx1"/>
          </a:solidFill>
          <a:latin typeface="+mn-lt"/>
          <a:ea typeface="+mn-ea"/>
          <a:cs typeface="+mn-cs"/>
        </a:defRPr>
      </a:lvl2pPr>
      <a:lvl3pPr marL="909284" algn="l" defTabSz="454647" rtl="0" eaLnBrk="1" latinLnBrk="0" hangingPunct="1">
        <a:defRPr sz="1800" kern="1200">
          <a:solidFill>
            <a:schemeClr val="tx1"/>
          </a:solidFill>
          <a:latin typeface="+mn-lt"/>
          <a:ea typeface="+mn-ea"/>
          <a:cs typeface="+mn-cs"/>
        </a:defRPr>
      </a:lvl3pPr>
      <a:lvl4pPr marL="1363926" algn="l" defTabSz="454647" rtl="0" eaLnBrk="1" latinLnBrk="0" hangingPunct="1">
        <a:defRPr sz="1800" kern="1200">
          <a:solidFill>
            <a:schemeClr val="tx1"/>
          </a:solidFill>
          <a:latin typeface="+mn-lt"/>
          <a:ea typeface="+mn-ea"/>
          <a:cs typeface="+mn-cs"/>
        </a:defRPr>
      </a:lvl4pPr>
      <a:lvl5pPr marL="1818564" algn="l" defTabSz="454647" rtl="0" eaLnBrk="1" latinLnBrk="0" hangingPunct="1">
        <a:defRPr sz="1800" kern="1200">
          <a:solidFill>
            <a:schemeClr val="tx1"/>
          </a:solidFill>
          <a:latin typeface="+mn-lt"/>
          <a:ea typeface="+mn-ea"/>
          <a:cs typeface="+mn-cs"/>
        </a:defRPr>
      </a:lvl5pPr>
      <a:lvl6pPr marL="2273207" algn="l" defTabSz="454647" rtl="0" eaLnBrk="1" latinLnBrk="0" hangingPunct="1">
        <a:defRPr sz="1800" kern="1200">
          <a:solidFill>
            <a:schemeClr val="tx1"/>
          </a:solidFill>
          <a:latin typeface="+mn-lt"/>
          <a:ea typeface="+mn-ea"/>
          <a:cs typeface="+mn-cs"/>
        </a:defRPr>
      </a:lvl6pPr>
      <a:lvl7pPr marL="2727844" algn="l" defTabSz="454647" rtl="0" eaLnBrk="1" latinLnBrk="0" hangingPunct="1">
        <a:defRPr sz="1800" kern="1200">
          <a:solidFill>
            <a:schemeClr val="tx1"/>
          </a:solidFill>
          <a:latin typeface="+mn-lt"/>
          <a:ea typeface="+mn-ea"/>
          <a:cs typeface="+mn-cs"/>
        </a:defRPr>
      </a:lvl7pPr>
      <a:lvl8pPr marL="3182489" algn="l" defTabSz="454647" rtl="0" eaLnBrk="1" latinLnBrk="0" hangingPunct="1">
        <a:defRPr sz="1800" kern="1200">
          <a:solidFill>
            <a:schemeClr val="tx1"/>
          </a:solidFill>
          <a:latin typeface="+mn-lt"/>
          <a:ea typeface="+mn-ea"/>
          <a:cs typeface="+mn-cs"/>
        </a:defRPr>
      </a:lvl8pPr>
      <a:lvl9pPr marL="3637126" algn="l" defTabSz="4546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928" tIns="45468" rIns="90928" bIns="45468" numCol="1" anchor="ctr" anchorCtr="0" compatLnSpc="1">
            <a:prstTxWarp prst="textNoShape">
              <a:avLst/>
            </a:prstTxWarp>
          </a:bodyPr>
          <a:lstStyle/>
          <a:p>
            <a:pPr lvl="0"/>
            <a:r>
              <a:rPr lang="en-US"/>
              <a:t>Click to edit Master title style</a:t>
            </a:r>
          </a:p>
        </p:txBody>
      </p:sp>
      <p:sp>
        <p:nvSpPr>
          <p:cNvPr id="25603" name="Text Placeholder 2"/>
          <p:cNvSpPr>
            <a:spLocks noGrp="1"/>
          </p:cNvSpPr>
          <p:nvPr>
            <p:ph type="body" idx="1"/>
          </p:nvPr>
        </p:nvSpPr>
        <p:spPr bwMode="auto">
          <a:xfrm>
            <a:off x="457200" y="160024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928" tIns="45468" rIns="90928" bIns="454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0928" tIns="45468" rIns="90928" bIns="45468" rtlCol="0" anchor="ctr"/>
          <a:lstStyle>
            <a:lvl1pPr algn="l">
              <a:defRPr sz="1200">
                <a:solidFill>
                  <a:prstClr val="black">
                    <a:tint val="75000"/>
                  </a:prstClr>
                </a:solidFill>
                <a:latin typeface="Arial" pitchFamily="-65"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0928" tIns="45468" rIns="90928" bIns="45468" rtlCol="0" anchor="ctr"/>
          <a:lstStyle>
            <a:lvl1pPr algn="ctr">
              <a:defRPr sz="1200">
                <a:solidFill>
                  <a:prstClr val="black">
                    <a:tint val="75000"/>
                  </a:prstClr>
                </a:solidFill>
                <a:latin typeface="Arial" pitchFamily="-65"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0928" tIns="45468" rIns="90928" bIns="45468" rtlCol="0" anchor="ctr"/>
          <a:lstStyle>
            <a:lvl1pPr algn="r">
              <a:defRPr sz="1200">
                <a:solidFill>
                  <a:prstClr val="black">
                    <a:tint val="75000"/>
                  </a:prstClr>
                </a:solidFill>
                <a:latin typeface="Arial" pitchFamily="-65" charset="0"/>
              </a:defRPr>
            </a:lvl1pPr>
          </a:lstStyle>
          <a:p>
            <a:pPr>
              <a:defRPr/>
            </a:pPr>
            <a:fld id="{E4D7E9AF-676C-D948-9728-2D4AAD767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Lst>
  <p:txStyles>
    <p:titleStyle>
      <a:lvl1pPr algn="ctr" defTabSz="45338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338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338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338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338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4965" algn="ctr" defTabSz="453385"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09921" algn="ctr" defTabSz="453385"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64882" algn="ctr" defTabSz="453385"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19840" algn="ctr" defTabSz="453385"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644" indent="-339644" algn="l" defTabSz="45338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7724" indent="-282771" algn="l" defTabSz="45338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5822" indent="-225911" algn="l" defTabSz="453385"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0783" indent="-225911" algn="l" defTabSz="45338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45744" indent="-225911" algn="l" defTabSz="45338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00525" indent="-227337" algn="l" defTabSz="454647" rtl="0" eaLnBrk="1" latinLnBrk="0" hangingPunct="1">
        <a:spcBef>
          <a:spcPct val="20000"/>
        </a:spcBef>
        <a:buFont typeface="Arial"/>
        <a:buChar char="•"/>
        <a:defRPr sz="2000" kern="1200">
          <a:solidFill>
            <a:schemeClr val="tx1"/>
          </a:solidFill>
          <a:latin typeface="+mn-lt"/>
          <a:ea typeface="+mn-ea"/>
          <a:cs typeface="+mn-cs"/>
        </a:defRPr>
      </a:lvl6pPr>
      <a:lvl7pPr marL="2955170" indent="-227337" algn="l" defTabSz="454647" rtl="0" eaLnBrk="1" latinLnBrk="0" hangingPunct="1">
        <a:spcBef>
          <a:spcPct val="20000"/>
        </a:spcBef>
        <a:buFont typeface="Arial"/>
        <a:buChar char="•"/>
        <a:defRPr sz="2000" kern="1200">
          <a:solidFill>
            <a:schemeClr val="tx1"/>
          </a:solidFill>
          <a:latin typeface="+mn-lt"/>
          <a:ea typeface="+mn-ea"/>
          <a:cs typeface="+mn-cs"/>
        </a:defRPr>
      </a:lvl7pPr>
      <a:lvl8pPr marL="3409808" indent="-227337" algn="l" defTabSz="454647" rtl="0" eaLnBrk="1" latinLnBrk="0" hangingPunct="1">
        <a:spcBef>
          <a:spcPct val="20000"/>
        </a:spcBef>
        <a:buFont typeface="Arial"/>
        <a:buChar char="•"/>
        <a:defRPr sz="2000" kern="1200">
          <a:solidFill>
            <a:schemeClr val="tx1"/>
          </a:solidFill>
          <a:latin typeface="+mn-lt"/>
          <a:ea typeface="+mn-ea"/>
          <a:cs typeface="+mn-cs"/>
        </a:defRPr>
      </a:lvl8pPr>
      <a:lvl9pPr marL="3864448" indent="-227337" algn="l" defTabSz="4546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647" rtl="0" eaLnBrk="1" latinLnBrk="0" hangingPunct="1">
        <a:defRPr sz="1800" kern="1200">
          <a:solidFill>
            <a:schemeClr val="tx1"/>
          </a:solidFill>
          <a:latin typeface="+mn-lt"/>
          <a:ea typeface="+mn-ea"/>
          <a:cs typeface="+mn-cs"/>
        </a:defRPr>
      </a:lvl1pPr>
      <a:lvl2pPr marL="454647" algn="l" defTabSz="454647" rtl="0" eaLnBrk="1" latinLnBrk="0" hangingPunct="1">
        <a:defRPr sz="1800" kern="1200">
          <a:solidFill>
            <a:schemeClr val="tx1"/>
          </a:solidFill>
          <a:latin typeface="+mn-lt"/>
          <a:ea typeface="+mn-ea"/>
          <a:cs typeface="+mn-cs"/>
        </a:defRPr>
      </a:lvl2pPr>
      <a:lvl3pPr marL="909284" algn="l" defTabSz="454647" rtl="0" eaLnBrk="1" latinLnBrk="0" hangingPunct="1">
        <a:defRPr sz="1800" kern="1200">
          <a:solidFill>
            <a:schemeClr val="tx1"/>
          </a:solidFill>
          <a:latin typeface="+mn-lt"/>
          <a:ea typeface="+mn-ea"/>
          <a:cs typeface="+mn-cs"/>
        </a:defRPr>
      </a:lvl3pPr>
      <a:lvl4pPr marL="1363926" algn="l" defTabSz="454647" rtl="0" eaLnBrk="1" latinLnBrk="0" hangingPunct="1">
        <a:defRPr sz="1800" kern="1200">
          <a:solidFill>
            <a:schemeClr val="tx1"/>
          </a:solidFill>
          <a:latin typeface="+mn-lt"/>
          <a:ea typeface="+mn-ea"/>
          <a:cs typeface="+mn-cs"/>
        </a:defRPr>
      </a:lvl4pPr>
      <a:lvl5pPr marL="1818564" algn="l" defTabSz="454647" rtl="0" eaLnBrk="1" latinLnBrk="0" hangingPunct="1">
        <a:defRPr sz="1800" kern="1200">
          <a:solidFill>
            <a:schemeClr val="tx1"/>
          </a:solidFill>
          <a:latin typeface="+mn-lt"/>
          <a:ea typeface="+mn-ea"/>
          <a:cs typeface="+mn-cs"/>
        </a:defRPr>
      </a:lvl5pPr>
      <a:lvl6pPr marL="2273207" algn="l" defTabSz="454647" rtl="0" eaLnBrk="1" latinLnBrk="0" hangingPunct="1">
        <a:defRPr sz="1800" kern="1200">
          <a:solidFill>
            <a:schemeClr val="tx1"/>
          </a:solidFill>
          <a:latin typeface="+mn-lt"/>
          <a:ea typeface="+mn-ea"/>
          <a:cs typeface="+mn-cs"/>
        </a:defRPr>
      </a:lvl6pPr>
      <a:lvl7pPr marL="2727844" algn="l" defTabSz="454647" rtl="0" eaLnBrk="1" latinLnBrk="0" hangingPunct="1">
        <a:defRPr sz="1800" kern="1200">
          <a:solidFill>
            <a:schemeClr val="tx1"/>
          </a:solidFill>
          <a:latin typeface="+mn-lt"/>
          <a:ea typeface="+mn-ea"/>
          <a:cs typeface="+mn-cs"/>
        </a:defRPr>
      </a:lvl7pPr>
      <a:lvl8pPr marL="3182489" algn="l" defTabSz="454647" rtl="0" eaLnBrk="1" latinLnBrk="0" hangingPunct="1">
        <a:defRPr sz="1800" kern="1200">
          <a:solidFill>
            <a:schemeClr val="tx1"/>
          </a:solidFill>
          <a:latin typeface="+mn-lt"/>
          <a:ea typeface="+mn-ea"/>
          <a:cs typeface="+mn-cs"/>
        </a:defRPr>
      </a:lvl8pPr>
      <a:lvl9pPr marL="3637126" algn="l" defTabSz="45464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a:defRPr sz="1400" b="0">
                <a:solidFill>
                  <a:srgbClr val="000000"/>
                </a:solidFill>
                <a:latin typeface="Times New Roman" charset="0"/>
                <a:ea typeface="+mn-ea"/>
                <a:cs typeface="+mn-cs"/>
              </a:defRPr>
            </a:lvl1pPr>
          </a:lstStyle>
          <a:p>
            <a:pPr>
              <a:defRPr/>
            </a:pPr>
            <a:fld id="{0698326E-FA17-C74A-9D06-BD7644E457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4965" algn="ctr" rtl="0" fontAlgn="base">
        <a:spcBef>
          <a:spcPct val="0"/>
        </a:spcBef>
        <a:spcAft>
          <a:spcPct val="0"/>
        </a:spcAft>
        <a:defRPr sz="4400">
          <a:solidFill>
            <a:schemeClr val="tx2"/>
          </a:solidFill>
          <a:latin typeface="Times New Roman" charset="0"/>
        </a:defRPr>
      </a:lvl6pPr>
      <a:lvl7pPr marL="909921" algn="ctr" rtl="0" fontAlgn="base">
        <a:spcBef>
          <a:spcPct val="0"/>
        </a:spcBef>
        <a:spcAft>
          <a:spcPct val="0"/>
        </a:spcAft>
        <a:defRPr sz="4400">
          <a:solidFill>
            <a:schemeClr val="tx2"/>
          </a:solidFill>
          <a:latin typeface="Times New Roman" charset="0"/>
        </a:defRPr>
      </a:lvl7pPr>
      <a:lvl8pPr marL="1364882" algn="ctr" rtl="0" fontAlgn="base">
        <a:spcBef>
          <a:spcPct val="0"/>
        </a:spcBef>
        <a:spcAft>
          <a:spcPct val="0"/>
        </a:spcAft>
        <a:defRPr sz="4400">
          <a:solidFill>
            <a:schemeClr val="tx2"/>
          </a:solidFill>
          <a:latin typeface="Times New Roman" charset="0"/>
        </a:defRPr>
      </a:lvl8pPr>
      <a:lvl9pPr marL="1819840" algn="ctr" rtl="0" fontAlgn="base">
        <a:spcBef>
          <a:spcPct val="0"/>
        </a:spcBef>
        <a:spcAft>
          <a:spcPct val="0"/>
        </a:spcAft>
        <a:defRPr sz="4400">
          <a:solidFill>
            <a:schemeClr val="tx2"/>
          </a:solidFill>
          <a:latin typeface="Times New Roman" charset="0"/>
        </a:defRPr>
      </a:lvl9pPr>
    </p:titleStyle>
    <p:bodyStyle>
      <a:lvl1pPr marL="341219" indent="-341219"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39303" indent="-284347" algn="l" rtl="0" eaLnBrk="0" fontAlgn="base" hangingPunct="0">
        <a:spcBef>
          <a:spcPct val="20000"/>
        </a:spcBef>
        <a:spcAft>
          <a:spcPct val="0"/>
        </a:spcAft>
        <a:buChar char="–"/>
        <a:defRPr sz="2800">
          <a:solidFill>
            <a:schemeClr val="tx1"/>
          </a:solidFill>
          <a:latin typeface="+mn-lt"/>
          <a:ea typeface="ＭＳ Ｐゴシック" charset="-128"/>
        </a:defRPr>
      </a:lvl2pPr>
      <a:lvl3pPr marL="1137402" indent="-227494" algn="l" rtl="0" eaLnBrk="0" fontAlgn="base" hangingPunct="0">
        <a:spcBef>
          <a:spcPct val="20000"/>
        </a:spcBef>
        <a:spcAft>
          <a:spcPct val="0"/>
        </a:spcAft>
        <a:buChar char="•"/>
        <a:defRPr sz="2400">
          <a:solidFill>
            <a:schemeClr val="tx1"/>
          </a:solidFill>
          <a:latin typeface="+mn-lt"/>
          <a:ea typeface="ＭＳ Ｐゴシック" charset="-128"/>
        </a:defRPr>
      </a:lvl3pPr>
      <a:lvl4pPr marL="1592361" indent="-227494" algn="l" rtl="0" eaLnBrk="0" fontAlgn="base" hangingPunct="0">
        <a:spcBef>
          <a:spcPct val="20000"/>
        </a:spcBef>
        <a:spcAft>
          <a:spcPct val="0"/>
        </a:spcAft>
        <a:buChar char="–"/>
        <a:defRPr sz="2000">
          <a:solidFill>
            <a:schemeClr val="tx1"/>
          </a:solidFill>
          <a:latin typeface="+mn-lt"/>
          <a:ea typeface="ＭＳ Ｐゴシック" charset="-128"/>
        </a:defRPr>
      </a:lvl4pPr>
      <a:lvl5pPr marL="2047319" indent="-227494" algn="l" rtl="0" eaLnBrk="0" fontAlgn="base" hangingPunct="0">
        <a:spcBef>
          <a:spcPct val="20000"/>
        </a:spcBef>
        <a:spcAft>
          <a:spcPct val="0"/>
        </a:spcAft>
        <a:buChar char="»"/>
        <a:defRPr sz="2000">
          <a:solidFill>
            <a:schemeClr val="tx1"/>
          </a:solidFill>
          <a:latin typeface="+mn-lt"/>
          <a:ea typeface="ＭＳ Ｐゴシック" charset="-128"/>
        </a:defRPr>
      </a:lvl5pPr>
      <a:lvl6pPr marL="2502281" indent="-227494" algn="l" rtl="0" fontAlgn="base">
        <a:spcBef>
          <a:spcPct val="20000"/>
        </a:spcBef>
        <a:spcAft>
          <a:spcPct val="0"/>
        </a:spcAft>
        <a:buChar char="»"/>
        <a:defRPr sz="2000">
          <a:solidFill>
            <a:schemeClr val="tx1"/>
          </a:solidFill>
          <a:latin typeface="+mn-lt"/>
          <a:ea typeface="ＭＳ Ｐゴシック" charset="-128"/>
        </a:defRPr>
      </a:lvl6pPr>
      <a:lvl7pPr marL="2957243" indent="-227494" algn="l" rtl="0" fontAlgn="base">
        <a:spcBef>
          <a:spcPct val="20000"/>
        </a:spcBef>
        <a:spcAft>
          <a:spcPct val="0"/>
        </a:spcAft>
        <a:buChar char="»"/>
        <a:defRPr sz="2000">
          <a:solidFill>
            <a:schemeClr val="tx1"/>
          </a:solidFill>
          <a:latin typeface="+mn-lt"/>
          <a:ea typeface="ＭＳ Ｐゴシック" charset="-128"/>
        </a:defRPr>
      </a:lvl7pPr>
      <a:lvl8pPr marL="3412201" indent="-227494" algn="l" rtl="0" fontAlgn="base">
        <a:spcBef>
          <a:spcPct val="20000"/>
        </a:spcBef>
        <a:spcAft>
          <a:spcPct val="0"/>
        </a:spcAft>
        <a:buChar char="»"/>
        <a:defRPr sz="2000">
          <a:solidFill>
            <a:schemeClr val="tx1"/>
          </a:solidFill>
          <a:latin typeface="+mn-lt"/>
          <a:ea typeface="ＭＳ Ｐゴシック" charset="-128"/>
        </a:defRPr>
      </a:lvl8pPr>
      <a:lvl9pPr marL="3867160" indent="-22749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4965" rtl="0" eaLnBrk="1" latinLnBrk="0" hangingPunct="1">
        <a:defRPr sz="1800" kern="1200">
          <a:solidFill>
            <a:schemeClr val="tx1"/>
          </a:solidFill>
          <a:latin typeface="+mn-lt"/>
          <a:ea typeface="+mn-ea"/>
          <a:cs typeface="+mn-cs"/>
        </a:defRPr>
      </a:lvl1pPr>
      <a:lvl2pPr marL="454965" algn="l" defTabSz="454965" rtl="0" eaLnBrk="1" latinLnBrk="0" hangingPunct="1">
        <a:defRPr sz="1800" kern="1200">
          <a:solidFill>
            <a:schemeClr val="tx1"/>
          </a:solidFill>
          <a:latin typeface="+mn-lt"/>
          <a:ea typeface="+mn-ea"/>
          <a:cs typeface="+mn-cs"/>
        </a:defRPr>
      </a:lvl2pPr>
      <a:lvl3pPr marL="909921" algn="l" defTabSz="454965" rtl="0" eaLnBrk="1" latinLnBrk="0" hangingPunct="1">
        <a:defRPr sz="1800" kern="1200">
          <a:solidFill>
            <a:schemeClr val="tx1"/>
          </a:solidFill>
          <a:latin typeface="+mn-lt"/>
          <a:ea typeface="+mn-ea"/>
          <a:cs typeface="+mn-cs"/>
        </a:defRPr>
      </a:lvl3pPr>
      <a:lvl4pPr marL="1364882" algn="l" defTabSz="454965" rtl="0" eaLnBrk="1" latinLnBrk="0" hangingPunct="1">
        <a:defRPr sz="1800" kern="1200">
          <a:solidFill>
            <a:schemeClr val="tx1"/>
          </a:solidFill>
          <a:latin typeface="+mn-lt"/>
          <a:ea typeface="+mn-ea"/>
          <a:cs typeface="+mn-cs"/>
        </a:defRPr>
      </a:lvl4pPr>
      <a:lvl5pPr marL="1819840" algn="l" defTabSz="454965" rtl="0" eaLnBrk="1" latinLnBrk="0" hangingPunct="1">
        <a:defRPr sz="1800" kern="1200">
          <a:solidFill>
            <a:schemeClr val="tx1"/>
          </a:solidFill>
          <a:latin typeface="+mn-lt"/>
          <a:ea typeface="+mn-ea"/>
          <a:cs typeface="+mn-cs"/>
        </a:defRPr>
      </a:lvl5pPr>
      <a:lvl6pPr marL="2274801" algn="l" defTabSz="454965" rtl="0" eaLnBrk="1" latinLnBrk="0" hangingPunct="1">
        <a:defRPr sz="1800" kern="1200">
          <a:solidFill>
            <a:schemeClr val="tx1"/>
          </a:solidFill>
          <a:latin typeface="+mn-lt"/>
          <a:ea typeface="+mn-ea"/>
          <a:cs typeface="+mn-cs"/>
        </a:defRPr>
      </a:lvl6pPr>
      <a:lvl7pPr marL="2729759" algn="l" defTabSz="454965" rtl="0" eaLnBrk="1" latinLnBrk="0" hangingPunct="1">
        <a:defRPr sz="1800" kern="1200">
          <a:solidFill>
            <a:schemeClr val="tx1"/>
          </a:solidFill>
          <a:latin typeface="+mn-lt"/>
          <a:ea typeface="+mn-ea"/>
          <a:cs typeface="+mn-cs"/>
        </a:defRPr>
      </a:lvl7pPr>
      <a:lvl8pPr marL="3184722" algn="l" defTabSz="454965" rtl="0" eaLnBrk="1" latinLnBrk="0" hangingPunct="1">
        <a:defRPr sz="1800" kern="1200">
          <a:solidFill>
            <a:schemeClr val="tx1"/>
          </a:solidFill>
          <a:latin typeface="+mn-lt"/>
          <a:ea typeface="+mn-ea"/>
          <a:cs typeface="+mn-cs"/>
        </a:defRPr>
      </a:lvl8pPr>
      <a:lvl9pPr marL="3639679" algn="l" defTabSz="4549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993" tIns="45499" rIns="90993" bIns="4549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defRPr sz="1400" b="0"/>
            </a:lvl1pPr>
          </a:lstStyle>
          <a:p>
            <a:endParaRPr lang="en-US">
              <a:solidFill>
                <a:srgbClr val="000000"/>
              </a:solidFill>
              <a:latin typeface="Times New Roman"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ctr">
              <a:defRPr sz="1400" b="0"/>
            </a:lvl1pPr>
          </a:lstStyle>
          <a:p>
            <a:endParaRPr lang="en-US">
              <a:solidFill>
                <a:srgbClr val="000000"/>
              </a:solidFill>
              <a:latin typeface="Times New Roman"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993" tIns="45499" rIns="90993" bIns="45499" numCol="1" anchor="t" anchorCtr="0" compatLnSpc="1">
            <a:prstTxWarp prst="textNoShape">
              <a:avLst/>
            </a:prstTxWarp>
          </a:bodyPr>
          <a:lstStyle>
            <a:lvl1pPr algn="r">
              <a:defRPr sz="1400" b="0"/>
            </a:lvl1pPr>
          </a:lstStyle>
          <a:p>
            <a:fld id="{E3D47F9A-A8AF-C443-841B-011C8EA0C927}" type="slidenum">
              <a:rPr lang="en-US">
                <a:solidFill>
                  <a:srgbClr val="000000"/>
                </a:solidFill>
                <a:latin typeface="Times New Roman" charset="0"/>
                <a:ea typeface="+mn-ea"/>
                <a:cs typeface="+mn-cs"/>
              </a:rPr>
              <a:pPr/>
              <a:t>‹#›</a:t>
            </a:fld>
            <a:endParaRPr lang="en-US">
              <a:solidFill>
                <a:srgbClr val="000000"/>
              </a:solidFill>
              <a:latin typeface="Times New Roman" charset="0"/>
              <a:ea typeface="+mn-ea"/>
              <a:cs typeface="+mn-cs"/>
            </a:endParaRPr>
          </a:p>
        </p:txBody>
      </p:sp>
    </p:spTree>
    <p:extLst>
      <p:ext uri="{BB962C8B-B14F-4D97-AF65-F5344CB8AC3E}">
        <p14:creationId xmlns:p14="http://schemas.microsoft.com/office/powerpoint/2010/main" val="3223461331"/>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4965" algn="ctr" rtl="0" fontAlgn="base">
        <a:spcBef>
          <a:spcPct val="0"/>
        </a:spcBef>
        <a:spcAft>
          <a:spcPct val="0"/>
        </a:spcAft>
        <a:defRPr sz="4400">
          <a:solidFill>
            <a:schemeClr val="tx2"/>
          </a:solidFill>
          <a:latin typeface="Times New Roman" charset="0"/>
        </a:defRPr>
      </a:lvl6pPr>
      <a:lvl7pPr marL="909921" algn="ctr" rtl="0" fontAlgn="base">
        <a:spcBef>
          <a:spcPct val="0"/>
        </a:spcBef>
        <a:spcAft>
          <a:spcPct val="0"/>
        </a:spcAft>
        <a:defRPr sz="4400">
          <a:solidFill>
            <a:schemeClr val="tx2"/>
          </a:solidFill>
          <a:latin typeface="Times New Roman" charset="0"/>
        </a:defRPr>
      </a:lvl7pPr>
      <a:lvl8pPr marL="1364882" algn="ctr" rtl="0" fontAlgn="base">
        <a:spcBef>
          <a:spcPct val="0"/>
        </a:spcBef>
        <a:spcAft>
          <a:spcPct val="0"/>
        </a:spcAft>
        <a:defRPr sz="4400">
          <a:solidFill>
            <a:schemeClr val="tx2"/>
          </a:solidFill>
          <a:latin typeface="Times New Roman" charset="0"/>
        </a:defRPr>
      </a:lvl8pPr>
      <a:lvl9pPr marL="1819840" algn="ctr" rtl="0" fontAlgn="base">
        <a:spcBef>
          <a:spcPct val="0"/>
        </a:spcBef>
        <a:spcAft>
          <a:spcPct val="0"/>
        </a:spcAft>
        <a:defRPr sz="4400">
          <a:solidFill>
            <a:schemeClr val="tx2"/>
          </a:solidFill>
          <a:latin typeface="Times New Roman" charset="0"/>
        </a:defRPr>
      </a:lvl9pPr>
    </p:titleStyle>
    <p:bodyStyle>
      <a:lvl1pPr marL="341219" indent="-341219" algn="l" rtl="0" fontAlgn="base">
        <a:spcBef>
          <a:spcPct val="20000"/>
        </a:spcBef>
        <a:spcAft>
          <a:spcPct val="0"/>
        </a:spcAft>
        <a:buChar char="•"/>
        <a:defRPr sz="3200">
          <a:solidFill>
            <a:schemeClr val="tx1"/>
          </a:solidFill>
          <a:latin typeface="+mn-lt"/>
          <a:ea typeface="+mn-ea"/>
          <a:cs typeface="+mn-cs"/>
        </a:defRPr>
      </a:lvl1pPr>
      <a:lvl2pPr marL="739303" indent="-284347" algn="l" rtl="0" fontAlgn="base">
        <a:spcBef>
          <a:spcPct val="20000"/>
        </a:spcBef>
        <a:spcAft>
          <a:spcPct val="0"/>
        </a:spcAft>
        <a:buChar char="–"/>
        <a:defRPr sz="2800">
          <a:solidFill>
            <a:schemeClr val="tx1"/>
          </a:solidFill>
          <a:latin typeface="+mn-lt"/>
          <a:ea typeface="ＭＳ Ｐゴシック" charset="-128"/>
        </a:defRPr>
      </a:lvl2pPr>
      <a:lvl3pPr marL="1137402" indent="-227494" algn="l" rtl="0" fontAlgn="base">
        <a:spcBef>
          <a:spcPct val="20000"/>
        </a:spcBef>
        <a:spcAft>
          <a:spcPct val="0"/>
        </a:spcAft>
        <a:buChar char="•"/>
        <a:defRPr sz="2400">
          <a:solidFill>
            <a:schemeClr val="tx1"/>
          </a:solidFill>
          <a:latin typeface="+mn-lt"/>
          <a:ea typeface="ＭＳ Ｐゴシック" charset="-128"/>
        </a:defRPr>
      </a:lvl3pPr>
      <a:lvl4pPr marL="1592361" indent="-227494" algn="l" rtl="0" fontAlgn="base">
        <a:spcBef>
          <a:spcPct val="20000"/>
        </a:spcBef>
        <a:spcAft>
          <a:spcPct val="0"/>
        </a:spcAft>
        <a:buChar char="–"/>
        <a:defRPr sz="2000">
          <a:solidFill>
            <a:schemeClr val="tx1"/>
          </a:solidFill>
          <a:latin typeface="+mn-lt"/>
          <a:ea typeface="ＭＳ Ｐゴシック" charset="-128"/>
        </a:defRPr>
      </a:lvl4pPr>
      <a:lvl5pPr marL="2047319" indent="-227494" algn="l" rtl="0" fontAlgn="base">
        <a:spcBef>
          <a:spcPct val="20000"/>
        </a:spcBef>
        <a:spcAft>
          <a:spcPct val="0"/>
        </a:spcAft>
        <a:buChar char="»"/>
        <a:defRPr sz="2000">
          <a:solidFill>
            <a:schemeClr val="tx1"/>
          </a:solidFill>
          <a:latin typeface="+mn-lt"/>
          <a:ea typeface="ＭＳ Ｐゴシック" charset="-128"/>
        </a:defRPr>
      </a:lvl5pPr>
      <a:lvl6pPr marL="2502281" indent="-227494" algn="l" rtl="0" fontAlgn="base">
        <a:spcBef>
          <a:spcPct val="20000"/>
        </a:spcBef>
        <a:spcAft>
          <a:spcPct val="0"/>
        </a:spcAft>
        <a:buChar char="»"/>
        <a:defRPr sz="2000">
          <a:solidFill>
            <a:schemeClr val="tx1"/>
          </a:solidFill>
          <a:latin typeface="+mn-lt"/>
          <a:ea typeface="ＭＳ Ｐゴシック" charset="-128"/>
        </a:defRPr>
      </a:lvl6pPr>
      <a:lvl7pPr marL="2957243" indent="-227494" algn="l" rtl="0" fontAlgn="base">
        <a:spcBef>
          <a:spcPct val="20000"/>
        </a:spcBef>
        <a:spcAft>
          <a:spcPct val="0"/>
        </a:spcAft>
        <a:buChar char="»"/>
        <a:defRPr sz="2000">
          <a:solidFill>
            <a:schemeClr val="tx1"/>
          </a:solidFill>
          <a:latin typeface="+mn-lt"/>
          <a:ea typeface="ＭＳ Ｐゴシック" charset="-128"/>
        </a:defRPr>
      </a:lvl7pPr>
      <a:lvl8pPr marL="3412201" indent="-227494" algn="l" rtl="0" fontAlgn="base">
        <a:spcBef>
          <a:spcPct val="20000"/>
        </a:spcBef>
        <a:spcAft>
          <a:spcPct val="0"/>
        </a:spcAft>
        <a:buChar char="»"/>
        <a:defRPr sz="2000">
          <a:solidFill>
            <a:schemeClr val="tx1"/>
          </a:solidFill>
          <a:latin typeface="+mn-lt"/>
          <a:ea typeface="ＭＳ Ｐゴシック" charset="-128"/>
        </a:defRPr>
      </a:lvl8pPr>
      <a:lvl9pPr marL="3867160" indent="-22749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4965" rtl="0" eaLnBrk="1" latinLnBrk="0" hangingPunct="1">
        <a:defRPr sz="1800" kern="1200">
          <a:solidFill>
            <a:schemeClr val="tx1"/>
          </a:solidFill>
          <a:latin typeface="+mn-lt"/>
          <a:ea typeface="+mn-ea"/>
          <a:cs typeface="+mn-cs"/>
        </a:defRPr>
      </a:lvl1pPr>
      <a:lvl2pPr marL="454965" algn="l" defTabSz="454965" rtl="0" eaLnBrk="1" latinLnBrk="0" hangingPunct="1">
        <a:defRPr sz="1800" kern="1200">
          <a:solidFill>
            <a:schemeClr val="tx1"/>
          </a:solidFill>
          <a:latin typeface="+mn-lt"/>
          <a:ea typeface="+mn-ea"/>
          <a:cs typeface="+mn-cs"/>
        </a:defRPr>
      </a:lvl2pPr>
      <a:lvl3pPr marL="909921" algn="l" defTabSz="454965" rtl="0" eaLnBrk="1" latinLnBrk="0" hangingPunct="1">
        <a:defRPr sz="1800" kern="1200">
          <a:solidFill>
            <a:schemeClr val="tx1"/>
          </a:solidFill>
          <a:latin typeface="+mn-lt"/>
          <a:ea typeface="+mn-ea"/>
          <a:cs typeface="+mn-cs"/>
        </a:defRPr>
      </a:lvl3pPr>
      <a:lvl4pPr marL="1364882" algn="l" defTabSz="454965" rtl="0" eaLnBrk="1" latinLnBrk="0" hangingPunct="1">
        <a:defRPr sz="1800" kern="1200">
          <a:solidFill>
            <a:schemeClr val="tx1"/>
          </a:solidFill>
          <a:latin typeface="+mn-lt"/>
          <a:ea typeface="+mn-ea"/>
          <a:cs typeface="+mn-cs"/>
        </a:defRPr>
      </a:lvl4pPr>
      <a:lvl5pPr marL="1819840" algn="l" defTabSz="454965" rtl="0" eaLnBrk="1" latinLnBrk="0" hangingPunct="1">
        <a:defRPr sz="1800" kern="1200">
          <a:solidFill>
            <a:schemeClr val="tx1"/>
          </a:solidFill>
          <a:latin typeface="+mn-lt"/>
          <a:ea typeface="+mn-ea"/>
          <a:cs typeface="+mn-cs"/>
        </a:defRPr>
      </a:lvl5pPr>
      <a:lvl6pPr marL="2274801" algn="l" defTabSz="454965" rtl="0" eaLnBrk="1" latinLnBrk="0" hangingPunct="1">
        <a:defRPr sz="1800" kern="1200">
          <a:solidFill>
            <a:schemeClr val="tx1"/>
          </a:solidFill>
          <a:latin typeface="+mn-lt"/>
          <a:ea typeface="+mn-ea"/>
          <a:cs typeface="+mn-cs"/>
        </a:defRPr>
      </a:lvl6pPr>
      <a:lvl7pPr marL="2729759" algn="l" defTabSz="454965" rtl="0" eaLnBrk="1" latinLnBrk="0" hangingPunct="1">
        <a:defRPr sz="1800" kern="1200">
          <a:solidFill>
            <a:schemeClr val="tx1"/>
          </a:solidFill>
          <a:latin typeface="+mn-lt"/>
          <a:ea typeface="+mn-ea"/>
          <a:cs typeface="+mn-cs"/>
        </a:defRPr>
      </a:lvl7pPr>
      <a:lvl8pPr marL="3184722" algn="l" defTabSz="454965" rtl="0" eaLnBrk="1" latinLnBrk="0" hangingPunct="1">
        <a:defRPr sz="1800" kern="1200">
          <a:solidFill>
            <a:schemeClr val="tx1"/>
          </a:solidFill>
          <a:latin typeface="+mn-lt"/>
          <a:ea typeface="+mn-ea"/>
          <a:cs typeface="+mn-cs"/>
        </a:defRPr>
      </a:lvl8pPr>
      <a:lvl9pPr marL="3639679" algn="l" defTabSz="4549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685601" y="609320"/>
            <a:ext cx="77729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369" tIns="45189" rIns="90369" bIns="45189"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685601" y="1980640"/>
            <a:ext cx="7772977" cy="41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369" tIns="45189" rIns="90369" bIns="451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9668" name="Rectangle 4"/>
          <p:cNvSpPr>
            <a:spLocks noGrp="1" noChangeArrowheads="1"/>
          </p:cNvSpPr>
          <p:nvPr>
            <p:ph type="dt" sz="half" idx="2"/>
          </p:nvPr>
        </p:nvSpPr>
        <p:spPr bwMode="auto">
          <a:xfrm>
            <a:off x="685512" y="6248684"/>
            <a:ext cx="1905000" cy="456640"/>
          </a:xfrm>
          <a:prstGeom prst="rect">
            <a:avLst/>
          </a:prstGeom>
          <a:noFill/>
          <a:ln w="9525">
            <a:noFill/>
            <a:miter lim="800000"/>
            <a:headEnd/>
            <a:tailEnd/>
          </a:ln>
        </p:spPr>
        <p:txBody>
          <a:bodyPr vert="horz" wrap="square" lIns="90369" tIns="45189" rIns="90369" bIns="45189" numCol="1" anchor="t" anchorCtr="0" compatLnSpc="1">
            <a:prstTxWarp prst="textNoShape">
              <a:avLst/>
            </a:prstTxWarp>
          </a:bodyPr>
          <a:lstStyle>
            <a:lvl1pPr eaLnBrk="0" hangingPunct="0">
              <a:defRPr sz="1400" smtClean="0">
                <a:solidFill>
                  <a:srgbClr val="000000"/>
                </a:solidFill>
              </a:defRPr>
            </a:lvl1pPr>
          </a:lstStyle>
          <a:p>
            <a:pPr defTabSz="905995">
              <a:defRPr/>
            </a:pPr>
            <a:endParaRPr lang="en-US"/>
          </a:p>
        </p:txBody>
      </p:sp>
      <p:sp>
        <p:nvSpPr>
          <p:cNvPr id="369669" name="Rectangle 5"/>
          <p:cNvSpPr>
            <a:spLocks noGrp="1" noChangeArrowheads="1"/>
          </p:cNvSpPr>
          <p:nvPr>
            <p:ph type="ftr" sz="quarter" idx="3"/>
          </p:nvPr>
        </p:nvSpPr>
        <p:spPr bwMode="auto">
          <a:xfrm>
            <a:off x="3124578" y="6248684"/>
            <a:ext cx="2895023" cy="456640"/>
          </a:xfrm>
          <a:prstGeom prst="rect">
            <a:avLst/>
          </a:prstGeom>
          <a:noFill/>
          <a:ln w="9525">
            <a:noFill/>
            <a:miter lim="800000"/>
            <a:headEnd/>
            <a:tailEnd/>
          </a:ln>
        </p:spPr>
        <p:txBody>
          <a:bodyPr vert="horz" wrap="square" lIns="90369" tIns="45189" rIns="90369" bIns="45189" numCol="1" anchor="t" anchorCtr="0" compatLnSpc="1">
            <a:prstTxWarp prst="textNoShape">
              <a:avLst/>
            </a:prstTxWarp>
          </a:bodyPr>
          <a:lstStyle>
            <a:lvl1pPr algn="ctr" eaLnBrk="0" hangingPunct="0">
              <a:defRPr sz="1400" smtClean="0">
                <a:solidFill>
                  <a:srgbClr val="000000"/>
                </a:solidFill>
              </a:defRPr>
            </a:lvl1pPr>
          </a:lstStyle>
          <a:p>
            <a:pPr defTabSz="905995">
              <a:defRPr/>
            </a:pPr>
            <a:endParaRPr lang="en-US"/>
          </a:p>
        </p:txBody>
      </p:sp>
      <p:sp>
        <p:nvSpPr>
          <p:cNvPr id="369670" name="Rectangle 6"/>
          <p:cNvSpPr>
            <a:spLocks noGrp="1" noChangeArrowheads="1"/>
          </p:cNvSpPr>
          <p:nvPr>
            <p:ph type="sldNum" sz="quarter" idx="4"/>
          </p:nvPr>
        </p:nvSpPr>
        <p:spPr bwMode="auto">
          <a:xfrm>
            <a:off x="6553489" y="6248684"/>
            <a:ext cx="1905000" cy="456640"/>
          </a:xfrm>
          <a:prstGeom prst="rect">
            <a:avLst/>
          </a:prstGeom>
          <a:noFill/>
          <a:ln w="9525">
            <a:noFill/>
            <a:miter lim="800000"/>
            <a:headEnd/>
            <a:tailEnd/>
          </a:ln>
        </p:spPr>
        <p:txBody>
          <a:bodyPr vert="horz" wrap="square" lIns="90369" tIns="45189" rIns="90369" bIns="45189" numCol="1" anchor="t" anchorCtr="0" compatLnSpc="1">
            <a:prstTxWarp prst="textNoShape">
              <a:avLst/>
            </a:prstTxWarp>
          </a:bodyPr>
          <a:lstStyle>
            <a:lvl1pPr algn="r" eaLnBrk="0" hangingPunct="0">
              <a:defRPr sz="1400" smtClean="0">
                <a:solidFill>
                  <a:srgbClr val="000000"/>
                </a:solidFill>
              </a:defRPr>
            </a:lvl1pPr>
          </a:lstStyle>
          <a:p>
            <a:pPr defTabSz="905995">
              <a:defRPr/>
            </a:pPr>
            <a:fld id="{D4A06A1C-5381-1A4F-88AA-BDB204481651}" type="slidenum">
              <a:rPr lang="en-US"/>
              <a:pPr defTabSz="905995">
                <a:defRPr/>
              </a:pPr>
              <a:t>‹#›</a:t>
            </a:fld>
            <a:endParaRPr lang="en-US"/>
          </a:p>
        </p:txBody>
      </p:sp>
    </p:spTree>
    <p:extLst>
      <p:ext uri="{BB962C8B-B14F-4D97-AF65-F5344CB8AC3E}">
        <p14:creationId xmlns:p14="http://schemas.microsoft.com/office/powerpoint/2010/main" val="1400677140"/>
      </p:ext>
    </p:extLst>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Lst>
  <p:transition xmlns:p14="http://schemas.microsoft.com/office/powerpoint/2010/mai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1844"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03684"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55504"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07333"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36963" indent="-336963" algn="l" rtl="0" eaLnBrk="0" fontAlgn="base" hangingPunct="0">
        <a:spcBef>
          <a:spcPct val="20000"/>
        </a:spcBef>
        <a:spcAft>
          <a:spcPct val="0"/>
        </a:spcAft>
        <a:buChar char="•"/>
        <a:defRPr sz="3200">
          <a:solidFill>
            <a:schemeClr val="tx1"/>
          </a:solidFill>
          <a:latin typeface="+mn-lt"/>
          <a:ea typeface="+mn-ea"/>
          <a:cs typeface="+mn-cs"/>
        </a:defRPr>
      </a:lvl1pPr>
      <a:lvl2pPr marL="733125" indent="-280566" algn="l" rtl="0" eaLnBrk="0" fontAlgn="base" hangingPunct="0">
        <a:spcBef>
          <a:spcPct val="20000"/>
        </a:spcBef>
        <a:spcAft>
          <a:spcPct val="0"/>
        </a:spcAft>
        <a:buChar char="–"/>
        <a:defRPr sz="2800">
          <a:solidFill>
            <a:schemeClr val="tx1"/>
          </a:solidFill>
          <a:latin typeface="+mn-lt"/>
          <a:ea typeface="+mn-ea"/>
        </a:defRPr>
      </a:lvl2pPr>
      <a:lvl3pPr marL="1127904" indent="-224179" algn="l" rtl="0" eaLnBrk="0" fontAlgn="base" hangingPunct="0">
        <a:spcBef>
          <a:spcPct val="20000"/>
        </a:spcBef>
        <a:spcAft>
          <a:spcPct val="0"/>
        </a:spcAft>
        <a:buChar char="•"/>
        <a:defRPr sz="2400">
          <a:solidFill>
            <a:schemeClr val="tx1"/>
          </a:solidFill>
          <a:latin typeface="+mn-lt"/>
          <a:ea typeface="+mn-ea"/>
        </a:defRPr>
      </a:lvl3pPr>
      <a:lvl4pPr marL="1580470" indent="-224179" algn="l" rtl="0" eaLnBrk="0" fontAlgn="base" hangingPunct="0">
        <a:spcBef>
          <a:spcPct val="20000"/>
        </a:spcBef>
        <a:spcAft>
          <a:spcPct val="0"/>
        </a:spcAft>
        <a:buChar char="–"/>
        <a:defRPr sz="2000">
          <a:solidFill>
            <a:schemeClr val="tx1"/>
          </a:solidFill>
          <a:latin typeface="+mn-lt"/>
          <a:ea typeface="+mn-ea"/>
        </a:defRPr>
      </a:lvl4pPr>
      <a:lvl5pPr marL="2031633" indent="-224179" algn="l" rtl="0" eaLnBrk="0" fontAlgn="base" hangingPunct="0">
        <a:spcBef>
          <a:spcPct val="20000"/>
        </a:spcBef>
        <a:spcAft>
          <a:spcPct val="0"/>
        </a:spcAft>
        <a:buChar char="»"/>
        <a:defRPr sz="2000">
          <a:solidFill>
            <a:schemeClr val="tx1"/>
          </a:solidFill>
          <a:latin typeface="+mn-lt"/>
          <a:ea typeface="+mn-ea"/>
        </a:defRPr>
      </a:lvl5pPr>
      <a:lvl6pPr marL="2485079" indent="-225946" algn="l" rtl="0" fontAlgn="base">
        <a:spcBef>
          <a:spcPct val="20000"/>
        </a:spcBef>
        <a:spcAft>
          <a:spcPct val="0"/>
        </a:spcAft>
        <a:buChar char="»"/>
        <a:defRPr sz="2000">
          <a:solidFill>
            <a:schemeClr val="tx1"/>
          </a:solidFill>
          <a:latin typeface="+mn-lt"/>
          <a:ea typeface="+mn-ea"/>
        </a:defRPr>
      </a:lvl6pPr>
      <a:lvl7pPr marL="2936912" indent="-225946" algn="l" rtl="0" fontAlgn="base">
        <a:spcBef>
          <a:spcPct val="20000"/>
        </a:spcBef>
        <a:spcAft>
          <a:spcPct val="0"/>
        </a:spcAft>
        <a:buChar char="»"/>
        <a:defRPr sz="2000">
          <a:solidFill>
            <a:schemeClr val="tx1"/>
          </a:solidFill>
          <a:latin typeface="+mn-lt"/>
          <a:ea typeface="+mn-ea"/>
        </a:defRPr>
      </a:lvl7pPr>
      <a:lvl8pPr marL="3388740" indent="-225946" algn="l" rtl="0" fontAlgn="base">
        <a:spcBef>
          <a:spcPct val="20000"/>
        </a:spcBef>
        <a:spcAft>
          <a:spcPct val="0"/>
        </a:spcAft>
        <a:buChar char="»"/>
        <a:defRPr sz="2000">
          <a:solidFill>
            <a:schemeClr val="tx1"/>
          </a:solidFill>
          <a:latin typeface="+mn-lt"/>
          <a:ea typeface="+mn-ea"/>
        </a:defRPr>
      </a:lvl8pPr>
      <a:lvl9pPr marL="3840576" indent="-225946"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1844" rtl="0" eaLnBrk="1" latinLnBrk="0" hangingPunct="1">
        <a:defRPr sz="1800" kern="1200">
          <a:solidFill>
            <a:schemeClr val="tx1"/>
          </a:solidFill>
          <a:latin typeface="+mn-lt"/>
          <a:ea typeface="+mn-ea"/>
          <a:cs typeface="+mn-cs"/>
        </a:defRPr>
      </a:lvl1pPr>
      <a:lvl2pPr marL="451844" algn="l" defTabSz="451844" rtl="0" eaLnBrk="1" latinLnBrk="0" hangingPunct="1">
        <a:defRPr sz="1800" kern="1200">
          <a:solidFill>
            <a:schemeClr val="tx1"/>
          </a:solidFill>
          <a:latin typeface="+mn-lt"/>
          <a:ea typeface="+mn-ea"/>
          <a:cs typeface="+mn-cs"/>
        </a:defRPr>
      </a:lvl2pPr>
      <a:lvl3pPr marL="903684" algn="l" defTabSz="451844" rtl="0" eaLnBrk="1" latinLnBrk="0" hangingPunct="1">
        <a:defRPr sz="1800" kern="1200">
          <a:solidFill>
            <a:schemeClr val="tx1"/>
          </a:solidFill>
          <a:latin typeface="+mn-lt"/>
          <a:ea typeface="+mn-ea"/>
          <a:cs typeface="+mn-cs"/>
        </a:defRPr>
      </a:lvl3pPr>
      <a:lvl4pPr marL="1355504" algn="l" defTabSz="451844" rtl="0" eaLnBrk="1" latinLnBrk="0" hangingPunct="1">
        <a:defRPr sz="1800" kern="1200">
          <a:solidFill>
            <a:schemeClr val="tx1"/>
          </a:solidFill>
          <a:latin typeface="+mn-lt"/>
          <a:ea typeface="+mn-ea"/>
          <a:cs typeface="+mn-cs"/>
        </a:defRPr>
      </a:lvl4pPr>
      <a:lvl5pPr marL="1807333" algn="l" defTabSz="451844" rtl="0" eaLnBrk="1" latinLnBrk="0" hangingPunct="1">
        <a:defRPr sz="1800" kern="1200">
          <a:solidFill>
            <a:schemeClr val="tx1"/>
          </a:solidFill>
          <a:latin typeface="+mn-lt"/>
          <a:ea typeface="+mn-ea"/>
          <a:cs typeface="+mn-cs"/>
        </a:defRPr>
      </a:lvl5pPr>
      <a:lvl6pPr marL="2259163" algn="l" defTabSz="451844" rtl="0" eaLnBrk="1" latinLnBrk="0" hangingPunct="1">
        <a:defRPr sz="1800" kern="1200">
          <a:solidFill>
            <a:schemeClr val="tx1"/>
          </a:solidFill>
          <a:latin typeface="+mn-lt"/>
          <a:ea typeface="+mn-ea"/>
          <a:cs typeface="+mn-cs"/>
        </a:defRPr>
      </a:lvl6pPr>
      <a:lvl7pPr marL="2710991" algn="l" defTabSz="451844" rtl="0" eaLnBrk="1" latinLnBrk="0" hangingPunct="1">
        <a:defRPr sz="1800" kern="1200">
          <a:solidFill>
            <a:schemeClr val="tx1"/>
          </a:solidFill>
          <a:latin typeface="+mn-lt"/>
          <a:ea typeface="+mn-ea"/>
          <a:cs typeface="+mn-cs"/>
        </a:defRPr>
      </a:lvl7pPr>
      <a:lvl8pPr marL="3162826" algn="l" defTabSz="451844" rtl="0" eaLnBrk="1" latinLnBrk="0" hangingPunct="1">
        <a:defRPr sz="1800" kern="1200">
          <a:solidFill>
            <a:schemeClr val="tx1"/>
          </a:solidFill>
          <a:latin typeface="+mn-lt"/>
          <a:ea typeface="+mn-ea"/>
          <a:cs typeface="+mn-cs"/>
        </a:defRPr>
      </a:lvl8pPr>
      <a:lvl9pPr marL="3614657" algn="l" defTabSz="4518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Willi_Hennig" TargetMode="External"/><Relationship Id="rId4" Type="http://schemas.openxmlformats.org/officeDocument/2006/relationships/hyperlink" Target="http://en.wikipedia.org/wiki/Cladistics" TargetMode="External"/><Relationship Id="rId5" Type="http://schemas.openxmlformats.org/officeDocument/2006/relationships/hyperlink" Target="http://en.wikipedia.org/wiki/Monophyletic" TargetMode="External"/><Relationship Id="rId6" Type="http://schemas.openxmlformats.org/officeDocument/2006/relationships/hyperlink" Target="http://en.wikipedia.org/wiki/Holophyly"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gogarten.uconn.edu/mcb221_2007/treesSameOrNot.htm"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Neighbor_joining" TargetMode="External"/><Relationship Id="rId4" Type="http://schemas.openxmlformats.org/officeDocument/2006/relationships/hyperlink" Target="http://www.southampton.ac.uk/~re1u06/teaching/upgma/"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en.wikipedia.org/wiki/Parsimon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hyperlink" Target="http://gogarten.uconn.edu/mcb3421_2011/bs.html" TargetMode="External"/><Relationship Id="rId4" Type="http://schemas.openxmlformats.org/officeDocument/2006/relationships/hyperlink" Target="http://en.wikipedia.org/wiki/Bootstrapping_(statistics)"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18.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35.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3.png"/><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6.jpeg"/><Relationship Id="rId1" Type="http://schemas.openxmlformats.org/officeDocument/2006/relationships/themeOverride" Target="../theme/themeOverride2.xml"/><Relationship Id="rId2"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3" Type="http://schemas.openxmlformats.org/officeDocument/2006/relationships/hyperlink" Target="http://web.uconn.edu/gogarten/MCB372/Laboratories/A.fa" TargetMode="External"/><Relationship Id="rId4" Type="http://schemas.openxmlformats.org/officeDocument/2006/relationships/hyperlink" Target="http://web.uconn.edu/gogarten/MCB372/Laboratories/B.fa" TargetMode="External"/><Relationship Id="rId5" Type="http://schemas.openxmlformats.org/officeDocument/2006/relationships/hyperlink" Target="http://web.uconn.edu/gogarten/MCB372/Laboratories/alpha.fa" TargetMode="External"/><Relationship Id="rId6" Type="http://schemas.openxmlformats.org/officeDocument/2006/relationships/hyperlink" Target="http://web.uconn.edu/gogarten/MCB372/Laboratories/beta.fa" TargetMode="External"/><Relationship Id="rId7" Type="http://schemas.openxmlformats.org/officeDocument/2006/relationships/hyperlink" Target="http://web.uconn.edu/gogarten/MCB372/Laboratories/F.fa" TargetMode="External"/><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020" y="1191634"/>
            <a:ext cx="7772400" cy="1470025"/>
          </a:xfrm>
        </p:spPr>
        <p:txBody>
          <a:bodyPr/>
          <a:lstStyle/>
          <a:p>
            <a:r>
              <a:rPr lang="en-US" dirty="0" smtClean="0"/>
              <a:t>MCB5472 </a:t>
            </a:r>
            <a:br>
              <a:rPr lang="en-US" dirty="0" smtClean="0"/>
            </a:br>
            <a:r>
              <a:rPr lang="en-US" dirty="0" smtClean="0"/>
              <a:t>Computer methods in </a:t>
            </a:r>
            <a:br>
              <a:rPr lang="en-US" dirty="0" smtClean="0"/>
            </a:br>
            <a:r>
              <a:rPr lang="en-US" dirty="0" smtClean="0"/>
              <a:t>molecular evolution</a:t>
            </a:r>
            <a:endParaRPr lang="en-US" dirty="0"/>
          </a:p>
        </p:txBody>
      </p:sp>
      <p:sp>
        <p:nvSpPr>
          <p:cNvPr id="3" name="Subtitle 2"/>
          <p:cNvSpPr>
            <a:spLocks noGrp="1"/>
          </p:cNvSpPr>
          <p:nvPr>
            <p:ph type="subTitle" idx="1"/>
          </p:nvPr>
        </p:nvSpPr>
        <p:spPr>
          <a:xfrm>
            <a:off x="1386336" y="4559903"/>
            <a:ext cx="6400800" cy="1752600"/>
          </a:xfrm>
        </p:spPr>
        <p:txBody>
          <a:bodyPr/>
          <a:lstStyle/>
          <a:p>
            <a:r>
              <a:rPr lang="en-US" dirty="0" smtClean="0"/>
              <a:t>Lecture 3/22/2014</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1241906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ChangeArrowheads="1"/>
          </p:cNvSpPr>
          <p:nvPr/>
        </p:nvSpPr>
        <p:spPr bwMode="auto">
          <a:xfrm>
            <a:off x="0" y="3"/>
            <a:ext cx="9144000" cy="6678243"/>
          </a:xfrm>
          <a:prstGeom prst="rect">
            <a:avLst/>
          </a:prstGeom>
          <a:noFill/>
          <a:ln w="9525">
            <a:noFill/>
            <a:miter lim="800000"/>
            <a:headEnd/>
            <a:tailEnd/>
          </a:ln>
          <a:effectLst/>
        </p:spPr>
        <p:txBody>
          <a:bodyPr lIns="90928" tIns="45468" rIns="90928" bIns="45468">
            <a:spAutoFit/>
          </a:bodyPr>
          <a:lstStyle/>
          <a:p>
            <a:pPr>
              <a:defRPr/>
            </a:pPr>
            <a:r>
              <a:rPr lang="en-US" sz="3200" dirty="0" smtClean="0">
                <a:solidFill>
                  <a:srgbClr val="000000"/>
                </a:solidFill>
                <a:latin typeface="Comic Sans MS" charset="0"/>
                <a:ea typeface="+mn-ea"/>
                <a:cs typeface="+mn-cs"/>
              </a:rPr>
              <a:t>What’s </a:t>
            </a:r>
            <a:r>
              <a:rPr lang="en-US" sz="3200" dirty="0">
                <a:solidFill>
                  <a:srgbClr val="000000"/>
                </a:solidFill>
                <a:latin typeface="Comic Sans MS" charset="0"/>
                <a:ea typeface="+mn-ea"/>
                <a:cs typeface="+mn-cs"/>
              </a:rPr>
              <a:t>in a tree?</a:t>
            </a:r>
            <a:endParaRPr lang="en-US" sz="1800" dirty="0">
              <a:solidFill>
                <a:srgbClr val="000000"/>
              </a:solidFill>
              <a:latin typeface="Comic Sans MS" charset="0"/>
              <a:ea typeface="+mn-ea"/>
              <a:cs typeface="+mn-cs"/>
            </a:endParaRPr>
          </a:p>
          <a:p>
            <a:pPr>
              <a:buFontTx/>
              <a:buChar char="•"/>
              <a:defRPr/>
            </a:pPr>
            <a:endParaRPr lang="en-US" sz="1800" dirty="0">
              <a:solidFill>
                <a:srgbClr val="000000"/>
              </a:solidFill>
              <a:latin typeface="Comic Sans MS" charset="0"/>
              <a:ea typeface="+mn-ea"/>
              <a:cs typeface="+mn-cs"/>
            </a:endParaRPr>
          </a:p>
          <a:p>
            <a:pPr>
              <a:defRPr/>
            </a:pPr>
            <a:r>
              <a:rPr lang="en-US" sz="1800" dirty="0">
                <a:solidFill>
                  <a:srgbClr val="000000"/>
                </a:solidFill>
                <a:latin typeface="Comic Sans MS" charset="0"/>
                <a:ea typeface="+mn-ea"/>
                <a:cs typeface="+mn-cs"/>
              </a:rPr>
              <a:t>Trees form molec</a:t>
            </a:r>
            <a:r>
              <a:rPr lang="en-US" sz="1600" dirty="0">
                <a:solidFill>
                  <a:srgbClr val="000000"/>
                </a:solidFill>
                <a:latin typeface="Times" charset="0"/>
                <a:ea typeface="+mn-ea"/>
                <a:cs typeface="+mn-cs"/>
              </a:rPr>
              <a:t>u</a:t>
            </a:r>
            <a:r>
              <a:rPr lang="en-US" sz="1800" dirty="0">
                <a:solidFill>
                  <a:srgbClr val="000000"/>
                </a:solidFill>
                <a:latin typeface="Comic Sans MS" charset="0"/>
                <a:ea typeface="+mn-ea"/>
                <a:cs typeface="+mn-cs"/>
              </a:rPr>
              <a:t>lar </a:t>
            </a:r>
            <a:r>
              <a:rPr lang="en-US" sz="1800" dirty="0" smtClean="0">
                <a:solidFill>
                  <a:srgbClr val="000000"/>
                </a:solidFill>
                <a:latin typeface="Comic Sans MS" charset="0"/>
                <a:ea typeface="+mn-ea"/>
                <a:cs typeface="+mn-cs"/>
              </a:rPr>
              <a:t>data </a:t>
            </a:r>
            <a:r>
              <a:rPr lang="en-US" sz="1800" dirty="0">
                <a:solidFill>
                  <a:srgbClr val="000000"/>
                </a:solidFill>
                <a:latin typeface="Comic Sans MS" charset="0"/>
                <a:ea typeface="+mn-ea"/>
                <a:cs typeface="+mn-cs"/>
              </a:rPr>
              <a:t>are usually calculated as </a:t>
            </a:r>
            <a:r>
              <a:rPr lang="en-US" sz="1800" dirty="0" err="1">
                <a:solidFill>
                  <a:srgbClr val="000000"/>
                </a:solidFill>
                <a:latin typeface="Comic Sans MS" charset="0"/>
                <a:ea typeface="+mn-ea"/>
                <a:cs typeface="+mn-cs"/>
              </a:rPr>
              <a:t>unrooted</a:t>
            </a:r>
            <a:r>
              <a:rPr lang="en-US" sz="1800" dirty="0">
                <a:solidFill>
                  <a:srgbClr val="000000"/>
                </a:solidFill>
                <a:latin typeface="Comic Sans MS" charset="0"/>
                <a:ea typeface="+mn-ea"/>
                <a:cs typeface="+mn-cs"/>
              </a:rPr>
              <a:t> trees (at least th</a:t>
            </a:r>
            <a:r>
              <a:rPr lang="en-US" sz="1800" dirty="0">
                <a:solidFill>
                  <a:srgbClr val="FF28C2"/>
                </a:solidFill>
                <a:latin typeface="Comic Sans MS" charset="0"/>
                <a:ea typeface="+mn-ea"/>
                <a:cs typeface="+mn-cs"/>
              </a:rPr>
              <a:t>ey should be -</a:t>
            </a:r>
            <a:r>
              <a:rPr lang="en-US" sz="1800" dirty="0">
                <a:solidFill>
                  <a:srgbClr val="000000"/>
                </a:solidFill>
                <a:latin typeface="Comic Sans MS" charset="0"/>
                <a:ea typeface="+mn-ea"/>
                <a:cs typeface="+mn-cs"/>
              </a:rPr>
              <a:t> if they are not this is usually a mistake). </a:t>
            </a:r>
          </a:p>
          <a:p>
            <a:pPr>
              <a:defRPr/>
            </a:pPr>
            <a:r>
              <a:rPr lang="en-US" sz="1800" dirty="0">
                <a:solidFill>
                  <a:srgbClr val="000000"/>
                </a:solidFill>
                <a:latin typeface="Comic Sans MS" charset="0"/>
                <a:ea typeface="+mn-ea"/>
                <a:cs typeface="+mn-cs"/>
              </a:rPr>
              <a:t>To root a tree you either can assume a </a:t>
            </a:r>
          </a:p>
          <a:p>
            <a:pPr lvl="1">
              <a:defRPr/>
            </a:pPr>
            <a:r>
              <a:rPr lang="en-US" sz="1800" dirty="0">
                <a:solidFill>
                  <a:srgbClr val="FF0066"/>
                </a:solidFill>
                <a:latin typeface="Comic Sans MS" charset="0"/>
                <a:ea typeface="+mn-ea"/>
                <a:cs typeface="+mn-cs"/>
              </a:rPr>
              <a:t>molecular clock</a:t>
            </a:r>
            <a:r>
              <a:rPr lang="en-US" sz="1800" dirty="0">
                <a:solidFill>
                  <a:srgbClr val="000000"/>
                </a:solidFill>
                <a:latin typeface="Comic Sans MS" charset="0"/>
                <a:ea typeface="+mn-ea"/>
                <a:cs typeface="+mn-cs"/>
              </a:rPr>
              <a:t> (substitutions occur at a constant rate, again this assumption is usually not warranted and needs to be tested), </a:t>
            </a:r>
          </a:p>
          <a:p>
            <a:pPr>
              <a:defRPr/>
            </a:pPr>
            <a:r>
              <a:rPr lang="en-US" sz="1800" dirty="0">
                <a:solidFill>
                  <a:srgbClr val="000000"/>
                </a:solidFill>
                <a:latin typeface="Comic Sans MS" charset="0"/>
                <a:ea typeface="+mn-ea"/>
                <a:cs typeface="+mn-cs"/>
              </a:rPr>
              <a:t>or you can use an </a:t>
            </a:r>
            <a:r>
              <a:rPr lang="en-US" sz="1800" b="1" dirty="0" err="1">
                <a:solidFill>
                  <a:srgbClr val="FF0066"/>
                </a:solidFill>
                <a:latin typeface="Comic Sans MS" charset="0"/>
                <a:ea typeface="+mn-ea"/>
                <a:cs typeface="+mn-cs"/>
              </a:rPr>
              <a:t>outgroup</a:t>
            </a:r>
            <a:r>
              <a:rPr lang="en-US" sz="1800" dirty="0">
                <a:solidFill>
                  <a:srgbClr val="000000"/>
                </a:solidFill>
                <a:latin typeface="Comic Sans MS" charset="0"/>
                <a:ea typeface="+mn-ea"/>
                <a:cs typeface="+mn-cs"/>
              </a:rPr>
              <a:t> (i.e. something that you know forms the deepest branch).</a:t>
            </a:r>
          </a:p>
          <a:p>
            <a:pPr marL="454647" lvl="1">
              <a:defRPr/>
            </a:pPr>
            <a:r>
              <a:rPr lang="en-US" sz="1800" dirty="0">
                <a:solidFill>
                  <a:srgbClr val="000000"/>
                </a:solidFill>
                <a:latin typeface="Comic Sans MS" charset="0"/>
                <a:ea typeface="+mn-ea"/>
                <a:cs typeface="+mn-cs"/>
              </a:rPr>
              <a:t>For example, to root a phy</a:t>
            </a:r>
            <a:r>
              <a:rPr lang="en-US" sz="1600" dirty="0">
                <a:solidFill>
                  <a:srgbClr val="000000"/>
                </a:solidFill>
                <a:latin typeface="Times" charset="0"/>
                <a:ea typeface="+mn-ea"/>
                <a:cs typeface="+mn-cs"/>
              </a:rPr>
              <a:t>l</a:t>
            </a:r>
            <a:r>
              <a:rPr lang="en-US" sz="1800" dirty="0">
                <a:solidFill>
                  <a:srgbClr val="000000"/>
                </a:solidFill>
                <a:latin typeface="Comic Sans MS" charset="0"/>
                <a:ea typeface="+mn-ea"/>
                <a:cs typeface="+mn-cs"/>
              </a:rPr>
              <a:t>ogeny of birds, you could use the homologous characters from a reptile as </a:t>
            </a:r>
            <a:r>
              <a:rPr lang="en-US" sz="1800" dirty="0" err="1">
                <a:solidFill>
                  <a:srgbClr val="000000"/>
                </a:solidFill>
                <a:latin typeface="Comic Sans MS" charset="0"/>
                <a:ea typeface="+mn-ea"/>
                <a:cs typeface="+mn-cs"/>
              </a:rPr>
              <a:t>outgroup</a:t>
            </a:r>
            <a:r>
              <a:rPr lang="en-US" sz="1800" dirty="0">
                <a:solidFill>
                  <a:srgbClr val="000000"/>
                </a:solidFill>
                <a:latin typeface="Comic Sans MS" charset="0"/>
                <a:ea typeface="+mn-ea"/>
                <a:cs typeface="+mn-cs"/>
              </a:rPr>
              <a:t>; to find the root in a tree depicting the relations between different human mitochondria, you could use the mitochondria from chimpanzees or from Neanderthals as an </a:t>
            </a:r>
            <a:r>
              <a:rPr lang="en-US" sz="1800" dirty="0" err="1">
                <a:solidFill>
                  <a:srgbClr val="000000"/>
                </a:solidFill>
                <a:latin typeface="Comic Sans MS" charset="0"/>
                <a:ea typeface="+mn-ea"/>
                <a:cs typeface="+mn-cs"/>
              </a:rPr>
              <a:t>outgroup</a:t>
            </a:r>
            <a:r>
              <a:rPr lang="en-US" sz="1800" dirty="0">
                <a:solidFill>
                  <a:srgbClr val="000000"/>
                </a:solidFill>
                <a:latin typeface="Comic Sans MS" charset="0"/>
                <a:ea typeface="+mn-ea"/>
                <a:cs typeface="+mn-cs"/>
              </a:rPr>
              <a:t>; to root a phylogeny of alpha </a:t>
            </a:r>
            <a:r>
              <a:rPr lang="en-US" sz="1800" dirty="0" err="1">
                <a:solidFill>
                  <a:srgbClr val="000000"/>
                </a:solidFill>
                <a:latin typeface="Comic Sans MS" charset="0"/>
                <a:ea typeface="+mn-ea"/>
                <a:cs typeface="+mn-cs"/>
              </a:rPr>
              <a:t>hemoglobins</a:t>
            </a:r>
            <a:r>
              <a:rPr lang="en-US" sz="1800" dirty="0">
                <a:solidFill>
                  <a:srgbClr val="000000"/>
                </a:solidFill>
                <a:latin typeface="Comic Sans MS" charset="0"/>
                <a:ea typeface="+mn-ea"/>
                <a:cs typeface="+mn-cs"/>
              </a:rPr>
              <a:t> you could use a beta hemoglobin sequence, or a myoglobin sequence as </a:t>
            </a:r>
            <a:r>
              <a:rPr lang="en-US" sz="1800" dirty="0" err="1" smtClean="0">
                <a:solidFill>
                  <a:srgbClr val="000000"/>
                </a:solidFill>
                <a:latin typeface="Comic Sans MS" charset="0"/>
                <a:ea typeface="+mn-ea"/>
                <a:cs typeface="+mn-cs"/>
              </a:rPr>
              <a:t>outgroup</a:t>
            </a:r>
            <a:r>
              <a:rPr lang="en-US" sz="1800" dirty="0" smtClean="0">
                <a:solidFill>
                  <a:srgbClr val="000000"/>
                </a:solidFill>
                <a:latin typeface="Comic Sans MS" charset="0"/>
                <a:ea typeface="+mn-ea"/>
                <a:cs typeface="+mn-cs"/>
              </a:rPr>
              <a:t>, to root the tree of life, you could use ancient paralogs, such as in the ATP synthases.</a:t>
            </a:r>
            <a:endParaRPr lang="en-US" sz="1800" dirty="0">
              <a:solidFill>
                <a:srgbClr val="000000"/>
              </a:solidFill>
              <a:latin typeface="Comic Sans MS" charset="0"/>
              <a:ea typeface="+mn-ea"/>
              <a:cs typeface="+mn-cs"/>
            </a:endParaRPr>
          </a:p>
          <a:p>
            <a:pPr marL="1267">
              <a:defRPr/>
            </a:pPr>
            <a:r>
              <a:rPr lang="en-US" sz="1800" dirty="0">
                <a:solidFill>
                  <a:srgbClr val="000000"/>
                </a:solidFill>
                <a:latin typeface="Comic Sans MS" charset="0"/>
                <a:ea typeface="+mn-ea"/>
                <a:cs typeface="+mn-cs"/>
              </a:rPr>
              <a:t>or you can use polarized characters.</a:t>
            </a:r>
          </a:p>
          <a:p>
            <a:pPr marL="454647" lvl="1" indent="0">
              <a:defRPr/>
            </a:pPr>
            <a:endParaRPr lang="en-US" sz="1800" dirty="0">
              <a:solidFill>
                <a:srgbClr val="000000"/>
              </a:solidFill>
              <a:latin typeface="Comic Sans MS" charset="0"/>
              <a:ea typeface="+mn-ea"/>
              <a:cs typeface="+mn-cs"/>
            </a:endParaRPr>
          </a:p>
          <a:p>
            <a:pPr>
              <a:defRPr/>
            </a:pPr>
            <a:r>
              <a:rPr lang="en-US" sz="1800" dirty="0">
                <a:solidFill>
                  <a:srgbClr val="000000"/>
                </a:solidFill>
                <a:latin typeface="Comic Sans MS" charset="0"/>
                <a:ea typeface="+mn-ea"/>
                <a:cs typeface="+mn-cs"/>
              </a:rPr>
              <a:t>Trees have a branching pa</a:t>
            </a:r>
            <a:r>
              <a:rPr lang="en-US" sz="1600" dirty="0">
                <a:solidFill>
                  <a:srgbClr val="000000"/>
                </a:solidFill>
                <a:latin typeface="Times" charset="0"/>
                <a:ea typeface="+mn-ea"/>
                <a:cs typeface="+mn-cs"/>
              </a:rPr>
              <a:t>t</a:t>
            </a:r>
            <a:r>
              <a:rPr lang="en-US" sz="1800" dirty="0">
                <a:solidFill>
                  <a:srgbClr val="000000"/>
                </a:solidFill>
                <a:latin typeface="Comic Sans MS" charset="0"/>
                <a:ea typeface="+mn-ea"/>
                <a:cs typeface="+mn-cs"/>
              </a:rPr>
              <a:t>tern (also called the </a:t>
            </a:r>
            <a:r>
              <a:rPr lang="en-US" sz="1800" b="1" dirty="0">
                <a:solidFill>
                  <a:srgbClr val="000000"/>
                </a:solidFill>
                <a:latin typeface="Comic Sans MS" charset="0"/>
                <a:ea typeface="+mn-ea"/>
                <a:cs typeface="+mn-cs"/>
              </a:rPr>
              <a:t>topology</a:t>
            </a:r>
            <a:r>
              <a:rPr lang="en-US" sz="1800" dirty="0">
                <a:solidFill>
                  <a:srgbClr val="000000"/>
                </a:solidFill>
                <a:latin typeface="Comic Sans MS" charset="0"/>
                <a:ea typeface="+mn-ea"/>
                <a:cs typeface="+mn-cs"/>
              </a:rPr>
              <a:t>), and </a:t>
            </a:r>
            <a:r>
              <a:rPr lang="en-US" sz="1800" b="1" dirty="0">
                <a:solidFill>
                  <a:srgbClr val="000000"/>
                </a:solidFill>
                <a:latin typeface="Comic Sans MS" charset="0"/>
                <a:ea typeface="+mn-ea"/>
                <a:cs typeface="+mn-cs"/>
              </a:rPr>
              <a:t>branch lengths</a:t>
            </a:r>
            <a:r>
              <a:rPr lang="en-US" sz="1800" dirty="0">
                <a:solidFill>
                  <a:srgbClr val="000000"/>
                </a:solidFill>
                <a:latin typeface="Comic Sans MS Bold" charset="0"/>
                <a:ea typeface="+mn-ea"/>
                <a:cs typeface="+mn-cs"/>
              </a:rPr>
              <a:t>. </a:t>
            </a:r>
          </a:p>
          <a:p>
            <a:pPr>
              <a:defRPr/>
            </a:pPr>
            <a:endParaRPr lang="en-US" sz="1800" dirty="0">
              <a:solidFill>
                <a:srgbClr val="000000"/>
              </a:solidFill>
              <a:latin typeface="Comic Sans MS Bold" charset="0"/>
              <a:ea typeface="+mn-ea"/>
              <a:cs typeface="+mn-cs"/>
            </a:endParaRPr>
          </a:p>
          <a:p>
            <a:pPr>
              <a:defRPr/>
            </a:pPr>
            <a:r>
              <a:rPr lang="en-US" sz="1800" dirty="0">
                <a:solidFill>
                  <a:srgbClr val="000000"/>
                </a:solidFill>
                <a:latin typeface="Comic Sans MS Bold" charset="0"/>
                <a:ea typeface="+mn-ea"/>
                <a:cs typeface="+mn-cs"/>
              </a:rPr>
              <a:t>Often </a:t>
            </a:r>
            <a:r>
              <a:rPr lang="en-US" sz="1800" dirty="0">
                <a:solidFill>
                  <a:srgbClr val="000000"/>
                </a:solidFill>
                <a:latin typeface="Comic Sans MS" charset="0"/>
                <a:ea typeface="+mn-ea"/>
                <a:cs typeface="+mn-cs"/>
              </a:rPr>
              <a:t>the branch lengths are ignored in depicting trees (these trees often are referred to as </a:t>
            </a:r>
            <a:r>
              <a:rPr lang="en-US" sz="1800" dirty="0" err="1">
                <a:solidFill>
                  <a:srgbClr val="000000"/>
                </a:solidFill>
                <a:latin typeface="Comic Sans MS" charset="0"/>
                <a:ea typeface="+mn-ea"/>
                <a:cs typeface="+mn-cs"/>
              </a:rPr>
              <a:t>cladograms</a:t>
            </a:r>
            <a:r>
              <a:rPr lang="en-US" sz="1800" dirty="0">
                <a:solidFill>
                  <a:srgbClr val="000000"/>
                </a:solidFill>
                <a:latin typeface="Comic Sans MS" charset="0"/>
                <a:ea typeface="+mn-ea"/>
                <a:cs typeface="+mn-cs"/>
              </a:rPr>
              <a:t> - note that </a:t>
            </a:r>
            <a:r>
              <a:rPr lang="en-US" sz="1800" dirty="0" err="1">
                <a:solidFill>
                  <a:srgbClr val="000000"/>
                </a:solidFill>
                <a:latin typeface="Comic Sans MS" charset="0"/>
                <a:ea typeface="+mn-ea"/>
                <a:cs typeface="+mn-cs"/>
              </a:rPr>
              <a:t>cladograms</a:t>
            </a:r>
            <a:r>
              <a:rPr lang="en-US" sz="1800" dirty="0">
                <a:solidFill>
                  <a:srgbClr val="000000"/>
                </a:solidFill>
                <a:latin typeface="Comic Sans MS" charset="0"/>
                <a:ea typeface="+mn-ea"/>
                <a:cs typeface="+mn-cs"/>
              </a:rPr>
              <a:t> should be considered rooted). </a:t>
            </a:r>
          </a:p>
          <a:p>
            <a:pPr>
              <a:defRPr/>
            </a:pPr>
            <a:r>
              <a:rPr lang="en-US" sz="1800" dirty="0">
                <a:solidFill>
                  <a:srgbClr val="000000"/>
                </a:solidFill>
                <a:latin typeface="Comic Sans MS" charset="0"/>
                <a:ea typeface="+mn-ea"/>
                <a:cs typeface="+mn-cs"/>
              </a:rPr>
              <a:t>You can swap branches attached to a node, and in an </a:t>
            </a:r>
            <a:r>
              <a:rPr lang="en-US" sz="1800" dirty="0" err="1">
                <a:solidFill>
                  <a:srgbClr val="000000"/>
                </a:solidFill>
                <a:latin typeface="Comic Sans MS" charset="0"/>
                <a:ea typeface="+mn-ea"/>
                <a:cs typeface="+mn-cs"/>
              </a:rPr>
              <a:t>unrooted</a:t>
            </a:r>
            <a:r>
              <a:rPr lang="en-US" sz="1800" dirty="0">
                <a:solidFill>
                  <a:srgbClr val="000000"/>
                </a:solidFill>
                <a:latin typeface="Comic Sans MS" charset="0"/>
                <a:ea typeface="+mn-ea"/>
                <a:cs typeface="+mn-cs"/>
              </a:rPr>
              <a:t> you can depict the tree as rooted in any branch you like without changing the tree.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ChangeArrowheads="1"/>
          </p:cNvSpPr>
          <p:nvPr/>
        </p:nvSpPr>
        <p:spPr bwMode="auto">
          <a:xfrm>
            <a:off x="0" y="654052"/>
            <a:ext cx="8122607" cy="1015598"/>
          </a:xfrm>
          <a:prstGeom prst="rect">
            <a:avLst/>
          </a:prstGeom>
          <a:noFill/>
          <a:ln w="9525">
            <a:noFill/>
            <a:miter lim="800000"/>
            <a:headEnd/>
            <a:tailEnd/>
          </a:ln>
          <a:effectLst/>
        </p:spPr>
        <p:txBody>
          <a:bodyPr wrap="none" lIns="90928" tIns="45468" rIns="90928" bIns="45468">
            <a:spAutoFit/>
          </a:bodyPr>
          <a:lstStyle/>
          <a:p>
            <a:pPr>
              <a:buFontTx/>
              <a:buChar char="•"/>
              <a:defRPr/>
            </a:pPr>
            <a:r>
              <a:rPr lang="en-US" sz="2000" dirty="0" smtClean="0">
                <a:solidFill>
                  <a:srgbClr val="000000"/>
                </a:solidFill>
                <a:latin typeface="Times" charset="0"/>
                <a:ea typeface="+mn-ea"/>
                <a:cs typeface="+mn-cs"/>
              </a:rPr>
              <a:t>(Leaves, OTUs), (Branches</a:t>
            </a:r>
            <a:r>
              <a:rPr lang="en-US" sz="2000" dirty="0">
                <a:solidFill>
                  <a:srgbClr val="000000"/>
                </a:solidFill>
                <a:latin typeface="Times" charset="0"/>
                <a:ea typeface="+mn-ea"/>
                <a:cs typeface="+mn-cs"/>
              </a:rPr>
              <a:t>, splits, </a:t>
            </a:r>
            <a:r>
              <a:rPr lang="en-US" sz="2000" dirty="0" smtClean="0">
                <a:solidFill>
                  <a:srgbClr val="000000"/>
                </a:solidFill>
                <a:latin typeface="Times" charset="0"/>
                <a:ea typeface="+mn-ea"/>
                <a:cs typeface="+mn-cs"/>
              </a:rPr>
              <a:t>bipartitions), Nodes</a:t>
            </a:r>
            <a:endParaRPr lang="en-US" sz="2000" dirty="0">
              <a:solidFill>
                <a:srgbClr val="000000"/>
              </a:solidFill>
              <a:latin typeface="Times" charset="0"/>
              <a:ea typeface="+mn-ea"/>
              <a:cs typeface="+mn-cs"/>
            </a:endParaRPr>
          </a:p>
          <a:p>
            <a:pPr>
              <a:buFontTx/>
              <a:buChar char="•"/>
              <a:defRPr/>
            </a:pPr>
            <a:r>
              <a:rPr lang="en-US" sz="2000" dirty="0">
                <a:solidFill>
                  <a:srgbClr val="000000"/>
                </a:solidFill>
                <a:latin typeface="Times" charset="0"/>
                <a:ea typeface="+mn-ea"/>
                <a:cs typeface="+mn-cs"/>
              </a:rPr>
              <a:t>In a rooted tree: clades (for </a:t>
            </a:r>
            <a:r>
              <a:rPr lang="en-US" sz="2000" dirty="0" err="1">
                <a:solidFill>
                  <a:srgbClr val="000000"/>
                </a:solidFill>
                <a:latin typeface="Times" charset="0"/>
                <a:ea typeface="+mn-ea"/>
                <a:cs typeface="+mn-cs"/>
              </a:rPr>
              <a:t>unrooted</a:t>
            </a:r>
            <a:r>
              <a:rPr lang="en-US" sz="2000" dirty="0">
                <a:solidFill>
                  <a:srgbClr val="000000"/>
                </a:solidFill>
                <a:latin typeface="Times" charset="0"/>
                <a:ea typeface="+mn-ea"/>
                <a:cs typeface="+mn-cs"/>
              </a:rPr>
              <a:t> trees sometimes the term </a:t>
            </a:r>
            <a:r>
              <a:rPr lang="en-US" sz="2000" dirty="0" err="1">
                <a:solidFill>
                  <a:srgbClr val="000000"/>
                </a:solidFill>
                <a:latin typeface="Times" charset="0"/>
                <a:ea typeface="+mn-ea"/>
                <a:cs typeface="+mn-cs"/>
              </a:rPr>
              <a:t>clann</a:t>
            </a:r>
            <a:r>
              <a:rPr lang="en-US" sz="2000" dirty="0">
                <a:solidFill>
                  <a:srgbClr val="000000"/>
                </a:solidFill>
                <a:latin typeface="Times" charset="0"/>
                <a:ea typeface="+mn-ea"/>
                <a:cs typeface="+mn-cs"/>
              </a:rPr>
              <a:t> is used)</a:t>
            </a:r>
          </a:p>
          <a:p>
            <a:pPr>
              <a:buFontTx/>
              <a:buChar char="•"/>
              <a:defRPr/>
            </a:pPr>
            <a:r>
              <a:rPr lang="en-US" sz="2000" dirty="0">
                <a:solidFill>
                  <a:srgbClr val="000000"/>
                </a:solidFill>
                <a:latin typeface="Times" charset="0"/>
                <a:ea typeface="+mn-ea"/>
                <a:cs typeface="+mn-cs"/>
              </a:rPr>
              <a:t>Mono-, Para-, polyphyletic groups, </a:t>
            </a:r>
            <a:r>
              <a:rPr lang="en-US" sz="2000" dirty="0" err="1">
                <a:solidFill>
                  <a:srgbClr val="000000"/>
                </a:solidFill>
                <a:latin typeface="Times" charset="0"/>
                <a:ea typeface="+mn-ea"/>
                <a:cs typeface="+mn-cs"/>
              </a:rPr>
              <a:t>cladists</a:t>
            </a:r>
            <a:r>
              <a:rPr lang="en-US" sz="2000" dirty="0">
                <a:solidFill>
                  <a:srgbClr val="000000"/>
                </a:solidFill>
                <a:latin typeface="Times" charset="0"/>
                <a:ea typeface="+mn-ea"/>
                <a:cs typeface="+mn-cs"/>
              </a:rPr>
              <a:t> and a natural taxonomy</a:t>
            </a:r>
            <a:endParaRPr lang="en-US" sz="1600" dirty="0">
              <a:solidFill>
                <a:srgbClr val="000000"/>
              </a:solidFill>
              <a:latin typeface="Times" charset="0"/>
              <a:ea typeface="+mn-ea"/>
              <a:cs typeface="+mn-cs"/>
            </a:endParaRPr>
          </a:p>
        </p:txBody>
      </p:sp>
      <p:sp>
        <p:nvSpPr>
          <p:cNvPr id="59394" name="Rectangle 4"/>
          <p:cNvSpPr>
            <a:spLocks noGrp="1" noChangeArrowheads="1"/>
          </p:cNvSpPr>
          <p:nvPr>
            <p:ph type="title"/>
          </p:nvPr>
        </p:nvSpPr>
        <p:spPr>
          <a:xfrm>
            <a:off x="457200" y="0"/>
            <a:ext cx="7772400" cy="533400"/>
          </a:xfrm>
        </p:spPr>
        <p:txBody>
          <a:bodyPr/>
          <a:lstStyle/>
          <a:p>
            <a:r>
              <a:rPr lang="en-US" dirty="0" smtClean="0">
                <a:latin typeface="Times New Roman" charset="0"/>
                <a:ea typeface="ＭＳ Ｐゴシック" charset="0"/>
                <a:cs typeface="ＭＳ Ｐゴシック" charset="0"/>
              </a:rPr>
              <a:t>Terminology for Trees</a:t>
            </a:r>
            <a:endParaRPr lang="en-US" dirty="0">
              <a:latin typeface="Times New Roman" charset="0"/>
              <a:ea typeface="ＭＳ Ｐゴシック" charset="0"/>
              <a:cs typeface="ＭＳ Ｐゴシック" charset="0"/>
            </a:endParaRPr>
          </a:p>
        </p:txBody>
      </p:sp>
      <p:sp>
        <p:nvSpPr>
          <p:cNvPr id="341000" name="Text Box 8"/>
          <p:cNvSpPr txBox="1">
            <a:spLocks noChangeArrowheads="1"/>
          </p:cNvSpPr>
          <p:nvPr/>
        </p:nvSpPr>
        <p:spPr bwMode="auto">
          <a:xfrm>
            <a:off x="0" y="1754230"/>
            <a:ext cx="9144000" cy="4908528"/>
          </a:xfrm>
          <a:prstGeom prst="rect">
            <a:avLst/>
          </a:prstGeom>
          <a:noFill/>
          <a:ln w="9525">
            <a:noFill/>
            <a:miter lim="800000"/>
            <a:headEnd/>
            <a:tailEnd/>
          </a:ln>
          <a:effectLst/>
        </p:spPr>
        <p:txBody>
          <a:bodyPr lIns="90928" tIns="45468" rIns="90928" bIns="45468">
            <a:spAutoFit/>
          </a:bodyPr>
          <a:lstStyle/>
          <a:p>
            <a:pPr>
              <a:spcBef>
                <a:spcPts val="500"/>
              </a:spcBef>
              <a:spcAft>
                <a:spcPts val="500"/>
              </a:spcAft>
              <a:defRPr/>
            </a:pPr>
            <a:r>
              <a:rPr lang="en-US" sz="1800" b="1" dirty="0">
                <a:solidFill>
                  <a:srgbClr val="000000"/>
                </a:solidFill>
                <a:latin typeface="Times" charset="0"/>
                <a:ea typeface="+mn-ea"/>
                <a:cs typeface="+mn-cs"/>
              </a:rPr>
              <a:t>The term </a:t>
            </a:r>
            <a:r>
              <a:rPr lang="en-US" sz="1800" b="1" dirty="0" err="1">
                <a:solidFill>
                  <a:srgbClr val="000000"/>
                </a:solidFill>
                <a:latin typeface="Times" charset="0"/>
                <a:ea typeface="+mn-ea"/>
                <a:cs typeface="+mn-cs"/>
              </a:rPr>
              <a:t>cladogram</a:t>
            </a:r>
            <a:r>
              <a:rPr lang="en-US" sz="1800" b="1" dirty="0">
                <a:solidFill>
                  <a:srgbClr val="000000"/>
                </a:solidFill>
                <a:latin typeface="Times" charset="0"/>
                <a:ea typeface="+mn-ea"/>
                <a:cs typeface="+mn-cs"/>
              </a:rPr>
              <a:t> refers to a strictly bifurcating diagram, where each </a:t>
            </a:r>
            <a:r>
              <a:rPr lang="en-US" sz="1800" b="1" dirty="0" err="1">
                <a:solidFill>
                  <a:srgbClr val="000000"/>
                </a:solidFill>
                <a:latin typeface="Times" charset="0"/>
                <a:ea typeface="+mn-ea"/>
                <a:cs typeface="+mn-cs"/>
              </a:rPr>
              <a:t>clade</a:t>
            </a:r>
            <a:r>
              <a:rPr lang="en-US" sz="1800" b="1" dirty="0">
                <a:solidFill>
                  <a:srgbClr val="000000"/>
                </a:solidFill>
                <a:latin typeface="Times" charset="0"/>
                <a:ea typeface="+mn-ea"/>
                <a:cs typeface="+mn-cs"/>
              </a:rPr>
              <a:t> is defined by a common ancestor that only gives rise to members of this </a:t>
            </a:r>
            <a:r>
              <a:rPr lang="en-US" sz="1800" b="1" dirty="0" err="1">
                <a:solidFill>
                  <a:srgbClr val="000000"/>
                </a:solidFill>
                <a:latin typeface="Times" charset="0"/>
                <a:ea typeface="+mn-ea"/>
                <a:cs typeface="+mn-cs"/>
              </a:rPr>
              <a:t>clade</a:t>
            </a:r>
            <a:r>
              <a:rPr lang="en-US" sz="1800" b="1" dirty="0">
                <a:solidFill>
                  <a:srgbClr val="000000"/>
                </a:solidFill>
                <a:latin typeface="Times" charset="0"/>
                <a:ea typeface="+mn-ea"/>
                <a:cs typeface="+mn-cs"/>
              </a:rPr>
              <a:t>. I.e., a </a:t>
            </a:r>
            <a:r>
              <a:rPr lang="en-US" sz="1800" b="1" dirty="0" err="1">
                <a:solidFill>
                  <a:srgbClr val="000000"/>
                </a:solidFill>
                <a:latin typeface="Times" charset="0"/>
                <a:ea typeface="+mn-ea"/>
                <a:cs typeface="+mn-cs"/>
              </a:rPr>
              <a:t>clade</a:t>
            </a:r>
            <a:r>
              <a:rPr lang="en-US" sz="1800" b="1" dirty="0">
                <a:solidFill>
                  <a:srgbClr val="000000"/>
                </a:solidFill>
                <a:latin typeface="Times" charset="0"/>
                <a:ea typeface="+mn-ea"/>
                <a:cs typeface="+mn-cs"/>
              </a:rPr>
              <a:t> is </a:t>
            </a:r>
            <a:r>
              <a:rPr lang="en-US" sz="1800" b="1" dirty="0">
                <a:solidFill>
                  <a:srgbClr val="CC0033"/>
                </a:solidFill>
                <a:latin typeface="Times" charset="0"/>
                <a:ea typeface="+mn-ea"/>
                <a:cs typeface="+mn-cs"/>
              </a:rPr>
              <a:t>monophyletic</a:t>
            </a:r>
            <a:r>
              <a:rPr lang="en-US" sz="1800" b="1" dirty="0">
                <a:solidFill>
                  <a:srgbClr val="000000"/>
                </a:solidFill>
                <a:latin typeface="Times" charset="0"/>
                <a:ea typeface="+mn-ea"/>
                <a:cs typeface="+mn-cs"/>
              </a:rPr>
              <a:t> (derived from one ancestor) as opposed to </a:t>
            </a:r>
            <a:r>
              <a:rPr lang="en-US" sz="1800" b="1" dirty="0">
                <a:solidFill>
                  <a:srgbClr val="CC0033"/>
                </a:solidFill>
                <a:latin typeface="Times" charset="0"/>
                <a:ea typeface="+mn-ea"/>
                <a:cs typeface="+mn-cs"/>
              </a:rPr>
              <a:t>polyphyletic</a:t>
            </a:r>
            <a:r>
              <a:rPr lang="en-US" sz="1800" b="1" dirty="0">
                <a:solidFill>
                  <a:srgbClr val="000000"/>
                </a:solidFill>
                <a:latin typeface="Times" charset="0"/>
                <a:ea typeface="+mn-ea"/>
                <a:cs typeface="+mn-cs"/>
              </a:rPr>
              <a:t> (derived from many ancestors).  (Note: you do need to know where the root is!)</a:t>
            </a:r>
            <a:endParaRPr lang="en-US" sz="1800" dirty="0">
              <a:solidFill>
                <a:srgbClr val="000000"/>
              </a:solidFill>
              <a:latin typeface="Times" charset="0"/>
              <a:ea typeface="+mn-ea"/>
              <a:cs typeface="+mn-cs"/>
            </a:endParaRPr>
          </a:p>
          <a:p>
            <a:pPr>
              <a:spcBef>
                <a:spcPts val="500"/>
              </a:spcBef>
              <a:spcAft>
                <a:spcPts val="500"/>
              </a:spcAft>
              <a:defRPr/>
            </a:pPr>
            <a:r>
              <a:rPr lang="en-US" sz="1800" b="1" dirty="0">
                <a:solidFill>
                  <a:srgbClr val="000000"/>
                </a:solidFill>
                <a:latin typeface="Times" charset="0"/>
                <a:ea typeface="+mn-ea"/>
                <a:cs typeface="+mn-cs"/>
              </a:rPr>
              <a:t>A clade is recognized and defined by </a:t>
            </a:r>
            <a:br>
              <a:rPr lang="en-US" sz="1800" b="1" dirty="0">
                <a:solidFill>
                  <a:srgbClr val="000000"/>
                </a:solidFill>
                <a:latin typeface="Times" charset="0"/>
                <a:ea typeface="+mn-ea"/>
                <a:cs typeface="+mn-cs"/>
              </a:rPr>
            </a:br>
            <a:r>
              <a:rPr lang="en-US" sz="1800" b="1" dirty="0">
                <a:solidFill>
                  <a:srgbClr val="0000FF"/>
                </a:solidFill>
                <a:latin typeface="Times" charset="0"/>
                <a:ea typeface="+mn-ea"/>
                <a:cs typeface="+mn-cs"/>
              </a:rPr>
              <a:t>shared derived characters </a:t>
            </a:r>
            <a:r>
              <a:rPr lang="en-US" sz="1800" b="1" dirty="0">
                <a:solidFill>
                  <a:srgbClr val="000000"/>
                </a:solidFill>
                <a:latin typeface="Times" charset="0"/>
                <a:ea typeface="+mn-ea"/>
                <a:cs typeface="+mn-cs"/>
              </a:rPr>
              <a:t>(=</a:t>
            </a:r>
            <a:r>
              <a:rPr lang="en-US" sz="1800" b="1" dirty="0">
                <a:solidFill>
                  <a:srgbClr val="CC0033"/>
                </a:solidFill>
                <a:latin typeface="Times" charset="0"/>
                <a:ea typeface="+mn-ea"/>
                <a:cs typeface="+mn-cs"/>
              </a:rPr>
              <a:t> </a:t>
            </a:r>
            <a:r>
              <a:rPr lang="en-US" sz="1800" b="1" dirty="0" err="1">
                <a:solidFill>
                  <a:srgbClr val="CC0033"/>
                </a:solidFill>
                <a:latin typeface="Times" charset="0"/>
                <a:ea typeface="+mn-ea"/>
                <a:cs typeface="+mn-cs"/>
              </a:rPr>
              <a:t>synapomorphies</a:t>
            </a:r>
            <a:r>
              <a:rPr lang="en-US" sz="1800" b="1" dirty="0">
                <a:solidFill>
                  <a:srgbClr val="000000"/>
                </a:solidFill>
                <a:latin typeface="Times" charset="0"/>
                <a:ea typeface="+mn-ea"/>
                <a:cs typeface="+mn-cs"/>
              </a:rPr>
              <a:t>). </a:t>
            </a:r>
            <a:br>
              <a:rPr lang="en-US" sz="1800" b="1" dirty="0">
                <a:solidFill>
                  <a:srgbClr val="000000"/>
                </a:solidFill>
                <a:latin typeface="Times" charset="0"/>
                <a:ea typeface="+mn-ea"/>
                <a:cs typeface="+mn-cs"/>
              </a:rPr>
            </a:br>
            <a:r>
              <a:rPr lang="en-US" sz="1800" b="1" dirty="0">
                <a:solidFill>
                  <a:srgbClr val="0000FF"/>
                </a:solidFill>
                <a:latin typeface="Times" charset="0"/>
                <a:ea typeface="+mn-ea"/>
                <a:cs typeface="+mn-cs"/>
              </a:rPr>
              <a:t>Shared primitive characters</a:t>
            </a:r>
            <a:r>
              <a:rPr lang="en-US" sz="1800" b="1" dirty="0">
                <a:solidFill>
                  <a:srgbClr val="000000"/>
                </a:solidFill>
                <a:latin typeface="Times" charset="0"/>
                <a:ea typeface="+mn-ea"/>
                <a:cs typeface="+mn-cs"/>
              </a:rPr>
              <a:t> (= </a:t>
            </a:r>
            <a:r>
              <a:rPr lang="en-US" sz="1800" b="1" dirty="0" err="1">
                <a:solidFill>
                  <a:srgbClr val="CC0033"/>
                </a:solidFill>
                <a:latin typeface="Times" charset="0"/>
                <a:ea typeface="+mn-ea"/>
                <a:cs typeface="+mn-cs"/>
              </a:rPr>
              <a:t>sympleisiomorphies</a:t>
            </a:r>
            <a:r>
              <a:rPr lang="en-US" sz="1800" b="1" dirty="0">
                <a:solidFill>
                  <a:srgbClr val="CC0033"/>
                </a:solidFill>
                <a:latin typeface="Times" charset="0"/>
                <a:ea typeface="+mn-ea"/>
                <a:cs typeface="+mn-cs"/>
              </a:rPr>
              <a:t>, </a:t>
            </a:r>
            <a:r>
              <a:rPr lang="en-US" sz="1800" b="1" dirty="0">
                <a:solidFill>
                  <a:srgbClr val="333333"/>
                </a:solidFill>
                <a:latin typeface="Times" charset="0"/>
                <a:ea typeface="+mn-ea"/>
                <a:cs typeface="+mn-cs"/>
              </a:rPr>
              <a:t>alternative spelling is </a:t>
            </a:r>
            <a:r>
              <a:rPr lang="en-US" sz="1800" b="1" dirty="0" err="1">
                <a:solidFill>
                  <a:srgbClr val="333333"/>
                </a:solidFill>
                <a:latin typeface="Times" charset="0"/>
                <a:ea typeface="+mn-ea"/>
                <a:cs typeface="+mn-cs"/>
              </a:rPr>
              <a:t>symplesiomorphies</a:t>
            </a:r>
            <a:r>
              <a:rPr lang="en-US" sz="1800" b="1" dirty="0">
                <a:solidFill>
                  <a:srgbClr val="000000"/>
                </a:solidFill>
                <a:latin typeface="Times" charset="0"/>
                <a:ea typeface="+mn-ea"/>
                <a:cs typeface="+mn-cs"/>
              </a:rPr>
              <a:t>) do not define a clade, but a paraphyletic group. </a:t>
            </a:r>
            <a:br>
              <a:rPr lang="en-US" sz="1800" b="1" dirty="0">
                <a:solidFill>
                  <a:srgbClr val="000000"/>
                </a:solidFill>
                <a:latin typeface="Times" charset="0"/>
                <a:ea typeface="+mn-ea"/>
                <a:cs typeface="+mn-cs"/>
              </a:rPr>
            </a:br>
            <a:r>
              <a:rPr lang="en-US" sz="1800" b="1" dirty="0">
                <a:solidFill>
                  <a:srgbClr val="000000"/>
                </a:solidFill>
                <a:latin typeface="Times" charset="0"/>
                <a:ea typeface="+mn-ea"/>
                <a:cs typeface="+mn-cs"/>
              </a:rPr>
              <a:t>Characters that evolved twice independently are known as</a:t>
            </a:r>
            <a:r>
              <a:rPr lang="en-US" sz="1800" b="1" dirty="0">
                <a:solidFill>
                  <a:srgbClr val="CC0033"/>
                </a:solidFill>
                <a:latin typeface="Times" charset="0"/>
                <a:ea typeface="+mn-ea"/>
                <a:cs typeface="+mn-cs"/>
              </a:rPr>
              <a:t> </a:t>
            </a:r>
            <a:r>
              <a:rPr lang="en-US" sz="1800" b="1" dirty="0" err="1">
                <a:solidFill>
                  <a:srgbClr val="CC0033"/>
                </a:solidFill>
                <a:latin typeface="Times" charset="0"/>
                <a:ea typeface="+mn-ea"/>
                <a:cs typeface="+mn-cs"/>
              </a:rPr>
              <a:t>Homoplasies</a:t>
            </a:r>
            <a:r>
              <a:rPr lang="en-US" sz="1800" b="1" dirty="0">
                <a:solidFill>
                  <a:srgbClr val="CC0033"/>
                </a:solidFill>
                <a:latin typeface="Times" charset="0"/>
                <a:ea typeface="+mn-ea"/>
                <a:cs typeface="+mn-cs"/>
              </a:rPr>
              <a:t>.  </a:t>
            </a:r>
            <a:r>
              <a:rPr lang="en-US" sz="1800" b="1" dirty="0">
                <a:solidFill>
                  <a:srgbClr val="000000"/>
                </a:solidFill>
                <a:latin typeface="Times" charset="0"/>
                <a:ea typeface="+mn-ea"/>
                <a:cs typeface="+mn-cs"/>
              </a:rPr>
              <a:t>They define polyphyletic groups (see in class example drawing ala </a:t>
            </a:r>
            <a:r>
              <a:rPr lang="en-US" sz="1800" b="1" dirty="0" err="1">
                <a:solidFill>
                  <a:srgbClr val="000000"/>
                </a:solidFill>
                <a:latin typeface="Times" charset="0"/>
                <a:ea typeface="+mn-ea"/>
                <a:cs typeface="+mn-cs"/>
              </a:rPr>
              <a:t>Hennig</a:t>
            </a:r>
            <a:r>
              <a:rPr lang="en-US" sz="1800" b="1" dirty="0">
                <a:solidFill>
                  <a:srgbClr val="000000"/>
                </a:solidFill>
                <a:latin typeface="Times" charset="0"/>
                <a:ea typeface="+mn-ea"/>
                <a:cs typeface="+mn-cs"/>
              </a:rPr>
              <a:t>). </a:t>
            </a:r>
            <a:endParaRPr lang="en-US" sz="1800" dirty="0">
              <a:solidFill>
                <a:srgbClr val="000000"/>
              </a:solidFill>
              <a:latin typeface="Times" charset="0"/>
              <a:ea typeface="+mn-ea"/>
              <a:cs typeface="+mn-cs"/>
            </a:endParaRPr>
          </a:p>
          <a:p>
            <a:pPr>
              <a:spcBef>
                <a:spcPts val="500"/>
              </a:spcBef>
              <a:spcAft>
                <a:spcPts val="500"/>
              </a:spcAft>
              <a:defRPr/>
            </a:pPr>
            <a:r>
              <a:rPr lang="en-US" sz="1800" b="1" dirty="0">
                <a:solidFill>
                  <a:srgbClr val="000000"/>
                </a:solidFill>
                <a:latin typeface="Times" charset="0"/>
                <a:ea typeface="+mn-ea"/>
                <a:cs typeface="+mn-cs"/>
              </a:rPr>
              <a:t>To use these any terms ((aside from </a:t>
            </a:r>
            <a:r>
              <a:rPr lang="en-US" sz="1800" b="1" dirty="0" err="1">
                <a:solidFill>
                  <a:srgbClr val="000000"/>
                </a:solidFill>
                <a:latin typeface="Times" charset="0"/>
                <a:ea typeface="+mn-ea"/>
                <a:cs typeface="+mn-cs"/>
              </a:rPr>
              <a:t>homoplasy</a:t>
            </a:r>
            <a:r>
              <a:rPr lang="en-US" sz="1800" b="1" dirty="0">
                <a:solidFill>
                  <a:srgbClr val="000000"/>
                </a:solidFill>
                <a:latin typeface="Times" charset="0"/>
                <a:ea typeface="+mn-ea"/>
                <a:cs typeface="+mn-cs"/>
              </a:rPr>
              <a:t>) you need to have </a:t>
            </a:r>
            <a:r>
              <a:rPr lang="en-US" sz="1800" b="1" dirty="0">
                <a:solidFill>
                  <a:srgbClr val="CC0033"/>
                </a:solidFill>
                <a:latin typeface="Times" charset="0"/>
                <a:ea typeface="+mn-ea"/>
                <a:cs typeface="+mn-cs"/>
              </a:rPr>
              <a:t>polarized characters</a:t>
            </a:r>
            <a:r>
              <a:rPr lang="en-US" sz="1800" b="1" dirty="0">
                <a:solidFill>
                  <a:srgbClr val="000000"/>
                </a:solidFill>
                <a:latin typeface="Times" charset="0"/>
                <a:ea typeface="+mn-ea"/>
                <a:cs typeface="+mn-cs"/>
              </a:rPr>
              <a:t>; for most molecular characters you don't know which state is primitive and which is derived (exceptions:....). </a:t>
            </a:r>
            <a:br>
              <a:rPr lang="en-US" sz="1800" b="1" dirty="0">
                <a:solidFill>
                  <a:srgbClr val="000000"/>
                </a:solidFill>
                <a:latin typeface="Times" charset="0"/>
                <a:ea typeface="+mn-ea"/>
                <a:cs typeface="+mn-cs"/>
              </a:rPr>
            </a:br>
            <a:endParaRPr lang="en-US" sz="1800" b="1" dirty="0">
              <a:solidFill>
                <a:srgbClr val="000000"/>
              </a:solidFill>
              <a:latin typeface="Times" charset="0"/>
              <a:ea typeface="+mn-ea"/>
              <a:cs typeface="+mn-cs"/>
            </a:endParaRPr>
          </a:p>
          <a:p>
            <a:pPr>
              <a:spcBef>
                <a:spcPts val="500"/>
              </a:spcBef>
              <a:spcAft>
                <a:spcPts val="500"/>
              </a:spcAft>
              <a:defRPr/>
            </a:pPr>
            <a:r>
              <a:rPr lang="en-US" sz="1800" b="1" dirty="0">
                <a:solidFill>
                  <a:srgbClr val="000000"/>
                </a:solidFill>
                <a:latin typeface="Times" charset="0"/>
                <a:ea typeface="+mn-ea"/>
                <a:cs typeface="+mn-cs"/>
              </a:rPr>
              <a:t>See the </a:t>
            </a:r>
            <a:r>
              <a:rPr lang="en-US" sz="1800" b="1" dirty="0" err="1">
                <a:solidFill>
                  <a:srgbClr val="000000"/>
                </a:solidFill>
                <a:latin typeface="Times" charset="0"/>
                <a:ea typeface="+mn-ea"/>
                <a:cs typeface="+mn-cs"/>
              </a:rPr>
              <a:t>wikipedia</a:t>
            </a:r>
            <a:r>
              <a:rPr lang="en-US" sz="1800" b="1" dirty="0">
                <a:solidFill>
                  <a:srgbClr val="000000"/>
                </a:solidFill>
                <a:latin typeface="Times" charset="0"/>
                <a:ea typeface="+mn-ea"/>
                <a:cs typeface="+mn-cs"/>
              </a:rPr>
              <a:t> entries for </a:t>
            </a:r>
            <a:r>
              <a:rPr lang="en-US" sz="1800" b="1" dirty="0">
                <a:solidFill>
                  <a:srgbClr val="000000"/>
                </a:solidFill>
                <a:latin typeface="Times" charset="0"/>
                <a:ea typeface="+mn-ea"/>
                <a:cs typeface="+mn-cs"/>
                <a:hlinkClick r:id="rId3"/>
              </a:rPr>
              <a:t>Willi </a:t>
            </a:r>
            <a:r>
              <a:rPr lang="en-US" sz="1800" b="1" dirty="0" smtClean="0">
                <a:solidFill>
                  <a:srgbClr val="000000"/>
                </a:solidFill>
                <a:latin typeface="Times" charset="0"/>
                <a:ea typeface="+mn-ea"/>
                <a:cs typeface="+mn-cs"/>
                <a:hlinkClick r:id="rId3"/>
              </a:rPr>
              <a:t>Hennig </a:t>
            </a:r>
            <a:r>
              <a:rPr lang="en-US" sz="1800" b="1" dirty="0" smtClean="0">
                <a:solidFill>
                  <a:srgbClr val="000000"/>
                </a:solidFill>
                <a:latin typeface="Times" charset="0"/>
                <a:ea typeface="+mn-ea"/>
                <a:cs typeface="+mn-cs"/>
              </a:rPr>
              <a:t>, </a:t>
            </a:r>
            <a:r>
              <a:rPr lang="en-US" sz="1800" b="1" dirty="0" smtClean="0">
                <a:solidFill>
                  <a:srgbClr val="000000"/>
                </a:solidFill>
                <a:latin typeface="Times" charset="0"/>
                <a:ea typeface="+mn-ea"/>
                <a:cs typeface="+mn-cs"/>
                <a:hlinkClick r:id="rId4"/>
              </a:rPr>
              <a:t>cladistics</a:t>
            </a:r>
            <a:r>
              <a:rPr lang="en-US" sz="1800" b="1" dirty="0" smtClean="0">
                <a:solidFill>
                  <a:srgbClr val="000000"/>
                </a:solidFill>
                <a:latin typeface="Times" charset="0"/>
                <a:ea typeface="+mn-ea"/>
                <a:cs typeface="+mn-cs"/>
              </a:rPr>
              <a:t>, and </a:t>
            </a:r>
            <a:r>
              <a:rPr lang="en-US" sz="1800" b="1" dirty="0" smtClean="0">
                <a:solidFill>
                  <a:srgbClr val="000000"/>
                </a:solidFill>
                <a:latin typeface="Times" charset="0"/>
                <a:ea typeface="+mn-ea"/>
                <a:cs typeface="+mn-cs"/>
                <a:hlinkClick r:id="rId5"/>
              </a:rPr>
              <a:t>monophyly</a:t>
            </a:r>
            <a:r>
              <a:rPr lang="en-US" sz="1800" b="1" dirty="0">
                <a:solidFill>
                  <a:srgbClr val="000000"/>
                </a:solidFill>
                <a:latin typeface="Times" charset="0"/>
                <a:ea typeface="+mn-ea"/>
                <a:cs typeface="+mn-cs"/>
              </a:rPr>
              <a:t> </a:t>
            </a:r>
            <a:r>
              <a:rPr lang="en-US" sz="1800" b="1" dirty="0" smtClean="0">
                <a:solidFill>
                  <a:srgbClr val="000000"/>
                </a:solidFill>
                <a:latin typeface="Times" charset="0"/>
                <a:ea typeface="+mn-ea"/>
                <a:cs typeface="+mn-cs"/>
              </a:rPr>
              <a:t>– see </a:t>
            </a:r>
            <a:r>
              <a:rPr lang="en-US" sz="1800" b="1" dirty="0" smtClean="0">
                <a:solidFill>
                  <a:srgbClr val="000000"/>
                </a:solidFill>
                <a:latin typeface="Times" charset="0"/>
                <a:ea typeface="+mn-ea"/>
                <a:cs typeface="+mn-cs"/>
                <a:hlinkClick r:id="rId6"/>
              </a:rPr>
              <a:t>holophyly </a:t>
            </a:r>
            <a:r>
              <a:rPr lang="en-US" sz="1800" b="1" dirty="0" smtClean="0">
                <a:solidFill>
                  <a:srgbClr val="000000"/>
                </a:solidFill>
                <a:latin typeface="Times" charset="0"/>
                <a:ea typeface="+mn-ea"/>
                <a:cs typeface="+mn-cs"/>
              </a:rPr>
              <a:t>and the link to </a:t>
            </a:r>
            <a:r>
              <a:rPr lang="en-US" sz="1800" b="1" dirty="0" err="1" smtClean="0">
                <a:solidFill>
                  <a:srgbClr val="000000"/>
                </a:solidFill>
                <a:latin typeface="Times" charset="0"/>
                <a:ea typeface="+mn-ea"/>
                <a:cs typeface="+mn-cs"/>
              </a:rPr>
              <a:t>Ashlock’s</a:t>
            </a:r>
            <a:r>
              <a:rPr lang="en-US" sz="1800" b="1" dirty="0" smtClean="0">
                <a:solidFill>
                  <a:srgbClr val="000000"/>
                </a:solidFill>
                <a:latin typeface="Times" charset="0"/>
                <a:ea typeface="+mn-ea"/>
                <a:cs typeface="+mn-cs"/>
              </a:rPr>
              <a:t> paper for a divergent view.  </a:t>
            </a:r>
            <a:endParaRPr lang="en-US" sz="1800" b="1" dirty="0">
              <a:solidFill>
                <a:srgbClr val="000000"/>
              </a:solidFill>
              <a:latin typeface="Times New Roman"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type="title"/>
          </p:nvPr>
        </p:nvSpPr>
        <p:spPr>
          <a:xfrm>
            <a:off x="457200" y="0"/>
            <a:ext cx="7772400" cy="533400"/>
          </a:xfrm>
        </p:spPr>
        <p:txBody>
          <a:bodyPr/>
          <a:lstStyle/>
          <a:p>
            <a:r>
              <a:rPr lang="en-US"/>
              <a:t>Terminology</a:t>
            </a:r>
          </a:p>
        </p:txBody>
      </p:sp>
      <p:sp>
        <p:nvSpPr>
          <p:cNvPr id="342020" name="Text Box 4"/>
          <p:cNvSpPr txBox="1">
            <a:spLocks noChangeArrowheads="1"/>
          </p:cNvSpPr>
          <p:nvPr/>
        </p:nvSpPr>
        <p:spPr bwMode="auto">
          <a:xfrm>
            <a:off x="152400" y="1143001"/>
            <a:ext cx="8763000" cy="4696136"/>
          </a:xfrm>
          <a:prstGeom prst="rect">
            <a:avLst/>
          </a:prstGeom>
          <a:noFill/>
          <a:ln w="9525">
            <a:noFill/>
            <a:miter lim="800000"/>
            <a:headEnd/>
            <a:tailEnd/>
          </a:ln>
          <a:effectLst/>
        </p:spPr>
        <p:txBody>
          <a:bodyPr lIns="90982" tIns="45494" rIns="90982" bIns="45494">
            <a:prstTxWarp prst="textNoShape">
              <a:avLst/>
            </a:prstTxWarp>
            <a:spAutoFit/>
          </a:bodyPr>
          <a:lstStyle/>
          <a:p>
            <a:pPr>
              <a:spcBef>
                <a:spcPts val="500"/>
              </a:spcBef>
              <a:spcAft>
                <a:spcPts val="500"/>
              </a:spcAft>
            </a:pPr>
            <a:r>
              <a:rPr lang="en-US" sz="1800" dirty="0">
                <a:latin typeface="Times" charset="0"/>
              </a:rPr>
              <a:t>Related terms: </a:t>
            </a:r>
            <a:br>
              <a:rPr lang="en-US" sz="1800" dirty="0">
                <a:latin typeface="Times" charset="0"/>
              </a:rPr>
            </a:br>
            <a:r>
              <a:rPr lang="en-US" sz="1800" dirty="0" err="1">
                <a:solidFill>
                  <a:srgbClr val="CC0033"/>
                </a:solidFill>
                <a:latin typeface="Times" charset="0"/>
              </a:rPr>
              <a:t>autapomorphy</a:t>
            </a:r>
            <a:r>
              <a:rPr lang="en-US" sz="1800" dirty="0">
                <a:latin typeface="Times" charset="0"/>
              </a:rPr>
              <a:t> = a derived character that is only present in one group; an </a:t>
            </a:r>
            <a:r>
              <a:rPr lang="en-US" sz="1800" dirty="0" err="1">
                <a:latin typeface="Times" charset="0"/>
              </a:rPr>
              <a:t>autapomorphic</a:t>
            </a:r>
            <a:r>
              <a:rPr lang="en-US" sz="1800" dirty="0">
                <a:latin typeface="Times" charset="0"/>
              </a:rPr>
              <a:t> character does not tell us anything about the relationship of the group that has this character </a:t>
            </a:r>
            <a:r>
              <a:rPr lang="en-US" sz="1800" dirty="0" err="1">
                <a:latin typeface="Times" charset="0"/>
              </a:rPr>
              <a:t>ot</a:t>
            </a:r>
            <a:r>
              <a:rPr lang="en-US" sz="1800" dirty="0">
                <a:latin typeface="Times" charset="0"/>
              </a:rPr>
              <a:t> other groups.</a:t>
            </a:r>
            <a:r>
              <a:rPr lang="en-US" sz="1800" dirty="0">
                <a:solidFill>
                  <a:srgbClr val="CC0033"/>
                </a:solidFill>
                <a:latin typeface="Times" charset="0"/>
              </a:rPr>
              <a:t> </a:t>
            </a:r>
          </a:p>
          <a:p>
            <a:pPr>
              <a:spcBef>
                <a:spcPts val="500"/>
              </a:spcBef>
              <a:spcAft>
                <a:spcPts val="500"/>
              </a:spcAft>
            </a:pPr>
            <a:r>
              <a:rPr lang="en-US" sz="1800" dirty="0" err="1">
                <a:solidFill>
                  <a:srgbClr val="CC0033"/>
                </a:solidFill>
                <a:latin typeface="Times" charset="0"/>
              </a:rPr>
              <a:t>homoplasy</a:t>
            </a:r>
            <a:r>
              <a:rPr lang="en-US" sz="1800" dirty="0">
                <a:latin typeface="Times" charset="0"/>
              </a:rPr>
              <a:t> = a derived character that was derived twice independently (convergent evolution). </a:t>
            </a:r>
            <a:r>
              <a:rPr lang="en-US" sz="1800" i="1" dirty="0">
                <a:latin typeface="Times" charset="0"/>
              </a:rPr>
              <a:t>Note that the characters in question might still be homologous (e.g. a position in a sequence alignment, </a:t>
            </a:r>
            <a:r>
              <a:rPr lang="en-US" sz="1800" i="1" dirty="0" err="1">
                <a:latin typeface="Times" charset="0"/>
              </a:rPr>
              <a:t>frontlimbs</a:t>
            </a:r>
            <a:r>
              <a:rPr lang="en-US" sz="1800" i="1" dirty="0">
                <a:latin typeface="Times" charset="0"/>
              </a:rPr>
              <a:t> turned into wings in birds and bats). </a:t>
            </a:r>
            <a:endParaRPr lang="en-US" sz="1800" dirty="0">
              <a:solidFill>
                <a:srgbClr val="CC0033"/>
              </a:solidFill>
              <a:latin typeface="Times" charset="0"/>
            </a:endParaRPr>
          </a:p>
          <a:p>
            <a:pPr>
              <a:spcBef>
                <a:spcPts val="500"/>
              </a:spcBef>
              <a:spcAft>
                <a:spcPts val="500"/>
              </a:spcAft>
            </a:pPr>
            <a:r>
              <a:rPr lang="en-US" sz="1800" dirty="0">
                <a:solidFill>
                  <a:srgbClr val="CC0033"/>
                </a:solidFill>
                <a:latin typeface="Times" charset="0"/>
              </a:rPr>
              <a:t>paraphyletic</a:t>
            </a:r>
            <a:r>
              <a:rPr lang="en-US" sz="1800" dirty="0">
                <a:latin typeface="Times" charset="0"/>
              </a:rPr>
              <a:t> = a taxonomic group that is defined by a common ancestor, however, the common ancestor of this group also has </a:t>
            </a:r>
            <a:r>
              <a:rPr lang="en-US" sz="1800" dirty="0" err="1">
                <a:latin typeface="Times" charset="0"/>
              </a:rPr>
              <a:t>decendants</a:t>
            </a:r>
            <a:r>
              <a:rPr lang="en-US" sz="1800" dirty="0">
                <a:latin typeface="Times" charset="0"/>
              </a:rPr>
              <a:t> that do not belong to this taxonomic group. Many </a:t>
            </a:r>
            <a:r>
              <a:rPr lang="en-US" sz="1800" dirty="0" err="1">
                <a:latin typeface="Times" charset="0"/>
              </a:rPr>
              <a:t>systematists</a:t>
            </a:r>
            <a:r>
              <a:rPr lang="en-US" sz="1800" dirty="0">
                <a:latin typeface="Times" charset="0"/>
              </a:rPr>
              <a:t> despise paraphyletic groups (and consider them to be polyphyletic). Examples for paraphyletic groups are reptiles and </a:t>
            </a:r>
            <a:r>
              <a:rPr lang="en-US" sz="1800" dirty="0" err="1">
                <a:latin typeface="Times" charset="0"/>
              </a:rPr>
              <a:t>protists</a:t>
            </a:r>
            <a:r>
              <a:rPr lang="en-US" sz="1800" dirty="0">
                <a:latin typeface="Times" charset="0"/>
              </a:rPr>
              <a:t>. Many consider the </a:t>
            </a:r>
            <a:r>
              <a:rPr lang="en-US" sz="1800" dirty="0" err="1">
                <a:latin typeface="Times" charset="0"/>
              </a:rPr>
              <a:t>archaea</a:t>
            </a:r>
            <a:r>
              <a:rPr lang="en-US" sz="1800" dirty="0">
                <a:latin typeface="Times" charset="0"/>
              </a:rPr>
              <a:t> to be paraphyletic as well.</a:t>
            </a:r>
            <a:endParaRPr lang="en-US" sz="1800" dirty="0">
              <a:solidFill>
                <a:srgbClr val="CC0033"/>
              </a:solidFill>
              <a:latin typeface="Times" charset="0"/>
            </a:endParaRPr>
          </a:p>
          <a:p>
            <a:pPr>
              <a:spcBef>
                <a:spcPts val="500"/>
              </a:spcBef>
              <a:spcAft>
                <a:spcPts val="500"/>
              </a:spcAft>
            </a:pPr>
            <a:r>
              <a:rPr lang="en-US" sz="1800" dirty="0" err="1">
                <a:solidFill>
                  <a:srgbClr val="CC0033"/>
                </a:solidFill>
                <a:latin typeface="Times" charset="0"/>
              </a:rPr>
              <a:t>holophyletic</a:t>
            </a:r>
            <a:r>
              <a:rPr lang="en-US" sz="1800" dirty="0">
                <a:latin typeface="Times" charset="0"/>
              </a:rPr>
              <a:t> = same as above, but the common ancestor gave rise only to members of the group. </a:t>
            </a:r>
          </a:p>
          <a:p>
            <a:endParaRPr lang="en-US" sz="1800" dirty="0"/>
          </a:p>
        </p:txBody>
      </p:sp>
    </p:spTree>
    <p:extLst>
      <p:ext uri="{BB962C8B-B14F-4D97-AF65-F5344CB8AC3E}">
        <p14:creationId xmlns:p14="http://schemas.microsoft.com/office/powerpoint/2010/main" val="973210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V="1">
            <a:off x="4460875" y="6427788"/>
            <a:ext cx="0" cy="3873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bwMode="auto">
          <a:xfrm>
            <a:off x="1827217" y="2601913"/>
            <a:ext cx="2617787" cy="382587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bwMode="auto">
          <a:xfrm flipH="1">
            <a:off x="4445000" y="2725741"/>
            <a:ext cx="3175000" cy="37020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bwMode="auto">
          <a:xfrm flipH="1" flipV="1">
            <a:off x="3376613" y="2555875"/>
            <a:ext cx="1611312" cy="322103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bwMode="auto">
          <a:xfrm flipH="1" flipV="1">
            <a:off x="4367213" y="2633663"/>
            <a:ext cx="1193800" cy="25082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endCxn id="64523" idx="2"/>
          </p:cNvCxnSpPr>
          <p:nvPr/>
        </p:nvCxnSpPr>
        <p:spPr bwMode="auto">
          <a:xfrm flipH="1" flipV="1">
            <a:off x="5736407" y="2536105"/>
            <a:ext cx="653350" cy="16692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4520" name="TextBox 21"/>
          <p:cNvSpPr txBox="1">
            <a:spLocks noChangeArrowheads="1"/>
          </p:cNvSpPr>
          <p:nvPr/>
        </p:nvSpPr>
        <p:spPr bwMode="auto">
          <a:xfrm>
            <a:off x="1487515" y="2012974"/>
            <a:ext cx="269273"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a:t>
            </a:r>
          </a:p>
        </p:txBody>
      </p:sp>
      <p:sp>
        <p:nvSpPr>
          <p:cNvPr id="64521" name="TextBox 23"/>
          <p:cNvSpPr txBox="1">
            <a:spLocks noChangeArrowheads="1"/>
          </p:cNvSpPr>
          <p:nvPr/>
        </p:nvSpPr>
        <p:spPr bwMode="auto">
          <a:xfrm>
            <a:off x="3157560" y="2089174"/>
            <a:ext cx="35478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II</a:t>
            </a:r>
          </a:p>
        </p:txBody>
      </p:sp>
      <p:sp>
        <p:nvSpPr>
          <p:cNvPr id="64522" name="TextBox 24"/>
          <p:cNvSpPr txBox="1">
            <a:spLocks noChangeArrowheads="1"/>
          </p:cNvSpPr>
          <p:nvPr/>
        </p:nvSpPr>
        <p:spPr bwMode="auto">
          <a:xfrm>
            <a:off x="4102127" y="2073296"/>
            <a:ext cx="44029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III</a:t>
            </a:r>
          </a:p>
        </p:txBody>
      </p:sp>
      <p:sp>
        <p:nvSpPr>
          <p:cNvPr id="64523" name="TextBox 25"/>
          <p:cNvSpPr txBox="1">
            <a:spLocks noChangeArrowheads="1"/>
          </p:cNvSpPr>
          <p:nvPr/>
        </p:nvSpPr>
        <p:spPr bwMode="auto">
          <a:xfrm>
            <a:off x="5499128" y="2074886"/>
            <a:ext cx="47455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IV</a:t>
            </a:r>
          </a:p>
        </p:txBody>
      </p:sp>
      <p:sp>
        <p:nvSpPr>
          <p:cNvPr id="64524" name="TextBox 26"/>
          <p:cNvSpPr txBox="1">
            <a:spLocks noChangeArrowheads="1"/>
          </p:cNvSpPr>
          <p:nvPr/>
        </p:nvSpPr>
        <p:spPr bwMode="auto">
          <a:xfrm>
            <a:off x="7496201" y="2074886"/>
            <a:ext cx="38904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V</a:t>
            </a:r>
          </a:p>
        </p:txBody>
      </p:sp>
      <p:cxnSp>
        <p:nvCxnSpPr>
          <p:cNvPr id="29" name="Straight Connector 28"/>
          <p:cNvCxnSpPr/>
          <p:nvPr/>
        </p:nvCxnSpPr>
        <p:spPr bwMode="auto">
          <a:xfrm>
            <a:off x="4552950" y="6040438"/>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4526" name="TextBox 30"/>
          <p:cNvSpPr txBox="1">
            <a:spLocks noChangeArrowheads="1"/>
          </p:cNvSpPr>
          <p:nvPr/>
        </p:nvSpPr>
        <p:spPr bwMode="auto">
          <a:xfrm>
            <a:off x="5095898" y="5994424"/>
            <a:ext cx="100931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 -&gt; a</a:t>
            </a:r>
          </a:p>
        </p:txBody>
      </p:sp>
      <p:cxnSp>
        <p:nvCxnSpPr>
          <p:cNvPr id="32" name="Straight Connector 31"/>
          <p:cNvCxnSpPr/>
          <p:nvPr/>
        </p:nvCxnSpPr>
        <p:spPr bwMode="auto">
          <a:xfrm>
            <a:off x="5046705" y="54340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bwMode="auto">
          <a:xfrm>
            <a:off x="5772150" y="4625975"/>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bwMode="auto">
          <a:xfrm>
            <a:off x="6729455" y="34782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4530" name="TextBox 34"/>
          <p:cNvSpPr txBox="1">
            <a:spLocks noChangeArrowheads="1"/>
          </p:cNvSpPr>
          <p:nvPr/>
        </p:nvSpPr>
        <p:spPr bwMode="auto">
          <a:xfrm>
            <a:off x="5684868" y="5265761"/>
            <a:ext cx="10134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B -&gt; b</a:t>
            </a:r>
          </a:p>
        </p:txBody>
      </p:sp>
      <p:sp>
        <p:nvSpPr>
          <p:cNvPr id="64531" name="TextBox 35"/>
          <p:cNvSpPr txBox="1">
            <a:spLocks noChangeArrowheads="1"/>
          </p:cNvSpPr>
          <p:nvPr/>
        </p:nvSpPr>
        <p:spPr bwMode="auto">
          <a:xfrm>
            <a:off x="6381778" y="4430734"/>
            <a:ext cx="10131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 -&gt; c</a:t>
            </a:r>
          </a:p>
        </p:txBody>
      </p:sp>
      <p:sp>
        <p:nvSpPr>
          <p:cNvPr id="64532" name="TextBox 36"/>
          <p:cNvSpPr txBox="1">
            <a:spLocks noChangeArrowheads="1"/>
          </p:cNvSpPr>
          <p:nvPr/>
        </p:nvSpPr>
        <p:spPr bwMode="auto">
          <a:xfrm>
            <a:off x="7372378" y="3268684"/>
            <a:ext cx="10304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 -&gt; d</a:t>
            </a:r>
          </a:p>
        </p:txBody>
      </p:sp>
      <p:sp>
        <p:nvSpPr>
          <p:cNvPr id="64533" name="TextBox 37"/>
          <p:cNvSpPr txBox="1">
            <a:spLocks noChangeArrowheads="1"/>
          </p:cNvSpPr>
          <p:nvPr/>
        </p:nvSpPr>
        <p:spPr bwMode="auto">
          <a:xfrm>
            <a:off x="1176358" y="1471635"/>
            <a:ext cx="67689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   A                   a         a              a                      a</a:t>
            </a:r>
          </a:p>
        </p:txBody>
      </p:sp>
      <p:sp>
        <p:nvSpPr>
          <p:cNvPr id="64534" name="TextBox 39"/>
          <p:cNvSpPr txBox="1">
            <a:spLocks noChangeArrowheads="1"/>
          </p:cNvSpPr>
          <p:nvPr/>
        </p:nvSpPr>
        <p:spPr bwMode="auto">
          <a:xfrm>
            <a:off x="1190654" y="1096984"/>
            <a:ext cx="675151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   B                  B         b              b                      b</a:t>
            </a:r>
          </a:p>
        </p:txBody>
      </p:sp>
      <p:sp>
        <p:nvSpPr>
          <p:cNvPr id="64535" name="TextBox 42"/>
          <p:cNvSpPr txBox="1">
            <a:spLocks noChangeArrowheads="1"/>
          </p:cNvSpPr>
          <p:nvPr/>
        </p:nvSpPr>
        <p:spPr bwMode="auto">
          <a:xfrm>
            <a:off x="1192236" y="696932"/>
            <a:ext cx="671650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  </a:t>
            </a:r>
            <a:r>
              <a:rPr lang="en-US" dirty="0" smtClean="0"/>
              <a:t> C                  C        </a:t>
            </a:r>
            <a:r>
              <a:rPr lang="en-US" dirty="0"/>
              <a:t>C              c                      c </a:t>
            </a:r>
          </a:p>
        </p:txBody>
      </p:sp>
    </p:spTree>
    <p:extLst>
      <p:ext uri="{BB962C8B-B14F-4D97-AF65-F5344CB8AC3E}">
        <p14:creationId xmlns:p14="http://schemas.microsoft.com/office/powerpoint/2010/main" val="143328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V="1">
            <a:off x="4460875" y="6427788"/>
            <a:ext cx="0" cy="3873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bwMode="auto">
          <a:xfrm>
            <a:off x="1827217" y="2601913"/>
            <a:ext cx="2617787" cy="382587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bwMode="auto">
          <a:xfrm flipH="1">
            <a:off x="4445000" y="2725741"/>
            <a:ext cx="3175000" cy="37020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bwMode="auto">
          <a:xfrm flipH="1" flipV="1">
            <a:off x="3376613" y="2555875"/>
            <a:ext cx="1611312" cy="322103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bwMode="auto">
          <a:xfrm flipH="1" flipV="1">
            <a:off x="4367213" y="2633663"/>
            <a:ext cx="1193800" cy="25082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endCxn id="65547" idx="2"/>
          </p:cNvCxnSpPr>
          <p:nvPr/>
        </p:nvCxnSpPr>
        <p:spPr bwMode="auto">
          <a:xfrm flipH="1" flipV="1">
            <a:off x="5736407" y="2536105"/>
            <a:ext cx="653350" cy="16692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5544" name="TextBox 21"/>
          <p:cNvSpPr txBox="1">
            <a:spLocks noChangeArrowheads="1"/>
          </p:cNvSpPr>
          <p:nvPr/>
        </p:nvSpPr>
        <p:spPr bwMode="auto">
          <a:xfrm>
            <a:off x="1487515" y="2012974"/>
            <a:ext cx="269273"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65545" name="TextBox 23"/>
          <p:cNvSpPr txBox="1">
            <a:spLocks noChangeArrowheads="1"/>
          </p:cNvSpPr>
          <p:nvPr/>
        </p:nvSpPr>
        <p:spPr bwMode="auto">
          <a:xfrm>
            <a:off x="3157560" y="2089174"/>
            <a:ext cx="35478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II</a:t>
            </a:r>
          </a:p>
        </p:txBody>
      </p:sp>
      <p:sp>
        <p:nvSpPr>
          <p:cNvPr id="65546" name="TextBox 24"/>
          <p:cNvSpPr txBox="1">
            <a:spLocks noChangeArrowheads="1"/>
          </p:cNvSpPr>
          <p:nvPr/>
        </p:nvSpPr>
        <p:spPr bwMode="auto">
          <a:xfrm>
            <a:off x="4102127" y="2073296"/>
            <a:ext cx="44029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III</a:t>
            </a:r>
          </a:p>
        </p:txBody>
      </p:sp>
      <p:sp>
        <p:nvSpPr>
          <p:cNvPr id="65547" name="TextBox 25"/>
          <p:cNvSpPr txBox="1">
            <a:spLocks noChangeArrowheads="1"/>
          </p:cNvSpPr>
          <p:nvPr/>
        </p:nvSpPr>
        <p:spPr bwMode="auto">
          <a:xfrm>
            <a:off x="5499128" y="2074886"/>
            <a:ext cx="47455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IV</a:t>
            </a:r>
          </a:p>
        </p:txBody>
      </p:sp>
      <p:sp>
        <p:nvSpPr>
          <p:cNvPr id="65548" name="TextBox 26"/>
          <p:cNvSpPr txBox="1">
            <a:spLocks noChangeArrowheads="1"/>
          </p:cNvSpPr>
          <p:nvPr/>
        </p:nvSpPr>
        <p:spPr bwMode="auto">
          <a:xfrm>
            <a:off x="7496201" y="2074886"/>
            <a:ext cx="38904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V</a:t>
            </a:r>
          </a:p>
        </p:txBody>
      </p:sp>
      <p:cxnSp>
        <p:nvCxnSpPr>
          <p:cNvPr id="29" name="Straight Connector 28"/>
          <p:cNvCxnSpPr/>
          <p:nvPr/>
        </p:nvCxnSpPr>
        <p:spPr bwMode="auto">
          <a:xfrm>
            <a:off x="4552950" y="6040438"/>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5550" name="TextBox 30"/>
          <p:cNvSpPr txBox="1">
            <a:spLocks noChangeArrowheads="1"/>
          </p:cNvSpPr>
          <p:nvPr/>
        </p:nvSpPr>
        <p:spPr bwMode="auto">
          <a:xfrm>
            <a:off x="5095898" y="5994424"/>
            <a:ext cx="100931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A -&gt; </a:t>
            </a:r>
            <a:r>
              <a:rPr lang="en-US">
                <a:solidFill>
                  <a:srgbClr val="FF0000"/>
                </a:solidFill>
              </a:rPr>
              <a:t>a</a:t>
            </a:r>
          </a:p>
        </p:txBody>
      </p:sp>
      <p:cxnSp>
        <p:nvCxnSpPr>
          <p:cNvPr id="32" name="Straight Connector 31"/>
          <p:cNvCxnSpPr/>
          <p:nvPr/>
        </p:nvCxnSpPr>
        <p:spPr bwMode="auto">
          <a:xfrm>
            <a:off x="5046705" y="54340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bwMode="auto">
          <a:xfrm>
            <a:off x="5772150" y="4625975"/>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bwMode="auto">
          <a:xfrm>
            <a:off x="6729455" y="34782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5554" name="TextBox 34"/>
          <p:cNvSpPr txBox="1">
            <a:spLocks noChangeArrowheads="1"/>
          </p:cNvSpPr>
          <p:nvPr/>
        </p:nvSpPr>
        <p:spPr bwMode="auto">
          <a:xfrm>
            <a:off x="5684868" y="5265761"/>
            <a:ext cx="10134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B -&gt; </a:t>
            </a:r>
            <a:r>
              <a:rPr lang="en-US">
                <a:solidFill>
                  <a:srgbClr val="FF0000"/>
                </a:solidFill>
              </a:rPr>
              <a:t>b</a:t>
            </a:r>
          </a:p>
        </p:txBody>
      </p:sp>
      <p:sp>
        <p:nvSpPr>
          <p:cNvPr id="65555" name="TextBox 35"/>
          <p:cNvSpPr txBox="1">
            <a:spLocks noChangeArrowheads="1"/>
          </p:cNvSpPr>
          <p:nvPr/>
        </p:nvSpPr>
        <p:spPr bwMode="auto">
          <a:xfrm>
            <a:off x="6381778" y="4430734"/>
            <a:ext cx="10131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C -&gt; </a:t>
            </a:r>
            <a:r>
              <a:rPr lang="en-US">
                <a:solidFill>
                  <a:srgbClr val="FF0000"/>
                </a:solidFill>
              </a:rPr>
              <a:t>c</a:t>
            </a:r>
          </a:p>
        </p:txBody>
      </p:sp>
      <p:sp>
        <p:nvSpPr>
          <p:cNvPr id="65556" name="TextBox 36"/>
          <p:cNvSpPr txBox="1">
            <a:spLocks noChangeArrowheads="1"/>
          </p:cNvSpPr>
          <p:nvPr/>
        </p:nvSpPr>
        <p:spPr bwMode="auto">
          <a:xfrm>
            <a:off x="7372378" y="3268684"/>
            <a:ext cx="10304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 -&gt; d</a:t>
            </a:r>
          </a:p>
        </p:txBody>
      </p:sp>
      <p:sp>
        <p:nvSpPr>
          <p:cNvPr id="65557" name="TextBox 37"/>
          <p:cNvSpPr txBox="1">
            <a:spLocks noChangeArrowheads="1"/>
          </p:cNvSpPr>
          <p:nvPr/>
        </p:nvSpPr>
        <p:spPr bwMode="auto">
          <a:xfrm>
            <a:off x="1176358" y="1471635"/>
            <a:ext cx="67689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A                   </a:t>
            </a:r>
            <a:r>
              <a:rPr lang="en-US">
                <a:solidFill>
                  <a:srgbClr val="FF0000"/>
                </a:solidFill>
              </a:rPr>
              <a:t>a         a              a                      a</a:t>
            </a:r>
          </a:p>
        </p:txBody>
      </p:sp>
      <p:sp>
        <p:nvSpPr>
          <p:cNvPr id="65558" name="TextBox 39"/>
          <p:cNvSpPr txBox="1">
            <a:spLocks noChangeArrowheads="1"/>
          </p:cNvSpPr>
          <p:nvPr/>
        </p:nvSpPr>
        <p:spPr bwMode="auto">
          <a:xfrm>
            <a:off x="1190654" y="1096984"/>
            <a:ext cx="675151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B                  B        </a:t>
            </a:r>
            <a:r>
              <a:rPr lang="en-US">
                <a:solidFill>
                  <a:srgbClr val="FF0000"/>
                </a:solidFill>
              </a:rPr>
              <a:t> b              b                      b</a:t>
            </a:r>
          </a:p>
        </p:txBody>
      </p:sp>
      <p:sp>
        <p:nvSpPr>
          <p:cNvPr id="65559" name="TextBox 42"/>
          <p:cNvSpPr txBox="1">
            <a:spLocks noChangeArrowheads="1"/>
          </p:cNvSpPr>
          <p:nvPr/>
        </p:nvSpPr>
        <p:spPr bwMode="auto">
          <a:xfrm>
            <a:off x="1192236" y="696932"/>
            <a:ext cx="671650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C                   C        C              </a:t>
            </a:r>
            <a:r>
              <a:rPr lang="en-US">
                <a:solidFill>
                  <a:srgbClr val="FF0000"/>
                </a:solidFill>
              </a:rPr>
              <a:t>c                      c </a:t>
            </a:r>
          </a:p>
        </p:txBody>
      </p:sp>
      <p:sp>
        <p:nvSpPr>
          <p:cNvPr id="65560" name="TextBox 1"/>
          <p:cNvSpPr txBox="1">
            <a:spLocks noChangeArrowheads="1"/>
          </p:cNvSpPr>
          <p:nvPr/>
        </p:nvSpPr>
        <p:spPr bwMode="auto">
          <a:xfrm>
            <a:off x="341317" y="4476770"/>
            <a:ext cx="3252787" cy="19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FF0000"/>
                </a:solidFill>
              </a:rPr>
              <a:t>Shared derived characters (aka </a:t>
            </a:r>
            <a:r>
              <a:rPr lang="en-US" b="1">
                <a:solidFill>
                  <a:srgbClr val="FF0000"/>
                </a:solidFill>
              </a:rPr>
              <a:t>synapomorphies</a:t>
            </a:r>
            <a:r>
              <a:rPr lang="en-US">
                <a:solidFill>
                  <a:srgbClr val="FF0000"/>
                </a:solidFill>
              </a:rPr>
              <a:t>) define </a:t>
            </a:r>
            <a:r>
              <a:rPr lang="en-US" b="1">
                <a:solidFill>
                  <a:srgbClr val="FF0000"/>
                </a:solidFill>
              </a:rPr>
              <a:t>monophyletic</a:t>
            </a:r>
            <a:r>
              <a:rPr lang="en-US">
                <a:solidFill>
                  <a:srgbClr val="FF0000"/>
                </a:solidFill>
              </a:rPr>
              <a:t> groups</a:t>
            </a:r>
          </a:p>
        </p:txBody>
      </p:sp>
    </p:spTree>
    <p:extLst>
      <p:ext uri="{BB962C8B-B14F-4D97-AF65-F5344CB8AC3E}">
        <p14:creationId xmlns:p14="http://schemas.microsoft.com/office/powerpoint/2010/main" val="74963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V="1">
            <a:off x="4460875" y="6427788"/>
            <a:ext cx="0" cy="3873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bwMode="auto">
          <a:xfrm>
            <a:off x="1827217" y="2601913"/>
            <a:ext cx="2617787" cy="382587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bwMode="auto">
          <a:xfrm flipH="1">
            <a:off x="4445000" y="2725741"/>
            <a:ext cx="3175000" cy="37020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bwMode="auto">
          <a:xfrm flipH="1" flipV="1">
            <a:off x="3376613" y="2555875"/>
            <a:ext cx="1611312" cy="322103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bwMode="auto">
          <a:xfrm flipH="1" flipV="1">
            <a:off x="4367213" y="2633663"/>
            <a:ext cx="1193800" cy="25082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endCxn id="66571" idx="2"/>
          </p:cNvCxnSpPr>
          <p:nvPr/>
        </p:nvCxnSpPr>
        <p:spPr bwMode="auto">
          <a:xfrm flipH="1" flipV="1">
            <a:off x="5736407" y="2536105"/>
            <a:ext cx="653350" cy="16692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6568" name="TextBox 21"/>
          <p:cNvSpPr txBox="1">
            <a:spLocks noChangeArrowheads="1"/>
          </p:cNvSpPr>
          <p:nvPr/>
        </p:nvSpPr>
        <p:spPr bwMode="auto">
          <a:xfrm>
            <a:off x="1487515" y="2012974"/>
            <a:ext cx="269273"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66569" name="TextBox 23"/>
          <p:cNvSpPr txBox="1">
            <a:spLocks noChangeArrowheads="1"/>
          </p:cNvSpPr>
          <p:nvPr/>
        </p:nvSpPr>
        <p:spPr bwMode="auto">
          <a:xfrm>
            <a:off x="3157560" y="2089174"/>
            <a:ext cx="35478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II</a:t>
            </a:r>
          </a:p>
        </p:txBody>
      </p:sp>
      <p:sp>
        <p:nvSpPr>
          <p:cNvPr id="66570" name="TextBox 24"/>
          <p:cNvSpPr txBox="1">
            <a:spLocks noChangeArrowheads="1"/>
          </p:cNvSpPr>
          <p:nvPr/>
        </p:nvSpPr>
        <p:spPr bwMode="auto">
          <a:xfrm>
            <a:off x="4102127" y="2073296"/>
            <a:ext cx="44029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III</a:t>
            </a:r>
          </a:p>
        </p:txBody>
      </p:sp>
      <p:sp>
        <p:nvSpPr>
          <p:cNvPr id="66571" name="TextBox 25"/>
          <p:cNvSpPr txBox="1">
            <a:spLocks noChangeArrowheads="1"/>
          </p:cNvSpPr>
          <p:nvPr/>
        </p:nvSpPr>
        <p:spPr bwMode="auto">
          <a:xfrm>
            <a:off x="5499128" y="2074886"/>
            <a:ext cx="47455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IV</a:t>
            </a:r>
          </a:p>
        </p:txBody>
      </p:sp>
      <p:sp>
        <p:nvSpPr>
          <p:cNvPr id="66572" name="TextBox 26"/>
          <p:cNvSpPr txBox="1">
            <a:spLocks noChangeArrowheads="1"/>
          </p:cNvSpPr>
          <p:nvPr/>
        </p:nvSpPr>
        <p:spPr bwMode="auto">
          <a:xfrm>
            <a:off x="7496201" y="2074886"/>
            <a:ext cx="38904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V</a:t>
            </a:r>
          </a:p>
        </p:txBody>
      </p:sp>
      <p:cxnSp>
        <p:nvCxnSpPr>
          <p:cNvPr id="29" name="Straight Connector 28"/>
          <p:cNvCxnSpPr/>
          <p:nvPr/>
        </p:nvCxnSpPr>
        <p:spPr bwMode="auto">
          <a:xfrm>
            <a:off x="4552950" y="6040438"/>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6574" name="TextBox 30"/>
          <p:cNvSpPr txBox="1">
            <a:spLocks noChangeArrowheads="1"/>
          </p:cNvSpPr>
          <p:nvPr/>
        </p:nvSpPr>
        <p:spPr bwMode="auto">
          <a:xfrm>
            <a:off x="5095898" y="5994424"/>
            <a:ext cx="100931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A -&gt; a</a:t>
            </a:r>
          </a:p>
        </p:txBody>
      </p:sp>
      <p:cxnSp>
        <p:nvCxnSpPr>
          <p:cNvPr id="32" name="Straight Connector 31"/>
          <p:cNvCxnSpPr/>
          <p:nvPr/>
        </p:nvCxnSpPr>
        <p:spPr bwMode="auto">
          <a:xfrm>
            <a:off x="5046705" y="54340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bwMode="auto">
          <a:xfrm>
            <a:off x="5772150" y="4625975"/>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bwMode="auto">
          <a:xfrm>
            <a:off x="6729455" y="34782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6578" name="TextBox 34"/>
          <p:cNvSpPr txBox="1">
            <a:spLocks noChangeArrowheads="1"/>
          </p:cNvSpPr>
          <p:nvPr/>
        </p:nvSpPr>
        <p:spPr bwMode="auto">
          <a:xfrm>
            <a:off x="5684868" y="5265761"/>
            <a:ext cx="10134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B -&gt; b</a:t>
            </a:r>
          </a:p>
        </p:txBody>
      </p:sp>
      <p:sp>
        <p:nvSpPr>
          <p:cNvPr id="66579" name="TextBox 35"/>
          <p:cNvSpPr txBox="1">
            <a:spLocks noChangeArrowheads="1"/>
          </p:cNvSpPr>
          <p:nvPr/>
        </p:nvSpPr>
        <p:spPr bwMode="auto">
          <a:xfrm>
            <a:off x="6381778" y="4430734"/>
            <a:ext cx="10131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C -&gt; c</a:t>
            </a:r>
          </a:p>
        </p:txBody>
      </p:sp>
      <p:sp>
        <p:nvSpPr>
          <p:cNvPr id="66580" name="TextBox 36"/>
          <p:cNvSpPr txBox="1">
            <a:spLocks noChangeArrowheads="1"/>
          </p:cNvSpPr>
          <p:nvPr/>
        </p:nvSpPr>
        <p:spPr bwMode="auto">
          <a:xfrm>
            <a:off x="7372378" y="3268684"/>
            <a:ext cx="10304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 -&gt; d</a:t>
            </a:r>
          </a:p>
        </p:txBody>
      </p:sp>
      <p:sp>
        <p:nvSpPr>
          <p:cNvPr id="66581" name="TextBox 39"/>
          <p:cNvSpPr txBox="1">
            <a:spLocks noChangeArrowheads="1"/>
          </p:cNvSpPr>
          <p:nvPr/>
        </p:nvSpPr>
        <p:spPr bwMode="auto">
          <a:xfrm>
            <a:off x="1190654" y="1344634"/>
            <a:ext cx="675151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a:t>
            </a:r>
            <a:r>
              <a:rPr lang="en-US">
                <a:solidFill>
                  <a:srgbClr val="FF0000"/>
                </a:solidFill>
              </a:rPr>
              <a:t>B                  B  </a:t>
            </a:r>
            <a:r>
              <a:rPr lang="en-US">
                <a:solidFill>
                  <a:srgbClr val="000000"/>
                </a:solidFill>
              </a:rPr>
              <a:t>       b              b                      b</a:t>
            </a:r>
          </a:p>
        </p:txBody>
      </p:sp>
      <p:sp>
        <p:nvSpPr>
          <p:cNvPr id="66582" name="TextBox 42"/>
          <p:cNvSpPr txBox="1">
            <a:spLocks noChangeArrowheads="1"/>
          </p:cNvSpPr>
          <p:nvPr/>
        </p:nvSpPr>
        <p:spPr bwMode="auto">
          <a:xfrm>
            <a:off x="1254154" y="944584"/>
            <a:ext cx="663099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a:t>
            </a:r>
            <a:r>
              <a:rPr lang="en-US">
                <a:solidFill>
                  <a:srgbClr val="FF0000"/>
                </a:solidFill>
              </a:rPr>
              <a:t>C                  C         C             </a:t>
            </a:r>
            <a:r>
              <a:rPr lang="en-US">
                <a:solidFill>
                  <a:srgbClr val="000000"/>
                </a:solidFill>
              </a:rPr>
              <a:t>c                      c </a:t>
            </a:r>
          </a:p>
        </p:txBody>
      </p:sp>
      <p:sp>
        <p:nvSpPr>
          <p:cNvPr id="66583" name="TextBox 27"/>
          <p:cNvSpPr txBox="1">
            <a:spLocks noChangeArrowheads="1"/>
          </p:cNvSpPr>
          <p:nvPr/>
        </p:nvSpPr>
        <p:spPr bwMode="auto">
          <a:xfrm>
            <a:off x="1252566" y="569936"/>
            <a:ext cx="663114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a:t>
            </a:r>
            <a:r>
              <a:rPr lang="en-US">
                <a:solidFill>
                  <a:srgbClr val="FF0000"/>
                </a:solidFill>
              </a:rPr>
              <a:t>D                  D         D             D                     </a:t>
            </a:r>
            <a:r>
              <a:rPr lang="en-US">
                <a:solidFill>
                  <a:srgbClr val="000000"/>
                </a:solidFill>
              </a:rPr>
              <a:t>d</a:t>
            </a:r>
          </a:p>
        </p:txBody>
      </p:sp>
      <p:sp>
        <p:nvSpPr>
          <p:cNvPr id="66584" name="TextBox 38"/>
          <p:cNvSpPr txBox="1">
            <a:spLocks noChangeArrowheads="1"/>
          </p:cNvSpPr>
          <p:nvPr/>
        </p:nvSpPr>
        <p:spPr bwMode="auto">
          <a:xfrm>
            <a:off x="341317" y="4724420"/>
            <a:ext cx="3240087" cy="19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Shared primitive characters (aka </a:t>
            </a:r>
            <a:r>
              <a:rPr lang="en-US" b="1" dirty="0" err="1">
                <a:solidFill>
                  <a:srgbClr val="FF0000"/>
                </a:solidFill>
              </a:rPr>
              <a:t>symplesiomorphies</a:t>
            </a:r>
            <a:r>
              <a:rPr lang="en-US" dirty="0">
                <a:solidFill>
                  <a:srgbClr val="FF0000"/>
                </a:solidFill>
              </a:rPr>
              <a:t>) define paraphyletic groups</a:t>
            </a:r>
          </a:p>
        </p:txBody>
      </p:sp>
    </p:spTree>
    <p:extLst>
      <p:ext uri="{BB962C8B-B14F-4D97-AF65-F5344CB8AC3E}">
        <p14:creationId xmlns:p14="http://schemas.microsoft.com/office/powerpoint/2010/main" val="56524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V="1">
            <a:off x="4460875" y="6427788"/>
            <a:ext cx="0" cy="3873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bwMode="auto">
          <a:xfrm>
            <a:off x="1827217" y="2601913"/>
            <a:ext cx="2617787" cy="382587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bwMode="auto">
          <a:xfrm flipH="1">
            <a:off x="4445000" y="2725741"/>
            <a:ext cx="3175000" cy="37020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bwMode="auto">
          <a:xfrm flipH="1" flipV="1">
            <a:off x="3376613" y="2555875"/>
            <a:ext cx="1611312" cy="322103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bwMode="auto">
          <a:xfrm flipH="1" flipV="1">
            <a:off x="4367213" y="2633663"/>
            <a:ext cx="1193800" cy="250825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endCxn id="67595" idx="2"/>
          </p:cNvCxnSpPr>
          <p:nvPr/>
        </p:nvCxnSpPr>
        <p:spPr bwMode="auto">
          <a:xfrm flipH="1" flipV="1">
            <a:off x="5736407" y="2536105"/>
            <a:ext cx="653350" cy="16692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7592" name="TextBox 21"/>
          <p:cNvSpPr txBox="1">
            <a:spLocks noChangeArrowheads="1"/>
          </p:cNvSpPr>
          <p:nvPr/>
        </p:nvSpPr>
        <p:spPr bwMode="auto">
          <a:xfrm>
            <a:off x="1487515" y="2012974"/>
            <a:ext cx="269273"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67593" name="TextBox 23"/>
          <p:cNvSpPr txBox="1">
            <a:spLocks noChangeArrowheads="1"/>
          </p:cNvSpPr>
          <p:nvPr/>
        </p:nvSpPr>
        <p:spPr bwMode="auto">
          <a:xfrm>
            <a:off x="3157560" y="2089174"/>
            <a:ext cx="35478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II</a:t>
            </a:r>
          </a:p>
        </p:txBody>
      </p:sp>
      <p:sp>
        <p:nvSpPr>
          <p:cNvPr id="67594" name="TextBox 24"/>
          <p:cNvSpPr txBox="1">
            <a:spLocks noChangeArrowheads="1"/>
          </p:cNvSpPr>
          <p:nvPr/>
        </p:nvSpPr>
        <p:spPr bwMode="auto">
          <a:xfrm>
            <a:off x="4102127" y="2073296"/>
            <a:ext cx="440294"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III</a:t>
            </a:r>
          </a:p>
        </p:txBody>
      </p:sp>
      <p:sp>
        <p:nvSpPr>
          <p:cNvPr id="67595" name="TextBox 25"/>
          <p:cNvSpPr txBox="1">
            <a:spLocks noChangeArrowheads="1"/>
          </p:cNvSpPr>
          <p:nvPr/>
        </p:nvSpPr>
        <p:spPr bwMode="auto">
          <a:xfrm>
            <a:off x="5499128" y="2074886"/>
            <a:ext cx="47455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IV</a:t>
            </a:r>
          </a:p>
        </p:txBody>
      </p:sp>
      <p:sp>
        <p:nvSpPr>
          <p:cNvPr id="67596" name="TextBox 26"/>
          <p:cNvSpPr txBox="1">
            <a:spLocks noChangeArrowheads="1"/>
          </p:cNvSpPr>
          <p:nvPr/>
        </p:nvSpPr>
        <p:spPr bwMode="auto">
          <a:xfrm>
            <a:off x="7496201" y="2074886"/>
            <a:ext cx="389048"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V</a:t>
            </a:r>
          </a:p>
        </p:txBody>
      </p:sp>
      <p:cxnSp>
        <p:nvCxnSpPr>
          <p:cNvPr id="29" name="Straight Connector 28"/>
          <p:cNvCxnSpPr/>
          <p:nvPr/>
        </p:nvCxnSpPr>
        <p:spPr bwMode="auto">
          <a:xfrm>
            <a:off x="4552950" y="6040438"/>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7598" name="TextBox 30"/>
          <p:cNvSpPr txBox="1">
            <a:spLocks noChangeArrowheads="1"/>
          </p:cNvSpPr>
          <p:nvPr/>
        </p:nvSpPr>
        <p:spPr bwMode="auto">
          <a:xfrm>
            <a:off x="5095898" y="5994424"/>
            <a:ext cx="100931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A -&gt; a</a:t>
            </a:r>
          </a:p>
        </p:txBody>
      </p:sp>
      <p:cxnSp>
        <p:nvCxnSpPr>
          <p:cNvPr id="32" name="Straight Connector 31"/>
          <p:cNvCxnSpPr/>
          <p:nvPr/>
        </p:nvCxnSpPr>
        <p:spPr bwMode="auto">
          <a:xfrm>
            <a:off x="5046705" y="54340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bwMode="auto">
          <a:xfrm>
            <a:off x="5772150" y="4625975"/>
            <a:ext cx="4651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bwMode="auto">
          <a:xfrm>
            <a:off x="6729455" y="3478213"/>
            <a:ext cx="465137"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7602" name="TextBox 34"/>
          <p:cNvSpPr txBox="1">
            <a:spLocks noChangeArrowheads="1"/>
          </p:cNvSpPr>
          <p:nvPr/>
        </p:nvSpPr>
        <p:spPr bwMode="auto">
          <a:xfrm>
            <a:off x="5684868" y="5265761"/>
            <a:ext cx="10134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B -&gt; b</a:t>
            </a:r>
          </a:p>
        </p:txBody>
      </p:sp>
      <p:sp>
        <p:nvSpPr>
          <p:cNvPr id="67603" name="TextBox 35"/>
          <p:cNvSpPr txBox="1">
            <a:spLocks noChangeArrowheads="1"/>
          </p:cNvSpPr>
          <p:nvPr/>
        </p:nvSpPr>
        <p:spPr bwMode="auto">
          <a:xfrm>
            <a:off x="6381778" y="4430734"/>
            <a:ext cx="101316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C -&gt; c</a:t>
            </a:r>
          </a:p>
        </p:txBody>
      </p:sp>
      <p:sp>
        <p:nvSpPr>
          <p:cNvPr id="67604" name="TextBox 36"/>
          <p:cNvSpPr txBox="1">
            <a:spLocks noChangeArrowheads="1"/>
          </p:cNvSpPr>
          <p:nvPr/>
        </p:nvSpPr>
        <p:spPr bwMode="auto">
          <a:xfrm>
            <a:off x="7372378" y="3268684"/>
            <a:ext cx="10304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 -&gt; d</a:t>
            </a:r>
          </a:p>
        </p:txBody>
      </p:sp>
      <p:sp>
        <p:nvSpPr>
          <p:cNvPr id="67605" name="TextBox 37"/>
          <p:cNvSpPr txBox="1">
            <a:spLocks noChangeArrowheads="1"/>
          </p:cNvSpPr>
          <p:nvPr/>
        </p:nvSpPr>
        <p:spPr bwMode="auto">
          <a:xfrm>
            <a:off x="1176358" y="1471635"/>
            <a:ext cx="676894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a:t>
            </a:r>
            <a:r>
              <a:rPr lang="en-US">
                <a:solidFill>
                  <a:srgbClr val="FF0000"/>
                </a:solidFill>
              </a:rPr>
              <a:t> A                   </a:t>
            </a:r>
            <a:r>
              <a:rPr lang="en-US">
                <a:solidFill>
                  <a:srgbClr val="000000"/>
                </a:solidFill>
              </a:rPr>
              <a:t>a         a              a                      a</a:t>
            </a:r>
          </a:p>
        </p:txBody>
      </p:sp>
      <p:sp>
        <p:nvSpPr>
          <p:cNvPr id="67606" name="TextBox 39"/>
          <p:cNvSpPr txBox="1">
            <a:spLocks noChangeArrowheads="1"/>
          </p:cNvSpPr>
          <p:nvPr/>
        </p:nvSpPr>
        <p:spPr bwMode="auto">
          <a:xfrm>
            <a:off x="1190654" y="1096984"/>
            <a:ext cx="675151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B                  B         b              b                      b</a:t>
            </a:r>
          </a:p>
        </p:txBody>
      </p:sp>
      <p:sp>
        <p:nvSpPr>
          <p:cNvPr id="67607" name="TextBox 42"/>
          <p:cNvSpPr txBox="1">
            <a:spLocks noChangeArrowheads="1"/>
          </p:cNvSpPr>
          <p:nvPr/>
        </p:nvSpPr>
        <p:spPr bwMode="auto">
          <a:xfrm>
            <a:off x="1192236" y="696932"/>
            <a:ext cx="671650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  C                   C        C              c                      c </a:t>
            </a:r>
          </a:p>
        </p:txBody>
      </p:sp>
      <p:sp>
        <p:nvSpPr>
          <p:cNvPr id="67608" name="TextBox 27"/>
          <p:cNvSpPr txBox="1">
            <a:spLocks noChangeArrowheads="1"/>
          </p:cNvSpPr>
          <p:nvPr/>
        </p:nvSpPr>
        <p:spPr bwMode="auto">
          <a:xfrm>
            <a:off x="1220812" y="322286"/>
            <a:ext cx="6716651"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rPr>
              <a:t>  </a:t>
            </a:r>
            <a:r>
              <a:rPr lang="en-US" dirty="0"/>
              <a:t>D                  D         D             D                 </a:t>
            </a:r>
            <a:r>
              <a:rPr lang="en-US" dirty="0" smtClean="0"/>
              <a:t>     </a:t>
            </a:r>
            <a:r>
              <a:rPr lang="en-US" dirty="0">
                <a:solidFill>
                  <a:srgbClr val="FF0000"/>
                </a:solidFill>
              </a:rPr>
              <a:t>d</a:t>
            </a:r>
          </a:p>
        </p:txBody>
      </p:sp>
      <p:sp>
        <p:nvSpPr>
          <p:cNvPr id="67609" name="TextBox 1"/>
          <p:cNvSpPr txBox="1">
            <a:spLocks noChangeArrowheads="1"/>
          </p:cNvSpPr>
          <p:nvPr/>
        </p:nvSpPr>
        <p:spPr bwMode="auto">
          <a:xfrm>
            <a:off x="0" y="4191020"/>
            <a:ext cx="3562350" cy="23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rPr>
              <a:t>Characters that are </a:t>
            </a:r>
            <a:br>
              <a:rPr lang="en-US" dirty="0">
                <a:solidFill>
                  <a:srgbClr val="FF0000"/>
                </a:solidFill>
              </a:rPr>
            </a:br>
            <a:r>
              <a:rPr lang="en-US" dirty="0">
                <a:solidFill>
                  <a:srgbClr val="FF0000"/>
                </a:solidFill>
              </a:rPr>
              <a:t>not shared, even if </a:t>
            </a:r>
            <a:br>
              <a:rPr lang="en-US" dirty="0">
                <a:solidFill>
                  <a:srgbClr val="FF0000"/>
                </a:solidFill>
              </a:rPr>
            </a:br>
            <a:r>
              <a:rPr lang="en-US" dirty="0">
                <a:solidFill>
                  <a:srgbClr val="FF0000"/>
                </a:solidFill>
              </a:rPr>
              <a:t>they are derived (as the </a:t>
            </a:r>
            <a:r>
              <a:rPr lang="en-US" dirty="0" err="1">
                <a:solidFill>
                  <a:srgbClr val="FF0000"/>
                </a:solidFill>
              </a:rPr>
              <a:t>autapomorphy</a:t>
            </a:r>
            <a:r>
              <a:rPr lang="en-US" dirty="0">
                <a:solidFill>
                  <a:srgbClr val="FF0000"/>
                </a:solidFill>
              </a:rPr>
              <a:t> d), do not provide phylogenetic information.</a:t>
            </a:r>
          </a:p>
        </p:txBody>
      </p:sp>
    </p:spTree>
    <p:extLst>
      <p:ext uri="{BB962C8B-B14F-4D97-AF65-F5344CB8AC3E}">
        <p14:creationId xmlns:p14="http://schemas.microsoft.com/office/powerpoint/2010/main" val="317029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0" y="0"/>
            <a:ext cx="9144000" cy="990600"/>
          </a:xfrm>
        </p:spPr>
        <p:txBody>
          <a:bodyPr/>
          <a:lstStyle/>
          <a:p>
            <a:r>
              <a:rPr lang="en-US">
                <a:latin typeface="Times New Roman" charset="0"/>
                <a:ea typeface="ＭＳ Ｐゴシック" charset="0"/>
                <a:cs typeface="ＭＳ Ｐゴシック" charset="0"/>
              </a:rPr>
              <a:t>Test:Which of these trees is different?</a:t>
            </a:r>
          </a:p>
        </p:txBody>
      </p:sp>
      <p:pic>
        <p:nvPicPr>
          <p:cNvPr id="65538" name="Picture 3" descr="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42"/>
            <a:ext cx="74676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2" name="Text Box 4"/>
          <p:cNvSpPr txBox="1">
            <a:spLocks noChangeArrowheads="1"/>
          </p:cNvSpPr>
          <p:nvPr/>
        </p:nvSpPr>
        <p:spPr bwMode="auto">
          <a:xfrm>
            <a:off x="212725" y="5843588"/>
            <a:ext cx="2255838" cy="457200"/>
          </a:xfrm>
          <a:prstGeom prst="rect">
            <a:avLst/>
          </a:prstGeom>
          <a:noFill/>
          <a:ln w="9525">
            <a:noFill/>
            <a:miter lim="800000"/>
            <a:headEnd/>
            <a:tailEnd/>
          </a:ln>
          <a:effectLst/>
        </p:spPr>
        <p:txBody>
          <a:bodyPr wrap="none" lIns="90928" tIns="45468" rIns="90928" bIns="45468">
            <a:spAutoFit/>
          </a:bodyPr>
          <a:lstStyle/>
          <a:p>
            <a:pPr>
              <a:defRPr/>
            </a:pPr>
            <a:r>
              <a:rPr lang="en-US" b="1" dirty="0">
                <a:solidFill>
                  <a:srgbClr val="000000"/>
                </a:solidFill>
                <a:latin typeface="Times New Roman" charset="0"/>
                <a:ea typeface="+mn-ea"/>
                <a:cs typeface="+mn-cs"/>
              </a:rPr>
              <a:t>More tests </a:t>
            </a:r>
            <a:r>
              <a:rPr lang="en-US" b="1" dirty="0">
                <a:solidFill>
                  <a:srgbClr val="000000"/>
                </a:solidFill>
                <a:latin typeface="Times New Roman" charset="0"/>
                <a:ea typeface="+mn-ea"/>
                <a:cs typeface="+mn-cs"/>
                <a:hlinkClick r:id="rId4"/>
              </a:rPr>
              <a:t>here</a:t>
            </a:r>
            <a:endParaRPr lang="en-US" b="1" dirty="0">
              <a:solidFill>
                <a:srgbClr val="000000"/>
              </a:solidFill>
              <a:latin typeface="Times New Roman"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4" y="0"/>
            <a:ext cx="270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5"/>
          <p:cNvSpPr>
            <a:spLocks noChangeArrowheads="1"/>
          </p:cNvSpPr>
          <p:nvPr/>
        </p:nvSpPr>
        <p:spPr bwMode="auto">
          <a:xfrm>
            <a:off x="304800" y="1295400"/>
            <a:ext cx="5181600" cy="42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p>
            <a:r>
              <a:rPr lang="en-US" sz="2000" dirty="0">
                <a:solidFill>
                  <a:srgbClr val="000000"/>
                </a:solidFill>
                <a:latin typeface="Times" charset="0"/>
              </a:rPr>
              <a:t>Phylogenetic analysis is </a:t>
            </a:r>
            <a:r>
              <a:rPr lang="en-US" sz="2000" dirty="0" smtClean="0">
                <a:solidFill>
                  <a:srgbClr val="000000"/>
                </a:solidFill>
                <a:latin typeface="Times" charset="0"/>
              </a:rPr>
              <a:t>the inference </a:t>
            </a:r>
            <a:r>
              <a:rPr lang="en-US" sz="2000" dirty="0">
                <a:solidFill>
                  <a:srgbClr val="000000"/>
                </a:solidFill>
                <a:latin typeface="Times" charset="0"/>
              </a:rPr>
              <a:t>of evolutionary relationships between </a:t>
            </a:r>
            <a:r>
              <a:rPr lang="en-US" sz="2000" dirty="0" smtClean="0">
                <a:solidFill>
                  <a:srgbClr val="000000"/>
                </a:solidFill>
                <a:latin typeface="Times" charset="0"/>
              </a:rPr>
              <a:t>genes or organisms.  </a:t>
            </a:r>
            <a:endParaRPr lang="en-US" sz="2000" dirty="0">
              <a:solidFill>
                <a:srgbClr val="000000"/>
              </a:solidFill>
              <a:latin typeface="Times" charset="0"/>
            </a:endParaRPr>
          </a:p>
          <a:p>
            <a:r>
              <a:rPr lang="en-US" sz="2000" dirty="0">
                <a:solidFill>
                  <a:srgbClr val="000000"/>
                </a:solidFill>
                <a:latin typeface="Times" charset="0"/>
              </a:rPr>
              <a:t>Phylogenetics tries to answer the question </a:t>
            </a:r>
            <a:br>
              <a:rPr lang="en-US" sz="2000" dirty="0">
                <a:solidFill>
                  <a:srgbClr val="000000"/>
                </a:solidFill>
                <a:latin typeface="Times" charset="0"/>
              </a:rPr>
            </a:br>
            <a:r>
              <a:rPr lang="en-US" sz="2000" dirty="0">
                <a:solidFill>
                  <a:srgbClr val="000000"/>
                </a:solidFill>
                <a:latin typeface="Times" charset="0"/>
              </a:rPr>
              <a:t>“How did groups of organisms come into existence?”</a:t>
            </a:r>
          </a:p>
          <a:p>
            <a:endParaRPr lang="en-US" sz="2000" dirty="0">
              <a:solidFill>
                <a:srgbClr val="000000"/>
              </a:solidFill>
              <a:latin typeface="Times" charset="0"/>
            </a:endParaRPr>
          </a:p>
          <a:p>
            <a:r>
              <a:rPr lang="en-US" sz="2000" dirty="0">
                <a:solidFill>
                  <a:srgbClr val="000000"/>
                </a:solidFill>
                <a:latin typeface="Times" charset="0"/>
              </a:rPr>
              <a:t>Those relationships are usually represented by tree-like diagrams. </a:t>
            </a:r>
          </a:p>
          <a:p>
            <a:endParaRPr lang="en-US" sz="2000" dirty="0">
              <a:solidFill>
                <a:srgbClr val="000000"/>
              </a:solidFill>
              <a:latin typeface="Times" charset="0"/>
            </a:endParaRPr>
          </a:p>
          <a:p>
            <a:r>
              <a:rPr lang="en-US" sz="2000" b="1" u="sng" dirty="0">
                <a:solidFill>
                  <a:srgbClr val="000000"/>
                </a:solidFill>
                <a:latin typeface="Times" charset="0"/>
              </a:rPr>
              <a:t>Note</a:t>
            </a:r>
            <a:r>
              <a:rPr lang="en-US" sz="2000" dirty="0">
                <a:solidFill>
                  <a:srgbClr val="000000"/>
                </a:solidFill>
                <a:latin typeface="Times" charset="0"/>
              </a:rPr>
              <a:t>: the equation of biological evolution with a tree like process has limited validity at best.</a:t>
            </a:r>
          </a:p>
          <a:p>
            <a:endParaRPr lang="en-US" sz="1600" dirty="0">
              <a:solidFill>
                <a:srgbClr val="000000"/>
              </a:solidFill>
              <a:latin typeface="Times New Roman" charset="0"/>
            </a:endParaRPr>
          </a:p>
          <a:p>
            <a:endParaRPr lang="en-US" sz="1600" dirty="0">
              <a:solidFill>
                <a:srgbClr val="000000"/>
              </a:solidFill>
              <a:latin typeface="Times New Roman" charset="0"/>
            </a:endParaRPr>
          </a:p>
        </p:txBody>
      </p:sp>
      <p:sp>
        <p:nvSpPr>
          <p:cNvPr id="67587" name="Rectangle 6"/>
          <p:cNvSpPr>
            <a:spLocks noChangeArrowheads="1"/>
          </p:cNvSpPr>
          <p:nvPr/>
        </p:nvSpPr>
        <p:spPr bwMode="auto">
          <a:xfrm>
            <a:off x="609623" y="354030"/>
            <a:ext cx="183763" cy="3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p>
            <a:endParaRPr lang="en-US" sz="1600">
              <a:solidFill>
                <a:srgbClr val="000000"/>
              </a:solidFill>
              <a:latin typeface="Times New Roman" charset="0"/>
            </a:endParaRPr>
          </a:p>
        </p:txBody>
      </p:sp>
      <p:sp>
        <p:nvSpPr>
          <p:cNvPr id="122884" name="Rectangle 7"/>
          <p:cNvSpPr>
            <a:spLocks noGrp="1" noChangeArrowheads="1"/>
          </p:cNvSpPr>
          <p:nvPr>
            <p:ph type="title"/>
          </p:nvPr>
        </p:nvSpPr>
        <p:spPr>
          <a:xfrm>
            <a:off x="0" y="228600"/>
            <a:ext cx="7772400" cy="457200"/>
          </a:xfrm>
        </p:spPr>
        <p:txBody>
          <a:bodyPr rtlCol="0">
            <a:normAutofit fontScale="90000"/>
          </a:bodyPr>
          <a:lstStyle/>
          <a:p>
            <a:pPr algn="l" defTabSz="454647" eaLnBrk="1" fontAlgn="auto" hangingPunct="1">
              <a:spcAft>
                <a:spcPts val="0"/>
              </a:spcAft>
              <a:defRPr/>
            </a:pPr>
            <a:r>
              <a:rPr lang="en-US" sz="2800" dirty="0">
                <a:solidFill>
                  <a:srgbClr val="000000"/>
                </a:solidFill>
                <a:latin typeface="Times New Roman" charset="0"/>
                <a:ea typeface="+mj-ea"/>
                <a:cs typeface="+mj-cs"/>
              </a:rPr>
              <a:t>Steps </a:t>
            </a:r>
            <a:r>
              <a:rPr lang="en-US" sz="2800" dirty="0" smtClean="0">
                <a:solidFill>
                  <a:srgbClr val="000000"/>
                </a:solidFill>
                <a:latin typeface="Times New Roman" charset="0"/>
                <a:ea typeface="+mj-ea"/>
                <a:cs typeface="+mj-cs"/>
              </a:rPr>
              <a:t>in phylogenetic </a:t>
            </a:r>
            <a:r>
              <a:rPr lang="en-US" sz="2800" dirty="0">
                <a:solidFill>
                  <a:srgbClr val="000000"/>
                </a:solidFill>
                <a:latin typeface="Times New Roman" charset="0"/>
                <a:ea typeface="+mj-ea"/>
                <a:cs typeface="+mj-cs"/>
              </a:rPr>
              <a:t>analysis</a:t>
            </a:r>
            <a:endParaRPr lang="en-US" dirty="0">
              <a:latin typeface="Times New Roman" charset="0"/>
              <a:ea typeface="+mj-ea"/>
              <a:cs typeface="+mj-cs"/>
            </a:endParaRPr>
          </a:p>
        </p:txBody>
      </p:sp>
      <p:sp>
        <p:nvSpPr>
          <p:cNvPr id="2" name="Curved Right Arrow 1"/>
          <p:cNvSpPr/>
          <p:nvPr/>
        </p:nvSpPr>
        <p:spPr>
          <a:xfrm rot="10800000">
            <a:off x="8069874" y="1851809"/>
            <a:ext cx="916253" cy="3297751"/>
          </a:xfrm>
          <a:prstGeom prst="curvedRightArrow">
            <a:avLst>
              <a:gd name="adj1" fmla="val 6627"/>
              <a:gd name="adj2" fmla="val 43993"/>
              <a:gd name="adj3" fmla="val 25000"/>
            </a:avLst>
          </a:prstGeom>
        </p:spPr>
        <p:style>
          <a:lnRef idx="1">
            <a:schemeClr val="accent1"/>
          </a:lnRef>
          <a:fillRef idx="3">
            <a:schemeClr val="accent1"/>
          </a:fillRef>
          <a:effectRef idx="2">
            <a:schemeClr val="accent1"/>
          </a:effectRef>
          <a:fontRef idx="minor">
            <a:schemeClr val="lt1"/>
          </a:fontRef>
        </p:style>
        <p:txBody>
          <a:bodyPr lIns="90993" tIns="45499" rIns="90993" bIns="45499" spcCol="0" rtlCol="0" anchor="ctr"/>
          <a:lstStyle/>
          <a:p>
            <a:pPr algn="ctr"/>
            <a:endParaRPr lang="en-US">
              <a:solidFill>
                <a:schemeClr val="tx1"/>
              </a:solidFill>
            </a:endParaRPr>
          </a:p>
        </p:txBody>
      </p:sp>
      <p:sp>
        <p:nvSpPr>
          <p:cNvPr id="7" name="Curved Right Arrow 6"/>
          <p:cNvSpPr/>
          <p:nvPr/>
        </p:nvSpPr>
        <p:spPr>
          <a:xfrm rot="10800000">
            <a:off x="8103457" y="3285804"/>
            <a:ext cx="552196" cy="1822893"/>
          </a:xfrm>
          <a:prstGeom prst="curvedRightArrow">
            <a:avLst>
              <a:gd name="adj1" fmla="val 6627"/>
              <a:gd name="adj2" fmla="val 43993"/>
              <a:gd name="adj3" fmla="val 25000"/>
            </a:avLst>
          </a:prstGeom>
        </p:spPr>
        <p:style>
          <a:lnRef idx="1">
            <a:schemeClr val="accent1"/>
          </a:lnRef>
          <a:fillRef idx="3">
            <a:schemeClr val="accent1"/>
          </a:fillRef>
          <a:effectRef idx="2">
            <a:schemeClr val="accent1"/>
          </a:effectRef>
          <a:fontRef idx="minor">
            <a:schemeClr val="lt1"/>
          </a:fontRef>
        </p:style>
        <p:txBody>
          <a:bodyPr lIns="90993" tIns="45499" rIns="90993" bIns="45499" spcCol="0"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p:nvPr>
        </p:nvSpPr>
        <p:spPr>
          <a:xfrm>
            <a:off x="0" y="0"/>
            <a:ext cx="8229600" cy="685800"/>
          </a:xfrm>
        </p:spPr>
        <p:txBody>
          <a:bodyPr/>
          <a:lstStyle/>
          <a:p>
            <a:pPr algn="l" eaLnBrk="1" hangingPunct="1"/>
            <a:r>
              <a:rPr lang="en-US" sz="3200">
                <a:latin typeface="Times New Roman" charset="0"/>
              </a:rPr>
              <a:t>Phylogenetic reconstruction - </a:t>
            </a:r>
            <a:r>
              <a:rPr lang="en-US" sz="3200" b="1">
                <a:solidFill>
                  <a:srgbClr val="FF0066"/>
                </a:solidFill>
                <a:latin typeface="Times New Roman" charset="0"/>
              </a:rPr>
              <a:t>How</a:t>
            </a:r>
            <a:endParaRPr lang="en-US">
              <a:latin typeface="Times New Roman" charset="0"/>
            </a:endParaRPr>
          </a:p>
        </p:txBody>
      </p:sp>
      <p:sp>
        <p:nvSpPr>
          <p:cNvPr id="69634" name="Rectangle 4"/>
          <p:cNvSpPr>
            <a:spLocks noChangeArrowheads="1"/>
          </p:cNvSpPr>
          <p:nvPr/>
        </p:nvSpPr>
        <p:spPr bwMode="auto">
          <a:xfrm>
            <a:off x="0" y="762000"/>
            <a:ext cx="91440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p>
            <a:r>
              <a:rPr lang="en-US" b="1" dirty="0">
                <a:solidFill>
                  <a:srgbClr val="000000"/>
                </a:solidFill>
                <a:latin typeface="Times New Roman" charset="0"/>
              </a:rPr>
              <a:t>Distance analyses</a:t>
            </a:r>
            <a:endParaRPr lang="en-US" dirty="0">
              <a:solidFill>
                <a:srgbClr val="000000"/>
              </a:solidFill>
              <a:latin typeface="Times New Roman" charset="0"/>
            </a:endParaRPr>
          </a:p>
          <a:p>
            <a:pPr lvl="1" indent="0"/>
            <a:r>
              <a:rPr lang="en-US" dirty="0">
                <a:solidFill>
                  <a:srgbClr val="000000"/>
                </a:solidFill>
                <a:latin typeface="Times New Roman" charset="0"/>
              </a:rPr>
              <a:t>calculate pairwise distances </a:t>
            </a:r>
          </a:p>
          <a:p>
            <a:pPr lvl="1" indent="0"/>
            <a:r>
              <a:rPr lang="en-US" dirty="0">
                <a:solidFill>
                  <a:srgbClr val="000000"/>
                </a:solidFill>
                <a:latin typeface="Times New Roman" charset="0"/>
              </a:rPr>
              <a:t>(different distance measures, correction for multiple hits, correction for codon bias) </a:t>
            </a:r>
          </a:p>
          <a:p>
            <a:pPr lvl="1" indent="0"/>
            <a:endParaRPr lang="en-US" dirty="0">
              <a:solidFill>
                <a:srgbClr val="000000"/>
              </a:solidFill>
              <a:latin typeface="Times New Roman" charset="0"/>
            </a:endParaRPr>
          </a:p>
          <a:p>
            <a:pPr lvl="1" indent="0"/>
            <a:r>
              <a:rPr lang="en-US" dirty="0">
                <a:solidFill>
                  <a:srgbClr val="000000"/>
                </a:solidFill>
                <a:latin typeface="Times New Roman" charset="0"/>
              </a:rPr>
              <a:t>make distance matrix (table of pairwise corrected distances)</a:t>
            </a:r>
          </a:p>
          <a:p>
            <a:pPr lvl="1" indent="0"/>
            <a:endParaRPr lang="en-US" dirty="0">
              <a:solidFill>
                <a:srgbClr val="000000"/>
              </a:solidFill>
              <a:latin typeface="Times New Roman" charset="0"/>
            </a:endParaRPr>
          </a:p>
          <a:p>
            <a:pPr lvl="1" indent="0"/>
            <a:r>
              <a:rPr lang="en-US" dirty="0">
                <a:solidFill>
                  <a:srgbClr val="000000"/>
                </a:solidFill>
                <a:latin typeface="Times New Roman" charset="0"/>
              </a:rPr>
              <a:t>calculate tree from distance matrix</a:t>
            </a:r>
          </a:p>
          <a:p>
            <a:endParaRPr lang="en-US" dirty="0">
              <a:solidFill>
                <a:srgbClr val="000000"/>
              </a:solidFill>
              <a:latin typeface="Times New Roman" charset="0"/>
            </a:endParaRPr>
          </a:p>
          <a:p>
            <a:pPr lvl="2" indent="0"/>
            <a:r>
              <a:rPr lang="en-US" dirty="0" err="1">
                <a:solidFill>
                  <a:srgbClr val="000000"/>
                </a:solidFill>
                <a:latin typeface="Times New Roman" charset="0"/>
              </a:rPr>
              <a:t>i</a:t>
            </a:r>
            <a:r>
              <a:rPr lang="en-US" dirty="0">
                <a:solidFill>
                  <a:srgbClr val="000000"/>
                </a:solidFill>
                <a:latin typeface="Times New Roman" charset="0"/>
              </a:rPr>
              <a:t>) using optimality criterion </a:t>
            </a:r>
          </a:p>
          <a:p>
            <a:pPr lvl="2" indent="0"/>
            <a:r>
              <a:rPr lang="en-US" dirty="0">
                <a:solidFill>
                  <a:srgbClr val="000000"/>
                </a:solidFill>
                <a:latin typeface="Times New Roman" charset="0"/>
              </a:rPr>
              <a:t>(e.g.: smallest error between distance matrix </a:t>
            </a:r>
          </a:p>
          <a:p>
            <a:pPr lvl="2" indent="0"/>
            <a:r>
              <a:rPr lang="en-US" dirty="0">
                <a:solidFill>
                  <a:srgbClr val="000000"/>
                </a:solidFill>
                <a:latin typeface="Times New Roman" charset="0"/>
              </a:rPr>
              <a:t>and distances in tree, or use </a:t>
            </a:r>
          </a:p>
          <a:p>
            <a:pPr lvl="2" indent="0"/>
            <a:r>
              <a:rPr lang="en-US" dirty="0">
                <a:solidFill>
                  <a:srgbClr val="000000"/>
                </a:solidFill>
                <a:latin typeface="Times New Roman" charset="0"/>
              </a:rPr>
              <a:t>ii) algorithmic approaches (UPGMA or neighbor joining</a:t>
            </a:r>
            <a:r>
              <a:rPr lang="en-US" dirty="0" smtClean="0">
                <a:solidFill>
                  <a:srgbClr val="000000"/>
                </a:solidFill>
                <a:latin typeface="Times New Roman" charset="0"/>
              </a:rPr>
              <a:t>)</a:t>
            </a:r>
          </a:p>
          <a:p>
            <a:pPr lvl="2" indent="0"/>
            <a:r>
              <a:rPr lang="en-US" dirty="0" smtClean="0">
                <a:solidFill>
                  <a:srgbClr val="000000"/>
                </a:solidFill>
                <a:latin typeface="Times New Roman" charset="0"/>
              </a:rPr>
              <a:t>See </a:t>
            </a:r>
            <a:r>
              <a:rPr lang="en-US" dirty="0" err="1" smtClean="0">
                <a:solidFill>
                  <a:srgbClr val="000000"/>
                </a:solidFill>
                <a:latin typeface="Times New Roman" charset="0"/>
              </a:rPr>
              <a:t>wikipedia</a:t>
            </a:r>
            <a:r>
              <a:rPr lang="en-US" dirty="0" smtClean="0">
                <a:solidFill>
                  <a:srgbClr val="000000"/>
                </a:solidFill>
                <a:latin typeface="Times New Roman" charset="0"/>
              </a:rPr>
              <a:t> entry on </a:t>
            </a:r>
            <a:r>
              <a:rPr lang="en-US" dirty="0" smtClean="0">
                <a:solidFill>
                  <a:srgbClr val="000000"/>
                </a:solidFill>
                <a:latin typeface="Times New Roman" charset="0"/>
                <a:hlinkClick r:id="rId3"/>
              </a:rPr>
              <a:t>Neighbor joining </a:t>
            </a:r>
            <a:r>
              <a:rPr lang="en-US" dirty="0" smtClean="0">
                <a:solidFill>
                  <a:srgbClr val="000000"/>
                </a:solidFill>
                <a:latin typeface="Times New Roman" charset="0"/>
              </a:rPr>
              <a:t> for a good illustration on how NJ works.  See </a:t>
            </a:r>
            <a:r>
              <a:rPr lang="en-US" dirty="0">
                <a:solidFill>
                  <a:srgbClr val="000000"/>
                </a:solidFill>
                <a:latin typeface="Times New Roman" charset="0"/>
                <a:hlinkClick r:id="rId4"/>
              </a:rPr>
              <a:t>here </a:t>
            </a:r>
            <a:r>
              <a:rPr lang="en-US" sz="800" dirty="0">
                <a:solidFill>
                  <a:srgbClr val="000000"/>
                </a:solidFill>
                <a:latin typeface="Times New Roman" charset="0"/>
                <a:hlinkClick r:id="rId4"/>
              </a:rPr>
              <a:t>&lt; http://www.southampton.ac.uk/~re1u06/teaching/upgma/ </a:t>
            </a:r>
            <a:r>
              <a:rPr lang="en-US" sz="800" dirty="0">
                <a:solidFill>
                  <a:srgbClr val="000000"/>
                </a:solidFill>
                <a:latin typeface="Times New Roman" charset="0"/>
              </a:rPr>
              <a:t>&gt; </a:t>
            </a:r>
            <a:r>
              <a:rPr lang="en-US" dirty="0">
                <a:solidFill>
                  <a:srgbClr val="000000"/>
                </a:solidFill>
                <a:latin typeface="Times New Roman" charset="0"/>
              </a:rPr>
              <a:t>for </a:t>
            </a:r>
            <a:r>
              <a:rPr lang="en-US" dirty="0" smtClean="0">
                <a:solidFill>
                  <a:srgbClr val="000000"/>
                </a:solidFill>
                <a:latin typeface="Times New Roman" charset="0"/>
              </a:rPr>
              <a:t>a worked example of UPGMA</a:t>
            </a:r>
            <a:endParaRPr lang="en-US" dirty="0">
              <a:solidFill>
                <a:srgbClr val="000000"/>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Alignments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885141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ctrTitle"/>
          </p:nvPr>
        </p:nvSpPr>
        <p:spPr>
          <a:xfrm>
            <a:off x="0" y="0"/>
            <a:ext cx="8229600" cy="685800"/>
          </a:xfrm>
        </p:spPr>
        <p:txBody>
          <a:bodyPr/>
          <a:lstStyle/>
          <a:p>
            <a:pPr algn="l" eaLnBrk="1" hangingPunct="1"/>
            <a:r>
              <a:rPr lang="en-US" sz="3200">
                <a:latin typeface="Times New Roman" charset="0"/>
              </a:rPr>
              <a:t>Phylogenetic reconstruction - </a:t>
            </a:r>
            <a:r>
              <a:rPr lang="en-US" sz="3200" b="1">
                <a:solidFill>
                  <a:srgbClr val="FF0066"/>
                </a:solidFill>
                <a:latin typeface="Times New Roman" charset="0"/>
              </a:rPr>
              <a:t>How</a:t>
            </a:r>
            <a:endParaRPr lang="en-US">
              <a:latin typeface="Times New Roman" charset="0"/>
            </a:endParaRPr>
          </a:p>
        </p:txBody>
      </p:sp>
      <p:sp>
        <p:nvSpPr>
          <p:cNvPr id="71682" name="Rectangle 3"/>
          <p:cNvSpPr>
            <a:spLocks noChangeArrowheads="1"/>
          </p:cNvSpPr>
          <p:nvPr/>
        </p:nvSpPr>
        <p:spPr bwMode="auto">
          <a:xfrm>
            <a:off x="0" y="624856"/>
            <a:ext cx="9144000" cy="592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p>
            <a:r>
              <a:rPr lang="en-US" b="1" dirty="0">
                <a:solidFill>
                  <a:srgbClr val="000000"/>
                </a:solidFill>
                <a:latin typeface="Times New Roman" charset="0"/>
              </a:rPr>
              <a:t>Parsimony </a:t>
            </a:r>
            <a:r>
              <a:rPr lang="en-US" b="1" dirty="0" smtClean="0">
                <a:solidFill>
                  <a:srgbClr val="000000"/>
                </a:solidFill>
                <a:latin typeface="Times New Roman" charset="0"/>
              </a:rPr>
              <a:t>analyses (</a:t>
            </a:r>
            <a:r>
              <a:rPr lang="en-US" dirty="0" smtClean="0">
                <a:solidFill>
                  <a:srgbClr val="000000"/>
                </a:solidFill>
                <a:latin typeface="Times New Roman" charset="0"/>
              </a:rPr>
              <a:t>see </a:t>
            </a:r>
            <a:r>
              <a:rPr lang="en-US" dirty="0" err="1" smtClean="0">
                <a:solidFill>
                  <a:srgbClr val="000000"/>
                </a:solidFill>
                <a:latin typeface="Times New Roman" charset="0"/>
              </a:rPr>
              <a:t>wikipedia</a:t>
            </a:r>
            <a:r>
              <a:rPr lang="en-US" dirty="0" smtClean="0">
                <a:solidFill>
                  <a:srgbClr val="000000"/>
                </a:solidFill>
                <a:latin typeface="Times New Roman" charset="0"/>
              </a:rPr>
              <a:t> entry for </a:t>
            </a:r>
            <a:r>
              <a:rPr lang="en-US" dirty="0" smtClean="0">
                <a:solidFill>
                  <a:srgbClr val="000000"/>
                </a:solidFill>
                <a:latin typeface="Times New Roman" charset="0"/>
                <a:hlinkClick r:id="rId3"/>
              </a:rPr>
              <a:t>Parsimony</a:t>
            </a:r>
            <a:r>
              <a:rPr lang="en-US" dirty="0" smtClean="0">
                <a:solidFill>
                  <a:srgbClr val="000000"/>
                </a:solidFill>
                <a:latin typeface="Times New Roman" charset="0"/>
              </a:rPr>
              <a:t>)</a:t>
            </a:r>
            <a:endParaRPr lang="en-US" dirty="0">
              <a:solidFill>
                <a:srgbClr val="000000"/>
              </a:solidFill>
              <a:latin typeface="Times New Roman" charset="0"/>
            </a:endParaRPr>
          </a:p>
          <a:p>
            <a:pPr lvl="1" indent="0"/>
            <a:r>
              <a:rPr lang="en-US" dirty="0">
                <a:solidFill>
                  <a:srgbClr val="000000"/>
                </a:solidFill>
                <a:latin typeface="Times New Roman" charset="0"/>
              </a:rPr>
              <a:t>find that tree that explains sequence data with minimum number of substitutions</a:t>
            </a:r>
          </a:p>
          <a:p>
            <a:pPr lvl="1" indent="0"/>
            <a:r>
              <a:rPr lang="en-US" dirty="0">
                <a:solidFill>
                  <a:srgbClr val="000000"/>
                </a:solidFill>
                <a:latin typeface="Times New Roman" charset="0"/>
              </a:rPr>
              <a:t>(tree includes hypothesis of sequence at each of the nodes</a:t>
            </a:r>
            <a:r>
              <a:rPr lang="en-US" dirty="0" smtClean="0">
                <a:solidFill>
                  <a:srgbClr val="000000"/>
                </a:solidFill>
                <a:latin typeface="Times New Roman" charset="0"/>
              </a:rPr>
              <a:t>)</a:t>
            </a:r>
            <a:endParaRPr lang="en-US" dirty="0">
              <a:solidFill>
                <a:srgbClr val="000000"/>
              </a:solidFill>
              <a:latin typeface="Times New Roman" charset="0"/>
            </a:endParaRPr>
          </a:p>
          <a:p>
            <a:pPr>
              <a:lnSpc>
                <a:spcPct val="140000"/>
              </a:lnSpc>
            </a:pPr>
            <a:r>
              <a:rPr lang="en-US" b="1" dirty="0">
                <a:solidFill>
                  <a:srgbClr val="000000"/>
                </a:solidFill>
                <a:latin typeface="Times New Roman" charset="0"/>
              </a:rPr>
              <a:t>Maximum Likelihood analyses</a:t>
            </a:r>
            <a:endParaRPr lang="en-US" dirty="0">
              <a:solidFill>
                <a:srgbClr val="000000"/>
              </a:solidFill>
              <a:latin typeface="Times New Roman" charset="0"/>
            </a:endParaRPr>
          </a:p>
          <a:p>
            <a:pPr lvl="1" indent="0"/>
            <a:r>
              <a:rPr lang="en-US" dirty="0">
                <a:solidFill>
                  <a:srgbClr val="000000"/>
                </a:solidFill>
                <a:latin typeface="Times New Roman" charset="0"/>
              </a:rPr>
              <a:t>given a model for sequence evolution, find the tree that has the highest probability under this model.</a:t>
            </a:r>
          </a:p>
          <a:p>
            <a:pPr lvl="1" indent="0"/>
            <a:r>
              <a:rPr lang="en-US" dirty="0">
                <a:solidFill>
                  <a:srgbClr val="000000"/>
                </a:solidFill>
                <a:latin typeface="Times New Roman" charset="0"/>
              </a:rPr>
              <a:t>This approach can also be used to successively refine the model. </a:t>
            </a:r>
          </a:p>
          <a:p>
            <a:pPr>
              <a:lnSpc>
                <a:spcPct val="140000"/>
              </a:lnSpc>
            </a:pPr>
            <a:r>
              <a:rPr lang="en-US" b="1" dirty="0">
                <a:solidFill>
                  <a:srgbClr val="000000"/>
                </a:solidFill>
                <a:latin typeface="Times New Roman" charset="0"/>
              </a:rPr>
              <a:t>Bayesian statistics</a:t>
            </a:r>
            <a:r>
              <a:rPr lang="en-US" dirty="0">
                <a:solidFill>
                  <a:srgbClr val="000000"/>
                </a:solidFill>
                <a:latin typeface="Times New Roman" charset="0"/>
              </a:rPr>
              <a:t> </a:t>
            </a:r>
            <a:endParaRPr lang="en-US" dirty="0" smtClean="0">
              <a:solidFill>
                <a:srgbClr val="000000"/>
              </a:solidFill>
              <a:latin typeface="Times New Roman" charset="0"/>
            </a:endParaRPr>
          </a:p>
          <a:p>
            <a:pPr lvl="1"/>
            <a:r>
              <a:rPr lang="en-US" dirty="0" smtClean="0">
                <a:solidFill>
                  <a:srgbClr val="000000"/>
                </a:solidFill>
                <a:latin typeface="Times New Roman" charset="0"/>
              </a:rPr>
              <a:t>use </a:t>
            </a:r>
            <a:r>
              <a:rPr lang="en-US" dirty="0">
                <a:solidFill>
                  <a:srgbClr val="000000"/>
                </a:solidFill>
                <a:latin typeface="Times New Roman" charset="0"/>
              </a:rPr>
              <a:t>ML analyses to calculate posterior probabilities for trees, clades and evolutionary parameters. Especially MCMC approaches have become very popular in the last year, because they allow to estimate evolutionary parameters (e.g., which site in a virus protein is under positive selection), without assuming that one actually knows the "true" phylogeny.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body" idx="1"/>
          </p:nvPr>
        </p:nvSpPr>
        <p:spPr>
          <a:xfrm>
            <a:off x="152400" y="457200"/>
            <a:ext cx="7772400" cy="4114800"/>
          </a:xfrm>
        </p:spPr>
        <p:txBody>
          <a:bodyPr rtlCol="0">
            <a:normAutofit fontScale="92500" lnSpcReduction="20000"/>
          </a:bodyPr>
          <a:lstStyle/>
          <a:p>
            <a:pPr marL="340980" indent="-340980" defTabSz="454647" eaLnBrk="1" fontAlgn="auto" hangingPunct="1">
              <a:lnSpc>
                <a:spcPct val="90000"/>
              </a:lnSpc>
              <a:spcBef>
                <a:spcPct val="0"/>
              </a:spcBef>
              <a:spcAft>
                <a:spcPts val="0"/>
              </a:spcAft>
              <a:buNone/>
              <a:defRPr/>
            </a:pPr>
            <a:r>
              <a:rPr lang="en-US" sz="2400" dirty="0">
                <a:latin typeface="Times New Roman" charset="0"/>
                <a:ea typeface="+mn-ea"/>
                <a:cs typeface="+mn-cs"/>
              </a:rPr>
              <a:t>Else: </a:t>
            </a:r>
          </a:p>
          <a:p>
            <a:pPr marL="340980" indent="-340980" defTabSz="454647" eaLnBrk="1" fontAlgn="auto" hangingPunct="1">
              <a:lnSpc>
                <a:spcPct val="90000"/>
              </a:lnSpc>
              <a:spcBef>
                <a:spcPct val="0"/>
              </a:spcBef>
              <a:spcAft>
                <a:spcPts val="0"/>
              </a:spcAft>
              <a:buNone/>
              <a:defRPr/>
            </a:pPr>
            <a:r>
              <a:rPr lang="en-US" sz="2400" dirty="0">
                <a:latin typeface="Times New Roman" charset="0"/>
                <a:ea typeface="+mn-ea"/>
                <a:cs typeface="+mn-cs"/>
              </a:rPr>
              <a:t>spectral analyses, like evolutionary parsimony, look only at patterns of substitutions,</a:t>
            </a:r>
          </a:p>
          <a:p>
            <a:pPr marL="340980" indent="-340980" defTabSz="454647" eaLnBrk="1" fontAlgn="auto" hangingPunct="1">
              <a:lnSpc>
                <a:spcPct val="90000"/>
              </a:lnSpc>
              <a:spcBef>
                <a:spcPct val="0"/>
              </a:spcBef>
              <a:spcAft>
                <a:spcPts val="0"/>
              </a:spcAft>
              <a:buNone/>
              <a:defRPr/>
            </a:pPr>
            <a:endParaRPr lang="en-US" sz="2400" dirty="0">
              <a:latin typeface="Times New Roman" charset="0"/>
              <a:ea typeface="+mn-ea"/>
              <a:cs typeface="+mn-cs"/>
            </a:endParaRPr>
          </a:p>
          <a:p>
            <a:pPr marL="340980" indent="-340980" defTabSz="454647" eaLnBrk="1" fontAlgn="auto" hangingPunct="1">
              <a:lnSpc>
                <a:spcPct val="90000"/>
              </a:lnSpc>
              <a:spcBef>
                <a:spcPct val="0"/>
              </a:spcBef>
              <a:spcAft>
                <a:spcPts val="0"/>
              </a:spcAft>
              <a:buNone/>
              <a:defRPr/>
            </a:pPr>
            <a:r>
              <a:rPr lang="en-US" sz="2400" dirty="0">
                <a:latin typeface="Times New Roman" charset="0"/>
                <a:ea typeface="+mn-ea"/>
                <a:cs typeface="+mn-cs"/>
              </a:rPr>
              <a:t>Another way to categorize methods of phylogenetic reconstruction is to ask if they are using</a:t>
            </a:r>
            <a:r>
              <a:rPr lang="en-US" sz="2000" dirty="0">
                <a:latin typeface="Times New Roman" charset="0"/>
                <a:ea typeface="+mn-ea"/>
                <a:cs typeface="+mn-cs"/>
              </a:rPr>
              <a:t> </a:t>
            </a:r>
          </a:p>
          <a:p>
            <a:pPr marL="340980" indent="-340980" defTabSz="454647" eaLnBrk="1" fontAlgn="auto" hangingPunct="1">
              <a:lnSpc>
                <a:spcPct val="90000"/>
              </a:lnSpc>
              <a:spcBef>
                <a:spcPct val="0"/>
              </a:spcBef>
              <a:spcAft>
                <a:spcPts val="0"/>
              </a:spcAft>
              <a:buNone/>
              <a:defRPr/>
            </a:pPr>
            <a:endParaRPr lang="en-US" sz="2000" dirty="0">
              <a:latin typeface="Times New Roman" charset="0"/>
              <a:ea typeface="+mn-ea"/>
              <a:cs typeface="+mn-cs"/>
            </a:endParaRPr>
          </a:p>
          <a:p>
            <a:pPr marL="340980" indent="-340980" defTabSz="454647" eaLnBrk="1" fontAlgn="auto" hangingPunct="1">
              <a:lnSpc>
                <a:spcPct val="90000"/>
              </a:lnSpc>
              <a:spcBef>
                <a:spcPct val="0"/>
              </a:spcBef>
              <a:spcAft>
                <a:spcPts val="0"/>
              </a:spcAft>
              <a:buNone/>
              <a:defRPr/>
            </a:pPr>
            <a:r>
              <a:rPr lang="en-US" sz="2400" dirty="0">
                <a:latin typeface="Times New Roman" charset="0"/>
                <a:ea typeface="+mn-ea"/>
                <a:cs typeface="+mn-cs"/>
              </a:rPr>
              <a:t>an </a:t>
            </a:r>
            <a:r>
              <a:rPr lang="en-US" sz="2400" dirty="0">
                <a:solidFill>
                  <a:srgbClr val="FF0066"/>
                </a:solidFill>
                <a:latin typeface="Times New Roman" charset="0"/>
                <a:ea typeface="+mn-ea"/>
                <a:cs typeface="+mn-cs"/>
              </a:rPr>
              <a:t>optimality criterion</a:t>
            </a:r>
            <a:r>
              <a:rPr lang="en-US" sz="2400" dirty="0">
                <a:latin typeface="Times New Roman" charset="0"/>
                <a:ea typeface="+mn-ea"/>
                <a:cs typeface="+mn-cs"/>
              </a:rPr>
              <a:t> (e.g.: smallest error between distance matrix and distances in tree, least number of steps, highest probability), or </a:t>
            </a:r>
          </a:p>
          <a:p>
            <a:pPr marL="340980" indent="-340980" defTabSz="454647" eaLnBrk="1" fontAlgn="auto" hangingPunct="1">
              <a:lnSpc>
                <a:spcPct val="90000"/>
              </a:lnSpc>
              <a:spcBef>
                <a:spcPct val="0"/>
              </a:spcBef>
              <a:spcAft>
                <a:spcPts val="0"/>
              </a:spcAft>
              <a:buNone/>
              <a:defRPr/>
            </a:pPr>
            <a:endParaRPr lang="en-US" sz="2400" dirty="0">
              <a:latin typeface="Times New Roman" charset="0"/>
              <a:ea typeface="+mn-ea"/>
              <a:cs typeface="+mn-cs"/>
            </a:endParaRPr>
          </a:p>
          <a:p>
            <a:pPr marL="340980" indent="-340980" defTabSz="454647" eaLnBrk="1" fontAlgn="auto" hangingPunct="1">
              <a:lnSpc>
                <a:spcPct val="90000"/>
              </a:lnSpc>
              <a:spcBef>
                <a:spcPct val="0"/>
              </a:spcBef>
              <a:spcAft>
                <a:spcPts val="0"/>
              </a:spcAft>
              <a:buNone/>
              <a:defRPr/>
            </a:pPr>
            <a:r>
              <a:rPr lang="en-US" sz="2400" dirty="0">
                <a:solidFill>
                  <a:srgbClr val="FF0066"/>
                </a:solidFill>
                <a:latin typeface="Times New Roman" charset="0"/>
                <a:ea typeface="+mn-ea"/>
                <a:cs typeface="+mn-cs"/>
              </a:rPr>
              <a:t>algorithmic approaches</a:t>
            </a:r>
            <a:r>
              <a:rPr lang="en-US" sz="2400" dirty="0">
                <a:latin typeface="Times New Roman" charset="0"/>
                <a:ea typeface="+mn-ea"/>
                <a:cs typeface="+mn-cs"/>
              </a:rPr>
              <a:t> (UPGMA or neighbor joining)</a:t>
            </a:r>
          </a:p>
          <a:p>
            <a:pPr marL="340980" indent="-340980" defTabSz="454647" eaLnBrk="1" fontAlgn="auto" hangingPunct="1">
              <a:lnSpc>
                <a:spcPct val="90000"/>
              </a:lnSpc>
              <a:spcBef>
                <a:spcPct val="0"/>
              </a:spcBef>
              <a:spcAft>
                <a:spcPts val="0"/>
              </a:spcAft>
              <a:buNone/>
              <a:defRPr/>
            </a:pPr>
            <a:endParaRPr lang="en-US" sz="2400" dirty="0">
              <a:latin typeface="Times New Roman" charset="0"/>
              <a:ea typeface="+mn-ea"/>
              <a:cs typeface="+mn-cs"/>
            </a:endParaRPr>
          </a:p>
          <a:p>
            <a:pPr marL="340980" indent="-340980" defTabSz="454647" eaLnBrk="1" fontAlgn="auto" hangingPunct="1">
              <a:lnSpc>
                <a:spcPct val="90000"/>
              </a:lnSpc>
              <a:spcBef>
                <a:spcPct val="0"/>
              </a:spcBef>
              <a:spcAft>
                <a:spcPts val="0"/>
              </a:spcAft>
              <a:buNone/>
              <a:defRPr/>
            </a:pPr>
            <a:endParaRPr lang="en-US" sz="2400" dirty="0">
              <a:latin typeface="Times New Roman" charset="0"/>
              <a:ea typeface="+mn-ea"/>
              <a:cs typeface="+mn-cs"/>
            </a:endParaRPr>
          </a:p>
          <a:p>
            <a:pPr marL="340980" indent="-340980" defTabSz="454647" eaLnBrk="1" fontAlgn="auto" hangingPunct="1">
              <a:lnSpc>
                <a:spcPct val="90000"/>
              </a:lnSpc>
              <a:spcBef>
                <a:spcPct val="0"/>
              </a:spcBef>
              <a:spcAft>
                <a:spcPts val="0"/>
              </a:spcAft>
              <a:buNone/>
              <a:defRPr/>
            </a:pPr>
            <a:r>
              <a:rPr lang="en-US" sz="2400" dirty="0">
                <a:latin typeface="Times New Roman" charset="0"/>
                <a:ea typeface="+mn-ea"/>
                <a:cs typeface="+mn-cs"/>
              </a:rPr>
              <a:t>Packages and programs available:  PHYLIP, </a:t>
            </a:r>
            <a:r>
              <a:rPr lang="en-US" sz="2400" dirty="0" err="1">
                <a:latin typeface="Times New Roman" charset="0"/>
                <a:ea typeface="+mn-ea"/>
                <a:cs typeface="+mn-cs"/>
              </a:rPr>
              <a:t>phyml</a:t>
            </a:r>
            <a:r>
              <a:rPr lang="en-US" sz="2400" dirty="0">
                <a:latin typeface="Times New Roman" charset="0"/>
                <a:ea typeface="+mn-ea"/>
                <a:cs typeface="+mn-cs"/>
              </a:rPr>
              <a:t>, </a:t>
            </a:r>
            <a:r>
              <a:rPr lang="en-US" sz="2400" dirty="0" err="1">
                <a:latin typeface="Times New Roman" charset="0"/>
                <a:ea typeface="+mn-ea"/>
                <a:cs typeface="+mn-cs"/>
              </a:rPr>
              <a:t>MrBayes</a:t>
            </a:r>
            <a:r>
              <a:rPr lang="en-US" sz="2400" dirty="0">
                <a:latin typeface="Times New Roman" charset="0"/>
                <a:ea typeface="+mn-ea"/>
                <a:cs typeface="+mn-cs"/>
              </a:rPr>
              <a:t>, Tree-Puzzle, PAUP*, </a:t>
            </a:r>
            <a:r>
              <a:rPr lang="en-US" sz="2400" dirty="0" err="1">
                <a:latin typeface="Times New Roman" charset="0"/>
                <a:ea typeface="+mn-ea"/>
                <a:cs typeface="+mn-cs"/>
              </a:rPr>
              <a:t>clustalw</a:t>
            </a:r>
            <a:r>
              <a:rPr lang="en-US" sz="2400" dirty="0">
                <a:latin typeface="Times New Roman" charset="0"/>
                <a:ea typeface="+mn-ea"/>
                <a:cs typeface="+mn-cs"/>
              </a:rPr>
              <a:t>, </a:t>
            </a:r>
            <a:r>
              <a:rPr lang="en-US" sz="2400" dirty="0" err="1">
                <a:latin typeface="Times New Roman" charset="0"/>
                <a:ea typeface="+mn-ea"/>
                <a:cs typeface="+mn-cs"/>
              </a:rPr>
              <a:t>raxml</a:t>
            </a:r>
            <a:r>
              <a:rPr lang="en-US" sz="2400" dirty="0">
                <a:latin typeface="Times New Roman" charset="0"/>
                <a:ea typeface="+mn-ea"/>
                <a:cs typeface="+mn-cs"/>
              </a:rPr>
              <a:t>, </a:t>
            </a:r>
            <a:r>
              <a:rPr lang="en-US" sz="2400" dirty="0" err="1">
                <a:latin typeface="Times New Roman" charset="0"/>
                <a:ea typeface="+mn-ea"/>
                <a:cs typeface="+mn-cs"/>
              </a:rPr>
              <a:t>PhyloGenie</a:t>
            </a:r>
            <a:r>
              <a:rPr lang="en-US" sz="2400" dirty="0">
                <a:latin typeface="Times New Roman" charset="0"/>
                <a:ea typeface="+mn-ea"/>
                <a:cs typeface="+mn-cs"/>
              </a:rPr>
              <a:t>, </a:t>
            </a:r>
            <a:r>
              <a:rPr lang="en-US" sz="2400" dirty="0" err="1">
                <a:latin typeface="Times New Roman" charset="0"/>
                <a:ea typeface="+mn-ea"/>
                <a:cs typeface="+mn-cs"/>
              </a:rPr>
              <a:t>HyPhy</a:t>
            </a:r>
            <a:endParaRPr lang="en-US" sz="2000" dirty="0">
              <a:latin typeface="Times New Roman" charset="0"/>
              <a:ea typeface="+mn-ea"/>
              <a:cs typeface="+mn-cs"/>
            </a:endParaRPr>
          </a:p>
          <a:p>
            <a:pPr marL="340980" indent="-340980" defTabSz="454647" eaLnBrk="1" fontAlgn="auto" hangingPunct="1">
              <a:lnSpc>
                <a:spcPct val="90000"/>
              </a:lnSpc>
              <a:spcAft>
                <a:spcPts val="0"/>
              </a:spcAft>
              <a:buFont typeface="Arial"/>
              <a:buChar char="•"/>
              <a:defRPr/>
            </a:pPr>
            <a:endParaRPr lang="en-US" sz="2800" dirty="0">
              <a:latin typeface="Times New Roman"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57200" y="274680"/>
            <a:ext cx="8229600" cy="705569"/>
          </a:xfrm>
        </p:spPr>
        <p:txBody>
          <a:bodyPr/>
          <a:lstStyle/>
          <a:p>
            <a:pPr eaLnBrk="1" hangingPunct="1"/>
            <a:r>
              <a:rPr lang="en-US" dirty="0">
                <a:latin typeface="Times New Roman" charset="0"/>
              </a:rPr>
              <a:t>Bootstrap ? </a:t>
            </a:r>
          </a:p>
        </p:txBody>
      </p:sp>
      <p:sp>
        <p:nvSpPr>
          <p:cNvPr id="75778" name="Rectangle 3"/>
          <p:cNvSpPr>
            <a:spLocks noGrp="1" noChangeArrowheads="1"/>
          </p:cNvSpPr>
          <p:nvPr>
            <p:ph type="body" idx="1"/>
          </p:nvPr>
        </p:nvSpPr>
        <p:spPr>
          <a:xfrm>
            <a:off x="193269" y="1213681"/>
            <a:ext cx="8950732" cy="4525963"/>
          </a:xfrm>
        </p:spPr>
        <p:txBody>
          <a:bodyPr/>
          <a:lstStyle/>
          <a:p>
            <a:pPr eaLnBrk="1" hangingPunct="1"/>
            <a:r>
              <a:rPr lang="en-US" dirty="0">
                <a:latin typeface="Times New Roman" charset="0"/>
              </a:rPr>
              <a:t>See </a:t>
            </a:r>
            <a:r>
              <a:rPr lang="en-US" dirty="0" smtClean="0">
                <a:latin typeface="Times New Roman" charset="0"/>
                <a:hlinkClick r:id="rId3"/>
              </a:rPr>
              <a:t>here</a:t>
            </a:r>
            <a:r>
              <a:rPr lang="en-US" dirty="0" smtClean="0">
                <a:latin typeface="Times New Roman" charset="0"/>
              </a:rPr>
              <a:t>  </a:t>
            </a:r>
            <a:r>
              <a:rPr lang="en-US" sz="800" dirty="0">
                <a:solidFill>
                  <a:srgbClr val="000000"/>
                </a:solidFill>
                <a:latin typeface="Lucida Grande"/>
                <a:ea typeface="Lucida Grande"/>
                <a:cs typeface="Lucida Grande"/>
                <a:hlinkClick r:id="rId3"/>
              </a:rPr>
              <a:t>http://gogarten.uconn.edu/mcb3421_2011/bs.html </a:t>
            </a:r>
            <a:r>
              <a:rPr lang="en-US" dirty="0">
                <a:solidFill>
                  <a:srgbClr val="000000"/>
                </a:solidFill>
                <a:latin typeface="Lucida Grande"/>
                <a:ea typeface="Lucida Grande"/>
                <a:cs typeface="Lucida Grande"/>
              </a:rPr>
              <a:t> </a:t>
            </a:r>
            <a:r>
              <a:rPr lang="en-US" dirty="0" err="1" smtClean="0">
                <a:solidFill>
                  <a:srgbClr val="000000"/>
                </a:solidFill>
                <a:latin typeface="Lucida Grande"/>
                <a:ea typeface="Lucida Grande"/>
                <a:cs typeface="Lucida Grande"/>
              </a:rPr>
              <a:t>and</a:t>
            </a:r>
            <a:r>
              <a:rPr lang="en-US" dirty="0" err="1">
                <a:latin typeface="Times New Roman" charset="0"/>
                <a:hlinkClick r:id="rId4"/>
              </a:rPr>
              <a:t>here</a:t>
            </a:r>
            <a:r>
              <a:rPr lang="en-US" dirty="0" smtClean="0">
                <a:solidFill>
                  <a:srgbClr val="000000"/>
                </a:solidFill>
                <a:latin typeface="Lucida Grande"/>
                <a:ea typeface="Lucida Grande"/>
                <a:cs typeface="Lucida Grande"/>
                <a:hlinkClick r:id="rId4"/>
              </a:rPr>
              <a:t> </a:t>
            </a:r>
            <a:r>
              <a:rPr lang="en-US" sz="800" dirty="0">
                <a:solidFill>
                  <a:srgbClr val="000000"/>
                </a:solidFill>
                <a:latin typeface="Lucida Grande"/>
                <a:ea typeface="Lucida Grande"/>
                <a:cs typeface="Lucida Grande"/>
                <a:hlinkClick r:id="rId4"/>
              </a:rPr>
              <a:t>http://en.wikipedia.org/wiki/Bootstrapping_(statistics)   </a:t>
            </a:r>
            <a:endParaRPr lang="en-US" sz="800" dirty="0">
              <a:latin typeface="Times New Roman" charset="0"/>
            </a:endParaRPr>
          </a:p>
          <a:p>
            <a:pPr eaLnBrk="1" hangingPunct="1"/>
            <a:r>
              <a:rPr lang="en-US" b="1" dirty="0" smtClean="0">
                <a:latin typeface="Times New Roman" charset="0"/>
              </a:rPr>
              <a:t>Non-parametric bootstrap</a:t>
            </a:r>
            <a:r>
              <a:rPr lang="en-US" dirty="0" smtClean="0">
                <a:latin typeface="Times New Roman" charset="0"/>
              </a:rPr>
              <a:t>: </a:t>
            </a:r>
            <a:br>
              <a:rPr lang="en-US" dirty="0" smtClean="0">
                <a:latin typeface="Times New Roman" charset="0"/>
              </a:rPr>
            </a:br>
            <a:r>
              <a:rPr lang="en-US" dirty="0" smtClean="0">
                <a:latin typeface="Times New Roman" charset="0"/>
              </a:rPr>
              <a:t>bootstrap samples are generated through sampling with replacement</a:t>
            </a:r>
          </a:p>
          <a:p>
            <a:pPr eaLnBrk="1" hangingPunct="1"/>
            <a:r>
              <a:rPr lang="en-US" b="1" dirty="0" smtClean="0">
                <a:latin typeface="Times New Roman" charset="0"/>
              </a:rPr>
              <a:t>Parametric bootstrap </a:t>
            </a:r>
            <a:r>
              <a:rPr lang="en-US" dirty="0" smtClean="0">
                <a:latin typeface="Times New Roman" charset="0"/>
              </a:rPr>
              <a:t>(not frequently used, should be used more often)</a:t>
            </a:r>
            <a:br>
              <a:rPr lang="en-US" dirty="0" smtClean="0">
                <a:latin typeface="Times New Roman" charset="0"/>
              </a:rPr>
            </a:br>
            <a:r>
              <a:rPr lang="en-US" dirty="0" smtClean="0">
                <a:latin typeface="Times New Roman" charset="0"/>
              </a:rPr>
              <a:t>samples are created through simulation of sequence evolution (with parameters estimated through ml).  Good for testing hypotheses! (Examples?)  </a:t>
            </a:r>
            <a:endParaRPr lang="en-US"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066802"/>
            <a:ext cx="5638800" cy="5078314"/>
          </a:xfrm>
          <a:prstGeom prst="rect">
            <a:avLst/>
          </a:prstGeom>
          <a:noFill/>
        </p:spPr>
        <p:txBody>
          <a:bodyPr wrap="square" lIns="90118" tIns="45065" rIns="90118" bIns="45065" rtlCol="0">
            <a:spAutoFit/>
          </a:bodyPr>
          <a:lstStyle/>
          <a:p>
            <a:pPr algn="ctr" defTabSz="901164" fontAlgn="auto">
              <a:spcBef>
                <a:spcPts val="0"/>
              </a:spcBef>
              <a:spcAft>
                <a:spcPts val="0"/>
              </a:spcAft>
            </a:pPr>
            <a:r>
              <a:rPr lang="en-US" sz="3600" b="1" dirty="0" err="1">
                <a:solidFill>
                  <a:prstClr val="black"/>
                </a:solidFill>
                <a:latin typeface="Calibri"/>
              </a:rPr>
              <a:t>Boostrap</a:t>
            </a:r>
            <a:r>
              <a:rPr lang="en-US" sz="3600" b="1" dirty="0">
                <a:solidFill>
                  <a:prstClr val="black"/>
                </a:solidFill>
                <a:latin typeface="Calibri"/>
              </a:rPr>
              <a:t> Support Values for Embedded Quartets </a:t>
            </a:r>
            <a:br>
              <a:rPr lang="en-US" sz="3600" b="1" dirty="0">
                <a:solidFill>
                  <a:prstClr val="black"/>
                </a:solidFill>
                <a:latin typeface="Calibri"/>
              </a:rPr>
            </a:br>
            <a:r>
              <a:rPr lang="en-US" sz="3600" b="1" dirty="0">
                <a:solidFill>
                  <a:prstClr val="black"/>
                </a:solidFill>
                <a:latin typeface="Calibri"/>
              </a:rPr>
              <a:t>vs. </a:t>
            </a:r>
            <a:br>
              <a:rPr lang="en-US" sz="3600" b="1" dirty="0">
                <a:solidFill>
                  <a:prstClr val="black"/>
                </a:solidFill>
                <a:latin typeface="Calibri"/>
              </a:rPr>
            </a:br>
            <a:r>
              <a:rPr lang="en-US" sz="3600" b="1" dirty="0">
                <a:solidFill>
                  <a:prstClr val="black"/>
                </a:solidFill>
                <a:latin typeface="Calibri"/>
              </a:rPr>
              <a:t>Bipartitions: </a:t>
            </a:r>
          </a:p>
          <a:p>
            <a:pPr algn="ctr" defTabSz="901164" fontAlgn="auto">
              <a:spcBef>
                <a:spcPts val="0"/>
              </a:spcBef>
              <a:spcAft>
                <a:spcPts val="0"/>
              </a:spcAft>
            </a:pPr>
            <a:endParaRPr lang="en-US" sz="3600" dirty="0">
              <a:solidFill>
                <a:prstClr val="black"/>
              </a:solidFill>
              <a:latin typeface="Calibri"/>
            </a:endParaRPr>
          </a:p>
          <a:p>
            <a:pPr algn="ctr" defTabSz="901164" fontAlgn="auto">
              <a:spcBef>
                <a:spcPts val="0"/>
              </a:spcBef>
              <a:spcAft>
                <a:spcPts val="0"/>
              </a:spcAft>
            </a:pPr>
            <a:r>
              <a:rPr lang="en-US" sz="3600" dirty="0">
                <a:solidFill>
                  <a:prstClr val="black"/>
                </a:solidFill>
                <a:latin typeface="Calibri"/>
              </a:rPr>
              <a:t>Performance evaluation using sequence simulations and phylogenetic reconstructions</a:t>
            </a:r>
          </a:p>
        </p:txBody>
      </p:sp>
    </p:spTree>
    <p:extLst>
      <p:ext uri="{BB962C8B-B14F-4D97-AF65-F5344CB8AC3E}">
        <p14:creationId xmlns:p14="http://schemas.microsoft.com/office/powerpoint/2010/main" val="640662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 y="-76200"/>
            <a:ext cx="9296400" cy="693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endParaRPr lang="en-US" sz="1800">
              <a:solidFill>
                <a:prstClr val="white"/>
              </a:solidFill>
              <a:latin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4295"/>
            <a:ext cx="3657600" cy="28299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41638"/>
            <a:ext cx="3657600" cy="28299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461781"/>
            <a:ext cx="3657600" cy="28299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3450577"/>
            <a:ext cx="3657600" cy="28299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2971" y="3461780"/>
            <a:ext cx="3657600" cy="282990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141637"/>
            <a:ext cx="3657600" cy="2829901"/>
          </a:xfrm>
          <a:prstGeom prst="rect">
            <a:avLst/>
          </a:prstGeom>
        </p:spPr>
      </p:pic>
      <p:sp>
        <p:nvSpPr>
          <p:cNvPr id="9" name="TextBox 8"/>
          <p:cNvSpPr txBox="1"/>
          <p:nvPr/>
        </p:nvSpPr>
        <p:spPr>
          <a:xfrm>
            <a:off x="355448" y="1076903"/>
            <a:ext cx="824265"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a:solidFill>
                  <a:prstClr val="black"/>
                </a:solidFill>
                <a:latin typeface="Calibri"/>
              </a:rPr>
              <a:t>N=4(0)</a:t>
            </a:r>
          </a:p>
        </p:txBody>
      </p:sp>
      <p:sp>
        <p:nvSpPr>
          <p:cNvPr id="10" name="TextBox 9"/>
          <p:cNvSpPr txBox="1"/>
          <p:nvPr/>
        </p:nvSpPr>
        <p:spPr>
          <a:xfrm>
            <a:off x="2819400" y="1076709"/>
            <a:ext cx="824265"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a:solidFill>
                  <a:prstClr val="black"/>
                </a:solidFill>
                <a:latin typeface="Calibri"/>
              </a:rPr>
              <a:t>N=5(1)</a:t>
            </a:r>
          </a:p>
        </p:txBody>
      </p:sp>
      <p:sp>
        <p:nvSpPr>
          <p:cNvPr id="11" name="TextBox 10"/>
          <p:cNvSpPr txBox="1"/>
          <p:nvPr/>
        </p:nvSpPr>
        <p:spPr>
          <a:xfrm>
            <a:off x="5812971" y="1044637"/>
            <a:ext cx="824265"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a:solidFill>
                  <a:prstClr val="black"/>
                </a:solidFill>
                <a:latin typeface="Calibri"/>
              </a:rPr>
              <a:t>N=8(4)</a:t>
            </a:r>
          </a:p>
        </p:txBody>
      </p:sp>
      <p:sp>
        <p:nvSpPr>
          <p:cNvPr id="12" name="TextBox 11"/>
          <p:cNvSpPr txBox="1"/>
          <p:nvPr/>
        </p:nvSpPr>
        <p:spPr>
          <a:xfrm>
            <a:off x="216208" y="6106891"/>
            <a:ext cx="941283"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a:solidFill>
                  <a:prstClr val="black"/>
                </a:solidFill>
                <a:latin typeface="Calibri"/>
              </a:rPr>
              <a:t>N=13(9)</a:t>
            </a:r>
          </a:p>
        </p:txBody>
      </p:sp>
      <p:sp>
        <p:nvSpPr>
          <p:cNvPr id="13" name="TextBox 12"/>
          <p:cNvSpPr txBox="1"/>
          <p:nvPr/>
        </p:nvSpPr>
        <p:spPr>
          <a:xfrm>
            <a:off x="3293922" y="6106891"/>
            <a:ext cx="1058303"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a:solidFill>
                  <a:prstClr val="black"/>
                </a:solidFill>
                <a:latin typeface="Calibri"/>
              </a:rPr>
              <a:t>N=23(19)</a:t>
            </a:r>
          </a:p>
        </p:txBody>
      </p:sp>
      <p:sp>
        <p:nvSpPr>
          <p:cNvPr id="14" name="TextBox 13"/>
          <p:cNvSpPr txBox="1"/>
          <p:nvPr/>
        </p:nvSpPr>
        <p:spPr>
          <a:xfrm>
            <a:off x="6203408" y="6106891"/>
            <a:ext cx="1058303"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a:solidFill>
                  <a:prstClr val="black"/>
                </a:solidFill>
                <a:latin typeface="Calibri"/>
              </a:rPr>
              <a:t>N=53(49)</a:t>
            </a:r>
          </a:p>
        </p:txBody>
      </p:sp>
      <p:sp>
        <p:nvSpPr>
          <p:cNvPr id="16" name="TextBox 15"/>
          <p:cNvSpPr txBox="1"/>
          <p:nvPr/>
        </p:nvSpPr>
        <p:spPr>
          <a:xfrm>
            <a:off x="2057400" y="2329942"/>
            <a:ext cx="455594" cy="276054"/>
          </a:xfrm>
          <a:prstGeom prst="rect">
            <a:avLst/>
          </a:prstGeom>
          <a:noFill/>
        </p:spPr>
        <p:txBody>
          <a:bodyPr wrap="none" lIns="90118" tIns="45065" rIns="90118" bIns="45065" rtlCol="0">
            <a:spAutoFit/>
          </a:bodyPr>
          <a:lstStyle/>
          <a:p>
            <a:pPr defTabSz="901164" fontAlgn="auto">
              <a:spcBef>
                <a:spcPts val="0"/>
              </a:spcBef>
              <a:spcAft>
                <a:spcPts val="0"/>
              </a:spcAft>
            </a:pPr>
            <a:r>
              <a:rPr lang="en-US" sz="1200" dirty="0">
                <a:solidFill>
                  <a:prstClr val="black"/>
                </a:solidFill>
                <a:latin typeface="Calibri"/>
              </a:rPr>
              <a:t>0.01</a:t>
            </a:r>
          </a:p>
        </p:txBody>
      </p:sp>
      <p:sp>
        <p:nvSpPr>
          <p:cNvPr id="17" name="TextBox 16"/>
          <p:cNvSpPr txBox="1"/>
          <p:nvPr/>
        </p:nvSpPr>
        <p:spPr>
          <a:xfrm>
            <a:off x="791608" y="609607"/>
            <a:ext cx="455594" cy="276054"/>
          </a:xfrm>
          <a:prstGeom prst="rect">
            <a:avLst/>
          </a:prstGeom>
          <a:noFill/>
        </p:spPr>
        <p:txBody>
          <a:bodyPr wrap="none" lIns="90118" tIns="45065" rIns="90118" bIns="45065" rtlCol="0">
            <a:spAutoFit/>
          </a:bodyPr>
          <a:lstStyle/>
          <a:p>
            <a:pPr defTabSz="901164" fontAlgn="auto">
              <a:spcBef>
                <a:spcPts val="0"/>
              </a:spcBef>
              <a:spcAft>
                <a:spcPts val="0"/>
              </a:spcAft>
            </a:pPr>
            <a:r>
              <a:rPr lang="en-US" sz="1200" dirty="0">
                <a:solidFill>
                  <a:prstClr val="black"/>
                </a:solidFill>
                <a:latin typeface="Calibri"/>
              </a:rPr>
              <a:t>0.01</a:t>
            </a:r>
          </a:p>
        </p:txBody>
      </p:sp>
      <p:sp>
        <p:nvSpPr>
          <p:cNvPr id="18" name="TextBox 17"/>
          <p:cNvSpPr txBox="1"/>
          <p:nvPr/>
        </p:nvSpPr>
        <p:spPr>
          <a:xfrm>
            <a:off x="2057400" y="609607"/>
            <a:ext cx="455594" cy="276054"/>
          </a:xfrm>
          <a:prstGeom prst="rect">
            <a:avLst/>
          </a:prstGeom>
          <a:noFill/>
        </p:spPr>
        <p:txBody>
          <a:bodyPr wrap="none" lIns="90118" tIns="45065" rIns="90118" bIns="45065" rtlCol="0">
            <a:spAutoFit/>
          </a:bodyPr>
          <a:lstStyle/>
          <a:p>
            <a:pPr defTabSz="901164" fontAlgn="auto">
              <a:spcBef>
                <a:spcPts val="0"/>
              </a:spcBef>
              <a:spcAft>
                <a:spcPts val="0"/>
              </a:spcAft>
            </a:pPr>
            <a:r>
              <a:rPr lang="en-US" sz="1200" dirty="0">
                <a:solidFill>
                  <a:prstClr val="black"/>
                </a:solidFill>
                <a:latin typeface="Calibri"/>
              </a:rPr>
              <a:t>0.01</a:t>
            </a:r>
          </a:p>
        </p:txBody>
      </p:sp>
      <p:sp>
        <p:nvSpPr>
          <p:cNvPr id="19" name="TextBox 18"/>
          <p:cNvSpPr txBox="1"/>
          <p:nvPr/>
        </p:nvSpPr>
        <p:spPr>
          <a:xfrm>
            <a:off x="1600200" y="1550827"/>
            <a:ext cx="455594" cy="276054"/>
          </a:xfrm>
          <a:prstGeom prst="rect">
            <a:avLst/>
          </a:prstGeom>
          <a:noFill/>
        </p:spPr>
        <p:txBody>
          <a:bodyPr wrap="none" lIns="90118" tIns="45065" rIns="90118" bIns="45065" rtlCol="0">
            <a:spAutoFit/>
          </a:bodyPr>
          <a:lstStyle/>
          <a:p>
            <a:pPr defTabSz="901164" fontAlgn="auto">
              <a:spcBef>
                <a:spcPts val="0"/>
              </a:spcBef>
              <a:spcAft>
                <a:spcPts val="0"/>
              </a:spcAft>
            </a:pPr>
            <a:r>
              <a:rPr lang="en-US" sz="1200" dirty="0">
                <a:solidFill>
                  <a:prstClr val="black"/>
                </a:solidFill>
                <a:latin typeface="Calibri"/>
              </a:rPr>
              <a:t>0.01</a:t>
            </a:r>
          </a:p>
        </p:txBody>
      </p:sp>
      <p:sp>
        <p:nvSpPr>
          <p:cNvPr id="20" name="TextBox 19"/>
          <p:cNvSpPr txBox="1"/>
          <p:nvPr/>
        </p:nvSpPr>
        <p:spPr>
          <a:xfrm>
            <a:off x="767578" y="2313802"/>
            <a:ext cx="455594" cy="276054"/>
          </a:xfrm>
          <a:prstGeom prst="rect">
            <a:avLst/>
          </a:prstGeom>
          <a:noFill/>
        </p:spPr>
        <p:txBody>
          <a:bodyPr wrap="none" lIns="90118" tIns="45065" rIns="90118" bIns="45065" rtlCol="0">
            <a:spAutoFit/>
          </a:bodyPr>
          <a:lstStyle/>
          <a:p>
            <a:pPr defTabSz="901164" fontAlgn="auto">
              <a:spcBef>
                <a:spcPts val="0"/>
              </a:spcBef>
              <a:spcAft>
                <a:spcPts val="0"/>
              </a:spcAft>
            </a:pPr>
            <a:r>
              <a:rPr lang="en-US" sz="1200" dirty="0">
                <a:solidFill>
                  <a:prstClr val="black"/>
                </a:solidFill>
                <a:latin typeface="Calibri"/>
              </a:rPr>
              <a:t>0.01</a:t>
            </a:r>
          </a:p>
        </p:txBody>
      </p:sp>
    </p:spTree>
    <p:extLst>
      <p:ext uri="{BB962C8B-B14F-4D97-AF65-F5344CB8AC3E}">
        <p14:creationId xmlns:p14="http://schemas.microsoft.com/office/powerpoint/2010/main" val="40304562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895600" y="424937"/>
            <a:ext cx="3459482" cy="646331"/>
          </a:xfrm>
          <a:prstGeom prst="rect">
            <a:avLst/>
          </a:prstGeom>
          <a:noFill/>
        </p:spPr>
        <p:txBody>
          <a:bodyPr wrap="square" lIns="90118" tIns="45065" rIns="90118" bIns="45065" rtlCol="0">
            <a:spAutoFit/>
          </a:bodyPr>
          <a:lstStyle/>
          <a:p>
            <a:pPr defTabSz="901164" fontAlgn="auto">
              <a:spcBef>
                <a:spcPts val="0"/>
              </a:spcBef>
              <a:spcAft>
                <a:spcPts val="0"/>
              </a:spcAft>
            </a:pPr>
            <a:r>
              <a:rPr lang="en-US" sz="3600" dirty="0">
                <a:solidFill>
                  <a:prstClr val="black"/>
                </a:solidFill>
                <a:latin typeface="Calibri"/>
              </a:rPr>
              <a:t>Methodology :</a:t>
            </a:r>
          </a:p>
        </p:txBody>
      </p:sp>
      <p:sp>
        <p:nvSpPr>
          <p:cNvPr id="3" name="Rectangle 2"/>
          <p:cNvSpPr/>
          <p:nvPr/>
        </p:nvSpPr>
        <p:spPr>
          <a:xfrm>
            <a:off x="685800" y="1567934"/>
            <a:ext cx="1828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r>
              <a:rPr lang="en-US" dirty="0">
                <a:solidFill>
                  <a:prstClr val="black"/>
                </a:solidFill>
                <a:latin typeface="Calibri"/>
              </a:rPr>
              <a:t>Input tree</a:t>
            </a:r>
          </a:p>
        </p:txBody>
      </p:sp>
      <p:cxnSp>
        <p:nvCxnSpPr>
          <p:cNvPr id="5" name="Straight Arrow Connector 4"/>
          <p:cNvCxnSpPr/>
          <p:nvPr/>
        </p:nvCxnSpPr>
        <p:spPr>
          <a:xfrm>
            <a:off x="2819400" y="2063234"/>
            <a:ext cx="1188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5620" y="1693902"/>
            <a:ext cx="981359"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err="1">
                <a:solidFill>
                  <a:prstClr val="black"/>
                </a:solidFill>
                <a:latin typeface="Calibri"/>
              </a:rPr>
              <a:t>Seq</a:t>
            </a:r>
            <a:r>
              <a:rPr lang="en-US" sz="1800" dirty="0">
                <a:solidFill>
                  <a:prstClr val="black"/>
                </a:solidFill>
                <a:latin typeface="Calibri"/>
              </a:rPr>
              <a:t>-Gen</a:t>
            </a:r>
          </a:p>
        </p:txBody>
      </p:sp>
      <p:sp>
        <p:nvSpPr>
          <p:cNvPr id="7" name="Rectangle 6"/>
          <p:cNvSpPr/>
          <p:nvPr/>
        </p:nvSpPr>
        <p:spPr>
          <a:xfrm>
            <a:off x="4267200" y="1567934"/>
            <a:ext cx="2087882"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r>
              <a:rPr lang="en-US" sz="1600" dirty="0">
                <a:solidFill>
                  <a:prstClr val="black"/>
                </a:solidFill>
                <a:latin typeface="Calibri"/>
              </a:rPr>
              <a:t>Aligned Simulated AA Sequences (200,500 and 1000 AA)</a:t>
            </a:r>
          </a:p>
        </p:txBody>
      </p:sp>
      <p:sp>
        <p:nvSpPr>
          <p:cNvPr id="10" name="TextBox 9"/>
          <p:cNvSpPr txBox="1"/>
          <p:nvPr/>
        </p:nvSpPr>
        <p:spPr>
          <a:xfrm>
            <a:off x="2832257" y="2177537"/>
            <a:ext cx="1108047" cy="525281"/>
          </a:xfrm>
          <a:prstGeom prst="rect">
            <a:avLst/>
          </a:prstGeom>
          <a:noFill/>
        </p:spPr>
        <p:txBody>
          <a:bodyPr wrap="none" lIns="90118" tIns="45065" rIns="90118" bIns="45065" rtlCol="0">
            <a:spAutoFit/>
          </a:bodyPr>
          <a:lstStyle/>
          <a:p>
            <a:pPr algn="ctr" defTabSz="901164" fontAlgn="auto">
              <a:spcBef>
                <a:spcPts val="0"/>
              </a:spcBef>
              <a:spcAft>
                <a:spcPts val="0"/>
              </a:spcAft>
            </a:pPr>
            <a:r>
              <a:rPr lang="en-US" sz="1400" dirty="0">
                <a:solidFill>
                  <a:prstClr val="black"/>
                </a:solidFill>
                <a:latin typeface="Calibri"/>
              </a:rPr>
              <a:t>WAG, Cat=4</a:t>
            </a:r>
          </a:p>
          <a:p>
            <a:pPr algn="ctr" defTabSz="901164" fontAlgn="auto">
              <a:spcBef>
                <a:spcPts val="0"/>
              </a:spcBef>
              <a:spcAft>
                <a:spcPts val="0"/>
              </a:spcAft>
            </a:pPr>
            <a:r>
              <a:rPr lang="en-US" sz="1400" dirty="0">
                <a:solidFill>
                  <a:prstClr val="black"/>
                </a:solidFill>
                <a:latin typeface="Calibri"/>
              </a:rPr>
              <a:t>Alpha=1</a:t>
            </a:r>
          </a:p>
        </p:txBody>
      </p:sp>
      <p:cxnSp>
        <p:nvCxnSpPr>
          <p:cNvPr id="12" name="Straight Connector 11"/>
          <p:cNvCxnSpPr/>
          <p:nvPr/>
        </p:nvCxnSpPr>
        <p:spPr>
          <a:xfrm>
            <a:off x="6553200" y="2063234"/>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43800" y="2063234"/>
            <a:ext cx="0" cy="1104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24186" y="2266146"/>
            <a:ext cx="1481109" cy="579596"/>
          </a:xfrm>
          <a:prstGeom prst="rect">
            <a:avLst/>
          </a:prstGeom>
          <a:noFill/>
        </p:spPr>
        <p:txBody>
          <a:bodyPr wrap="none" lIns="90118" tIns="45065" rIns="90118" bIns="45065" rtlCol="0">
            <a:spAutoFit/>
          </a:bodyPr>
          <a:lstStyle/>
          <a:p>
            <a:pPr algn="ctr" defTabSz="901164" fontAlgn="auto">
              <a:spcBef>
                <a:spcPts val="0"/>
              </a:spcBef>
              <a:spcAft>
                <a:spcPts val="0"/>
              </a:spcAft>
            </a:pPr>
            <a:r>
              <a:rPr lang="en-US" sz="1600" dirty="0" err="1">
                <a:solidFill>
                  <a:prstClr val="black"/>
                </a:solidFill>
                <a:latin typeface="Calibri"/>
              </a:rPr>
              <a:t>Seqboot</a:t>
            </a:r>
            <a:endParaRPr lang="en-US" sz="1600" dirty="0">
              <a:solidFill>
                <a:prstClr val="black"/>
              </a:solidFill>
              <a:latin typeface="Calibri"/>
            </a:endParaRPr>
          </a:p>
          <a:p>
            <a:pPr algn="ctr" defTabSz="901164" fontAlgn="auto">
              <a:spcBef>
                <a:spcPts val="0"/>
              </a:spcBef>
              <a:spcAft>
                <a:spcPts val="0"/>
              </a:spcAft>
            </a:pPr>
            <a:r>
              <a:rPr lang="en-US" sz="1600" dirty="0">
                <a:solidFill>
                  <a:prstClr val="black"/>
                </a:solidFill>
                <a:latin typeface="Calibri"/>
              </a:rPr>
              <a:t>100 Bootstraps</a:t>
            </a:r>
          </a:p>
        </p:txBody>
      </p:sp>
      <p:sp>
        <p:nvSpPr>
          <p:cNvPr id="16" name="Rectangle 15"/>
          <p:cNvSpPr/>
          <p:nvPr/>
        </p:nvSpPr>
        <p:spPr>
          <a:xfrm>
            <a:off x="6629400" y="3396734"/>
            <a:ext cx="1828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r>
              <a:rPr lang="en-US" sz="1600" dirty="0">
                <a:solidFill>
                  <a:prstClr val="black"/>
                </a:solidFill>
                <a:latin typeface="Calibri"/>
              </a:rPr>
              <a:t>ML Tree Calculation </a:t>
            </a:r>
            <a:r>
              <a:rPr lang="en-US" sz="1600" dirty="0" err="1">
                <a:solidFill>
                  <a:prstClr val="black"/>
                </a:solidFill>
                <a:latin typeface="Calibri"/>
              </a:rPr>
              <a:t>FastTree</a:t>
            </a:r>
            <a:r>
              <a:rPr lang="en-US" sz="1600" dirty="0">
                <a:solidFill>
                  <a:prstClr val="black"/>
                </a:solidFill>
                <a:latin typeface="Calibri"/>
              </a:rPr>
              <a:t>, WAG, Cat=4</a:t>
            </a:r>
          </a:p>
        </p:txBody>
      </p:sp>
      <p:cxnSp>
        <p:nvCxnSpPr>
          <p:cNvPr id="18" name="Straight Connector 17"/>
          <p:cNvCxnSpPr/>
          <p:nvPr/>
        </p:nvCxnSpPr>
        <p:spPr>
          <a:xfrm>
            <a:off x="7543800" y="4616059"/>
            <a:ext cx="0" cy="4953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a:off x="4953099" y="4387334"/>
            <a:ext cx="2590801" cy="723900"/>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flipV="1">
            <a:off x="4953000" y="5111234"/>
            <a:ext cx="2590800" cy="876300"/>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64455" y="4018002"/>
            <a:ext cx="1083951" cy="369332"/>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dirty="0" err="1">
                <a:solidFill>
                  <a:prstClr val="black"/>
                </a:solidFill>
                <a:latin typeface="Calibri"/>
              </a:rPr>
              <a:t>Consense</a:t>
            </a:r>
            <a:endParaRPr lang="en-US" sz="1800" dirty="0">
              <a:solidFill>
                <a:prstClr val="black"/>
              </a:solidFill>
              <a:latin typeface="Calibri"/>
            </a:endParaRPr>
          </a:p>
        </p:txBody>
      </p:sp>
      <p:sp>
        <p:nvSpPr>
          <p:cNvPr id="28" name="TextBox 27"/>
          <p:cNvSpPr txBox="1"/>
          <p:nvPr/>
        </p:nvSpPr>
        <p:spPr>
          <a:xfrm>
            <a:off x="4670101" y="5180056"/>
            <a:ext cx="1633122" cy="742536"/>
          </a:xfrm>
          <a:prstGeom prst="rect">
            <a:avLst/>
          </a:prstGeom>
          <a:noFill/>
        </p:spPr>
        <p:txBody>
          <a:bodyPr wrap="none" lIns="90118" tIns="45065" rIns="90118" bIns="45065" rtlCol="0">
            <a:spAutoFit/>
          </a:bodyPr>
          <a:lstStyle/>
          <a:p>
            <a:pPr algn="ctr" defTabSz="901164" fontAlgn="auto">
              <a:spcBef>
                <a:spcPts val="0"/>
              </a:spcBef>
              <a:spcAft>
                <a:spcPts val="0"/>
              </a:spcAft>
            </a:pPr>
            <a:r>
              <a:rPr lang="en-US" sz="1400" dirty="0">
                <a:solidFill>
                  <a:prstClr val="black"/>
                </a:solidFill>
                <a:latin typeface="Calibri"/>
              </a:rPr>
              <a:t>Extract Bipartitions</a:t>
            </a:r>
          </a:p>
          <a:p>
            <a:pPr algn="ctr" defTabSz="901164" fontAlgn="auto">
              <a:spcBef>
                <a:spcPts val="0"/>
              </a:spcBef>
              <a:spcAft>
                <a:spcPts val="0"/>
              </a:spcAft>
            </a:pPr>
            <a:r>
              <a:rPr lang="en-US" sz="1400" dirty="0">
                <a:solidFill>
                  <a:prstClr val="black"/>
                </a:solidFill>
                <a:latin typeface="Calibri"/>
              </a:rPr>
              <a:t>For each individual</a:t>
            </a:r>
          </a:p>
          <a:p>
            <a:pPr algn="ctr" defTabSz="901164" fontAlgn="auto">
              <a:spcBef>
                <a:spcPts val="0"/>
              </a:spcBef>
              <a:spcAft>
                <a:spcPts val="0"/>
              </a:spcAft>
            </a:pPr>
            <a:r>
              <a:rPr lang="en-US" sz="1400" dirty="0" smtClean="0">
                <a:solidFill>
                  <a:prstClr val="black"/>
                </a:solidFill>
                <a:latin typeface="Calibri"/>
              </a:rPr>
              <a:t>tree</a:t>
            </a:r>
            <a:endParaRPr lang="en-US" sz="1400" dirty="0">
              <a:solidFill>
                <a:prstClr val="black"/>
              </a:solidFill>
              <a:latin typeface="Calibri"/>
            </a:endParaRPr>
          </a:p>
        </p:txBody>
      </p:sp>
      <p:sp>
        <p:nvSpPr>
          <p:cNvPr id="29" name="Rectangle 28"/>
          <p:cNvSpPr/>
          <p:nvPr/>
        </p:nvSpPr>
        <p:spPr>
          <a:xfrm>
            <a:off x="2667000" y="3892034"/>
            <a:ext cx="2087882"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r>
              <a:rPr lang="en-US" sz="1600" dirty="0">
                <a:solidFill>
                  <a:prstClr val="black"/>
                </a:solidFill>
                <a:latin typeface="Calibri"/>
              </a:rPr>
              <a:t>Extract Highest Bootstrap support separating AB&gt;&lt;CD</a:t>
            </a:r>
          </a:p>
        </p:txBody>
      </p:sp>
      <p:sp>
        <p:nvSpPr>
          <p:cNvPr id="30" name="Rectangle 29"/>
          <p:cNvSpPr/>
          <p:nvPr/>
        </p:nvSpPr>
        <p:spPr>
          <a:xfrm>
            <a:off x="2656114" y="5492235"/>
            <a:ext cx="2087882"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r>
              <a:rPr lang="en-US" sz="1600" dirty="0">
                <a:solidFill>
                  <a:prstClr val="black"/>
                </a:solidFill>
                <a:latin typeface="Calibri"/>
              </a:rPr>
              <a:t>Count How many trees embedded quartet AB&gt;&lt;CD is supported</a:t>
            </a:r>
          </a:p>
        </p:txBody>
      </p:sp>
      <p:cxnSp>
        <p:nvCxnSpPr>
          <p:cNvPr id="40" name="Elbow Connector 39"/>
          <p:cNvCxnSpPr/>
          <p:nvPr/>
        </p:nvCxnSpPr>
        <p:spPr>
          <a:xfrm rot="10800000">
            <a:off x="1524000" y="5180057"/>
            <a:ext cx="990600" cy="807484"/>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1524000" y="4387333"/>
            <a:ext cx="990600" cy="792720"/>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524000" y="2886075"/>
            <a:ext cx="0" cy="22939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8315" y="3730118"/>
            <a:ext cx="1212191" cy="707886"/>
          </a:xfrm>
          <a:prstGeom prst="rect">
            <a:avLst/>
          </a:prstGeom>
          <a:noFill/>
        </p:spPr>
        <p:txBody>
          <a:bodyPr wrap="none" lIns="90118" tIns="45065" rIns="90118" bIns="45065" rtlCol="0">
            <a:spAutoFit/>
          </a:bodyPr>
          <a:lstStyle/>
          <a:p>
            <a:pPr algn="ctr" defTabSz="901164" fontAlgn="auto">
              <a:spcBef>
                <a:spcPts val="0"/>
              </a:spcBef>
              <a:spcAft>
                <a:spcPts val="0"/>
              </a:spcAft>
            </a:pPr>
            <a:r>
              <a:rPr lang="en-US" sz="2000" dirty="0">
                <a:solidFill>
                  <a:prstClr val="black"/>
                </a:solidFill>
                <a:latin typeface="Calibri"/>
              </a:rPr>
              <a:t>Repeat</a:t>
            </a:r>
          </a:p>
          <a:p>
            <a:pPr algn="ctr" defTabSz="901164" fontAlgn="auto">
              <a:spcBef>
                <a:spcPts val="0"/>
              </a:spcBef>
              <a:spcAft>
                <a:spcPts val="0"/>
              </a:spcAft>
            </a:pPr>
            <a:r>
              <a:rPr lang="en-US" sz="2000" dirty="0">
                <a:solidFill>
                  <a:prstClr val="black"/>
                </a:solidFill>
                <a:latin typeface="Calibri"/>
              </a:rPr>
              <a:t>100 times</a:t>
            </a:r>
          </a:p>
        </p:txBody>
      </p:sp>
    </p:spTree>
    <p:extLst>
      <p:ext uri="{BB962C8B-B14F-4D97-AF65-F5344CB8AC3E}">
        <p14:creationId xmlns:p14="http://schemas.microsoft.com/office/powerpoint/2010/main" val="22241231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371600"/>
            <a:ext cx="3962400"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endParaRPr lang="en-US" sz="1800">
              <a:solidFill>
                <a:prstClr val="white"/>
              </a:solidFill>
              <a:latin typeface="Calibri"/>
            </a:endParaRPr>
          </a:p>
        </p:txBody>
      </p:sp>
      <p:sp>
        <p:nvSpPr>
          <p:cNvPr id="19" name="Rectangle 18"/>
          <p:cNvSpPr/>
          <p:nvPr/>
        </p:nvSpPr>
        <p:spPr>
          <a:xfrm>
            <a:off x="4932112" y="1371600"/>
            <a:ext cx="3962400"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0118" tIns="45065" rIns="90118" bIns="45065" rtlCol="0" anchor="ctr"/>
          <a:lstStyle/>
          <a:p>
            <a:pPr algn="ctr" defTabSz="901164" fontAlgn="auto">
              <a:spcBef>
                <a:spcPts val="0"/>
              </a:spcBef>
              <a:spcAft>
                <a:spcPts val="0"/>
              </a:spcAft>
            </a:pPr>
            <a:endParaRPr lang="en-US" sz="1800">
              <a:solidFill>
                <a:prstClr val="white"/>
              </a:solidFill>
              <a:latin typeface="Calibri"/>
            </a:endParaRPr>
          </a:p>
        </p:txBody>
      </p:sp>
      <p:sp>
        <p:nvSpPr>
          <p:cNvPr id="6" name="TextBox 5"/>
          <p:cNvSpPr txBox="1"/>
          <p:nvPr/>
        </p:nvSpPr>
        <p:spPr>
          <a:xfrm flipH="1">
            <a:off x="3733800" y="76202"/>
            <a:ext cx="3459482" cy="646331"/>
          </a:xfrm>
          <a:prstGeom prst="rect">
            <a:avLst/>
          </a:prstGeom>
          <a:noFill/>
        </p:spPr>
        <p:txBody>
          <a:bodyPr wrap="square" lIns="90118" tIns="45065" rIns="90118" bIns="45065" rtlCol="0">
            <a:spAutoFit/>
          </a:bodyPr>
          <a:lstStyle/>
          <a:p>
            <a:pPr defTabSz="901164" fontAlgn="auto">
              <a:spcBef>
                <a:spcPts val="0"/>
              </a:spcBef>
              <a:spcAft>
                <a:spcPts val="0"/>
              </a:spcAft>
            </a:pPr>
            <a:r>
              <a:rPr lang="en-US" sz="3600" dirty="0">
                <a:solidFill>
                  <a:prstClr val="black"/>
                </a:solidFill>
                <a:latin typeface="Calibri"/>
              </a:rPr>
              <a:t>Results :</a:t>
            </a:r>
          </a:p>
        </p:txBody>
      </p:sp>
      <p:graphicFrame>
        <p:nvGraphicFramePr>
          <p:cNvPr id="9" name="Chart 8"/>
          <p:cNvGraphicFramePr>
            <a:graphicFrameLocks/>
          </p:cNvGraphicFramePr>
          <p:nvPr>
            <p:extLst>
              <p:ext uri="{D42A27DB-BD31-4B8C-83A1-F6EECF244321}">
                <p14:modId xmlns:p14="http://schemas.microsoft.com/office/powerpoint/2010/main" val="1426560895"/>
              </p:ext>
            </p:extLst>
          </p:nvPr>
        </p:nvGraphicFramePr>
        <p:xfrm>
          <a:off x="269178" y="1328839"/>
          <a:ext cx="4333874" cy="3395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886606122"/>
              </p:ext>
            </p:extLst>
          </p:nvPr>
        </p:nvGraphicFramePr>
        <p:xfrm>
          <a:off x="4612580" y="1328839"/>
          <a:ext cx="432435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3400" y="685802"/>
            <a:ext cx="4105036" cy="645450"/>
          </a:xfrm>
          <a:prstGeom prst="rect">
            <a:avLst/>
          </a:prstGeom>
          <a:noFill/>
        </p:spPr>
        <p:txBody>
          <a:bodyPr wrap="square" lIns="90118" tIns="45065" rIns="90118" bIns="45065" rtlCol="0">
            <a:spAutoFit/>
          </a:bodyPr>
          <a:lstStyle/>
          <a:p>
            <a:pPr defTabSz="901164" fontAlgn="auto">
              <a:spcBef>
                <a:spcPts val="0"/>
              </a:spcBef>
              <a:spcAft>
                <a:spcPts val="0"/>
              </a:spcAft>
            </a:pPr>
            <a:r>
              <a:rPr lang="en-US" sz="1800" b="1" dirty="0">
                <a:solidFill>
                  <a:prstClr val="black"/>
                </a:solidFill>
                <a:latin typeface="Calibri"/>
              </a:rPr>
              <a:t>Maximum Bootstrap Support value for any Bipartition separating (AB) and (CD)</a:t>
            </a:r>
          </a:p>
        </p:txBody>
      </p:sp>
      <p:sp>
        <p:nvSpPr>
          <p:cNvPr id="12" name="TextBox 11"/>
          <p:cNvSpPr txBox="1"/>
          <p:nvPr/>
        </p:nvSpPr>
        <p:spPr>
          <a:xfrm>
            <a:off x="4953000" y="685801"/>
            <a:ext cx="3557384" cy="923330"/>
          </a:xfrm>
          <a:prstGeom prst="rect">
            <a:avLst/>
          </a:prstGeom>
          <a:noFill/>
        </p:spPr>
        <p:txBody>
          <a:bodyPr wrap="none" lIns="90118" tIns="45065" rIns="90118" bIns="45065" rtlCol="0">
            <a:spAutoFit/>
          </a:bodyPr>
          <a:lstStyle/>
          <a:p>
            <a:pPr defTabSz="901164" fontAlgn="auto">
              <a:spcBef>
                <a:spcPts val="0"/>
              </a:spcBef>
              <a:spcAft>
                <a:spcPts val="0"/>
              </a:spcAft>
            </a:pPr>
            <a:r>
              <a:rPr lang="en-US" sz="1800" b="1" dirty="0">
                <a:solidFill>
                  <a:prstClr val="black"/>
                </a:solidFill>
                <a:latin typeface="Calibri"/>
              </a:rPr>
              <a:t>Maximum Bootstrap Support value </a:t>
            </a:r>
            <a:br>
              <a:rPr lang="en-US" sz="1800" b="1" dirty="0">
                <a:solidFill>
                  <a:prstClr val="black"/>
                </a:solidFill>
                <a:latin typeface="Calibri"/>
              </a:rPr>
            </a:br>
            <a:r>
              <a:rPr lang="en-US" sz="1800" b="1" dirty="0">
                <a:solidFill>
                  <a:prstClr val="black"/>
                </a:solidFill>
                <a:latin typeface="Calibri"/>
              </a:rPr>
              <a:t>for embedded Quartet (AB),(CD)</a:t>
            </a:r>
          </a:p>
          <a:p>
            <a:pPr defTabSz="901164" fontAlgn="auto">
              <a:spcBef>
                <a:spcPts val="0"/>
              </a:spcBef>
              <a:spcAft>
                <a:spcPts val="0"/>
              </a:spcAft>
            </a:pPr>
            <a:endParaRPr lang="en-US" sz="1800" b="1" dirty="0">
              <a:solidFill>
                <a:prstClr val="black"/>
              </a:solidFill>
              <a:latin typeface="Calibri"/>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996" y="5029201"/>
            <a:ext cx="1888236" cy="1502196"/>
          </a:xfrm>
          <a:prstGeom prst="rect">
            <a:avLst/>
          </a:prstGeom>
          <a:ln>
            <a:solidFill>
              <a:schemeClr val="tx1"/>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5029325"/>
            <a:ext cx="872624" cy="1558257"/>
          </a:xfrm>
          <a:prstGeom prst="rect">
            <a:avLst/>
          </a:prstGeom>
          <a:ln>
            <a:solidFill>
              <a:schemeClr val="tx1"/>
            </a:solidFill>
          </a:ln>
        </p:spPr>
      </p:pic>
    </p:spTree>
    <p:extLst>
      <p:ext uri="{BB962C8B-B14F-4D97-AF65-F5344CB8AC3E}">
        <p14:creationId xmlns:p14="http://schemas.microsoft.com/office/powerpoint/2010/main" val="31476713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16305" y="0"/>
            <a:ext cx="5458271" cy="6858000"/>
          </a:xfrm>
          <a:prstGeom prst="rect">
            <a:avLst/>
          </a:prstGeom>
        </p:spPr>
      </p:pic>
      <p:sp>
        <p:nvSpPr>
          <p:cNvPr id="4" name="Rectangle 3"/>
          <p:cNvSpPr/>
          <p:nvPr/>
        </p:nvSpPr>
        <p:spPr>
          <a:xfrm>
            <a:off x="64143" y="2855474"/>
            <a:ext cx="3350503" cy="368492"/>
          </a:xfrm>
          <a:prstGeom prst="rect">
            <a:avLst/>
          </a:prstGeom>
        </p:spPr>
        <p:txBody>
          <a:bodyPr wrap="none" lIns="90600" tIns="45304" rIns="90600" bIns="45304">
            <a:spAutoFit/>
          </a:bodyPr>
          <a:lstStyle/>
          <a:p>
            <a:pPr defTabSz="441556"/>
            <a:r>
              <a:rPr lang="en-US" sz="1800" dirty="0">
                <a:solidFill>
                  <a:srgbClr val="000000"/>
                </a:solidFill>
                <a:latin typeface="Calibri" charset="0"/>
              </a:rPr>
              <a:t>Odysseus </a:t>
            </a:r>
            <a:r>
              <a:rPr lang="en-US" sz="1800" dirty="0" err="1">
                <a:solidFill>
                  <a:srgbClr val="000000"/>
                </a:solidFill>
                <a:latin typeface="Calibri" charset="0"/>
              </a:rPr>
              <a:t>vor</a:t>
            </a:r>
            <a:r>
              <a:rPr lang="en-US" sz="1800" dirty="0">
                <a:solidFill>
                  <a:srgbClr val="000000"/>
                </a:solidFill>
                <a:latin typeface="Calibri" charset="0"/>
              </a:rPr>
              <a:t> </a:t>
            </a:r>
            <a:r>
              <a:rPr lang="en-US" sz="1800" dirty="0" err="1">
                <a:solidFill>
                  <a:srgbClr val="000000"/>
                </a:solidFill>
                <a:latin typeface="Calibri" charset="0"/>
              </a:rPr>
              <a:t>Scilla</a:t>
            </a:r>
            <a:r>
              <a:rPr lang="en-US" sz="1800" dirty="0">
                <a:solidFill>
                  <a:srgbClr val="000000"/>
                </a:solidFill>
                <a:latin typeface="Calibri" charset="0"/>
              </a:rPr>
              <a:t> und Charybdis</a:t>
            </a:r>
          </a:p>
        </p:txBody>
      </p:sp>
      <p:sp>
        <p:nvSpPr>
          <p:cNvPr id="5" name="Rectangle 4"/>
          <p:cNvSpPr/>
          <p:nvPr/>
        </p:nvSpPr>
        <p:spPr>
          <a:xfrm>
            <a:off x="64141" y="2486144"/>
            <a:ext cx="2256178" cy="368492"/>
          </a:xfrm>
          <a:prstGeom prst="rect">
            <a:avLst/>
          </a:prstGeom>
        </p:spPr>
        <p:txBody>
          <a:bodyPr wrap="none" lIns="90600" tIns="45304" rIns="90600" bIns="45304">
            <a:spAutoFit/>
          </a:bodyPr>
          <a:lstStyle/>
          <a:p>
            <a:pPr defTabSz="441556"/>
            <a:r>
              <a:rPr lang="en-US" sz="1800" dirty="0" smtClean="0">
                <a:solidFill>
                  <a:srgbClr val="000000"/>
                </a:solidFill>
                <a:latin typeface="Calibri" charset="0"/>
              </a:rPr>
              <a:t>Johann Heinrich </a:t>
            </a:r>
            <a:r>
              <a:rPr lang="en-US" sz="1800" dirty="0" err="1" smtClean="0">
                <a:solidFill>
                  <a:srgbClr val="000000"/>
                </a:solidFill>
                <a:latin typeface="Calibri" charset="0"/>
              </a:rPr>
              <a:t>Füssli</a:t>
            </a:r>
            <a:r>
              <a:rPr lang="en-US" sz="1800" dirty="0" smtClean="0">
                <a:solidFill>
                  <a:srgbClr val="000000"/>
                </a:solidFill>
                <a:latin typeface="Calibri" charset="0"/>
              </a:rPr>
              <a:t> </a:t>
            </a:r>
            <a:endParaRPr lang="en-US" sz="1800" dirty="0">
              <a:solidFill>
                <a:srgbClr val="000000"/>
              </a:solidFill>
              <a:latin typeface="Calibri" charset="0"/>
            </a:endParaRPr>
          </a:p>
        </p:txBody>
      </p:sp>
      <p:sp>
        <p:nvSpPr>
          <p:cNvPr id="6" name="Rectangle 5"/>
          <p:cNvSpPr/>
          <p:nvPr/>
        </p:nvSpPr>
        <p:spPr>
          <a:xfrm>
            <a:off x="64142" y="5778549"/>
            <a:ext cx="3209815" cy="922490"/>
          </a:xfrm>
          <a:prstGeom prst="rect">
            <a:avLst/>
          </a:prstGeom>
        </p:spPr>
        <p:txBody>
          <a:bodyPr wrap="square" lIns="90600" tIns="45304" rIns="90600" bIns="45304">
            <a:spAutoFit/>
          </a:bodyPr>
          <a:lstStyle/>
          <a:p>
            <a:pPr defTabSz="441556"/>
            <a:r>
              <a:rPr lang="en-US" sz="1800" dirty="0" smtClean="0">
                <a:solidFill>
                  <a:srgbClr val="000000"/>
                </a:solidFill>
                <a:latin typeface="Calibri" charset="0"/>
              </a:rPr>
              <a:t>From: http</a:t>
            </a:r>
            <a:r>
              <a:rPr lang="en-US" sz="1800" dirty="0">
                <a:solidFill>
                  <a:srgbClr val="000000"/>
                </a:solidFill>
                <a:latin typeface="Calibri" charset="0"/>
              </a:rPr>
              <a:t>://</a:t>
            </a:r>
            <a:r>
              <a:rPr lang="en-US" sz="1800" dirty="0" err="1">
                <a:solidFill>
                  <a:srgbClr val="000000"/>
                </a:solidFill>
                <a:latin typeface="Calibri" charset="0"/>
              </a:rPr>
              <a:t>en.wikipedia.org</a:t>
            </a:r>
            <a:r>
              <a:rPr lang="en-US" sz="1800" dirty="0">
                <a:solidFill>
                  <a:srgbClr val="000000"/>
                </a:solidFill>
                <a:latin typeface="Calibri" charset="0"/>
              </a:rPr>
              <a:t>/wiki/File:Johann_Heinrich_F%C3%BCssli_054.jpg</a:t>
            </a:r>
          </a:p>
        </p:txBody>
      </p:sp>
    </p:spTree>
    <p:extLst>
      <p:ext uri="{BB962C8B-B14F-4D97-AF65-F5344CB8AC3E}">
        <p14:creationId xmlns:p14="http://schemas.microsoft.com/office/powerpoint/2010/main" val="417109521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93905" y="712725"/>
            <a:ext cx="5520631" cy="5052873"/>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6253163"/>
            <a:ext cx="279400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 Box 4"/>
          <p:cNvSpPr txBox="1">
            <a:spLocks noChangeArrowheads="1"/>
          </p:cNvSpPr>
          <p:nvPr/>
        </p:nvSpPr>
        <p:spPr bwMode="auto">
          <a:xfrm>
            <a:off x="2438401" y="5997655"/>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41556"/>
            <a:r>
              <a:rPr lang="en-GB" sz="1200" b="1" dirty="0">
                <a:latin typeface="Arial" charset="0"/>
              </a:rPr>
              <a:t>Lapierre P et al. Brief </a:t>
            </a:r>
            <a:r>
              <a:rPr lang="en-GB" sz="1200" b="1" dirty="0" err="1">
                <a:latin typeface="Arial" charset="0"/>
              </a:rPr>
              <a:t>Bioinform</a:t>
            </a:r>
            <a:r>
              <a:rPr lang="en-GB" sz="1200" b="1" dirty="0">
                <a:latin typeface="Arial" charset="0"/>
              </a:rPr>
              <a:t> 2012;bib.bbs050</a:t>
            </a:r>
          </a:p>
        </p:txBody>
      </p:sp>
      <p:sp>
        <p:nvSpPr>
          <p:cNvPr id="10" name="Text Box 5"/>
          <p:cNvSpPr txBox="1">
            <a:spLocks noChangeArrowheads="1"/>
          </p:cNvSpPr>
          <p:nvPr/>
        </p:nvSpPr>
        <p:spPr bwMode="auto">
          <a:xfrm>
            <a:off x="107950" y="6462713"/>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41556"/>
            <a:r>
              <a:rPr lang="en-GB" sz="1000">
                <a:latin typeface="Arial" charset="0"/>
              </a:rPr>
              <a:t>© The Author 2012. Published by Oxford University Press. For Permissions, please email: journals.permissions@oup.com</a:t>
            </a:r>
          </a:p>
        </p:txBody>
      </p:sp>
      <p:sp>
        <p:nvSpPr>
          <p:cNvPr id="11" name="Text Box 1"/>
          <p:cNvSpPr txBox="1">
            <a:spLocks noChangeArrowheads="1"/>
          </p:cNvSpPr>
          <p:nvPr/>
        </p:nvSpPr>
        <p:spPr bwMode="auto">
          <a:xfrm>
            <a:off x="254080" y="192088"/>
            <a:ext cx="859789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41556"/>
            <a:r>
              <a:rPr lang="en-GB" sz="1600" b="1" dirty="0">
                <a:latin typeface="Arial" charset="0"/>
              </a:rPr>
              <a:t>Genome simulation with </a:t>
            </a:r>
            <a:r>
              <a:rPr lang="en-GB" sz="1600" b="1" dirty="0" err="1">
                <a:latin typeface="Arial" charset="0"/>
              </a:rPr>
              <a:t>EvolSimulator</a:t>
            </a:r>
            <a:r>
              <a:rPr lang="en-GB" sz="1600" b="1" dirty="0">
                <a:latin typeface="Arial" charset="0"/>
              </a:rPr>
              <a:t>. </a:t>
            </a:r>
          </a:p>
        </p:txBody>
      </p:sp>
    </p:spTree>
    <p:extLst>
      <p:ext uri="{BB962C8B-B14F-4D97-AF65-F5344CB8AC3E}">
        <p14:creationId xmlns:p14="http://schemas.microsoft.com/office/powerpoint/2010/main" val="27752622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6253163"/>
            <a:ext cx="279400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 Box 4"/>
          <p:cNvSpPr txBox="1">
            <a:spLocks noChangeArrowheads="1"/>
          </p:cNvSpPr>
          <p:nvPr/>
        </p:nvSpPr>
        <p:spPr bwMode="auto">
          <a:xfrm>
            <a:off x="2438401" y="5997655"/>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41556"/>
            <a:r>
              <a:rPr lang="en-GB" sz="1200" b="1" dirty="0">
                <a:latin typeface="Arial" charset="0"/>
              </a:rPr>
              <a:t>Lapierre P et al. Brief </a:t>
            </a:r>
            <a:r>
              <a:rPr lang="en-GB" sz="1200" b="1" dirty="0" err="1">
                <a:latin typeface="Arial" charset="0"/>
              </a:rPr>
              <a:t>Bioinform</a:t>
            </a:r>
            <a:r>
              <a:rPr lang="en-GB" sz="1200" b="1" dirty="0">
                <a:latin typeface="Arial" charset="0"/>
              </a:rPr>
              <a:t> 2012;bib.bbs050</a:t>
            </a:r>
          </a:p>
        </p:txBody>
      </p:sp>
      <p:sp>
        <p:nvSpPr>
          <p:cNvPr id="10" name="Text Box 5"/>
          <p:cNvSpPr txBox="1">
            <a:spLocks noChangeArrowheads="1"/>
          </p:cNvSpPr>
          <p:nvPr/>
        </p:nvSpPr>
        <p:spPr bwMode="auto">
          <a:xfrm>
            <a:off x="107950" y="6462713"/>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41556"/>
            <a:r>
              <a:rPr lang="en-GB" sz="1000">
                <a:latin typeface="Arial" charset="0"/>
              </a:rPr>
              <a:t>© The Author 2012. Published by Oxford University Press. For Permissions, please email: journals.permissions@oup.com</a:t>
            </a:r>
          </a:p>
        </p:txBody>
      </p:sp>
      <p:sp>
        <p:nvSpPr>
          <p:cNvPr id="7" name="Text Box 1"/>
          <p:cNvSpPr txBox="1">
            <a:spLocks noChangeArrowheads="1"/>
          </p:cNvSpPr>
          <p:nvPr/>
        </p:nvSpPr>
        <p:spPr bwMode="auto">
          <a:xfrm>
            <a:off x="485778" y="192088"/>
            <a:ext cx="83026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41556"/>
            <a:r>
              <a:rPr lang="en-GB" sz="1600" b="1" dirty="0">
                <a:latin typeface="Arial" charset="0"/>
              </a:rPr>
              <a:t>The impact of HGT on phylogenomic reconstruction methods</a:t>
            </a:r>
          </a:p>
        </p:txBody>
      </p:sp>
      <p:pic>
        <p:nvPicPr>
          <p:cNvPr id="2" name="Picture 1"/>
          <p:cNvPicPr>
            <a:picLocks noChangeAspect="1"/>
          </p:cNvPicPr>
          <p:nvPr/>
        </p:nvPicPr>
        <p:blipFill>
          <a:blip r:embed="rId3"/>
          <a:stretch>
            <a:fillRect/>
          </a:stretch>
        </p:blipFill>
        <p:spPr>
          <a:xfrm>
            <a:off x="965200" y="673953"/>
            <a:ext cx="7424750" cy="5579210"/>
          </a:xfrm>
          <a:prstGeom prst="rect">
            <a:avLst/>
          </a:prstGeom>
        </p:spPr>
      </p:pic>
    </p:spTree>
    <p:extLst>
      <p:ext uri="{BB962C8B-B14F-4D97-AF65-F5344CB8AC3E}">
        <p14:creationId xmlns:p14="http://schemas.microsoft.com/office/powerpoint/2010/main" val="1847957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p:cNvSpPr txBox="1">
            <a:spLocks noChangeArrowheads="1"/>
          </p:cNvSpPr>
          <p:nvPr/>
        </p:nvSpPr>
        <p:spPr bwMode="auto">
          <a:xfrm>
            <a:off x="3446039" y="288949"/>
            <a:ext cx="23638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ATPase </a:t>
            </a:r>
            <a:r>
              <a:rPr lang="en-US" dirty="0" smtClean="0"/>
              <a:t>dataset</a:t>
            </a:r>
            <a:endParaRPr lang="en-US" dirty="0"/>
          </a:p>
        </p:txBody>
      </p:sp>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2068" y="1725613"/>
            <a:ext cx="742632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3"/>
          <p:cNvSpPr txBox="1">
            <a:spLocks noChangeArrowheads="1"/>
          </p:cNvSpPr>
          <p:nvPr/>
        </p:nvSpPr>
        <p:spPr bwMode="auto">
          <a:xfrm>
            <a:off x="87355" y="1050967"/>
            <a:ext cx="178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Alignment </a:t>
            </a:r>
          </a:p>
        </p:txBody>
      </p:sp>
      <p:sp>
        <p:nvSpPr>
          <p:cNvPr id="55300" name="TextBox 4"/>
          <p:cNvSpPr txBox="1">
            <a:spLocks noChangeArrowheads="1"/>
          </p:cNvSpPr>
          <p:nvPr/>
        </p:nvSpPr>
        <p:spPr bwMode="auto">
          <a:xfrm>
            <a:off x="96868" y="2671785"/>
            <a:ext cx="10561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clustal</a:t>
            </a:r>
          </a:p>
        </p:txBody>
      </p:sp>
      <p:sp>
        <p:nvSpPr>
          <p:cNvPr id="55301" name="TextBox 5"/>
          <p:cNvSpPr txBox="1">
            <a:spLocks noChangeArrowheads="1"/>
          </p:cNvSpPr>
          <p:nvPr/>
        </p:nvSpPr>
        <p:spPr bwMode="auto">
          <a:xfrm>
            <a:off x="376258" y="3792559"/>
            <a:ext cx="56770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t>vs</a:t>
            </a:r>
          </a:p>
        </p:txBody>
      </p:sp>
      <p:sp>
        <p:nvSpPr>
          <p:cNvPr id="55302" name="TextBox 6"/>
          <p:cNvSpPr txBox="1">
            <a:spLocks noChangeArrowheads="1"/>
          </p:cNvSpPr>
          <p:nvPr/>
        </p:nvSpPr>
        <p:spPr bwMode="auto">
          <a:xfrm>
            <a:off x="192111" y="5035571"/>
            <a:ext cx="115863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muscle</a:t>
            </a:r>
          </a:p>
        </p:txBody>
      </p:sp>
      <p:sp>
        <p:nvSpPr>
          <p:cNvPr id="55303" name="TextBox 7"/>
          <p:cNvSpPr txBox="1">
            <a:spLocks noChangeArrowheads="1"/>
          </p:cNvSpPr>
          <p:nvPr/>
        </p:nvSpPr>
        <p:spPr bwMode="auto">
          <a:xfrm>
            <a:off x="1708178" y="6270649"/>
            <a:ext cx="581240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Conserved </a:t>
            </a:r>
            <a:r>
              <a:rPr lang="en-US" dirty="0" smtClean="0"/>
              <a:t>parts </a:t>
            </a:r>
            <a:r>
              <a:rPr lang="en-US" dirty="0"/>
              <a:t>are aligned reproducibly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6253163"/>
            <a:ext cx="279400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 Box 4"/>
          <p:cNvSpPr txBox="1">
            <a:spLocks noChangeArrowheads="1"/>
          </p:cNvSpPr>
          <p:nvPr/>
        </p:nvSpPr>
        <p:spPr bwMode="auto">
          <a:xfrm>
            <a:off x="2438401" y="6125448"/>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41556"/>
            <a:r>
              <a:rPr lang="en-GB" sz="1200" b="1" dirty="0">
                <a:latin typeface="Arial" charset="0"/>
              </a:rPr>
              <a:t>Lapierre P et al. Brief </a:t>
            </a:r>
            <a:r>
              <a:rPr lang="en-GB" sz="1200" b="1" dirty="0" err="1">
                <a:latin typeface="Arial" charset="0"/>
              </a:rPr>
              <a:t>Bioinform</a:t>
            </a:r>
            <a:r>
              <a:rPr lang="en-GB" sz="1200" b="1" dirty="0">
                <a:latin typeface="Arial" charset="0"/>
              </a:rPr>
              <a:t> 2012;bib.bbs050</a:t>
            </a:r>
          </a:p>
        </p:txBody>
      </p:sp>
      <p:sp>
        <p:nvSpPr>
          <p:cNvPr id="10" name="Text Box 5"/>
          <p:cNvSpPr txBox="1">
            <a:spLocks noChangeArrowheads="1"/>
          </p:cNvSpPr>
          <p:nvPr/>
        </p:nvSpPr>
        <p:spPr bwMode="auto">
          <a:xfrm>
            <a:off x="107950" y="6462713"/>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41556"/>
            <a:r>
              <a:rPr lang="en-GB" sz="1000">
                <a:latin typeface="Arial" charset="0"/>
              </a:rPr>
              <a:t>© The Author 2012. Published by Oxford University Press. For Permissions, please email: journals.permissions@oup.com</a:t>
            </a:r>
          </a:p>
        </p:txBody>
      </p:sp>
      <p:sp>
        <p:nvSpPr>
          <p:cNvPr id="7" name="Text Box 1"/>
          <p:cNvSpPr txBox="1">
            <a:spLocks noChangeArrowheads="1"/>
          </p:cNvSpPr>
          <p:nvPr/>
        </p:nvSpPr>
        <p:spPr bwMode="auto">
          <a:xfrm>
            <a:off x="79" y="193676"/>
            <a:ext cx="909319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41556"/>
            <a:r>
              <a:rPr lang="en-GB" sz="1600" b="1" dirty="0" err="1">
                <a:latin typeface="Arial" charset="0"/>
              </a:rPr>
              <a:t>Percent</a:t>
            </a:r>
            <a:r>
              <a:rPr lang="en-GB" sz="1600" b="1" dirty="0">
                <a:latin typeface="Arial" charset="0"/>
              </a:rPr>
              <a:t> recovery of original tree topology with increased and decreased substitution rates.</a:t>
            </a:r>
          </a:p>
        </p:txBody>
      </p:sp>
      <p:pic>
        <p:nvPicPr>
          <p:cNvPr id="4" name="Picture 3"/>
          <p:cNvPicPr>
            <a:picLocks noChangeAspect="1"/>
          </p:cNvPicPr>
          <p:nvPr/>
        </p:nvPicPr>
        <p:blipFill>
          <a:blip r:embed="rId3"/>
          <a:stretch>
            <a:fillRect/>
          </a:stretch>
        </p:blipFill>
        <p:spPr>
          <a:xfrm>
            <a:off x="1028700" y="881615"/>
            <a:ext cx="6997700" cy="5115965"/>
          </a:xfrm>
          <a:prstGeom prst="rect">
            <a:avLst/>
          </a:prstGeom>
        </p:spPr>
      </p:pic>
    </p:spTree>
    <p:extLst>
      <p:ext uri="{BB962C8B-B14F-4D97-AF65-F5344CB8AC3E}">
        <p14:creationId xmlns:p14="http://schemas.microsoft.com/office/powerpoint/2010/main" val="39754838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1600204" y="228602"/>
            <a:ext cx="5503173" cy="70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a:solidFill>
                  <a:srgbClr val="FFFF00"/>
                </a:solidFill>
              </a:rPr>
              <a:t>Elliot Sober’s Gremlins</a:t>
            </a:r>
          </a:p>
        </p:txBody>
      </p:sp>
      <p:sp>
        <p:nvSpPr>
          <p:cNvPr id="77826" name="Rectangle 3"/>
          <p:cNvSpPr>
            <a:spLocks noChangeArrowheads="1"/>
          </p:cNvSpPr>
          <p:nvPr/>
        </p:nvSpPr>
        <p:spPr bwMode="auto">
          <a:xfrm>
            <a:off x="169905" y="4051300"/>
            <a:ext cx="4910137" cy="2654300"/>
          </a:xfrm>
          <a:prstGeom prst="rect">
            <a:avLst/>
          </a:prstGeom>
          <a:solidFill>
            <a:srgbClr val="33CC33"/>
          </a:solidFill>
          <a:ln w="9525">
            <a:solidFill>
              <a:srgbClr val="000000"/>
            </a:solidFill>
            <a:miter lim="800000"/>
            <a:headEnd/>
            <a:tailEnd/>
          </a:ln>
        </p:spPr>
        <p:txBody>
          <a:bodyPr wrap="none" lIns="90993" tIns="45499" rIns="90993" bIns="45499" anchor="ctr"/>
          <a:lstStyle/>
          <a:p>
            <a:pPr algn="ctr"/>
            <a:endParaRPr lang="en-US">
              <a:solidFill>
                <a:srgbClr val="FFFFFF"/>
              </a:solidFill>
              <a:latin typeface="Times New Roman" charset="0"/>
            </a:endParaRPr>
          </a:p>
        </p:txBody>
      </p:sp>
      <p:sp>
        <p:nvSpPr>
          <p:cNvPr id="77827" name="AutoShape 4"/>
          <p:cNvSpPr>
            <a:spLocks noChangeArrowheads="1"/>
          </p:cNvSpPr>
          <p:nvPr/>
        </p:nvSpPr>
        <p:spPr bwMode="auto">
          <a:xfrm>
            <a:off x="0" y="1066800"/>
            <a:ext cx="5334000" cy="2984500"/>
          </a:xfrm>
          <a:prstGeom prst="triangle">
            <a:avLst>
              <a:gd name="adj" fmla="val 48454"/>
            </a:avLst>
          </a:prstGeom>
          <a:solidFill>
            <a:schemeClr val="folHlink"/>
          </a:solidFill>
          <a:ln w="9525">
            <a:solidFill>
              <a:srgbClr val="000000"/>
            </a:solidFill>
            <a:miter lim="800000"/>
            <a:headEnd/>
            <a:tailEnd/>
          </a:ln>
        </p:spPr>
        <p:txBody>
          <a:bodyPr wrap="none" lIns="90993" tIns="45499" rIns="90993" bIns="45499" anchor="ctr"/>
          <a:lstStyle/>
          <a:p>
            <a:endParaRPr lang="en-US" b="1">
              <a:solidFill>
                <a:srgbClr val="FFFF00"/>
              </a:solidFill>
              <a:latin typeface="Times New Roman" charset="0"/>
            </a:endParaRPr>
          </a:p>
        </p:txBody>
      </p:sp>
      <p:sp>
        <p:nvSpPr>
          <p:cNvPr id="77828" name="Rectangle 5"/>
          <p:cNvSpPr>
            <a:spLocks noChangeArrowheads="1"/>
          </p:cNvSpPr>
          <p:nvPr/>
        </p:nvSpPr>
        <p:spPr bwMode="auto">
          <a:xfrm>
            <a:off x="584200" y="4714875"/>
            <a:ext cx="1016000" cy="1106488"/>
          </a:xfrm>
          <a:prstGeom prst="rect">
            <a:avLst/>
          </a:prstGeom>
          <a:solidFill>
            <a:schemeClr val="accent2"/>
          </a:solidFill>
          <a:ln w="9525">
            <a:solidFill>
              <a:srgbClr val="000000"/>
            </a:solidFill>
            <a:miter lim="800000"/>
            <a:headEnd/>
            <a:tailEnd/>
          </a:ln>
        </p:spPr>
        <p:txBody>
          <a:bodyPr wrap="none" lIns="90993" tIns="45499" rIns="90993" bIns="45499" anchor="ctr"/>
          <a:lstStyle/>
          <a:p>
            <a:endParaRPr lang="en-US" b="1">
              <a:solidFill>
                <a:srgbClr val="FFFF00"/>
              </a:solidFill>
              <a:latin typeface="Times New Roman" charset="0"/>
            </a:endParaRPr>
          </a:p>
        </p:txBody>
      </p:sp>
      <p:sp>
        <p:nvSpPr>
          <p:cNvPr id="77829" name="Rectangle 6"/>
          <p:cNvSpPr>
            <a:spLocks noChangeArrowheads="1"/>
          </p:cNvSpPr>
          <p:nvPr/>
        </p:nvSpPr>
        <p:spPr bwMode="auto">
          <a:xfrm>
            <a:off x="2057432" y="4826001"/>
            <a:ext cx="1184275" cy="1879600"/>
          </a:xfrm>
          <a:prstGeom prst="rect">
            <a:avLst/>
          </a:prstGeom>
          <a:solidFill>
            <a:srgbClr val="000000"/>
          </a:solidFill>
          <a:ln w="9525">
            <a:solidFill>
              <a:srgbClr val="000000"/>
            </a:solidFill>
            <a:miter lim="800000"/>
            <a:headEnd/>
            <a:tailEnd/>
          </a:ln>
        </p:spPr>
        <p:txBody>
          <a:bodyPr wrap="none" lIns="90993" tIns="45499" rIns="90993" bIns="45499" anchor="ctr"/>
          <a:lstStyle/>
          <a:p>
            <a:endParaRPr lang="en-US" b="1">
              <a:solidFill>
                <a:srgbClr val="FFFF00"/>
              </a:solidFill>
              <a:latin typeface="Times New Roman" charset="0"/>
            </a:endParaRPr>
          </a:p>
        </p:txBody>
      </p:sp>
      <p:sp>
        <p:nvSpPr>
          <p:cNvPr id="77830" name="Rectangle 7"/>
          <p:cNvSpPr>
            <a:spLocks noChangeArrowheads="1"/>
          </p:cNvSpPr>
          <p:nvPr/>
        </p:nvSpPr>
        <p:spPr bwMode="auto">
          <a:xfrm>
            <a:off x="3657600" y="4714875"/>
            <a:ext cx="1016000" cy="1106488"/>
          </a:xfrm>
          <a:prstGeom prst="rect">
            <a:avLst/>
          </a:prstGeom>
          <a:solidFill>
            <a:schemeClr val="accent2"/>
          </a:solidFill>
          <a:ln w="9525">
            <a:solidFill>
              <a:srgbClr val="000000"/>
            </a:solidFill>
            <a:miter lim="800000"/>
            <a:headEnd/>
            <a:tailEnd/>
          </a:ln>
        </p:spPr>
        <p:txBody>
          <a:bodyPr wrap="none" lIns="90993" tIns="45499" rIns="90993" bIns="45499" anchor="ctr"/>
          <a:lstStyle/>
          <a:p>
            <a:endParaRPr lang="en-US" b="1">
              <a:solidFill>
                <a:srgbClr val="FFFF00"/>
              </a:solidFill>
              <a:latin typeface="Times New Roman" charset="0"/>
            </a:endParaRPr>
          </a:p>
        </p:txBody>
      </p:sp>
      <p:sp>
        <p:nvSpPr>
          <p:cNvPr id="77831" name="Text Box 8"/>
          <p:cNvSpPr txBox="1">
            <a:spLocks noChangeArrowheads="1"/>
          </p:cNvSpPr>
          <p:nvPr/>
        </p:nvSpPr>
        <p:spPr bwMode="auto">
          <a:xfrm>
            <a:off x="2438400" y="1371623"/>
            <a:ext cx="30480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000000"/>
                </a:solidFill>
                <a:latin typeface="Times New Roman" charset="0"/>
              </a:rPr>
              <a:t>?</a:t>
            </a:r>
          </a:p>
        </p:txBody>
      </p:sp>
      <p:sp>
        <p:nvSpPr>
          <p:cNvPr id="77832" name="Text Box 9"/>
          <p:cNvSpPr txBox="1">
            <a:spLocks noChangeArrowheads="1"/>
          </p:cNvSpPr>
          <p:nvPr/>
        </p:nvSpPr>
        <p:spPr bwMode="auto">
          <a:xfrm>
            <a:off x="4343400" y="3429023"/>
            <a:ext cx="30480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000000"/>
                </a:solidFill>
                <a:latin typeface="Times New Roman" charset="0"/>
              </a:rPr>
              <a:t>?</a:t>
            </a:r>
          </a:p>
        </p:txBody>
      </p:sp>
      <p:sp>
        <p:nvSpPr>
          <p:cNvPr id="77833" name="Text Box 10"/>
          <p:cNvSpPr txBox="1">
            <a:spLocks noChangeArrowheads="1"/>
          </p:cNvSpPr>
          <p:nvPr/>
        </p:nvSpPr>
        <p:spPr bwMode="auto">
          <a:xfrm>
            <a:off x="762000" y="3429023"/>
            <a:ext cx="304800"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000000"/>
                </a:solidFill>
                <a:latin typeface="Times New Roman" charset="0"/>
              </a:rPr>
              <a:t>?</a:t>
            </a:r>
          </a:p>
        </p:txBody>
      </p:sp>
      <p:sp>
        <p:nvSpPr>
          <p:cNvPr id="372747" name="Text Box 11"/>
          <p:cNvSpPr txBox="1">
            <a:spLocks noChangeArrowheads="1"/>
          </p:cNvSpPr>
          <p:nvPr/>
        </p:nvSpPr>
        <p:spPr bwMode="auto">
          <a:xfrm>
            <a:off x="5410200" y="2438400"/>
            <a:ext cx="3581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66CC"/>
                </a:solidFill>
              </a:rPr>
              <a:t>Hypothesis</a:t>
            </a:r>
            <a:r>
              <a:rPr lang="en-US" sz="2000">
                <a:solidFill>
                  <a:srgbClr val="FFFFFF"/>
                </a:solidFill>
              </a:rPr>
              <a:t>: </a:t>
            </a:r>
            <a:r>
              <a:rPr lang="en-US" sz="2000" i="1">
                <a:solidFill>
                  <a:srgbClr val="FFFFFF"/>
                </a:solidFill>
              </a:rPr>
              <a:t>gremlins in the attic playing bowling</a:t>
            </a:r>
            <a:endParaRPr lang="en-US" sz="2000">
              <a:solidFill>
                <a:srgbClr val="FFFFFF"/>
              </a:solidFill>
            </a:endParaRPr>
          </a:p>
          <a:p>
            <a:pPr eaLnBrk="1" hangingPunct="1"/>
            <a:endParaRPr lang="en-US" sz="2000">
              <a:solidFill>
                <a:srgbClr val="FFFFFF"/>
              </a:solidFill>
            </a:endParaRPr>
          </a:p>
          <a:p>
            <a:pPr eaLnBrk="1" hangingPunct="1"/>
            <a:r>
              <a:rPr lang="en-US" sz="2000">
                <a:solidFill>
                  <a:srgbClr val="FFFFFF"/>
                </a:solidFill>
              </a:rPr>
              <a:t>Likelihood = </a:t>
            </a:r>
            <a:br>
              <a:rPr lang="en-US" sz="2000">
                <a:solidFill>
                  <a:srgbClr val="FFFFFF"/>
                </a:solidFill>
              </a:rPr>
            </a:br>
            <a:r>
              <a:rPr lang="en-US" sz="2000">
                <a:solidFill>
                  <a:srgbClr val="FFFFFF"/>
                </a:solidFill>
              </a:rPr>
              <a:t>  </a:t>
            </a:r>
            <a:r>
              <a:rPr lang="en-US" sz="2000" i="1">
                <a:solidFill>
                  <a:srgbClr val="FF66CC"/>
                </a:solidFill>
              </a:rPr>
              <a:t>P(noise|gremlins in the attic)</a:t>
            </a:r>
            <a:r>
              <a:rPr lang="en-US" sz="2000">
                <a:solidFill>
                  <a:srgbClr val="FFFFFF"/>
                </a:solidFill>
              </a:rPr>
              <a:t> </a:t>
            </a:r>
          </a:p>
          <a:p>
            <a:pPr eaLnBrk="1" hangingPunct="1"/>
            <a:endParaRPr lang="en-US" sz="2000">
              <a:solidFill>
                <a:srgbClr val="FFFFFF"/>
              </a:solidFill>
            </a:endParaRPr>
          </a:p>
          <a:p>
            <a:pPr eaLnBrk="1" hangingPunct="1"/>
            <a:r>
              <a:rPr lang="en-US" sz="2000" i="1">
                <a:solidFill>
                  <a:srgbClr val="FF66CC"/>
                </a:solidFill>
              </a:rPr>
              <a:t>  </a:t>
            </a:r>
          </a:p>
          <a:p>
            <a:pPr eaLnBrk="1" hangingPunct="1"/>
            <a:endParaRPr lang="en-US" sz="2000" i="1">
              <a:solidFill>
                <a:srgbClr val="FF66CC"/>
              </a:solidFill>
            </a:endParaRPr>
          </a:p>
          <a:p>
            <a:pPr eaLnBrk="1" hangingPunct="1"/>
            <a:r>
              <a:rPr lang="en-US" sz="2000" i="1">
                <a:solidFill>
                  <a:srgbClr val="FF66CC"/>
                </a:solidFill>
              </a:rPr>
              <a:t>  P(gremlins in the attic|noise)</a:t>
            </a:r>
            <a:endParaRPr lang="en-US" sz="2000" i="1">
              <a:solidFill>
                <a:srgbClr val="FFFFFF"/>
              </a:solidFill>
            </a:endParaRPr>
          </a:p>
        </p:txBody>
      </p:sp>
      <p:sp>
        <p:nvSpPr>
          <p:cNvPr id="77835" name="Text Box 12"/>
          <p:cNvSpPr txBox="1">
            <a:spLocks noChangeArrowheads="1"/>
          </p:cNvSpPr>
          <p:nvPr/>
        </p:nvSpPr>
        <p:spPr bwMode="auto">
          <a:xfrm>
            <a:off x="5486400" y="12192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F66CC"/>
                </a:solidFill>
              </a:rPr>
              <a:t>Observation</a:t>
            </a:r>
            <a:r>
              <a:rPr lang="en-US" sz="2000">
                <a:solidFill>
                  <a:srgbClr val="FFFFFF"/>
                </a:solidFill>
              </a:rPr>
              <a:t>: Loud noise in the attic</a:t>
            </a:r>
            <a:endParaRPr lang="en-US">
              <a:solidFill>
                <a:srgbClr val="FFFF00"/>
              </a:solidFill>
              <a:latin typeface="Times New Roman" charset="0"/>
            </a:endParaRPr>
          </a:p>
        </p:txBody>
      </p:sp>
      <p:pic>
        <p:nvPicPr>
          <p:cNvPr id="372749" name="Picture 13" descr="grem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905000"/>
            <a:ext cx="14493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274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2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0" y="0"/>
            <a:ext cx="9144000" cy="1143000"/>
          </a:xfrm>
        </p:spPr>
        <p:txBody>
          <a:bodyPr/>
          <a:lstStyle/>
          <a:p>
            <a:pPr algn="l"/>
            <a:r>
              <a:rPr lang="en-US" dirty="0" smtClean="0"/>
              <a:t>Assignments for next week Monday:</a:t>
            </a:r>
            <a:endParaRPr lang="en-US" dirty="0"/>
          </a:p>
        </p:txBody>
      </p:sp>
      <p:sp>
        <p:nvSpPr>
          <p:cNvPr id="415747" name="Text Box 3"/>
          <p:cNvSpPr txBox="1">
            <a:spLocks noChangeArrowheads="1"/>
          </p:cNvSpPr>
          <p:nvPr/>
        </p:nvSpPr>
        <p:spPr bwMode="auto">
          <a:xfrm>
            <a:off x="0" y="1295401"/>
            <a:ext cx="8839200" cy="3785652"/>
          </a:xfrm>
          <a:prstGeom prst="rect">
            <a:avLst/>
          </a:prstGeom>
          <a:noFill/>
          <a:ln w="9525">
            <a:noFill/>
            <a:miter lim="800000"/>
            <a:headEnd/>
            <a:tailEnd/>
          </a:ln>
          <a:effectLst/>
        </p:spPr>
        <p:txBody>
          <a:bodyPr wrap="square" lIns="90993" tIns="45499" rIns="90993" bIns="45499">
            <a:prstTxWarp prst="textNoShape">
              <a:avLst/>
            </a:prstTxWarp>
            <a:spAutoFit/>
          </a:bodyPr>
          <a:lstStyle/>
          <a:p>
            <a:pPr marL="454965" indent="-454965">
              <a:buFont typeface="+mj-lt"/>
              <a:buAutoNum type="arabicPeriod"/>
            </a:pPr>
            <a:r>
              <a:rPr lang="en-US" b="1" dirty="0" smtClean="0">
                <a:solidFill>
                  <a:srgbClr val="000000"/>
                </a:solidFill>
                <a:latin typeface="Times New Roman" charset="0"/>
                <a:ea typeface="+mn-ea"/>
                <a:cs typeface="+mn-cs"/>
              </a:rPr>
              <a:t> Write </a:t>
            </a:r>
            <a:r>
              <a:rPr lang="en-US" b="1" dirty="0">
                <a:solidFill>
                  <a:srgbClr val="000000"/>
                </a:solidFill>
                <a:latin typeface="Times New Roman" charset="0"/>
                <a:ea typeface="+mn-ea"/>
                <a:cs typeface="+mn-cs"/>
              </a:rPr>
              <a:t>a script </a:t>
            </a:r>
            <a:r>
              <a:rPr lang="en-US" b="1" dirty="0" smtClean="0">
                <a:solidFill>
                  <a:srgbClr val="000000"/>
                </a:solidFill>
                <a:latin typeface="Times New Roman" charset="0"/>
                <a:ea typeface="+mn-ea"/>
                <a:cs typeface="+mn-cs"/>
              </a:rPr>
              <a:t>that </a:t>
            </a:r>
            <a:r>
              <a:rPr lang="en-US" b="1" dirty="0">
                <a:solidFill>
                  <a:srgbClr val="000000"/>
                </a:solidFill>
                <a:latin typeface="Times New Roman" charset="0"/>
                <a:ea typeface="+mn-ea"/>
                <a:cs typeface="+mn-cs"/>
              </a:rPr>
              <a:t>prints out a hash sorted on the keys in alphabetical order.</a:t>
            </a:r>
            <a:br>
              <a:rPr lang="en-US" b="1" dirty="0">
                <a:solidFill>
                  <a:srgbClr val="000000"/>
                </a:solidFill>
                <a:latin typeface="Times New Roman" charset="0"/>
                <a:ea typeface="+mn-ea"/>
                <a:cs typeface="+mn-cs"/>
              </a:rPr>
            </a:br>
            <a:endParaRPr lang="en-US" b="1" dirty="0">
              <a:solidFill>
                <a:srgbClr val="000000"/>
              </a:solidFill>
              <a:latin typeface="Times New Roman" charset="0"/>
              <a:ea typeface="+mn-ea"/>
              <a:cs typeface="+mn-cs"/>
            </a:endParaRPr>
          </a:p>
          <a:p>
            <a:pPr marL="454965" indent="-454965">
              <a:buFont typeface="+mj-lt"/>
              <a:buAutoNum type="arabicPeriod"/>
            </a:pPr>
            <a:r>
              <a:rPr lang="en-US" b="1" dirty="0">
                <a:solidFill>
                  <a:srgbClr val="000000"/>
                </a:solidFill>
                <a:latin typeface="Times New Roman" charset="0"/>
                <a:ea typeface="+mn-ea"/>
                <a:cs typeface="+mn-cs"/>
              </a:rPr>
              <a:t> How can you remove an entry in a hash (key and value)?</a:t>
            </a:r>
            <a:br>
              <a:rPr lang="en-US" b="1" dirty="0">
                <a:solidFill>
                  <a:srgbClr val="000000"/>
                </a:solidFill>
                <a:latin typeface="Times New Roman" charset="0"/>
                <a:ea typeface="+mn-ea"/>
                <a:cs typeface="+mn-cs"/>
              </a:rPr>
            </a:br>
            <a:endParaRPr lang="en-US" b="1" dirty="0">
              <a:solidFill>
                <a:srgbClr val="000000"/>
              </a:solidFill>
              <a:latin typeface="Times New Roman" charset="0"/>
              <a:ea typeface="+mn-ea"/>
              <a:cs typeface="+mn-cs"/>
            </a:endParaRPr>
          </a:p>
          <a:p>
            <a:pPr marL="454965" indent="-454965">
              <a:buFont typeface="+mj-lt"/>
              <a:buAutoNum type="arabicPeriod"/>
            </a:pPr>
            <a:r>
              <a:rPr lang="en-US" b="1" dirty="0">
                <a:solidFill>
                  <a:srgbClr val="000000"/>
                </a:solidFill>
                <a:latin typeface="Times New Roman" charset="0"/>
                <a:ea typeface="+mn-ea"/>
                <a:cs typeface="+mn-cs"/>
              </a:rPr>
              <a:t> Write a program that it uses hashes to calculates mono-, di-, tri-, and quartet-nucleotide </a:t>
            </a:r>
            <a:r>
              <a:rPr lang="en-US" b="1" dirty="0" smtClean="0">
                <a:solidFill>
                  <a:srgbClr val="000000"/>
                </a:solidFill>
                <a:latin typeface="Times New Roman" charset="0"/>
                <a:ea typeface="+mn-ea"/>
                <a:cs typeface="+mn-cs"/>
              </a:rPr>
              <a:t>frequencies in a genome. </a:t>
            </a:r>
            <a:br>
              <a:rPr lang="en-US" b="1" dirty="0" smtClean="0">
                <a:solidFill>
                  <a:srgbClr val="000000"/>
                </a:solidFill>
                <a:latin typeface="Times New Roman" charset="0"/>
                <a:ea typeface="+mn-ea"/>
                <a:cs typeface="+mn-cs"/>
              </a:rPr>
            </a:br>
            <a:endParaRPr lang="en-US" b="1" dirty="0" smtClean="0">
              <a:solidFill>
                <a:srgbClr val="000000"/>
              </a:solidFill>
              <a:latin typeface="Times New Roman" charset="0"/>
              <a:ea typeface="+mn-ea"/>
              <a:cs typeface="+mn-cs"/>
            </a:endParaRPr>
          </a:p>
          <a:p>
            <a:pPr marL="454965" indent="-454965">
              <a:buFont typeface="+mj-lt"/>
              <a:buAutoNum type="arabicPeriod"/>
            </a:pPr>
            <a:r>
              <a:rPr lang="en-US" b="1" dirty="0" smtClean="0">
                <a:solidFill>
                  <a:srgbClr val="000000"/>
                </a:solidFill>
                <a:latin typeface="Times New Roman" charset="0"/>
                <a:ea typeface="+mn-ea"/>
                <a:cs typeface="+mn-cs"/>
              </a:rPr>
              <a:t>Turn your project outline into a step by step to-do list / </a:t>
            </a:r>
            <a:r>
              <a:rPr lang="en-US" b="1" dirty="0" err="1" smtClean="0">
                <a:solidFill>
                  <a:srgbClr val="000000"/>
                </a:solidFill>
                <a:latin typeface="Times New Roman" charset="0"/>
                <a:ea typeface="+mn-ea"/>
                <a:cs typeface="+mn-cs"/>
              </a:rPr>
              <a:t>pseudocode</a:t>
            </a:r>
            <a:endParaRPr lang="en-US" b="1" dirty="0">
              <a:solidFill>
                <a:srgbClr val="080D95"/>
              </a:solidFill>
              <a:ea typeface="+mn-ea"/>
              <a:cs typeface="+mn-cs"/>
            </a:endParaRPr>
          </a:p>
        </p:txBody>
      </p:sp>
    </p:spTree>
    <p:extLst>
      <p:ext uri="{BB962C8B-B14F-4D97-AF65-F5344CB8AC3E}">
        <p14:creationId xmlns:p14="http://schemas.microsoft.com/office/powerpoint/2010/main" val="33232033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2400"/>
            <a:ext cx="7924800" cy="762000"/>
          </a:xfrm>
        </p:spPr>
        <p:txBody>
          <a:bodyPr/>
          <a:lstStyle/>
          <a:p>
            <a:pPr algn="l" eaLnBrk="1" hangingPunct="1"/>
            <a:r>
              <a:rPr lang="en-US" sz="2800" dirty="0" smtClean="0"/>
              <a:t>assignments continued </a:t>
            </a:r>
            <a:br>
              <a:rPr lang="en-US" sz="2800" dirty="0" smtClean="0"/>
            </a:br>
            <a:endParaRPr lang="en-US" sz="2800" dirty="0"/>
          </a:p>
        </p:txBody>
      </p:sp>
      <p:sp>
        <p:nvSpPr>
          <p:cNvPr id="62467" name="Text Box 3"/>
          <p:cNvSpPr txBox="1">
            <a:spLocks noChangeArrowheads="1"/>
          </p:cNvSpPr>
          <p:nvPr/>
        </p:nvSpPr>
        <p:spPr bwMode="auto">
          <a:xfrm>
            <a:off x="325780" y="810590"/>
            <a:ext cx="8382000" cy="4278082"/>
          </a:xfrm>
          <a:prstGeom prst="rect">
            <a:avLst/>
          </a:prstGeom>
          <a:noFill/>
          <a:ln w="9525">
            <a:noFill/>
            <a:miter lim="800000"/>
            <a:headEnd/>
            <a:tailEnd/>
          </a:ln>
        </p:spPr>
        <p:txBody>
          <a:bodyPr lIns="91429" tIns="45714" rIns="91429" bIns="45714">
            <a:prstTxWarp prst="textNoShape">
              <a:avLst/>
            </a:prstTxWarp>
            <a:spAutoFit/>
          </a:bodyPr>
          <a:lstStyle/>
          <a:p>
            <a:r>
              <a:rPr lang="en-US" sz="2000" dirty="0"/>
              <a:t>Assume that you have the following non-aligned multiple sequence files in a directory: </a:t>
            </a:r>
            <a:br>
              <a:rPr lang="en-US" sz="2000" dirty="0"/>
            </a:br>
            <a:r>
              <a:rPr lang="en-US" sz="1800" dirty="0"/>
              <a:t/>
            </a:r>
            <a:br>
              <a:rPr lang="en-US" sz="1800" dirty="0"/>
            </a:br>
            <a:r>
              <a:rPr lang="en-US" sz="1800" dirty="0">
                <a:hlinkClick r:id="rId3"/>
              </a:rPr>
              <a:t>A.fa</a:t>
            </a:r>
            <a:r>
              <a:rPr lang="en-US" sz="1800" dirty="0"/>
              <a:t> : vacuolar/archaeal ATPase catalytic subunits ; </a:t>
            </a:r>
            <a:br>
              <a:rPr lang="en-US" sz="1800" dirty="0"/>
            </a:br>
            <a:r>
              <a:rPr lang="en-US" sz="1800" dirty="0">
                <a:hlinkClick r:id="rId4"/>
              </a:rPr>
              <a:t>B.fa </a:t>
            </a:r>
            <a:r>
              <a:rPr lang="en-US" sz="1800" dirty="0"/>
              <a:t>: vacuolar/archaeal ATPase non-catalytic subunits;</a:t>
            </a:r>
            <a:br>
              <a:rPr lang="en-US" sz="1800" dirty="0"/>
            </a:br>
            <a:r>
              <a:rPr lang="en-US" sz="1800" dirty="0">
                <a:hlinkClick r:id="rId5"/>
              </a:rPr>
              <a:t>alpha.fa</a:t>
            </a:r>
            <a:r>
              <a:rPr lang="en-US" sz="1800" dirty="0"/>
              <a:t> : F-ATPases non-catalytic subunits,</a:t>
            </a:r>
            <a:br>
              <a:rPr lang="en-US" sz="1800" dirty="0"/>
            </a:br>
            <a:r>
              <a:rPr lang="en-US" sz="1800" dirty="0">
                <a:hlinkClick r:id="rId6"/>
              </a:rPr>
              <a:t>beta.fa</a:t>
            </a:r>
            <a:r>
              <a:rPr lang="en-US" sz="1800" dirty="0"/>
              <a:t> : F-ATPases catalytic subunits,</a:t>
            </a:r>
            <a:br>
              <a:rPr lang="en-US" sz="1800" dirty="0"/>
            </a:br>
            <a:r>
              <a:rPr lang="en-US" sz="1800" dirty="0">
                <a:hlinkClick r:id="rId7"/>
              </a:rPr>
              <a:t>F.fa </a:t>
            </a:r>
            <a:r>
              <a:rPr lang="en-US" sz="1800" dirty="0"/>
              <a:t>: ATPase involved in the assembly of the bacterial flagella.</a:t>
            </a:r>
            <a:r>
              <a:rPr lang="en-US" dirty="0"/>
              <a:t> </a:t>
            </a:r>
          </a:p>
          <a:p>
            <a:endParaRPr lang="en-US" sz="2000" dirty="0"/>
          </a:p>
          <a:p>
            <a:r>
              <a:rPr lang="en-US" sz="2000" dirty="0"/>
              <a:t>Write a </a:t>
            </a:r>
            <a:r>
              <a:rPr lang="en-US" sz="2000" dirty="0" err="1"/>
              <a:t>perl</a:t>
            </a:r>
            <a:r>
              <a:rPr lang="en-US" sz="2000" dirty="0"/>
              <a:t> script that executes muscle or </a:t>
            </a:r>
            <a:r>
              <a:rPr lang="en-US" sz="2000" dirty="0" smtClean="0"/>
              <a:t>clustalw2 </a:t>
            </a:r>
            <a:r>
              <a:rPr lang="en-US" sz="2000" dirty="0"/>
              <a:t>and </a:t>
            </a:r>
          </a:p>
          <a:p>
            <a:pPr marL="457200" indent="-457200">
              <a:buFont typeface="Arial"/>
              <a:buChar char="•"/>
            </a:pPr>
            <a:r>
              <a:rPr lang="en-US" sz="2000" dirty="0" smtClean="0"/>
              <a:t>aligns </a:t>
            </a:r>
            <a:r>
              <a:rPr lang="en-US" sz="2000" dirty="0"/>
              <a:t>the sequences within each </a:t>
            </a:r>
            <a:r>
              <a:rPr lang="en-US" sz="2000" dirty="0" smtClean="0"/>
              <a:t>file</a:t>
            </a:r>
          </a:p>
          <a:p>
            <a:pPr marL="457200" indent="-457200">
              <a:buFont typeface="Arial"/>
              <a:buChar char="•"/>
            </a:pPr>
            <a:r>
              <a:rPr lang="en-US" sz="2000" dirty="0" smtClean="0"/>
              <a:t>successively </a:t>
            </a:r>
            <a:r>
              <a:rPr lang="en-US" sz="2000" dirty="0"/>
              <a:t>calculates profile alignments between all aligned sequences. </a:t>
            </a:r>
          </a:p>
          <a:p>
            <a:endParaRPr lang="en-US" sz="1800" dirty="0"/>
          </a:p>
        </p:txBody>
      </p:sp>
    </p:spTree>
    <p:extLst>
      <p:ext uri="{BB962C8B-B14F-4D97-AF65-F5344CB8AC3E}">
        <p14:creationId xmlns:p14="http://schemas.microsoft.com/office/powerpoint/2010/main" val="21918553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3"/>
          <p:cNvSpPr txBox="1">
            <a:spLocks noChangeArrowheads="1"/>
          </p:cNvSpPr>
          <p:nvPr/>
        </p:nvSpPr>
        <p:spPr bwMode="auto">
          <a:xfrm>
            <a:off x="3321799" y="219919"/>
            <a:ext cx="23638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ATPase </a:t>
            </a:r>
            <a:r>
              <a:rPr lang="en-US" dirty="0" smtClean="0"/>
              <a:t>dataset</a:t>
            </a:r>
            <a:endParaRPr lang="en-US" dirty="0"/>
          </a:p>
        </p:txBody>
      </p:sp>
      <p:sp>
        <p:nvSpPr>
          <p:cNvPr id="56322" name="TextBox 3"/>
          <p:cNvSpPr txBox="1">
            <a:spLocks noChangeArrowheads="1"/>
          </p:cNvSpPr>
          <p:nvPr/>
        </p:nvSpPr>
        <p:spPr bwMode="auto">
          <a:xfrm>
            <a:off x="87355" y="1050967"/>
            <a:ext cx="178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Alignment </a:t>
            </a:r>
          </a:p>
        </p:txBody>
      </p:sp>
      <p:sp>
        <p:nvSpPr>
          <p:cNvPr id="56323" name="TextBox 4"/>
          <p:cNvSpPr txBox="1">
            <a:spLocks noChangeArrowheads="1"/>
          </p:cNvSpPr>
          <p:nvPr/>
        </p:nvSpPr>
        <p:spPr bwMode="auto">
          <a:xfrm>
            <a:off x="2090768" y="1714526"/>
            <a:ext cx="10561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clustal</a:t>
            </a:r>
          </a:p>
        </p:txBody>
      </p:sp>
      <p:sp>
        <p:nvSpPr>
          <p:cNvPr id="56324" name="TextBox 5"/>
          <p:cNvSpPr txBox="1">
            <a:spLocks noChangeArrowheads="1"/>
          </p:cNvSpPr>
          <p:nvPr/>
        </p:nvSpPr>
        <p:spPr bwMode="auto">
          <a:xfrm>
            <a:off x="3282978" y="1708174"/>
            <a:ext cx="56770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t>vs</a:t>
            </a:r>
          </a:p>
        </p:txBody>
      </p:sp>
      <p:sp>
        <p:nvSpPr>
          <p:cNvPr id="56325" name="TextBox 6"/>
          <p:cNvSpPr txBox="1">
            <a:spLocks noChangeArrowheads="1"/>
          </p:cNvSpPr>
          <p:nvPr/>
        </p:nvSpPr>
        <p:spPr bwMode="auto">
          <a:xfrm>
            <a:off x="2151091" y="4660924"/>
            <a:ext cx="115863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muscle</a:t>
            </a:r>
          </a:p>
        </p:txBody>
      </p:sp>
      <p:pic>
        <p:nvPicPr>
          <p:cNvPr id="563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68" y="2216150"/>
            <a:ext cx="960437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nut 7"/>
          <p:cNvSpPr/>
          <p:nvPr/>
        </p:nvSpPr>
        <p:spPr bwMode="auto">
          <a:xfrm>
            <a:off x="8076107" y="2367602"/>
            <a:ext cx="209550" cy="1217612"/>
          </a:xfrm>
          <a:prstGeom prst="donut">
            <a:avLst>
              <a:gd name="adj" fmla="val 7258"/>
            </a:avLst>
          </a:prstGeom>
          <a:solidFill>
            <a:srgbClr val="FF0000"/>
          </a:solidFill>
          <a:ln w="9525" cap="flat" cmpd="sng" algn="ctr">
            <a:solidFill>
              <a:srgbClr val="FF0000"/>
            </a:solidFill>
            <a:prstDash val="solid"/>
            <a:round/>
            <a:headEnd type="none" w="med" len="med"/>
            <a:tailEnd type="none" w="med" len="med"/>
          </a:ln>
          <a:effectLst/>
        </p:spPr>
        <p:txBody>
          <a:bodyPr lIns="90993" tIns="45499" rIns="90993" bIns="45499"/>
          <a:lstStyle/>
          <a:p>
            <a:pPr>
              <a:defRPr/>
            </a:pPr>
            <a:endParaRPr lang="en-US" b="1">
              <a:latin typeface="Times New Roman" charset="0"/>
            </a:endParaRPr>
          </a:p>
        </p:txBody>
      </p:sp>
      <p:sp>
        <p:nvSpPr>
          <p:cNvPr id="10" name="Donut 9"/>
          <p:cNvSpPr/>
          <p:nvPr/>
        </p:nvSpPr>
        <p:spPr bwMode="auto">
          <a:xfrm>
            <a:off x="5740704" y="3572185"/>
            <a:ext cx="211138" cy="1217612"/>
          </a:xfrm>
          <a:prstGeom prst="donut">
            <a:avLst>
              <a:gd name="adj" fmla="val 7258"/>
            </a:avLst>
          </a:prstGeom>
          <a:solidFill>
            <a:srgbClr val="FF0000"/>
          </a:solidFill>
          <a:ln w="9525" cap="flat" cmpd="sng" algn="ctr">
            <a:solidFill>
              <a:srgbClr val="FF0000"/>
            </a:solidFill>
            <a:prstDash val="solid"/>
            <a:round/>
            <a:headEnd type="none" w="med" len="med"/>
            <a:tailEnd type="none" w="med" len="med"/>
          </a:ln>
          <a:effectLst/>
        </p:spPr>
        <p:txBody>
          <a:bodyPr lIns="90993" tIns="45499" rIns="90993" bIns="45499"/>
          <a:lstStyle/>
          <a:p>
            <a:pPr>
              <a:defRPr/>
            </a:pPr>
            <a:endParaRPr lang="en-US" b="1">
              <a:latin typeface="Times New Roman" charset="0"/>
            </a:endParaRPr>
          </a:p>
        </p:txBody>
      </p:sp>
      <p:sp>
        <p:nvSpPr>
          <p:cNvPr id="56329" name="TextBox 8"/>
          <p:cNvSpPr txBox="1">
            <a:spLocks noChangeArrowheads="1"/>
          </p:cNvSpPr>
          <p:nvPr/>
        </p:nvSpPr>
        <p:spPr bwMode="auto">
          <a:xfrm>
            <a:off x="174667" y="5413390"/>
            <a:ext cx="8829675" cy="11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The alignment of the less conserved parts is questionable.</a:t>
            </a:r>
          </a:p>
          <a:p>
            <a:pPr eaLnBrk="1" hangingPunct="1"/>
            <a:r>
              <a:rPr lang="en-US"/>
              <a:t>Using the progressive alignment approach on these sequences can cause problems in downstream analyses.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3"/>
          <p:cNvSpPr txBox="1">
            <a:spLocks noChangeArrowheads="1"/>
          </p:cNvSpPr>
          <p:nvPr/>
        </p:nvSpPr>
        <p:spPr bwMode="auto">
          <a:xfrm>
            <a:off x="3100919" y="124275"/>
            <a:ext cx="23638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ATPase </a:t>
            </a:r>
            <a:r>
              <a:rPr lang="en-US" dirty="0" smtClean="0"/>
              <a:t>dataset</a:t>
            </a:r>
            <a:endParaRPr lang="en-US" dirty="0"/>
          </a:p>
        </p:txBody>
      </p:sp>
      <p:sp>
        <p:nvSpPr>
          <p:cNvPr id="56322" name="TextBox 3"/>
          <p:cNvSpPr txBox="1">
            <a:spLocks noChangeArrowheads="1"/>
          </p:cNvSpPr>
          <p:nvPr/>
        </p:nvSpPr>
        <p:spPr bwMode="auto">
          <a:xfrm>
            <a:off x="170184" y="402097"/>
            <a:ext cx="178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Alignment </a:t>
            </a:r>
          </a:p>
        </p:txBody>
      </p:sp>
      <p:sp>
        <p:nvSpPr>
          <p:cNvPr id="56323" name="TextBox 4"/>
          <p:cNvSpPr txBox="1">
            <a:spLocks noChangeArrowheads="1"/>
          </p:cNvSpPr>
          <p:nvPr/>
        </p:nvSpPr>
        <p:spPr bwMode="auto">
          <a:xfrm>
            <a:off x="2118372" y="692895"/>
            <a:ext cx="124815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PRANK</a:t>
            </a:r>
            <a:endParaRPr lang="en-US" dirty="0"/>
          </a:p>
        </p:txBody>
      </p:sp>
      <p:sp>
        <p:nvSpPr>
          <p:cNvPr id="56324" name="TextBox 5"/>
          <p:cNvSpPr txBox="1">
            <a:spLocks noChangeArrowheads="1"/>
          </p:cNvSpPr>
          <p:nvPr/>
        </p:nvSpPr>
        <p:spPr bwMode="auto">
          <a:xfrm>
            <a:off x="3310587" y="686543"/>
            <a:ext cx="56770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t>vs</a:t>
            </a:r>
          </a:p>
        </p:txBody>
      </p:sp>
      <p:sp>
        <p:nvSpPr>
          <p:cNvPr id="56325" name="TextBox 6"/>
          <p:cNvSpPr txBox="1">
            <a:spLocks noChangeArrowheads="1"/>
          </p:cNvSpPr>
          <p:nvPr/>
        </p:nvSpPr>
        <p:spPr bwMode="auto">
          <a:xfrm>
            <a:off x="3890501" y="684872"/>
            <a:ext cx="1158639"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muscle</a:t>
            </a:r>
          </a:p>
        </p:txBody>
      </p:sp>
      <p:pic>
        <p:nvPicPr>
          <p:cNvPr id="3" name="Picture 2"/>
          <p:cNvPicPr>
            <a:picLocks noChangeAspect="1"/>
          </p:cNvPicPr>
          <p:nvPr/>
        </p:nvPicPr>
        <p:blipFill>
          <a:blip r:embed="rId2"/>
          <a:stretch>
            <a:fillRect/>
          </a:stretch>
        </p:blipFill>
        <p:spPr>
          <a:xfrm>
            <a:off x="-96635" y="1093210"/>
            <a:ext cx="9144000" cy="2768668"/>
          </a:xfrm>
          <a:prstGeom prst="rect">
            <a:avLst/>
          </a:prstGeom>
        </p:spPr>
      </p:pic>
      <p:pic>
        <p:nvPicPr>
          <p:cNvPr id="5" name="Picture 4"/>
          <p:cNvPicPr>
            <a:picLocks noChangeAspect="1"/>
          </p:cNvPicPr>
          <p:nvPr/>
        </p:nvPicPr>
        <p:blipFill>
          <a:blip r:embed="rId3"/>
          <a:stretch>
            <a:fillRect/>
          </a:stretch>
        </p:blipFill>
        <p:spPr>
          <a:xfrm>
            <a:off x="-717861" y="3978207"/>
            <a:ext cx="11775561" cy="3017857"/>
          </a:xfrm>
          <a:prstGeom prst="rect">
            <a:avLst/>
          </a:prstGeom>
        </p:spPr>
      </p:pic>
    </p:spTree>
    <p:extLst>
      <p:ext uri="{BB962C8B-B14F-4D97-AF65-F5344CB8AC3E}">
        <p14:creationId xmlns:p14="http://schemas.microsoft.com/office/powerpoint/2010/main" val="15376701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3"/>
          <p:cNvSpPr txBox="1">
            <a:spLocks noChangeArrowheads="1"/>
          </p:cNvSpPr>
          <p:nvPr/>
        </p:nvSpPr>
        <p:spPr bwMode="auto">
          <a:xfrm>
            <a:off x="3294189" y="26"/>
            <a:ext cx="23638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ATPase </a:t>
            </a:r>
            <a:r>
              <a:rPr lang="en-US" dirty="0" smtClean="0"/>
              <a:t>dataset</a:t>
            </a:r>
            <a:endParaRPr lang="en-US" dirty="0"/>
          </a:p>
        </p:txBody>
      </p:sp>
      <p:sp>
        <p:nvSpPr>
          <p:cNvPr id="57346" name="TextBox 1"/>
          <p:cNvSpPr txBox="1">
            <a:spLocks noChangeArrowheads="1"/>
          </p:cNvSpPr>
          <p:nvPr/>
        </p:nvSpPr>
        <p:spPr bwMode="auto">
          <a:xfrm>
            <a:off x="842983" y="406421"/>
            <a:ext cx="7309696"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Reliably aligned positions determined with </a:t>
            </a:r>
            <a:r>
              <a:rPr lang="en-US" i="1"/>
              <a:t>guidance </a:t>
            </a:r>
          </a:p>
        </p:txBody>
      </p:sp>
      <p:pic>
        <p:nvPicPr>
          <p:cNvPr id="573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417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6288"/>
            <a:ext cx="14732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4430" y="1474788"/>
            <a:ext cx="74866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3"/>
          <p:cNvSpPr txBox="1">
            <a:spLocks noChangeArrowheads="1"/>
          </p:cNvSpPr>
          <p:nvPr/>
        </p:nvSpPr>
        <p:spPr bwMode="auto">
          <a:xfrm>
            <a:off x="3335609" y="13830"/>
            <a:ext cx="2363847"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ATPase </a:t>
            </a:r>
            <a:r>
              <a:rPr lang="en-US" dirty="0" smtClean="0"/>
              <a:t>dataset</a:t>
            </a:r>
            <a:endParaRPr lang="en-US" dirty="0"/>
          </a:p>
        </p:txBody>
      </p:sp>
      <p:sp>
        <p:nvSpPr>
          <p:cNvPr id="58370" name="TextBox 1"/>
          <p:cNvSpPr txBox="1">
            <a:spLocks noChangeArrowheads="1"/>
          </p:cNvSpPr>
          <p:nvPr/>
        </p:nvSpPr>
        <p:spPr bwMode="auto">
          <a:xfrm>
            <a:off x="842995" y="406421"/>
            <a:ext cx="7479815" cy="4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93" tIns="45499" rIns="90993" bIns="454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Reliably aligned columns determined with GBLOCKS</a:t>
            </a:r>
            <a:endParaRPr lang="en-US" i="1"/>
          </a:p>
        </p:txBody>
      </p:sp>
      <p:pic>
        <p:nvPicPr>
          <p:cNvPr id="583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6817"/>
            <a:ext cx="91440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Times New Roman" charset="0"/>
                <a:ea typeface="ＭＳ Ｐゴシック" charset="0"/>
                <a:cs typeface="ＭＳ Ｐゴシック" charset="0"/>
              </a:rPr>
              <a:t>SATé</a:t>
            </a:r>
            <a:br>
              <a:rPr lang="en-US">
                <a:latin typeface="Times New Roman" charset="0"/>
                <a:ea typeface="ＭＳ Ｐゴシック" charset="0"/>
                <a:cs typeface="ＭＳ Ｐゴシック" charset="0"/>
              </a:rPr>
            </a:br>
            <a:r>
              <a:rPr lang="en-US" sz="2800" b="1" u="sng">
                <a:latin typeface="Times New Roman" charset="0"/>
                <a:ea typeface="ＭＳ Ｐゴシック" charset="0"/>
                <a:cs typeface="ＭＳ Ｐゴシック" charset="0"/>
              </a:rPr>
              <a:t>S</a:t>
            </a:r>
            <a:r>
              <a:rPr lang="en-US" sz="2800" b="1">
                <a:latin typeface="Times New Roman" charset="0"/>
                <a:ea typeface="ＭＳ Ｐゴシック" charset="0"/>
                <a:cs typeface="ＭＳ Ｐゴシック" charset="0"/>
              </a:rPr>
              <a:t>imultaneous </a:t>
            </a:r>
            <a:r>
              <a:rPr lang="en-US" sz="2800" b="1" u="sng">
                <a:latin typeface="Times New Roman" charset="0"/>
                <a:ea typeface="ＭＳ Ｐゴシック" charset="0"/>
                <a:cs typeface="ＭＳ Ｐゴシック" charset="0"/>
              </a:rPr>
              <a:t>A</a:t>
            </a:r>
            <a:r>
              <a:rPr lang="en-US" sz="2800" b="1">
                <a:latin typeface="Times New Roman" charset="0"/>
                <a:ea typeface="ＭＳ Ｐゴシック" charset="0"/>
                <a:cs typeface="ＭＳ Ｐゴシック" charset="0"/>
              </a:rPr>
              <a:t>lignment and </a:t>
            </a:r>
            <a:r>
              <a:rPr lang="en-US" sz="2800" b="1" u="sng">
                <a:latin typeface="Times New Roman" charset="0"/>
                <a:ea typeface="ＭＳ Ｐゴシック" charset="0"/>
                <a:cs typeface="ＭＳ Ｐゴシック" charset="0"/>
              </a:rPr>
              <a:t>T</a:t>
            </a:r>
            <a:r>
              <a:rPr lang="en-US" sz="2800" b="1">
                <a:latin typeface="Times New Roman" charset="0"/>
                <a:ea typeface="ＭＳ Ｐゴシック" charset="0"/>
                <a:cs typeface="ＭＳ Ｐゴシック" charset="0"/>
              </a:rPr>
              <a:t>ree </a:t>
            </a:r>
            <a:r>
              <a:rPr lang="en-US" sz="2800" b="1" u="sng">
                <a:latin typeface="Times New Roman" charset="0"/>
                <a:ea typeface="ＭＳ Ｐゴシック" charset="0"/>
                <a:cs typeface="ＭＳ Ｐゴシック" charset="0"/>
              </a:rPr>
              <a:t>E</a:t>
            </a:r>
            <a:r>
              <a:rPr lang="en-US" sz="2800" b="1">
                <a:latin typeface="Times New Roman" charset="0"/>
                <a:ea typeface="ＭＳ Ｐゴシック" charset="0"/>
                <a:cs typeface="ＭＳ Ｐゴシック" charset="0"/>
              </a:rPr>
              <a:t>stimation</a:t>
            </a:r>
            <a:r>
              <a:rPr lang="en-US" b="1">
                <a:latin typeface="Times New Roman" charset="0"/>
                <a:ea typeface="ＭＳ Ｐゴシック" charset="0"/>
                <a:cs typeface="ＭＳ Ｐゴシック" charset="0"/>
              </a:rPr>
              <a:t/>
            </a:r>
            <a:br>
              <a:rPr lang="en-US" b="1">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93186" name="Rectangle 2"/>
          <p:cNvSpPr>
            <a:spLocks noChangeArrowheads="1"/>
          </p:cNvSpPr>
          <p:nvPr/>
        </p:nvSpPr>
        <p:spPr bwMode="auto">
          <a:xfrm>
            <a:off x="228600" y="1524004"/>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p>
            <a:r>
              <a:rPr lang="en-US"/>
              <a:t>http://phylo.bio.ku.edu/software/sate/sate.html</a:t>
            </a: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686050"/>
            <a:ext cx="3924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5"/>
          <p:cNvSpPr txBox="1">
            <a:spLocks noChangeArrowheads="1"/>
          </p:cNvSpPr>
          <p:nvPr/>
        </p:nvSpPr>
        <p:spPr bwMode="auto">
          <a:xfrm>
            <a:off x="290996" y="4286270"/>
            <a:ext cx="4038600" cy="23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3" tIns="45499" rIns="90993" bIns="45499">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dirty="0"/>
              <a:t>GUI works well on iMacs, </a:t>
            </a:r>
            <a:r>
              <a:rPr lang="en-US" dirty="0" smtClean="0"/>
              <a:t>uses </a:t>
            </a:r>
            <a:r>
              <a:rPr lang="en-US" dirty="0"/>
              <a:t>only local </a:t>
            </a:r>
            <a:r>
              <a:rPr lang="en-US" dirty="0" smtClean="0"/>
              <a:t>processors, BUT a machine with two  </a:t>
            </a:r>
          </a:p>
          <a:p>
            <a:pPr eaLnBrk="1" hangingPunct="1"/>
            <a:r>
              <a:rPr lang="en-US" dirty="0" smtClean="0"/>
              <a:t>6 core </a:t>
            </a:r>
            <a:r>
              <a:rPr lang="en-US" dirty="0" err="1" smtClean="0"/>
              <a:t>intel</a:t>
            </a:r>
            <a:r>
              <a:rPr lang="en-US" dirty="0" smtClean="0"/>
              <a:t> processors counts having 24 processors due to “multithreading”.  </a:t>
            </a:r>
            <a:endParaRPr lang="en-US" dirty="0"/>
          </a:p>
        </p:txBody>
      </p:sp>
      <p:pic>
        <p:nvPicPr>
          <p:cNvPr id="931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2209800"/>
            <a:ext cx="48942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2561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is the effect of throwing out sites that are not reliably aligned?  </a:t>
            </a:r>
          </a:p>
          <a:p>
            <a:r>
              <a:rPr lang="en-US" dirty="0" smtClean="0"/>
              <a:t>What can one do to avoid phylogenetic reconstruction artifacts due to progressive alignment of non-homologous sites?</a:t>
            </a:r>
          </a:p>
          <a:p>
            <a:pPr marL="0" indent="0">
              <a:buNone/>
            </a:pPr>
            <a:r>
              <a:rPr lang="en-US" dirty="0" smtClean="0"/>
              <a:t>   (consider guide trees and gaps)</a:t>
            </a:r>
          </a:p>
          <a:p>
            <a:pPr marL="0" indent="0">
              <a:buNone/>
            </a:pPr>
            <a:r>
              <a:rPr lang="en-US" dirty="0"/>
              <a:t/>
            </a:r>
            <a:br>
              <a:rPr lang="en-US" dirty="0"/>
            </a:br>
            <a:r>
              <a:rPr lang="en-US" dirty="0" smtClean="0"/>
              <a:t>  </a:t>
            </a:r>
            <a:endParaRPr lang="en-US" dirty="0"/>
          </a:p>
        </p:txBody>
      </p:sp>
    </p:spTree>
    <p:extLst>
      <p:ext uri="{BB962C8B-B14F-4D97-AF65-F5344CB8AC3E}">
        <p14:creationId xmlns:p14="http://schemas.microsoft.com/office/powerpoint/2010/main" val="33649082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808080"/>
    </a:dk1>
    <a:lt1>
      <a:srgbClr val="FFFF00"/>
    </a:lt1>
    <a:dk2>
      <a:srgbClr val="0C04AA"/>
    </a:dk2>
    <a:lt2>
      <a:srgbClr val="FFFF00"/>
    </a:lt2>
    <a:accent1>
      <a:srgbClr val="CCFFFF"/>
    </a:accent1>
    <a:accent2>
      <a:srgbClr val="3333CC"/>
    </a:accent2>
    <a:accent3>
      <a:srgbClr val="AAAAD2"/>
    </a:accent3>
    <a:accent4>
      <a:srgbClr val="DADA00"/>
    </a:accent4>
    <a:accent5>
      <a:srgbClr val="E2FFFF"/>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2310</TotalTime>
  <Words>1497</Words>
  <Application>Microsoft Macintosh PowerPoint</Application>
  <PresentationFormat>On-screen Show (4:3)</PresentationFormat>
  <Paragraphs>244</Paragraphs>
  <Slides>33</Slides>
  <Notes>12</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1_Default Design</vt:lpstr>
      <vt:lpstr>2_Office Theme</vt:lpstr>
      <vt:lpstr>2_Default Design</vt:lpstr>
      <vt:lpstr>Default Design</vt:lpstr>
      <vt:lpstr>4_Blank Presentation</vt:lpstr>
      <vt:lpstr>MCB5472  Computer methods in  molecular evolution</vt:lpstr>
      <vt:lpstr>Review of Alignments</vt:lpstr>
      <vt:lpstr>PowerPoint Presentation</vt:lpstr>
      <vt:lpstr>PowerPoint Presentation</vt:lpstr>
      <vt:lpstr>PowerPoint Presentation</vt:lpstr>
      <vt:lpstr>PowerPoint Presentation</vt:lpstr>
      <vt:lpstr>PowerPoint Presentation</vt:lpstr>
      <vt:lpstr>SATé Simultaneous Alignment and Tree Estimation </vt:lpstr>
      <vt:lpstr>Discussion</vt:lpstr>
      <vt:lpstr>PowerPoint Presentation</vt:lpstr>
      <vt:lpstr>Terminology for Trees</vt:lpstr>
      <vt:lpstr>Terminology</vt:lpstr>
      <vt:lpstr>PowerPoint Presentation</vt:lpstr>
      <vt:lpstr>PowerPoint Presentation</vt:lpstr>
      <vt:lpstr>PowerPoint Presentation</vt:lpstr>
      <vt:lpstr>PowerPoint Presentation</vt:lpstr>
      <vt:lpstr>Test:Which of these trees is different?</vt:lpstr>
      <vt:lpstr>Steps in phylogenetic analysis</vt:lpstr>
      <vt:lpstr>Phylogenetic reconstruction - How</vt:lpstr>
      <vt:lpstr>Phylogenetic reconstruction - How</vt:lpstr>
      <vt:lpstr>PowerPoint Presentation</vt:lpstr>
      <vt:lpstr>Bootstrap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Assignments for next week Monday:</vt:lpstr>
      <vt:lpstr>assignments continued  </vt:lpstr>
    </vt:vector>
  </TitlesOfParts>
  <Manager/>
  <Company>University of Connecticut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J Peter Gogarten</cp:lastModifiedBy>
  <cp:revision>54</cp:revision>
  <cp:lastPrinted>2014-03-24T00:22:28Z</cp:lastPrinted>
  <dcterms:modified xsi:type="dcterms:W3CDTF">2014-03-25T20:31:43Z</dcterms:modified>
  <cp:category/>
</cp:coreProperties>
</file>