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7"/>
  </p:notesMasterIdLst>
  <p:sldIdLst>
    <p:sldId id="259" r:id="rId2"/>
    <p:sldId id="260" r:id="rId3"/>
    <p:sldId id="256" r:id="rId4"/>
    <p:sldId id="264" r:id="rId5"/>
    <p:sldId id="265" r:id="rId6"/>
    <p:sldId id="266" r:id="rId7"/>
    <p:sldId id="267" r:id="rId8"/>
    <p:sldId id="268" r:id="rId9"/>
    <p:sldId id="269" r:id="rId10"/>
    <p:sldId id="262" r:id="rId11"/>
    <p:sldId id="270" r:id="rId12"/>
    <p:sldId id="271" r:id="rId13"/>
    <p:sldId id="258" r:id="rId14"/>
    <p:sldId id="263" r:id="rId15"/>
    <p:sldId id="272"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121" d="100"/>
          <a:sy n="121" d="100"/>
        </p:scale>
        <p:origin x="1904" y="17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0B3627-F8D4-2540-8515-3D07D9221C54}" type="datetimeFigureOut">
              <a:rPr lang="en-US" smtClean="0"/>
              <a:t>5/20/20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78A841-D848-9645-B600-6566CC0799B2}" type="slidenum">
              <a:rPr lang="en-US" smtClean="0"/>
              <a:t>‹#›</a:t>
            </a:fld>
            <a:endParaRPr lang="en-US"/>
          </a:p>
        </p:txBody>
      </p:sp>
    </p:spTree>
    <p:extLst>
      <p:ext uri="{BB962C8B-B14F-4D97-AF65-F5344CB8AC3E}">
        <p14:creationId xmlns:p14="http://schemas.microsoft.com/office/powerpoint/2010/main" val="3319389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Robert </a:t>
            </a:r>
            <a:r>
              <a:rPr lang="en-US" dirty="0" err="1"/>
              <a:t>Frouin</a:t>
            </a:r>
            <a:r>
              <a:rPr lang="en-US" dirty="0"/>
              <a:t>, my Colleague and I, are excited to be part of the PACE team.</a:t>
            </a:r>
          </a:p>
          <a:p>
            <a:r>
              <a:rPr lang="en-US" dirty="0"/>
              <a:t>Our focus is on generating radiative product for PACE at each pixel.</a:t>
            </a:r>
          </a:p>
          <a:p>
            <a:r>
              <a:rPr lang="en-US" dirty="0"/>
              <a:t>These include legacy products as well as novel one.</a:t>
            </a:r>
          </a:p>
          <a:p>
            <a:r>
              <a:rPr lang="en-US" dirty="0"/>
              <a:t>Our aim is for them to be useful - that is based on the needs of the community, state-of-the-art, validated and with known </a:t>
            </a:r>
            <a:r>
              <a:rPr lang="en-US" dirty="0" err="1"/>
              <a:t>uncertanities</a:t>
            </a:r>
            <a:r>
              <a:rPr lang="en-US" dirty="0"/>
              <a:t>.</a:t>
            </a:r>
          </a:p>
        </p:txBody>
      </p:sp>
      <p:sp>
        <p:nvSpPr>
          <p:cNvPr id="4" name="Slide Number Placeholder 3"/>
          <p:cNvSpPr>
            <a:spLocks noGrp="1"/>
          </p:cNvSpPr>
          <p:nvPr>
            <p:ph type="sldNum" sz="quarter" idx="5"/>
          </p:nvPr>
        </p:nvSpPr>
        <p:spPr/>
        <p:txBody>
          <a:bodyPr/>
          <a:lstStyle/>
          <a:p>
            <a:fld id="{B378A841-D848-9645-B600-6566CC0799B2}" type="slidenum">
              <a:rPr lang="en-US" smtClean="0"/>
              <a:t>1</a:t>
            </a:fld>
            <a:endParaRPr lang="en-US"/>
          </a:p>
        </p:txBody>
      </p:sp>
    </p:spTree>
    <p:extLst>
      <p:ext uri="{BB962C8B-B14F-4D97-AF65-F5344CB8AC3E}">
        <p14:creationId xmlns:p14="http://schemas.microsoft.com/office/powerpoint/2010/main" val="927537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deliverables of our project are algorithms to obtain:</a:t>
            </a:r>
          </a:p>
          <a:p>
            <a:r>
              <a:rPr lang="en-US" dirty="0"/>
              <a:t>Ocean albedo and Planar and scalar irradiance at both just above and just below the ocean's surface as well as at additional specific levels below the surface.</a:t>
            </a:r>
          </a:p>
          <a:p>
            <a:r>
              <a:rPr lang="en-US" dirty="0"/>
              <a:t>Spectral resolution is 5nm spanning from 400 to 700nm.</a:t>
            </a:r>
          </a:p>
          <a:p>
            <a:r>
              <a:rPr lang="en-US" dirty="0"/>
              <a:t>Band integrated PAR (400-700) and UVA (340-400) fluxes of interest to biogeochemical processes such as primary productivity and photochemistry.</a:t>
            </a:r>
          </a:p>
          <a:p>
            <a:endParaRPr lang="en-US" dirty="0"/>
          </a:p>
          <a:p>
            <a:r>
              <a:rPr lang="en-US" dirty="0"/>
              <a:t>The sub-surface light fields could be provided as such or via appropriate k-functions.</a:t>
            </a:r>
          </a:p>
          <a:p>
            <a:endParaRPr lang="en-US" dirty="0"/>
          </a:p>
          <a:p>
            <a:r>
              <a:rPr lang="en-US" dirty="0"/>
              <a:t>All these products will be validated and will have associated pixel-by-pixel uncertainties.</a:t>
            </a:r>
          </a:p>
        </p:txBody>
      </p:sp>
      <p:sp>
        <p:nvSpPr>
          <p:cNvPr id="4" name="Slide Number Placeholder 3"/>
          <p:cNvSpPr>
            <a:spLocks noGrp="1"/>
          </p:cNvSpPr>
          <p:nvPr>
            <p:ph type="sldNum" sz="quarter" idx="5"/>
          </p:nvPr>
        </p:nvSpPr>
        <p:spPr/>
        <p:txBody>
          <a:bodyPr/>
          <a:lstStyle/>
          <a:p>
            <a:fld id="{B378A841-D848-9645-B600-6566CC0799B2}" type="slidenum">
              <a:rPr lang="en-US" smtClean="0"/>
              <a:t>2</a:t>
            </a:fld>
            <a:endParaRPr lang="en-US"/>
          </a:p>
        </p:txBody>
      </p:sp>
    </p:spTree>
    <p:extLst>
      <p:ext uri="{BB962C8B-B14F-4D97-AF65-F5344CB8AC3E}">
        <p14:creationId xmlns:p14="http://schemas.microsoft.com/office/powerpoint/2010/main" val="2904815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C7BB75-4A2B-C549-93D3-D515F038D3BF}" type="slidenum">
              <a:rPr lang="en-US" smtClean="0"/>
              <a:t>3</a:t>
            </a:fld>
            <a:endParaRPr lang="en-US"/>
          </a:p>
        </p:txBody>
      </p:sp>
    </p:spTree>
    <p:extLst>
      <p:ext uri="{BB962C8B-B14F-4D97-AF65-F5344CB8AC3E}">
        <p14:creationId xmlns:p14="http://schemas.microsoft.com/office/powerpoint/2010/main" val="4043654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Propagation of light fields to depth will be for daily radiation products and involve legacy products as well as new ones.</a:t>
            </a:r>
          </a:p>
          <a:p>
            <a:r>
              <a:rPr lang="en-US" dirty="0"/>
              <a:t>Legacy products include the planar attenuation at 490nm and PAR near the surface.</a:t>
            </a:r>
          </a:p>
          <a:p>
            <a:endParaRPr lang="en-US" dirty="0"/>
          </a:p>
          <a:p>
            <a:r>
              <a:rPr lang="en-US" dirty="0"/>
              <a:t>The novel products will be derived in consultation with users and could include</a:t>
            </a:r>
          </a:p>
          <a:p>
            <a:endParaRPr lang="en-US" dirty="0"/>
          </a:p>
          <a:p>
            <a:r>
              <a:rPr lang="en-US" dirty="0"/>
              <a:t>PAR products such as euphotic depth or a specific </a:t>
            </a:r>
            <a:r>
              <a:rPr lang="en-US" dirty="0" err="1"/>
              <a:t>isolume</a:t>
            </a:r>
            <a:r>
              <a:rPr lang="en-US" dirty="0"/>
              <a:t> depth or median light levels in the ML.</a:t>
            </a:r>
          </a:p>
          <a:p>
            <a:endParaRPr lang="en-US" dirty="0"/>
          </a:p>
          <a:p>
            <a:r>
              <a:rPr lang="en-US" dirty="0"/>
              <a:t>Radiative fields at given depths or, alternatively, the associated k functions.</a:t>
            </a:r>
          </a:p>
          <a:p>
            <a:endParaRPr lang="en-US" dirty="0"/>
          </a:p>
          <a:p>
            <a:r>
              <a:rPr lang="en-US" dirty="0"/>
              <a:t>The methods to obtain them will be based on a variety of approaches spanning spanning from empirical approaches to those based on radiative transfer computations using IOPs </a:t>
            </a:r>
            <a:r>
              <a:rPr lang="en-US" dirty="0" err="1"/>
              <a:t>retreived</a:t>
            </a:r>
            <a:r>
              <a:rPr lang="en-US" dirty="0"/>
              <a:t> with PACE. An example of the empirical approach is a recent study we have conducted (in review for RSE) where we used a profiling-floats-based radiometry dataset to build an algorithm to compute planar radiometric quantities for PAR and E(490) at any depth given surface observations.</a:t>
            </a:r>
          </a:p>
          <a:p>
            <a:endParaRPr lang="en-US" dirty="0"/>
          </a:p>
          <a:p>
            <a:r>
              <a:rPr lang="en-US" dirty="0"/>
              <a:t>The resolution and coverage of these products could be the same as the surface radiative products (based on users needs).</a:t>
            </a:r>
          </a:p>
        </p:txBody>
      </p:sp>
      <p:sp>
        <p:nvSpPr>
          <p:cNvPr id="4" name="Slide Number Placeholder 3"/>
          <p:cNvSpPr>
            <a:spLocks noGrp="1"/>
          </p:cNvSpPr>
          <p:nvPr>
            <p:ph type="sldNum" sz="quarter" idx="5"/>
          </p:nvPr>
        </p:nvSpPr>
        <p:spPr/>
        <p:txBody>
          <a:bodyPr/>
          <a:lstStyle/>
          <a:p>
            <a:fld id="{B378A841-D848-9645-B600-6566CC0799B2}" type="slidenum">
              <a:rPr lang="en-US" smtClean="0"/>
              <a:t>10</a:t>
            </a:fld>
            <a:endParaRPr lang="en-US"/>
          </a:p>
        </p:txBody>
      </p:sp>
    </p:spTree>
    <p:extLst>
      <p:ext uri="{BB962C8B-B14F-4D97-AF65-F5344CB8AC3E}">
        <p14:creationId xmlns:p14="http://schemas.microsoft.com/office/powerpoint/2010/main" val="633711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Uncertainties in subsurface light field will be computed based on the method used to compute them. For example, if IOPs from PACE are used to compute attenuation functions then their uncertainties (expected to provided with this product) will be propagated. Additional uncertainties, such as those from RT computations will be propagated as well.</a:t>
            </a:r>
          </a:p>
          <a:p>
            <a:endParaRPr lang="en-US" dirty="0"/>
          </a:p>
          <a:p>
            <a:r>
              <a:rPr lang="en-US" dirty="0"/>
              <a:t>To verify our approach for subsurface radiative quantities as well as their uncertainties we will compare them to field measurements.</a:t>
            </a:r>
          </a:p>
          <a:p>
            <a:endParaRPr lang="en-US" dirty="0"/>
          </a:p>
          <a:p>
            <a:endParaRPr lang="en-US" dirty="0"/>
          </a:p>
        </p:txBody>
      </p:sp>
      <p:sp>
        <p:nvSpPr>
          <p:cNvPr id="4" name="Slide Number Placeholder 3"/>
          <p:cNvSpPr>
            <a:spLocks noGrp="1"/>
          </p:cNvSpPr>
          <p:nvPr>
            <p:ph type="sldNum" sz="quarter" idx="5"/>
          </p:nvPr>
        </p:nvSpPr>
        <p:spPr/>
        <p:txBody>
          <a:bodyPr/>
          <a:lstStyle/>
          <a:p>
            <a:fld id="{B378A841-D848-9645-B600-6566CC0799B2}" type="slidenum">
              <a:rPr lang="en-US" smtClean="0"/>
              <a:t>11</a:t>
            </a:fld>
            <a:endParaRPr lang="en-US"/>
          </a:p>
        </p:txBody>
      </p:sp>
    </p:spTree>
    <p:extLst>
      <p:ext uri="{BB962C8B-B14F-4D97-AF65-F5344CB8AC3E}">
        <p14:creationId xmlns:p14="http://schemas.microsoft.com/office/powerpoint/2010/main" val="1791864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determine the best approach to compute subsurface light field and its uncertainties we will use field data </a:t>
            </a:r>
          </a:p>
          <a:p>
            <a:r>
              <a:rPr lang="en-US" dirty="0"/>
              <a:t>to:</a:t>
            </a:r>
          </a:p>
          <a:p>
            <a:r>
              <a:rPr lang="en-US" dirty="0"/>
              <a:t>1. derive and evaluate empirical approaches (e.g. Xing et al., in review).</a:t>
            </a:r>
          </a:p>
          <a:p>
            <a:r>
              <a:rPr lang="en-US" dirty="0"/>
              <a:t>2. evaluate semi-analytical approaches.</a:t>
            </a:r>
          </a:p>
          <a:p>
            <a:endParaRPr lang="en-US" dirty="0"/>
          </a:p>
          <a:p>
            <a:r>
              <a:rPr lang="en-US" dirty="0"/>
              <a:t>Datasets we have access to are:</a:t>
            </a:r>
          </a:p>
          <a:p>
            <a:r>
              <a:rPr lang="en-US" dirty="0"/>
              <a:t>BGC-Argo: currently has more than 16K </a:t>
            </a:r>
            <a:r>
              <a:rPr lang="en-US" dirty="0" err="1"/>
              <a:t>QCed</a:t>
            </a:r>
            <a:r>
              <a:rPr lang="en-US" dirty="0"/>
              <a:t> profiles of radiometry providing the  depth distribution of Ed at three wavelengths + PAR</a:t>
            </a:r>
          </a:p>
          <a:p>
            <a:endParaRPr lang="en-US" dirty="0"/>
          </a:p>
          <a:p>
            <a:r>
              <a:rPr lang="en-US" dirty="0"/>
              <a:t>MOBY and BOUSSOLE: These two sites used for vicarious calibration collect near surface radiometry at discreet depth, an </a:t>
            </a:r>
            <a:r>
              <a:rPr lang="en-US" dirty="0" err="1"/>
              <a:t>hyperspectraly</a:t>
            </a:r>
            <a:r>
              <a:rPr lang="en-US" dirty="0"/>
              <a:t> at MOBY.</a:t>
            </a:r>
          </a:p>
          <a:p>
            <a:endParaRPr lang="en-US" dirty="0"/>
          </a:p>
          <a:p>
            <a:r>
              <a:rPr lang="en-US" dirty="0"/>
              <a:t>Moorings (</a:t>
            </a:r>
            <a:r>
              <a:rPr lang="en-US" dirty="0" err="1"/>
              <a:t>OceanSITES</a:t>
            </a:r>
            <a:r>
              <a:rPr lang="en-US" dirty="0"/>
              <a:t> and OOI): hourly data through out the day.</a:t>
            </a:r>
          </a:p>
          <a:p>
            <a:endParaRPr lang="en-US" dirty="0"/>
          </a:p>
          <a:p>
            <a:r>
              <a:rPr lang="en-US" dirty="0"/>
              <a:t>Databases such as </a:t>
            </a:r>
            <a:r>
              <a:rPr lang="en-US" dirty="0" err="1"/>
              <a:t>SeaBASS</a:t>
            </a:r>
            <a:r>
              <a:rPr lang="en-US" dirty="0"/>
              <a:t> and PANGAEA</a:t>
            </a:r>
          </a:p>
          <a:p>
            <a:endParaRPr lang="en-US" dirty="0"/>
          </a:p>
          <a:p>
            <a:r>
              <a:rPr lang="en-US" dirty="0"/>
              <a:t>If you are aware of more data, please let us know. In particular, we are not aware of scalar irradiance datasets available other than for PAR.</a:t>
            </a:r>
          </a:p>
          <a:p>
            <a:endParaRPr lang="en-US" dirty="0"/>
          </a:p>
          <a:p>
            <a:endParaRPr lang="en-US" dirty="0"/>
          </a:p>
        </p:txBody>
      </p:sp>
      <p:sp>
        <p:nvSpPr>
          <p:cNvPr id="4" name="Slide Number Placeholder 3"/>
          <p:cNvSpPr>
            <a:spLocks noGrp="1"/>
          </p:cNvSpPr>
          <p:nvPr>
            <p:ph type="sldNum" sz="quarter" idx="5"/>
          </p:nvPr>
        </p:nvSpPr>
        <p:spPr/>
        <p:txBody>
          <a:bodyPr/>
          <a:lstStyle/>
          <a:p>
            <a:fld id="{B378A841-D848-9645-B600-6566CC0799B2}" type="slidenum">
              <a:rPr lang="en-US" smtClean="0"/>
              <a:t>12</a:t>
            </a:fld>
            <a:endParaRPr lang="en-US"/>
          </a:p>
        </p:txBody>
      </p:sp>
    </p:spTree>
    <p:extLst>
      <p:ext uri="{BB962C8B-B14F-4D97-AF65-F5344CB8AC3E}">
        <p14:creationId xmlns:p14="http://schemas.microsoft.com/office/powerpoint/2010/main" val="589827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plan to use standard metrics such as absolute and relative bias, RMSD, RRMSD </a:t>
            </a:r>
            <a:r>
              <a:rPr lang="en-US" dirty="0" err="1"/>
              <a:t>etc</a:t>
            </a:r>
            <a:r>
              <a:rPr lang="en-US" dirty="0"/>
              <a:t>'.</a:t>
            </a:r>
          </a:p>
          <a:p>
            <a:endParaRPr lang="en-US" dirty="0"/>
          </a:p>
          <a:p>
            <a:r>
              <a:rPr lang="en-US" dirty="0"/>
              <a:t>The values of radiative quantities are constrained physically as well as empirically and their acceptable ranges are known.</a:t>
            </a:r>
          </a:p>
          <a:p>
            <a:endParaRPr lang="en-US" dirty="0"/>
          </a:p>
          <a:p>
            <a:r>
              <a:rPr lang="en-US" dirty="0"/>
              <a:t>The spatial domain of our product is the global optically deep ocean.</a:t>
            </a:r>
          </a:p>
          <a:p>
            <a:endParaRPr lang="en-US" dirty="0"/>
          </a:p>
          <a:p>
            <a:r>
              <a:rPr lang="en-US" dirty="0"/>
              <a:t>We will develop a mask for optically shallow waters.</a:t>
            </a:r>
          </a:p>
          <a:p>
            <a:endParaRPr lang="en-US" dirty="0"/>
          </a:p>
          <a:p>
            <a:r>
              <a:rPr lang="en-US" dirty="0"/>
              <a:t>We expect the largest uncertainties to be in partially cloudy conditions as well as at high latitudes near polar night.</a:t>
            </a:r>
          </a:p>
          <a:p>
            <a:endParaRPr lang="en-US" dirty="0"/>
          </a:p>
          <a:p>
            <a:endParaRPr lang="en-US" dirty="0"/>
          </a:p>
        </p:txBody>
      </p:sp>
      <p:sp>
        <p:nvSpPr>
          <p:cNvPr id="4" name="Slide Number Placeholder 3"/>
          <p:cNvSpPr>
            <a:spLocks noGrp="1"/>
          </p:cNvSpPr>
          <p:nvPr>
            <p:ph type="sldNum" sz="quarter" idx="5"/>
          </p:nvPr>
        </p:nvSpPr>
        <p:spPr/>
        <p:txBody>
          <a:bodyPr/>
          <a:lstStyle/>
          <a:p>
            <a:fld id="{B378A841-D848-9645-B600-6566CC0799B2}" type="slidenum">
              <a:rPr lang="en-US" smtClean="0"/>
              <a:t>13</a:t>
            </a:fld>
            <a:endParaRPr lang="en-US"/>
          </a:p>
        </p:txBody>
      </p:sp>
    </p:spTree>
    <p:extLst>
      <p:ext uri="{BB962C8B-B14F-4D97-AF65-F5344CB8AC3E}">
        <p14:creationId xmlns:p14="http://schemas.microsoft.com/office/powerpoint/2010/main" val="3964918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tentative timeline is as follows:</a:t>
            </a:r>
          </a:p>
          <a:p>
            <a:r>
              <a:rPr lang="en-US" dirty="0"/>
              <a:t>We will consult users (early adopters) to ensure the products we will deliver are fit for purpose.</a:t>
            </a:r>
          </a:p>
          <a:p>
            <a:endParaRPr lang="en-US" dirty="0"/>
          </a:p>
          <a:p>
            <a:r>
              <a:rPr lang="en-US" dirty="0"/>
              <a:t>Year one will also be used to assemble datasets of measured light fields and perform </a:t>
            </a:r>
            <a:r>
              <a:rPr lang="en-US" dirty="0" err="1"/>
              <a:t>ratidative</a:t>
            </a:r>
            <a:r>
              <a:rPr lang="en-US" dirty="0"/>
              <a:t>-transfer calculations.</a:t>
            </a:r>
          </a:p>
          <a:p>
            <a:endParaRPr lang="en-US" dirty="0"/>
          </a:p>
          <a:p>
            <a:r>
              <a:rPr lang="en-US" dirty="0"/>
              <a:t>We will build and test algorithms in years one and two and evaluate them with data starting in year two.</a:t>
            </a:r>
          </a:p>
          <a:p>
            <a:endParaRPr lang="en-US" dirty="0"/>
          </a:p>
          <a:p>
            <a:r>
              <a:rPr lang="en-US" dirty="0"/>
              <a:t>Finally we will interface with the Goddard team to implement the algorithms at the latest by the middle of the second year and write the associated protocols and manuscripts.</a:t>
            </a:r>
          </a:p>
        </p:txBody>
      </p:sp>
      <p:sp>
        <p:nvSpPr>
          <p:cNvPr id="4" name="Slide Number Placeholder 3"/>
          <p:cNvSpPr>
            <a:spLocks noGrp="1"/>
          </p:cNvSpPr>
          <p:nvPr>
            <p:ph type="sldNum" sz="quarter" idx="5"/>
          </p:nvPr>
        </p:nvSpPr>
        <p:spPr/>
        <p:txBody>
          <a:bodyPr/>
          <a:lstStyle/>
          <a:p>
            <a:fld id="{B378A841-D848-9645-B600-6566CC0799B2}" type="slidenum">
              <a:rPr lang="en-US" smtClean="0"/>
              <a:t>14</a:t>
            </a:fld>
            <a:endParaRPr lang="en-US"/>
          </a:p>
        </p:txBody>
      </p:sp>
    </p:spTree>
    <p:extLst>
      <p:ext uri="{BB962C8B-B14F-4D97-AF65-F5344CB8AC3E}">
        <p14:creationId xmlns:p14="http://schemas.microsoft.com/office/powerpoint/2010/main" val="3702582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attention.</a:t>
            </a:r>
          </a:p>
          <a:p>
            <a:endParaRPr lang="en-US" dirty="0"/>
          </a:p>
          <a:p>
            <a:r>
              <a:rPr lang="en-US" dirty="0"/>
              <a:t>If you have any questions or comments, please send them to us.</a:t>
            </a:r>
          </a:p>
          <a:p>
            <a:endParaRPr lang="en-US" dirty="0"/>
          </a:p>
          <a:p>
            <a:r>
              <a:rPr lang="en-US" dirty="0"/>
              <a:t>Ditto if you have any suggestions regarding datasets and relevant papers you think we should be aware of.</a:t>
            </a:r>
          </a:p>
          <a:p>
            <a:endParaRPr lang="en-US" dirty="0"/>
          </a:p>
          <a:p>
            <a:r>
              <a:rPr lang="en-US" dirty="0"/>
              <a:t>Finally, if you see a way by which our projects can collaborate, please tell us. </a:t>
            </a:r>
          </a:p>
          <a:p>
            <a:endParaRPr lang="en-US" dirty="0"/>
          </a:p>
          <a:p>
            <a:r>
              <a:rPr lang="en-US" dirty="0"/>
              <a:t>We look forward for a productive </a:t>
            </a:r>
            <a:r>
              <a:rPr lang="en-US"/>
              <a:t>fun-filled time </a:t>
            </a:r>
            <a:r>
              <a:rPr lang="en-US" dirty="0"/>
              <a:t>on the PACE Science Team!</a:t>
            </a:r>
          </a:p>
        </p:txBody>
      </p:sp>
      <p:sp>
        <p:nvSpPr>
          <p:cNvPr id="4" name="Slide Number Placeholder 3"/>
          <p:cNvSpPr>
            <a:spLocks noGrp="1"/>
          </p:cNvSpPr>
          <p:nvPr>
            <p:ph type="sldNum" sz="quarter" idx="5"/>
          </p:nvPr>
        </p:nvSpPr>
        <p:spPr/>
        <p:txBody>
          <a:bodyPr/>
          <a:lstStyle/>
          <a:p>
            <a:fld id="{B378A841-D848-9645-B600-6566CC0799B2}" type="slidenum">
              <a:rPr lang="en-US" smtClean="0"/>
              <a:t>15</a:t>
            </a:fld>
            <a:endParaRPr lang="en-US"/>
          </a:p>
        </p:txBody>
      </p:sp>
    </p:spTree>
    <p:extLst>
      <p:ext uri="{BB962C8B-B14F-4D97-AF65-F5344CB8AC3E}">
        <p14:creationId xmlns:p14="http://schemas.microsoft.com/office/powerpoint/2010/main" val="640843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5A90C2E-60F4-964E-BD70-ED039BF96721}" type="datetimeFigureOut">
              <a:rPr lang="en-US" smtClean="0"/>
              <a:t>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FB540C-3D20-C94E-9532-5FFE7F167F79}" type="slidenum">
              <a:rPr lang="en-US" smtClean="0"/>
              <a:t>‹#›</a:t>
            </a:fld>
            <a:endParaRPr lang="en-US"/>
          </a:p>
        </p:txBody>
      </p:sp>
    </p:spTree>
    <p:extLst>
      <p:ext uri="{BB962C8B-B14F-4D97-AF65-F5344CB8AC3E}">
        <p14:creationId xmlns:p14="http://schemas.microsoft.com/office/powerpoint/2010/main" val="1913279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A90C2E-60F4-964E-BD70-ED039BF96721}" type="datetimeFigureOut">
              <a:rPr lang="en-US" smtClean="0"/>
              <a:t>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FB540C-3D20-C94E-9532-5FFE7F167F79}" type="slidenum">
              <a:rPr lang="en-US" smtClean="0"/>
              <a:t>‹#›</a:t>
            </a:fld>
            <a:endParaRPr lang="en-US"/>
          </a:p>
        </p:txBody>
      </p:sp>
    </p:spTree>
    <p:extLst>
      <p:ext uri="{BB962C8B-B14F-4D97-AF65-F5344CB8AC3E}">
        <p14:creationId xmlns:p14="http://schemas.microsoft.com/office/powerpoint/2010/main" val="2192942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A90C2E-60F4-964E-BD70-ED039BF96721}" type="datetimeFigureOut">
              <a:rPr lang="en-US" smtClean="0"/>
              <a:t>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FB540C-3D20-C94E-9532-5FFE7F167F79}" type="slidenum">
              <a:rPr lang="en-US" smtClean="0"/>
              <a:t>‹#›</a:t>
            </a:fld>
            <a:endParaRPr lang="en-US"/>
          </a:p>
        </p:txBody>
      </p:sp>
    </p:spTree>
    <p:extLst>
      <p:ext uri="{BB962C8B-B14F-4D97-AF65-F5344CB8AC3E}">
        <p14:creationId xmlns:p14="http://schemas.microsoft.com/office/powerpoint/2010/main" val="2802833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A90C2E-60F4-964E-BD70-ED039BF96721}" type="datetimeFigureOut">
              <a:rPr lang="en-US" smtClean="0"/>
              <a:t>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FB540C-3D20-C94E-9532-5FFE7F167F79}" type="slidenum">
              <a:rPr lang="en-US" smtClean="0"/>
              <a:t>‹#›</a:t>
            </a:fld>
            <a:endParaRPr lang="en-US"/>
          </a:p>
        </p:txBody>
      </p:sp>
    </p:spTree>
    <p:extLst>
      <p:ext uri="{BB962C8B-B14F-4D97-AF65-F5344CB8AC3E}">
        <p14:creationId xmlns:p14="http://schemas.microsoft.com/office/powerpoint/2010/main" val="867484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A90C2E-60F4-964E-BD70-ED039BF96721}" type="datetimeFigureOut">
              <a:rPr lang="en-US" smtClean="0"/>
              <a:t>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FB540C-3D20-C94E-9532-5FFE7F167F79}" type="slidenum">
              <a:rPr lang="en-US" smtClean="0"/>
              <a:t>‹#›</a:t>
            </a:fld>
            <a:endParaRPr lang="en-US"/>
          </a:p>
        </p:txBody>
      </p:sp>
    </p:spTree>
    <p:extLst>
      <p:ext uri="{BB962C8B-B14F-4D97-AF65-F5344CB8AC3E}">
        <p14:creationId xmlns:p14="http://schemas.microsoft.com/office/powerpoint/2010/main" val="3955322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5A90C2E-60F4-964E-BD70-ED039BF96721}" type="datetimeFigureOut">
              <a:rPr lang="en-US" smtClean="0"/>
              <a:t>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FB540C-3D20-C94E-9532-5FFE7F167F79}" type="slidenum">
              <a:rPr lang="en-US" smtClean="0"/>
              <a:t>‹#›</a:t>
            </a:fld>
            <a:endParaRPr lang="en-US"/>
          </a:p>
        </p:txBody>
      </p:sp>
    </p:spTree>
    <p:extLst>
      <p:ext uri="{BB962C8B-B14F-4D97-AF65-F5344CB8AC3E}">
        <p14:creationId xmlns:p14="http://schemas.microsoft.com/office/powerpoint/2010/main" val="3256217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5A90C2E-60F4-964E-BD70-ED039BF96721}" type="datetimeFigureOut">
              <a:rPr lang="en-US" smtClean="0"/>
              <a:t>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FB540C-3D20-C94E-9532-5FFE7F167F79}" type="slidenum">
              <a:rPr lang="en-US" smtClean="0"/>
              <a:t>‹#›</a:t>
            </a:fld>
            <a:endParaRPr lang="en-US"/>
          </a:p>
        </p:txBody>
      </p:sp>
    </p:spTree>
    <p:extLst>
      <p:ext uri="{BB962C8B-B14F-4D97-AF65-F5344CB8AC3E}">
        <p14:creationId xmlns:p14="http://schemas.microsoft.com/office/powerpoint/2010/main" val="1616508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5A90C2E-60F4-964E-BD70-ED039BF96721}" type="datetimeFigureOut">
              <a:rPr lang="en-US" smtClean="0"/>
              <a:t>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FB540C-3D20-C94E-9532-5FFE7F167F79}" type="slidenum">
              <a:rPr lang="en-US" smtClean="0"/>
              <a:t>‹#›</a:t>
            </a:fld>
            <a:endParaRPr lang="en-US"/>
          </a:p>
        </p:txBody>
      </p:sp>
    </p:spTree>
    <p:extLst>
      <p:ext uri="{BB962C8B-B14F-4D97-AF65-F5344CB8AC3E}">
        <p14:creationId xmlns:p14="http://schemas.microsoft.com/office/powerpoint/2010/main" val="3885757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A90C2E-60F4-964E-BD70-ED039BF96721}" type="datetimeFigureOut">
              <a:rPr lang="en-US" smtClean="0"/>
              <a:t>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FB540C-3D20-C94E-9532-5FFE7F167F79}" type="slidenum">
              <a:rPr lang="en-US" smtClean="0"/>
              <a:t>‹#›</a:t>
            </a:fld>
            <a:endParaRPr lang="en-US"/>
          </a:p>
        </p:txBody>
      </p:sp>
    </p:spTree>
    <p:extLst>
      <p:ext uri="{BB962C8B-B14F-4D97-AF65-F5344CB8AC3E}">
        <p14:creationId xmlns:p14="http://schemas.microsoft.com/office/powerpoint/2010/main" val="835130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A90C2E-60F4-964E-BD70-ED039BF96721}" type="datetimeFigureOut">
              <a:rPr lang="en-US" smtClean="0"/>
              <a:t>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FB540C-3D20-C94E-9532-5FFE7F167F79}" type="slidenum">
              <a:rPr lang="en-US" smtClean="0"/>
              <a:t>‹#›</a:t>
            </a:fld>
            <a:endParaRPr lang="en-US"/>
          </a:p>
        </p:txBody>
      </p:sp>
    </p:spTree>
    <p:extLst>
      <p:ext uri="{BB962C8B-B14F-4D97-AF65-F5344CB8AC3E}">
        <p14:creationId xmlns:p14="http://schemas.microsoft.com/office/powerpoint/2010/main" val="3734981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A90C2E-60F4-964E-BD70-ED039BF96721}" type="datetimeFigureOut">
              <a:rPr lang="en-US" smtClean="0"/>
              <a:t>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FB540C-3D20-C94E-9532-5FFE7F167F79}" type="slidenum">
              <a:rPr lang="en-US" smtClean="0"/>
              <a:t>‹#›</a:t>
            </a:fld>
            <a:endParaRPr lang="en-US"/>
          </a:p>
        </p:txBody>
      </p:sp>
    </p:spTree>
    <p:extLst>
      <p:ext uri="{BB962C8B-B14F-4D97-AF65-F5344CB8AC3E}">
        <p14:creationId xmlns:p14="http://schemas.microsoft.com/office/powerpoint/2010/main" val="1947208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A90C2E-60F4-964E-BD70-ED039BF96721}" type="datetimeFigureOut">
              <a:rPr lang="en-US" smtClean="0"/>
              <a:t>5/20/20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FB540C-3D20-C94E-9532-5FFE7F167F79}" type="slidenum">
              <a:rPr lang="en-US" smtClean="0"/>
              <a:t>‹#›</a:t>
            </a:fld>
            <a:endParaRPr lang="en-US"/>
          </a:p>
        </p:txBody>
      </p:sp>
    </p:spTree>
    <p:extLst>
      <p:ext uri="{BB962C8B-B14F-4D97-AF65-F5344CB8AC3E}">
        <p14:creationId xmlns:p14="http://schemas.microsoft.com/office/powerpoint/2010/main" val="15781516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person, man, indoor, front&#10;&#10;Description automatically generated">
            <a:extLst>
              <a:ext uri="{FF2B5EF4-FFF2-40B4-BE49-F238E27FC236}">
                <a16:creationId xmlns:a16="http://schemas.microsoft.com/office/drawing/2014/main" id="{A9812F65-EE83-D240-96D0-3AF65CADC32F}"/>
              </a:ext>
            </a:extLst>
          </p:cNvPr>
          <p:cNvPicPr>
            <a:picLocks noChangeAspect="1"/>
          </p:cNvPicPr>
          <p:nvPr/>
        </p:nvPicPr>
        <p:blipFill rotWithShape="1">
          <a:blip r:embed="rId5"/>
          <a:srcRect l="13806"/>
          <a:stretch/>
        </p:blipFill>
        <p:spPr>
          <a:xfrm rot="5400000">
            <a:off x="4594937" y="1565161"/>
            <a:ext cx="3222092" cy="2803659"/>
          </a:xfrm>
          <a:prstGeom prst="rect">
            <a:avLst/>
          </a:prstGeom>
        </p:spPr>
      </p:pic>
      <p:sp>
        <p:nvSpPr>
          <p:cNvPr id="2" name="TextBox 1">
            <a:extLst>
              <a:ext uri="{FF2B5EF4-FFF2-40B4-BE49-F238E27FC236}">
                <a16:creationId xmlns:a16="http://schemas.microsoft.com/office/drawing/2014/main" id="{6275E4D2-0E6B-5846-B2F7-7CF7545E3910}"/>
              </a:ext>
            </a:extLst>
          </p:cNvPr>
          <p:cNvSpPr txBox="1"/>
          <p:nvPr/>
        </p:nvSpPr>
        <p:spPr>
          <a:xfrm>
            <a:off x="1176229" y="105103"/>
            <a:ext cx="6791539" cy="646331"/>
          </a:xfrm>
          <a:prstGeom prst="rect">
            <a:avLst/>
          </a:prstGeom>
          <a:noFill/>
        </p:spPr>
        <p:txBody>
          <a:bodyPr wrap="none" rtlCol="0">
            <a:spAutoFit/>
          </a:bodyPr>
          <a:lstStyle/>
          <a:p>
            <a:r>
              <a:rPr lang="en-US" sz="3600" dirty="0"/>
              <a:t>Radiative products for the PACE era</a:t>
            </a:r>
          </a:p>
        </p:txBody>
      </p:sp>
      <p:sp>
        <p:nvSpPr>
          <p:cNvPr id="3" name="TextBox 2">
            <a:extLst>
              <a:ext uri="{FF2B5EF4-FFF2-40B4-BE49-F238E27FC236}">
                <a16:creationId xmlns:a16="http://schemas.microsoft.com/office/drawing/2014/main" id="{C5237177-5B9A-6740-98DB-14A58F156636}"/>
              </a:ext>
            </a:extLst>
          </p:cNvPr>
          <p:cNvSpPr txBox="1"/>
          <p:nvPr/>
        </p:nvSpPr>
        <p:spPr>
          <a:xfrm>
            <a:off x="1113360" y="751434"/>
            <a:ext cx="6917278" cy="461665"/>
          </a:xfrm>
          <a:prstGeom prst="rect">
            <a:avLst/>
          </a:prstGeom>
          <a:noFill/>
        </p:spPr>
        <p:txBody>
          <a:bodyPr wrap="none" rtlCol="0">
            <a:spAutoFit/>
          </a:bodyPr>
          <a:lstStyle/>
          <a:p>
            <a:r>
              <a:rPr lang="en-US" sz="2400" dirty="0"/>
              <a:t>Emmanuel Boss (</a:t>
            </a:r>
            <a:r>
              <a:rPr lang="en-US" sz="2400" dirty="0" err="1"/>
              <a:t>Umaine</a:t>
            </a:r>
            <a:r>
              <a:rPr lang="en-US" sz="2400" dirty="0"/>
              <a:t>) &amp; Robert </a:t>
            </a:r>
            <a:r>
              <a:rPr lang="en-US" sz="2400" dirty="0" err="1"/>
              <a:t>Frouin</a:t>
            </a:r>
            <a:r>
              <a:rPr lang="en-US" sz="2400" dirty="0"/>
              <a:t> (UCSD-SIO)</a:t>
            </a:r>
          </a:p>
        </p:txBody>
      </p:sp>
      <p:sp>
        <p:nvSpPr>
          <p:cNvPr id="6" name="TextBox 5">
            <a:extLst>
              <a:ext uri="{FF2B5EF4-FFF2-40B4-BE49-F238E27FC236}">
                <a16:creationId xmlns:a16="http://schemas.microsoft.com/office/drawing/2014/main" id="{F30053A2-D7E6-4E4D-BB6B-2D473AFDE4F5}"/>
              </a:ext>
            </a:extLst>
          </p:cNvPr>
          <p:cNvSpPr txBox="1"/>
          <p:nvPr/>
        </p:nvSpPr>
        <p:spPr>
          <a:xfrm>
            <a:off x="336331" y="4646276"/>
            <a:ext cx="8471337" cy="1938992"/>
          </a:xfrm>
          <a:prstGeom prst="rect">
            <a:avLst/>
          </a:prstGeom>
          <a:noFill/>
        </p:spPr>
        <p:txBody>
          <a:bodyPr wrap="square" rtlCol="0">
            <a:spAutoFit/>
          </a:bodyPr>
          <a:lstStyle/>
          <a:p>
            <a:r>
              <a:rPr lang="en-US" sz="2400" dirty="0"/>
              <a:t>Objective: Provide legacy radiative products + novel radiative products that are useful, state-of-the-art, validated and with known uncertainties on a pixel-by-pixel basis. </a:t>
            </a:r>
          </a:p>
          <a:p>
            <a:endParaRPr lang="en-US" sz="2400" dirty="0"/>
          </a:p>
          <a:p>
            <a:r>
              <a:rPr lang="en-US" sz="2400" dirty="0"/>
              <a:t>Useful </a:t>
            </a:r>
            <a:r>
              <a:rPr lang="en-US" sz="2400" dirty="0">
                <a:sym typeface="Wingdings" pitchFamily="2" charset="2"/>
              </a:rPr>
              <a:t> based on inputs from likely users.</a:t>
            </a:r>
          </a:p>
        </p:txBody>
      </p:sp>
      <p:pic>
        <p:nvPicPr>
          <p:cNvPr id="8" name="Picture 7" descr="A person in a blue shirt&#10;&#10;Description automatically generated">
            <a:extLst>
              <a:ext uri="{FF2B5EF4-FFF2-40B4-BE49-F238E27FC236}">
                <a16:creationId xmlns:a16="http://schemas.microsoft.com/office/drawing/2014/main" id="{7CDB1089-6090-0947-AA2C-55A45A61481E}"/>
              </a:ext>
            </a:extLst>
          </p:cNvPr>
          <p:cNvPicPr>
            <a:picLocks noChangeAspect="1"/>
          </p:cNvPicPr>
          <p:nvPr/>
        </p:nvPicPr>
        <p:blipFill rotWithShape="1">
          <a:blip r:embed="rId6"/>
          <a:srcRect l="12750" r="14703"/>
          <a:stretch/>
        </p:blipFill>
        <p:spPr>
          <a:xfrm>
            <a:off x="1492469" y="1355945"/>
            <a:ext cx="2803660" cy="3222091"/>
          </a:xfrm>
          <a:prstGeom prst="rect">
            <a:avLst/>
          </a:prstGeom>
        </p:spPr>
      </p:pic>
      <p:pic>
        <p:nvPicPr>
          <p:cNvPr id="12" name="Audio 11">
            <a:hlinkClick r:id="" action="ppaction://media"/>
            <a:extLst>
              <a:ext uri="{FF2B5EF4-FFF2-40B4-BE49-F238E27FC236}">
                <a16:creationId xmlns:a16="http://schemas.microsoft.com/office/drawing/2014/main" id="{64F3BC6D-DB6E-964A-9AD6-0583D0401C7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708817911"/>
      </p:ext>
    </p:extLst>
  </p:cSld>
  <p:clrMapOvr>
    <a:masterClrMapping/>
  </p:clrMapOvr>
  <mc:AlternateContent xmlns:mc="http://schemas.openxmlformats.org/markup-compatibility/2006" xmlns:p14="http://schemas.microsoft.com/office/powerpoint/2010/main">
    <mc:Choice Requires="p14">
      <p:transition spd="slow" p14:dur="2000" advTm="32142"/>
    </mc:Choice>
    <mc:Fallback xmlns="">
      <p:transition spd="slow" advTm="32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7A3571-6DAD-8B4D-B86B-6486BC3DCC54}"/>
              </a:ext>
            </a:extLst>
          </p:cNvPr>
          <p:cNvSpPr txBox="1"/>
          <p:nvPr/>
        </p:nvSpPr>
        <p:spPr>
          <a:xfrm>
            <a:off x="325821" y="283779"/>
            <a:ext cx="8660524" cy="523220"/>
          </a:xfrm>
          <a:prstGeom prst="rect">
            <a:avLst/>
          </a:prstGeom>
          <a:noFill/>
        </p:spPr>
        <p:txBody>
          <a:bodyPr wrap="square" rtlCol="0">
            <a:spAutoFit/>
          </a:bodyPr>
          <a:lstStyle/>
          <a:p>
            <a:r>
              <a:rPr lang="en-US" sz="2800" u="sng" dirty="0"/>
              <a:t>Methods (propagation below the surface)</a:t>
            </a:r>
            <a:r>
              <a:rPr lang="en-US" sz="2800" dirty="0"/>
              <a:t>:</a:t>
            </a:r>
          </a:p>
        </p:txBody>
      </p:sp>
      <p:sp>
        <p:nvSpPr>
          <p:cNvPr id="3" name="TextBox 2">
            <a:extLst>
              <a:ext uri="{FF2B5EF4-FFF2-40B4-BE49-F238E27FC236}">
                <a16:creationId xmlns:a16="http://schemas.microsoft.com/office/drawing/2014/main" id="{C939DA03-49C6-874A-AE19-983A077B6EE1}"/>
              </a:ext>
            </a:extLst>
          </p:cNvPr>
          <p:cNvSpPr txBox="1"/>
          <p:nvPr/>
        </p:nvSpPr>
        <p:spPr>
          <a:xfrm>
            <a:off x="199697" y="908488"/>
            <a:ext cx="8660524" cy="5909310"/>
          </a:xfrm>
          <a:prstGeom prst="rect">
            <a:avLst/>
          </a:prstGeom>
          <a:noFill/>
        </p:spPr>
        <p:txBody>
          <a:bodyPr wrap="square" rtlCol="0">
            <a:spAutoFit/>
          </a:bodyPr>
          <a:lstStyle/>
          <a:p>
            <a:pPr algn="just"/>
            <a:r>
              <a:rPr lang="en-US" u="sng" dirty="0">
                <a:latin typeface="Comic Sans MS" panose="030F0902030302020204" pitchFamily="66" charset="0"/>
              </a:rPr>
              <a:t>Variables</a:t>
            </a:r>
            <a:r>
              <a:rPr lang="en-US" dirty="0">
                <a:latin typeface="Comic Sans MS" panose="030F0902030302020204" pitchFamily="66" charset="0"/>
              </a:rPr>
              <a:t>: extending </a:t>
            </a:r>
            <a:r>
              <a:rPr lang="en-US" i="1" dirty="0">
                <a:latin typeface="Comic Sans MS" panose="030F0902030302020204" pitchFamily="66" charset="0"/>
              </a:rPr>
              <a:t>daily</a:t>
            </a:r>
            <a:r>
              <a:rPr lang="en-US" dirty="0">
                <a:latin typeface="Comic Sans MS" panose="030F0902030302020204" pitchFamily="66" charset="0"/>
              </a:rPr>
              <a:t> radiation products to depth: </a:t>
            </a:r>
            <a:r>
              <a:rPr lang="en-US" dirty="0"/>
              <a:t>k</a:t>
            </a:r>
            <a:r>
              <a:rPr lang="en-US" baseline="-25000" dirty="0"/>
              <a:t>0, </a:t>
            </a:r>
            <a:r>
              <a:rPr lang="en-US" dirty="0" err="1"/>
              <a:t>k</a:t>
            </a:r>
            <a:r>
              <a:rPr lang="en-US" baseline="-25000" dirty="0" err="1"/>
              <a:t>d</a:t>
            </a:r>
            <a:r>
              <a:rPr lang="en-US" baseline="-25000" dirty="0"/>
              <a:t> , </a:t>
            </a:r>
            <a:r>
              <a:rPr lang="en-US" dirty="0" err="1"/>
              <a:t>k</a:t>
            </a:r>
            <a:r>
              <a:rPr lang="en-US" baseline="-25000" dirty="0" err="1"/>
              <a:t>PAR</a:t>
            </a:r>
            <a:r>
              <a:rPr lang="en-US" baseline="-25000" dirty="0"/>
              <a:t> , </a:t>
            </a:r>
            <a:r>
              <a:rPr lang="en-US" dirty="0" err="1"/>
              <a:t>k</a:t>
            </a:r>
            <a:r>
              <a:rPr lang="en-US" baseline="-25000" dirty="0" err="1"/>
              <a:t>UVA</a:t>
            </a:r>
            <a:r>
              <a:rPr lang="en-US" dirty="0">
                <a:latin typeface="Comic Sans MS" panose="030F0902030302020204" pitchFamily="66" charset="0"/>
              </a:rPr>
              <a:t> </a:t>
            </a:r>
          </a:p>
          <a:p>
            <a:pPr marL="285750" indent="-285750" algn="just">
              <a:buFontTx/>
              <a:buChar char="-"/>
            </a:pPr>
            <a:r>
              <a:rPr lang="en-US" dirty="0">
                <a:latin typeface="Comic Sans MS" panose="030F0902030302020204" pitchFamily="66" charset="0"/>
              </a:rPr>
              <a:t>Legacy empirical products :</a:t>
            </a:r>
            <a:r>
              <a:rPr lang="en-US" dirty="0" err="1">
                <a:latin typeface="Comic Sans MS" panose="030F0902030302020204" pitchFamily="66" charset="0"/>
              </a:rPr>
              <a:t>k</a:t>
            </a:r>
            <a:r>
              <a:rPr lang="en-US" baseline="-25000" dirty="0" err="1">
                <a:latin typeface="Comic Sans MS" panose="030F0902030302020204" pitchFamily="66" charset="0"/>
              </a:rPr>
              <a:t>d</a:t>
            </a:r>
            <a:r>
              <a:rPr lang="en-US" dirty="0">
                <a:latin typeface="Comic Sans MS" panose="030F0902030302020204" pitchFamily="66" charset="0"/>
              </a:rPr>
              <a:t>(490) &amp; </a:t>
            </a:r>
            <a:r>
              <a:rPr lang="en-US" dirty="0" err="1">
                <a:latin typeface="Comic Sans MS" panose="030F0902030302020204" pitchFamily="66" charset="0"/>
              </a:rPr>
              <a:t>k</a:t>
            </a:r>
            <a:r>
              <a:rPr lang="en-US" baseline="-25000" dirty="0" err="1">
                <a:latin typeface="Comic Sans MS" panose="030F0902030302020204" pitchFamily="66" charset="0"/>
              </a:rPr>
              <a:t>d</a:t>
            </a:r>
            <a:r>
              <a:rPr lang="en-US" dirty="0">
                <a:latin typeface="Comic Sans MS" panose="030F0902030302020204" pitchFamily="66" charset="0"/>
              </a:rPr>
              <a:t>(PAR).</a:t>
            </a:r>
          </a:p>
          <a:p>
            <a:pPr marL="285750" indent="-285750" algn="just">
              <a:buFontTx/>
              <a:buChar char="-"/>
            </a:pPr>
            <a:endParaRPr lang="en-US" dirty="0">
              <a:latin typeface="Comic Sans MS" panose="030F0902030302020204" pitchFamily="66" charset="0"/>
            </a:endParaRPr>
          </a:p>
          <a:p>
            <a:pPr marL="285750" indent="-285750" algn="just">
              <a:buFontTx/>
              <a:buChar char="-"/>
            </a:pPr>
            <a:r>
              <a:rPr lang="en-US" i="1" dirty="0">
                <a:latin typeface="Comic Sans MS" panose="030F0902030302020204" pitchFamily="66" charset="0"/>
              </a:rPr>
              <a:t>User-requested products</a:t>
            </a:r>
            <a:r>
              <a:rPr lang="en-US" dirty="0">
                <a:latin typeface="Comic Sans MS" panose="030F0902030302020204" pitchFamily="66" charset="0"/>
              </a:rPr>
              <a:t>: </a:t>
            </a:r>
            <a:r>
              <a:rPr lang="en-US" dirty="0" err="1">
                <a:latin typeface="Comic Sans MS" panose="030F0902030302020204" pitchFamily="66" charset="0"/>
              </a:rPr>
              <a:t>e.g</a:t>
            </a:r>
            <a:r>
              <a:rPr lang="en-US" dirty="0">
                <a:latin typeface="Comic Sans MS" panose="030F0902030302020204" pitchFamily="66" charset="0"/>
              </a:rPr>
              <a:t> </a:t>
            </a:r>
            <a:r>
              <a:rPr lang="en-US" dirty="0" err="1">
                <a:latin typeface="Comic Sans MS" panose="030F0902030302020204" pitchFamily="66" charset="0"/>
              </a:rPr>
              <a:t>Z</a:t>
            </a:r>
            <a:r>
              <a:rPr lang="en-US" baseline="-25000" dirty="0" err="1">
                <a:latin typeface="Comic Sans MS" panose="030F0902030302020204" pitchFamily="66" charset="0"/>
              </a:rPr>
              <a:t>eu</a:t>
            </a:r>
            <a:r>
              <a:rPr lang="en-US" dirty="0">
                <a:latin typeface="Comic Sans MS" panose="030F0902030302020204" pitchFamily="66" charset="0"/>
              </a:rPr>
              <a:t> &amp; Z</a:t>
            </a:r>
            <a:r>
              <a:rPr lang="en-US" baseline="-25000" dirty="0">
                <a:latin typeface="Comic Sans MS" panose="030F0902030302020204" pitchFamily="66" charset="0"/>
              </a:rPr>
              <a:t>PAR</a:t>
            </a:r>
            <a:r>
              <a:rPr lang="en-US" dirty="0">
                <a:latin typeface="Comic Sans MS" panose="030F0902030302020204" pitchFamily="66" charset="0"/>
              </a:rPr>
              <a:t>=0.415, and MLD median PAR.</a:t>
            </a:r>
          </a:p>
          <a:p>
            <a:pPr marL="285750" indent="-285750" algn="just">
              <a:buFontTx/>
              <a:buChar char="-"/>
            </a:pPr>
            <a:endParaRPr lang="en-US" dirty="0">
              <a:latin typeface="Comic Sans MS" panose="030F0902030302020204" pitchFamily="66" charset="0"/>
            </a:endParaRPr>
          </a:p>
          <a:p>
            <a:pPr marL="285750" indent="-285750" algn="just">
              <a:buFontTx/>
              <a:buChar char="-"/>
            </a:pPr>
            <a:r>
              <a:rPr lang="en-US" dirty="0">
                <a:latin typeface="Comic Sans MS" panose="030F0902030302020204" pitchFamily="66" charset="0"/>
              </a:rPr>
              <a:t>New spectral products: k</a:t>
            </a:r>
            <a:r>
              <a:rPr lang="en-US" baseline="-25000" dirty="0">
                <a:latin typeface="Comic Sans MS" panose="030F0902030302020204" pitchFamily="66" charset="0"/>
              </a:rPr>
              <a:t>0</a:t>
            </a:r>
            <a:r>
              <a:rPr lang="en-US" dirty="0">
                <a:latin typeface="Comic Sans MS" panose="030F0902030302020204" pitchFamily="66" charset="0"/>
              </a:rPr>
              <a:t>(</a:t>
            </a:r>
            <a:r>
              <a:rPr lang="en-US" dirty="0">
                <a:latin typeface="Symbol" pitchFamily="2" charset="2"/>
              </a:rPr>
              <a:t>l</a:t>
            </a:r>
            <a:r>
              <a:rPr lang="en-US" dirty="0">
                <a:latin typeface="Comic Sans MS" panose="030F0902030302020204" pitchFamily="66" charset="0"/>
              </a:rPr>
              <a:t>), </a:t>
            </a:r>
            <a:r>
              <a:rPr lang="en-US" dirty="0" err="1">
                <a:latin typeface="Comic Sans MS" panose="030F0902030302020204" pitchFamily="66" charset="0"/>
              </a:rPr>
              <a:t>k</a:t>
            </a:r>
            <a:r>
              <a:rPr lang="en-US" baseline="-25000" dirty="0" err="1">
                <a:latin typeface="Comic Sans MS" panose="030F0902030302020204" pitchFamily="66" charset="0"/>
              </a:rPr>
              <a:t>d</a:t>
            </a:r>
            <a:r>
              <a:rPr lang="en-US" dirty="0">
                <a:latin typeface="Comic Sans MS" panose="030F0902030302020204" pitchFamily="66" charset="0"/>
              </a:rPr>
              <a:t>(</a:t>
            </a:r>
            <a:r>
              <a:rPr lang="en-US" dirty="0">
                <a:latin typeface="Symbol" pitchFamily="2" charset="2"/>
              </a:rPr>
              <a:t>l</a:t>
            </a:r>
            <a:r>
              <a:rPr lang="en-US" dirty="0">
                <a:latin typeface="Comic Sans MS" panose="030F0902030302020204" pitchFamily="66" charset="0"/>
              </a:rPr>
              <a:t>) to N levels (alternatively E</a:t>
            </a:r>
            <a:r>
              <a:rPr lang="en-US" baseline="-25000" dirty="0">
                <a:latin typeface="Comic Sans MS" panose="030F0902030302020204" pitchFamily="66" charset="0"/>
              </a:rPr>
              <a:t>x</a:t>
            </a:r>
            <a:r>
              <a:rPr lang="en-US" dirty="0">
                <a:latin typeface="Comic Sans MS" panose="030F0902030302020204" pitchFamily="66" charset="0"/>
              </a:rPr>
              <a:t>(</a:t>
            </a:r>
            <a:r>
              <a:rPr lang="en-US" dirty="0" err="1">
                <a:latin typeface="Comic Sans MS" panose="030F0902030302020204" pitchFamily="66" charset="0"/>
              </a:rPr>
              <a:t>z</a:t>
            </a:r>
            <a:r>
              <a:rPr lang="en-US" baseline="-25000" dirty="0" err="1">
                <a:latin typeface="Comic Sans MS" panose="030F0902030302020204" pitchFamily="66" charset="0"/>
              </a:rPr>
              <a:t>N</a:t>
            </a:r>
            <a:r>
              <a:rPr lang="en-US" dirty="0">
                <a:latin typeface="Comic Sans MS" panose="030F0902030302020204" pitchFamily="66" charset="0"/>
              </a:rPr>
              <a:t>)). </a:t>
            </a:r>
          </a:p>
          <a:p>
            <a:pPr marL="285750" indent="-285750" algn="just">
              <a:buFontTx/>
              <a:buChar char="-"/>
            </a:pPr>
            <a:endParaRPr lang="en-US" dirty="0">
              <a:latin typeface="Comic Sans MS" panose="030F0902030302020204" pitchFamily="66" charset="0"/>
            </a:endParaRPr>
          </a:p>
          <a:p>
            <a:pPr marL="285750" indent="-285750" algn="just">
              <a:buFontTx/>
              <a:buChar char="-"/>
            </a:pPr>
            <a:r>
              <a:rPr lang="en-US" dirty="0">
                <a:latin typeface="Comic Sans MS" panose="030F0902030302020204" pitchFamily="66" charset="0"/>
              </a:rPr>
              <a:t>Computation of k</a:t>
            </a:r>
            <a:r>
              <a:rPr lang="en-US" baseline="-25000" dirty="0">
                <a:latin typeface="Comic Sans MS" panose="030F0902030302020204" pitchFamily="66" charset="0"/>
              </a:rPr>
              <a:t>0,d</a:t>
            </a:r>
            <a:r>
              <a:rPr lang="en-US" dirty="0">
                <a:latin typeface="Comic Sans MS" panose="030F0902030302020204" pitchFamily="66" charset="0"/>
              </a:rPr>
              <a:t>(PAR, UVA), from propagating spectral light at depth.</a:t>
            </a:r>
          </a:p>
          <a:p>
            <a:pPr marL="285750" indent="-285750" algn="just">
              <a:buFontTx/>
              <a:buChar char="-"/>
            </a:pPr>
            <a:endParaRPr lang="en-US" dirty="0">
              <a:latin typeface="Comic Sans MS" panose="030F0902030302020204" pitchFamily="66" charset="0"/>
            </a:endParaRPr>
          </a:p>
          <a:p>
            <a:pPr marL="285750" indent="-285750" algn="just">
              <a:buFontTx/>
              <a:buChar char="-"/>
            </a:pPr>
            <a:r>
              <a:rPr lang="en-US" dirty="0">
                <a:latin typeface="Comic Sans MS" panose="030F0902030302020204" pitchFamily="66" charset="0"/>
              </a:rPr>
              <a:t>Explore using PACE-based IOPs + </a:t>
            </a:r>
            <a:r>
              <a:rPr lang="en-US" dirty="0" err="1">
                <a:latin typeface="Comic Sans MS" panose="030F0902030302020204" pitchFamily="66" charset="0"/>
              </a:rPr>
              <a:t>Hydrolight</a:t>
            </a:r>
            <a:r>
              <a:rPr lang="en-US" dirty="0">
                <a:latin typeface="Comic Sans MS" panose="030F0902030302020204" pitchFamily="66" charset="0"/>
              </a:rPr>
              <a:t>, [</a:t>
            </a:r>
            <a:r>
              <a:rPr lang="en-US" dirty="0" err="1">
                <a:latin typeface="Comic Sans MS" panose="030F0902030302020204" pitchFamily="66" charset="0"/>
              </a:rPr>
              <a:t>Chl</a:t>
            </a:r>
            <a:r>
              <a:rPr lang="en-US" dirty="0">
                <a:latin typeface="Comic Sans MS" panose="030F0902030302020204" pitchFamily="66" charset="0"/>
              </a:rPr>
              <a:t>] and empirical approaches which take stratification into account (Xing et al., in review).</a:t>
            </a:r>
          </a:p>
          <a:p>
            <a:endParaRPr lang="en-US" dirty="0">
              <a:latin typeface="Comic Sans MS" panose="030F0902030302020204" pitchFamily="66" charset="0"/>
            </a:endParaRPr>
          </a:p>
          <a:p>
            <a:pPr algn="just"/>
            <a:r>
              <a:rPr lang="en-US" u="sng" dirty="0">
                <a:latin typeface="Comic Sans MS" panose="030F0902030302020204" pitchFamily="66" charset="0"/>
              </a:rPr>
              <a:t>Resolution/Coverage</a:t>
            </a:r>
            <a:r>
              <a:rPr lang="en-US" dirty="0">
                <a:latin typeface="Comic Sans MS" panose="030F0902030302020204" pitchFamily="66" charset="0"/>
              </a:rPr>
              <a:t>:</a:t>
            </a:r>
          </a:p>
          <a:p>
            <a:pPr algn="just"/>
            <a:endParaRPr lang="en-US" dirty="0">
              <a:latin typeface="Comic Sans MS" panose="030F0902030302020204" pitchFamily="66" charset="0"/>
            </a:endParaRPr>
          </a:p>
          <a:p>
            <a:pPr algn="just"/>
            <a:r>
              <a:rPr lang="en-US" dirty="0">
                <a:latin typeface="Comic Sans MS" panose="030F0902030302020204" pitchFamily="66" charset="0"/>
              </a:rPr>
              <a:t>-Original spatial resolution (1 km) in instrument projection at Level 2.</a:t>
            </a:r>
          </a:p>
          <a:p>
            <a:pPr algn="just"/>
            <a:endParaRPr lang="en-US" dirty="0">
              <a:latin typeface="Comic Sans MS" panose="030F0902030302020204" pitchFamily="66" charset="0"/>
            </a:endParaRPr>
          </a:p>
          <a:p>
            <a:pPr algn="just"/>
            <a:r>
              <a:rPr lang="en-US" dirty="0">
                <a:latin typeface="Comic Sans MS" panose="030F0902030302020204" pitchFamily="66" charset="0"/>
              </a:rPr>
              <a:t>-4 km resolution on Plate </a:t>
            </a:r>
            <a:r>
              <a:rPr lang="en-US" dirty="0" err="1">
                <a:latin typeface="Comic Sans MS" panose="030F0902030302020204" pitchFamily="66" charset="0"/>
              </a:rPr>
              <a:t>Carrée</a:t>
            </a:r>
            <a:r>
              <a:rPr lang="en-US" dirty="0">
                <a:latin typeface="Comic Sans MS" panose="030F0902030302020204" pitchFamily="66" charset="0"/>
              </a:rPr>
              <a:t> and equal-area grids at Level 3 (compatible with other Level 3 OCI products and radiation products from other missions). </a:t>
            </a:r>
          </a:p>
          <a:p>
            <a:pPr algn="just"/>
            <a:endParaRPr lang="en-US" dirty="0">
              <a:latin typeface="Comic Sans MS" panose="030F0902030302020204" pitchFamily="66" charset="0"/>
            </a:endParaRPr>
          </a:p>
          <a:p>
            <a:pPr algn="just"/>
            <a:r>
              <a:rPr lang="en-US" dirty="0">
                <a:latin typeface="Comic Sans MS" panose="030F0902030302020204" pitchFamily="66" charset="0"/>
              </a:rPr>
              <a:t>-Global geographic coverage over ice-free ocean and inland water bodies everyday of year. </a:t>
            </a:r>
          </a:p>
        </p:txBody>
      </p:sp>
      <p:pic>
        <p:nvPicPr>
          <p:cNvPr id="4" name="Audio 3">
            <a:hlinkClick r:id="" action="ppaction://media"/>
            <a:extLst>
              <a:ext uri="{FF2B5EF4-FFF2-40B4-BE49-F238E27FC236}">
                <a16:creationId xmlns:a16="http://schemas.microsoft.com/office/drawing/2014/main" id="{1C7D938B-DA05-DE40-93C2-5DDEE8F3E4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7308912"/>
      </p:ext>
    </p:extLst>
  </p:cSld>
  <p:clrMapOvr>
    <a:masterClrMapping/>
  </p:clrMapOvr>
  <mc:AlternateContent xmlns:mc="http://schemas.openxmlformats.org/markup-compatibility/2006" xmlns:p14="http://schemas.microsoft.com/office/powerpoint/2010/main">
    <mc:Choice Requires="p14">
      <p:transition spd="slow" p14:dur="2000" advTm="82452"/>
    </mc:Choice>
    <mc:Fallback xmlns="">
      <p:transition spd="slow" advTm="82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7A3571-6DAD-8B4D-B86B-6486BC3DCC54}"/>
              </a:ext>
            </a:extLst>
          </p:cNvPr>
          <p:cNvSpPr txBox="1"/>
          <p:nvPr/>
        </p:nvSpPr>
        <p:spPr>
          <a:xfrm>
            <a:off x="241738" y="498774"/>
            <a:ext cx="8660524" cy="5324535"/>
          </a:xfrm>
          <a:prstGeom prst="rect">
            <a:avLst/>
          </a:prstGeom>
          <a:noFill/>
        </p:spPr>
        <p:txBody>
          <a:bodyPr wrap="square" rtlCol="0">
            <a:spAutoFit/>
          </a:bodyPr>
          <a:lstStyle/>
          <a:p>
            <a:r>
              <a:rPr lang="en-US" sz="2800" u="sng" dirty="0"/>
              <a:t>Uncertainties</a:t>
            </a:r>
            <a:r>
              <a:rPr lang="en-US" sz="2800" dirty="0"/>
              <a:t>:</a:t>
            </a:r>
          </a:p>
          <a:p>
            <a:r>
              <a:rPr lang="en-US" sz="2400" dirty="0">
                <a:latin typeface="Comic Sans MS" panose="030F0902030302020204" pitchFamily="66" charset="0"/>
              </a:rPr>
              <a:t>Uncertainties in subsurface light-fields will be computed based on the method used. For example, if the diffuse attenuation will be computed from surface IOPs retrieved from PACE, the uncertainties in the IOPs together with with those due to the assumptions of the RT computations (e.g., the choice of the VSF) will be propagated through.</a:t>
            </a:r>
          </a:p>
          <a:p>
            <a:endParaRPr lang="en-US" sz="2400" dirty="0">
              <a:latin typeface="Comic Sans MS" panose="030F0902030302020204" pitchFamily="66" charset="0"/>
            </a:endParaRPr>
          </a:p>
          <a:p>
            <a:r>
              <a:rPr lang="en-US" sz="2400" dirty="0">
                <a:latin typeface="Comic Sans MS" panose="030F0902030302020204" pitchFamily="66" charset="0"/>
              </a:rPr>
              <a:t>To verify our approach to obtain subsurface light field and their uncertainties, we will conduct comparisons with field measurements of instantaneous and daily averaged radiometric quantities at depth under similar conditions where satellite data are obtained (even if at other time of the day cloudy conditions may prevail).</a:t>
            </a:r>
          </a:p>
        </p:txBody>
      </p:sp>
      <p:pic>
        <p:nvPicPr>
          <p:cNvPr id="5" name="Audio 4">
            <a:hlinkClick r:id="" action="ppaction://media"/>
            <a:extLst>
              <a:ext uri="{FF2B5EF4-FFF2-40B4-BE49-F238E27FC236}">
                <a16:creationId xmlns:a16="http://schemas.microsoft.com/office/drawing/2014/main" id="{EE1BD76B-5A96-6649-B3C2-FB7B85DF82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81504367"/>
      </p:ext>
    </p:extLst>
  </p:cSld>
  <p:clrMapOvr>
    <a:masterClrMapping/>
  </p:clrMapOvr>
  <mc:AlternateContent xmlns:mc="http://schemas.openxmlformats.org/markup-compatibility/2006" xmlns:p14="http://schemas.microsoft.com/office/powerpoint/2010/main">
    <mc:Choice Requires="p14">
      <p:transition spd="slow" p14:dur="2000" advTm="33526"/>
    </mc:Choice>
    <mc:Fallback xmlns="">
      <p:transition spd="slow" advTm="33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E12739CC-99BB-2A47-BA60-BCEE45E3BE79}"/>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851337" y="-10507"/>
            <a:ext cx="7525407" cy="6211611"/>
          </a:xfrm>
          <a:prstGeom prst="rect">
            <a:avLst/>
          </a:prstGeom>
        </p:spPr>
      </p:pic>
      <p:sp>
        <p:nvSpPr>
          <p:cNvPr id="3" name="TextBox 2">
            <a:extLst>
              <a:ext uri="{FF2B5EF4-FFF2-40B4-BE49-F238E27FC236}">
                <a16:creationId xmlns:a16="http://schemas.microsoft.com/office/drawing/2014/main" id="{C939DA03-49C6-874A-AE19-983A077B6EE1}"/>
              </a:ext>
            </a:extLst>
          </p:cNvPr>
          <p:cNvSpPr txBox="1"/>
          <p:nvPr/>
        </p:nvSpPr>
        <p:spPr>
          <a:xfrm>
            <a:off x="325821" y="943631"/>
            <a:ext cx="8660524" cy="5909310"/>
          </a:xfrm>
          <a:prstGeom prst="rect">
            <a:avLst/>
          </a:prstGeom>
          <a:noFill/>
        </p:spPr>
        <p:txBody>
          <a:bodyPr wrap="square" rtlCol="0">
            <a:spAutoFit/>
          </a:bodyPr>
          <a:lstStyle/>
          <a:p>
            <a:pPr algn="just"/>
            <a:r>
              <a:rPr lang="en-US" sz="2000" dirty="0">
                <a:latin typeface="Comic Sans MS" panose="030F0902030302020204" pitchFamily="66" charset="0"/>
              </a:rPr>
              <a:t>BGC-Argo data set  (PAR+3</a:t>
            </a:r>
            <a:r>
              <a:rPr lang="en-US" sz="2000" dirty="0">
                <a:latin typeface="Symbol" pitchFamily="2" charset="2"/>
              </a:rPr>
              <a:t>l</a:t>
            </a:r>
            <a:r>
              <a:rPr lang="en-US" sz="2000" dirty="0">
                <a:latin typeface="Comic Sans MS" panose="030F0902030302020204" pitchFamily="66" charset="0"/>
              </a:rPr>
              <a:t>), particularly vertical structure (&gt; 16K </a:t>
            </a:r>
            <a:r>
              <a:rPr lang="en-US" sz="2000" dirty="0" err="1">
                <a:latin typeface="Comic Sans MS" panose="030F0902030302020204" pitchFamily="66" charset="0"/>
              </a:rPr>
              <a:t>QCed</a:t>
            </a:r>
            <a:r>
              <a:rPr lang="en-US" sz="2000" dirty="0">
                <a:latin typeface="Comic Sans MS" panose="030F0902030302020204" pitchFamily="66" charset="0"/>
              </a:rPr>
              <a:t> profiles).</a:t>
            </a:r>
          </a:p>
          <a:p>
            <a:pPr algn="just"/>
            <a:endParaRPr lang="en-US" dirty="0">
              <a:latin typeface="Comic Sans MS" panose="030F0902030302020204" pitchFamily="66" charset="0"/>
            </a:endParaRPr>
          </a:p>
          <a:p>
            <a:pPr algn="just"/>
            <a:endParaRPr lang="en-US" dirty="0">
              <a:latin typeface="Comic Sans MS" panose="030F0902030302020204" pitchFamily="66" charset="0"/>
            </a:endParaRPr>
          </a:p>
          <a:p>
            <a:pPr algn="just"/>
            <a:endParaRPr lang="en-US" dirty="0">
              <a:latin typeface="Comic Sans MS" panose="030F0902030302020204" pitchFamily="66" charset="0"/>
            </a:endParaRPr>
          </a:p>
          <a:p>
            <a:pPr algn="just"/>
            <a:endParaRPr lang="en-US" dirty="0">
              <a:latin typeface="Comic Sans MS" panose="030F0902030302020204" pitchFamily="66" charset="0"/>
            </a:endParaRPr>
          </a:p>
          <a:p>
            <a:pPr algn="just"/>
            <a:endParaRPr lang="en-US" dirty="0">
              <a:latin typeface="Comic Sans MS" panose="030F0902030302020204" pitchFamily="66" charset="0"/>
            </a:endParaRPr>
          </a:p>
          <a:p>
            <a:pPr algn="just"/>
            <a:endParaRPr lang="en-US" dirty="0">
              <a:latin typeface="Comic Sans MS" panose="030F0902030302020204" pitchFamily="66" charset="0"/>
            </a:endParaRPr>
          </a:p>
          <a:p>
            <a:pPr algn="just"/>
            <a:endParaRPr lang="en-US" dirty="0">
              <a:latin typeface="Comic Sans MS" panose="030F0902030302020204" pitchFamily="66" charset="0"/>
            </a:endParaRPr>
          </a:p>
          <a:p>
            <a:pPr algn="just"/>
            <a:endParaRPr lang="en-US" dirty="0">
              <a:latin typeface="Comic Sans MS" panose="030F0902030302020204" pitchFamily="66" charset="0"/>
            </a:endParaRPr>
          </a:p>
          <a:p>
            <a:pPr algn="just"/>
            <a:endParaRPr lang="en-US" dirty="0">
              <a:latin typeface="Comic Sans MS" panose="030F0902030302020204" pitchFamily="66" charset="0"/>
            </a:endParaRPr>
          </a:p>
          <a:p>
            <a:pPr algn="just"/>
            <a:endParaRPr lang="en-US" dirty="0">
              <a:latin typeface="Comic Sans MS" panose="030F0902030302020204" pitchFamily="66" charset="0"/>
            </a:endParaRPr>
          </a:p>
          <a:p>
            <a:pPr algn="just"/>
            <a:endParaRPr lang="en-US" dirty="0">
              <a:latin typeface="Comic Sans MS" panose="030F0902030302020204" pitchFamily="66" charset="0"/>
            </a:endParaRPr>
          </a:p>
          <a:p>
            <a:pPr algn="just"/>
            <a:r>
              <a:rPr lang="en-US" sz="2000" dirty="0">
                <a:latin typeface="Comic Sans MS" panose="030F0902030302020204" pitchFamily="66" charset="0"/>
              </a:rPr>
              <a:t>MOBY (near surface, Hyperspectral), BOUSSOLE.</a:t>
            </a:r>
          </a:p>
          <a:p>
            <a:pPr algn="just"/>
            <a:endParaRPr lang="en-US" sz="2000" dirty="0">
              <a:latin typeface="Comic Sans MS" panose="030F0902030302020204" pitchFamily="66" charset="0"/>
            </a:endParaRPr>
          </a:p>
          <a:p>
            <a:pPr algn="just"/>
            <a:r>
              <a:rPr lang="en-US" sz="2000" dirty="0">
                <a:latin typeface="Comic Sans MS" panose="030F0902030302020204" pitchFamily="66" charset="0"/>
              </a:rPr>
              <a:t>Optical datasets in </a:t>
            </a:r>
            <a:r>
              <a:rPr lang="en-US" sz="2000" dirty="0" err="1">
                <a:latin typeface="Comic Sans MS" panose="030F0902030302020204" pitchFamily="66" charset="0"/>
              </a:rPr>
              <a:t>SeaBASS</a:t>
            </a:r>
            <a:r>
              <a:rPr lang="en-US" sz="2000" dirty="0">
                <a:latin typeface="Comic Sans MS" panose="030F0902030302020204" pitchFamily="66" charset="0"/>
              </a:rPr>
              <a:t> and PANGAEA.</a:t>
            </a:r>
          </a:p>
          <a:p>
            <a:pPr algn="just"/>
            <a:endParaRPr lang="en-US" sz="2000" dirty="0">
              <a:latin typeface="Comic Sans MS" panose="030F0902030302020204" pitchFamily="66" charset="0"/>
            </a:endParaRPr>
          </a:p>
          <a:p>
            <a:pPr algn="just"/>
            <a:r>
              <a:rPr lang="en-US" sz="2000" dirty="0">
                <a:latin typeface="Comic Sans MS" panose="030F0902030302020204" pitchFamily="66" charset="0"/>
              </a:rPr>
              <a:t>Moorings (OOI, </a:t>
            </a:r>
            <a:r>
              <a:rPr lang="en-US" sz="2000" dirty="0" err="1">
                <a:latin typeface="Comic Sans MS" panose="030F0902030302020204" pitchFamily="66" charset="0"/>
              </a:rPr>
              <a:t>OceanSITES</a:t>
            </a:r>
            <a:r>
              <a:rPr lang="en-US" sz="2000" dirty="0">
                <a:latin typeface="Comic Sans MS" panose="030F0902030302020204" pitchFamily="66" charset="0"/>
              </a:rPr>
              <a:t>), particularly for daily data.</a:t>
            </a:r>
          </a:p>
          <a:p>
            <a:pPr algn="just"/>
            <a:endParaRPr lang="en-US" sz="2000" dirty="0">
              <a:latin typeface="Comic Sans MS" panose="030F0902030302020204" pitchFamily="66" charset="0"/>
            </a:endParaRPr>
          </a:p>
          <a:p>
            <a:pPr algn="just"/>
            <a:r>
              <a:rPr lang="en-US" sz="2000" dirty="0">
                <a:latin typeface="Comic Sans MS" panose="030F0902030302020204" pitchFamily="66" charset="0"/>
              </a:rPr>
              <a:t>Include remote sensing when available (surface to depth).</a:t>
            </a:r>
          </a:p>
        </p:txBody>
      </p:sp>
      <p:sp>
        <p:nvSpPr>
          <p:cNvPr id="2" name="TextBox 1">
            <a:extLst>
              <a:ext uri="{FF2B5EF4-FFF2-40B4-BE49-F238E27FC236}">
                <a16:creationId xmlns:a16="http://schemas.microsoft.com/office/drawing/2014/main" id="{597A3571-6DAD-8B4D-B86B-6486BC3DCC54}"/>
              </a:ext>
            </a:extLst>
          </p:cNvPr>
          <p:cNvSpPr txBox="1"/>
          <p:nvPr/>
        </p:nvSpPr>
        <p:spPr>
          <a:xfrm>
            <a:off x="325821" y="199699"/>
            <a:ext cx="8660524" cy="523220"/>
          </a:xfrm>
          <a:prstGeom prst="rect">
            <a:avLst/>
          </a:prstGeom>
          <a:noFill/>
        </p:spPr>
        <p:txBody>
          <a:bodyPr wrap="square" rtlCol="0">
            <a:spAutoFit/>
          </a:bodyPr>
          <a:lstStyle/>
          <a:p>
            <a:r>
              <a:rPr lang="en-US" sz="2800" u="sng" dirty="0"/>
              <a:t>Evaluation (detection/removal of bias)</a:t>
            </a:r>
            <a:r>
              <a:rPr lang="en-US" sz="2800" dirty="0"/>
              <a:t>:</a:t>
            </a:r>
          </a:p>
        </p:txBody>
      </p:sp>
      <p:pic>
        <p:nvPicPr>
          <p:cNvPr id="5" name="Audio 4">
            <a:hlinkClick r:id="" action="ppaction://media"/>
            <a:extLst>
              <a:ext uri="{FF2B5EF4-FFF2-40B4-BE49-F238E27FC236}">
                <a16:creationId xmlns:a16="http://schemas.microsoft.com/office/drawing/2014/main" id="{33FD7BE4-F014-9641-A9A7-AC000E7C58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556849597"/>
      </p:ext>
    </p:extLst>
  </p:cSld>
  <p:clrMapOvr>
    <a:masterClrMapping/>
  </p:clrMapOvr>
  <mc:AlternateContent xmlns:mc="http://schemas.openxmlformats.org/markup-compatibility/2006" xmlns:p14="http://schemas.microsoft.com/office/powerpoint/2010/main">
    <mc:Choice Requires="p14">
      <p:transition spd="slow" p14:dur="2000" advTm="71670"/>
    </mc:Choice>
    <mc:Fallback xmlns="">
      <p:transition spd="slow" advTm="71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8942F0-E8CE-1A4A-9AC3-703B67E2038D}"/>
              </a:ext>
            </a:extLst>
          </p:cNvPr>
          <p:cNvSpPr txBox="1"/>
          <p:nvPr/>
        </p:nvSpPr>
        <p:spPr>
          <a:xfrm>
            <a:off x="136633" y="193073"/>
            <a:ext cx="8860222" cy="6124754"/>
          </a:xfrm>
          <a:prstGeom prst="rect">
            <a:avLst/>
          </a:prstGeom>
          <a:noFill/>
        </p:spPr>
        <p:txBody>
          <a:bodyPr wrap="square" rtlCol="0">
            <a:spAutoFit/>
          </a:bodyPr>
          <a:lstStyle/>
          <a:p>
            <a:r>
              <a:rPr lang="en-US" sz="2800" u="sng" dirty="0"/>
              <a:t>Performance metrics:</a:t>
            </a:r>
          </a:p>
          <a:p>
            <a:endParaRPr lang="en-US" sz="2800" u="sng" dirty="0"/>
          </a:p>
          <a:p>
            <a:pPr marL="457200" indent="-457200">
              <a:buFont typeface="Arial" panose="020B0604020202020204" pitchFamily="34" charset="0"/>
              <a:buChar char="•"/>
            </a:pPr>
            <a:r>
              <a:rPr lang="en-US" sz="2800" dirty="0">
                <a:latin typeface="Comic Sans MS" panose="030F0902030302020204" pitchFamily="66" charset="0"/>
              </a:rPr>
              <a:t>Plan do use standard metrics.</a:t>
            </a:r>
          </a:p>
          <a:p>
            <a:pPr marL="457200" indent="-457200">
              <a:buFont typeface="Arial" panose="020B0604020202020204" pitchFamily="34" charset="0"/>
              <a:buChar char="•"/>
            </a:pPr>
            <a:endParaRPr lang="en-US" sz="2800" dirty="0">
              <a:latin typeface="Comic Sans MS" panose="030F0902030302020204" pitchFamily="66" charset="0"/>
            </a:endParaRPr>
          </a:p>
          <a:p>
            <a:pPr marL="457200" indent="-457200">
              <a:buFont typeface="Arial" panose="020B0604020202020204" pitchFamily="34" charset="0"/>
              <a:buChar char="•"/>
            </a:pPr>
            <a:r>
              <a:rPr lang="en-US" sz="2800" dirty="0">
                <a:latin typeface="Comic Sans MS" panose="030F0902030302020204" pitchFamily="66" charset="0"/>
              </a:rPr>
              <a:t>Acceptable ranges are known from observations and theory (e.g. clear day and clearest waters).</a:t>
            </a:r>
          </a:p>
          <a:p>
            <a:pPr marL="457200" indent="-457200">
              <a:buFont typeface="Arial" panose="020B0604020202020204" pitchFamily="34" charset="0"/>
              <a:buChar char="•"/>
            </a:pPr>
            <a:endParaRPr lang="en-US" sz="2800" dirty="0">
              <a:latin typeface="Comic Sans MS" panose="030F0902030302020204" pitchFamily="66" charset="0"/>
            </a:endParaRPr>
          </a:p>
          <a:p>
            <a:pPr marL="457200" indent="-457200">
              <a:buFont typeface="Arial" panose="020B0604020202020204" pitchFamily="34" charset="0"/>
              <a:buChar char="•"/>
            </a:pPr>
            <a:r>
              <a:rPr lang="en-US" sz="2800" dirty="0">
                <a:latin typeface="Comic Sans MS" panose="030F0902030302020204" pitchFamily="66" charset="0"/>
              </a:rPr>
              <a:t>Spatial domain: global (optically deep).</a:t>
            </a:r>
          </a:p>
          <a:p>
            <a:pPr marL="457200" indent="-457200">
              <a:buFont typeface="Arial" panose="020B0604020202020204" pitchFamily="34" charset="0"/>
              <a:buChar char="•"/>
            </a:pPr>
            <a:endParaRPr lang="en-US" sz="2800" dirty="0">
              <a:latin typeface="Comic Sans MS" panose="030F0902030302020204" pitchFamily="66" charset="0"/>
            </a:endParaRPr>
          </a:p>
          <a:p>
            <a:pPr marL="457200" indent="-457200">
              <a:buFont typeface="Arial" panose="020B0604020202020204" pitchFamily="34" charset="0"/>
              <a:buChar char="•"/>
            </a:pPr>
            <a:r>
              <a:rPr lang="en-US" sz="2800" dirty="0">
                <a:latin typeface="Comic Sans MS" panose="030F0902030302020204" pitchFamily="66" charset="0"/>
              </a:rPr>
              <a:t>Mask optically shallow waters (e.g. based on depth databases and anomalous </a:t>
            </a:r>
            <a:r>
              <a:rPr lang="en-US" sz="2800" dirty="0" err="1">
                <a:latin typeface="Comic Sans MS" panose="030F0902030302020204" pitchFamily="66" charset="0"/>
              </a:rPr>
              <a:t>reflectances</a:t>
            </a:r>
            <a:r>
              <a:rPr lang="en-US" sz="2800" dirty="0">
                <a:latin typeface="Comic Sans MS" panose="030F0902030302020204" pitchFamily="66" charset="0"/>
              </a:rPr>
              <a:t>).</a:t>
            </a:r>
          </a:p>
          <a:p>
            <a:pPr marL="457200" indent="-457200">
              <a:buFont typeface="Arial" panose="020B0604020202020204" pitchFamily="34" charset="0"/>
              <a:buChar char="•"/>
            </a:pPr>
            <a:endParaRPr lang="en-US" sz="2800" dirty="0">
              <a:latin typeface="Comic Sans MS" panose="030F0902030302020204" pitchFamily="66" charset="0"/>
            </a:endParaRPr>
          </a:p>
          <a:p>
            <a:pPr marL="457200" indent="-457200">
              <a:buFont typeface="Arial" panose="020B0604020202020204" pitchFamily="34" charset="0"/>
              <a:buChar char="•"/>
            </a:pPr>
            <a:r>
              <a:rPr lang="en-US" sz="2800" dirty="0">
                <a:latin typeface="Comic Sans MS" panose="030F0902030302020204" pitchFamily="66" charset="0"/>
              </a:rPr>
              <a:t>Highest relative uncertainties under clouds and at high latitudes near the time of polar night.</a:t>
            </a:r>
          </a:p>
        </p:txBody>
      </p:sp>
      <p:pic>
        <p:nvPicPr>
          <p:cNvPr id="5" name="Audio 4">
            <a:hlinkClick r:id="" action="ppaction://media"/>
            <a:extLst>
              <a:ext uri="{FF2B5EF4-FFF2-40B4-BE49-F238E27FC236}">
                <a16:creationId xmlns:a16="http://schemas.microsoft.com/office/drawing/2014/main" id="{231C7546-76E1-D448-8C08-8CD0E70A12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381697277"/>
      </p:ext>
    </p:extLst>
  </p:cSld>
  <p:clrMapOvr>
    <a:masterClrMapping/>
  </p:clrMapOvr>
  <mc:AlternateContent xmlns:mc="http://schemas.openxmlformats.org/markup-compatibility/2006" xmlns:p14="http://schemas.microsoft.com/office/powerpoint/2010/main">
    <mc:Choice Requires="p14">
      <p:transition spd="slow" p14:dur="2000" advTm="36270"/>
    </mc:Choice>
    <mc:Fallback xmlns="">
      <p:transition spd="slow" advTm="36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B3E987-9FD1-BE4C-8958-DF4BE4671664}"/>
              </a:ext>
            </a:extLst>
          </p:cNvPr>
          <p:cNvSpPr txBox="1"/>
          <p:nvPr/>
        </p:nvSpPr>
        <p:spPr>
          <a:xfrm>
            <a:off x="0" y="388883"/>
            <a:ext cx="8660524" cy="523220"/>
          </a:xfrm>
          <a:prstGeom prst="rect">
            <a:avLst/>
          </a:prstGeom>
          <a:noFill/>
        </p:spPr>
        <p:txBody>
          <a:bodyPr wrap="square" rtlCol="0">
            <a:spAutoFit/>
          </a:bodyPr>
          <a:lstStyle/>
          <a:p>
            <a:r>
              <a:rPr lang="en-US" sz="2800" u="sng" dirty="0"/>
              <a:t>Timeline:</a:t>
            </a:r>
          </a:p>
        </p:txBody>
      </p:sp>
      <p:graphicFrame>
        <p:nvGraphicFramePr>
          <p:cNvPr id="3" name="Table 2">
            <a:extLst>
              <a:ext uri="{FF2B5EF4-FFF2-40B4-BE49-F238E27FC236}">
                <a16:creationId xmlns:a16="http://schemas.microsoft.com/office/drawing/2014/main" id="{AF6D7A9F-252F-8E42-B7C6-75943C8CC5F9}"/>
              </a:ext>
            </a:extLst>
          </p:cNvPr>
          <p:cNvGraphicFramePr>
            <a:graphicFrameLocks noGrp="1"/>
          </p:cNvGraphicFramePr>
          <p:nvPr>
            <p:extLst>
              <p:ext uri="{D42A27DB-BD31-4B8C-83A1-F6EECF244321}">
                <p14:modId xmlns:p14="http://schemas.microsoft.com/office/powerpoint/2010/main" val="480570865"/>
              </p:ext>
            </p:extLst>
          </p:nvPr>
        </p:nvGraphicFramePr>
        <p:xfrm>
          <a:off x="1" y="1008993"/>
          <a:ext cx="8849709" cy="4753516"/>
        </p:xfrm>
        <a:graphic>
          <a:graphicData uri="http://schemas.openxmlformats.org/drawingml/2006/table">
            <a:tbl>
              <a:tblPr firstRow="1" firstCol="1" bandRow="1">
                <a:tableStyleId>{5C22544A-7EE6-4342-B048-85BDC9FD1C3A}</a:tableStyleId>
              </a:tblPr>
              <a:tblGrid>
                <a:gridCol w="2596054">
                  <a:extLst>
                    <a:ext uri="{9D8B030D-6E8A-4147-A177-3AD203B41FA5}">
                      <a16:colId xmlns:a16="http://schemas.microsoft.com/office/drawing/2014/main" val="2041019173"/>
                    </a:ext>
                  </a:extLst>
                </a:gridCol>
                <a:gridCol w="588579">
                  <a:extLst>
                    <a:ext uri="{9D8B030D-6E8A-4147-A177-3AD203B41FA5}">
                      <a16:colId xmlns:a16="http://schemas.microsoft.com/office/drawing/2014/main" val="3605873241"/>
                    </a:ext>
                  </a:extLst>
                </a:gridCol>
                <a:gridCol w="515007">
                  <a:extLst>
                    <a:ext uri="{9D8B030D-6E8A-4147-A177-3AD203B41FA5}">
                      <a16:colId xmlns:a16="http://schemas.microsoft.com/office/drawing/2014/main" val="3892080729"/>
                    </a:ext>
                  </a:extLst>
                </a:gridCol>
                <a:gridCol w="493987">
                  <a:extLst>
                    <a:ext uri="{9D8B030D-6E8A-4147-A177-3AD203B41FA5}">
                      <a16:colId xmlns:a16="http://schemas.microsoft.com/office/drawing/2014/main" val="4253260528"/>
                    </a:ext>
                  </a:extLst>
                </a:gridCol>
                <a:gridCol w="525517">
                  <a:extLst>
                    <a:ext uri="{9D8B030D-6E8A-4147-A177-3AD203B41FA5}">
                      <a16:colId xmlns:a16="http://schemas.microsoft.com/office/drawing/2014/main" val="160683090"/>
                    </a:ext>
                  </a:extLst>
                </a:gridCol>
                <a:gridCol w="557048">
                  <a:extLst>
                    <a:ext uri="{9D8B030D-6E8A-4147-A177-3AD203B41FA5}">
                      <a16:colId xmlns:a16="http://schemas.microsoft.com/office/drawing/2014/main" val="2756753949"/>
                    </a:ext>
                  </a:extLst>
                </a:gridCol>
                <a:gridCol w="546538">
                  <a:extLst>
                    <a:ext uri="{9D8B030D-6E8A-4147-A177-3AD203B41FA5}">
                      <a16:colId xmlns:a16="http://schemas.microsoft.com/office/drawing/2014/main" val="112973138"/>
                    </a:ext>
                  </a:extLst>
                </a:gridCol>
                <a:gridCol w="536028">
                  <a:extLst>
                    <a:ext uri="{9D8B030D-6E8A-4147-A177-3AD203B41FA5}">
                      <a16:colId xmlns:a16="http://schemas.microsoft.com/office/drawing/2014/main" val="3738658076"/>
                    </a:ext>
                  </a:extLst>
                </a:gridCol>
                <a:gridCol w="493986">
                  <a:extLst>
                    <a:ext uri="{9D8B030D-6E8A-4147-A177-3AD203B41FA5}">
                      <a16:colId xmlns:a16="http://schemas.microsoft.com/office/drawing/2014/main" val="2335170269"/>
                    </a:ext>
                  </a:extLst>
                </a:gridCol>
                <a:gridCol w="515007">
                  <a:extLst>
                    <a:ext uri="{9D8B030D-6E8A-4147-A177-3AD203B41FA5}">
                      <a16:colId xmlns:a16="http://schemas.microsoft.com/office/drawing/2014/main" val="2295694477"/>
                    </a:ext>
                  </a:extLst>
                </a:gridCol>
                <a:gridCol w="483476">
                  <a:extLst>
                    <a:ext uri="{9D8B030D-6E8A-4147-A177-3AD203B41FA5}">
                      <a16:colId xmlns:a16="http://schemas.microsoft.com/office/drawing/2014/main" val="3777470632"/>
                    </a:ext>
                  </a:extLst>
                </a:gridCol>
                <a:gridCol w="483475">
                  <a:extLst>
                    <a:ext uri="{9D8B030D-6E8A-4147-A177-3AD203B41FA5}">
                      <a16:colId xmlns:a16="http://schemas.microsoft.com/office/drawing/2014/main" val="2946759818"/>
                    </a:ext>
                  </a:extLst>
                </a:gridCol>
                <a:gridCol w="515007">
                  <a:extLst>
                    <a:ext uri="{9D8B030D-6E8A-4147-A177-3AD203B41FA5}">
                      <a16:colId xmlns:a16="http://schemas.microsoft.com/office/drawing/2014/main" val="3339518623"/>
                    </a:ext>
                  </a:extLst>
                </a:gridCol>
              </a:tblGrid>
              <a:tr h="724362">
                <a:tc>
                  <a:txBody>
                    <a:bodyPr/>
                    <a:lstStyle/>
                    <a:p>
                      <a:pPr marL="0" marR="0" algn="just">
                        <a:spcBef>
                          <a:spcPts val="0"/>
                        </a:spcBef>
                        <a:spcAft>
                          <a:spcPts val="600"/>
                        </a:spcAft>
                      </a:pPr>
                      <a:r>
                        <a:rPr lang="en-US" sz="1800">
                          <a:effectLst/>
                        </a:rPr>
                        <a:t>Task</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1800">
                          <a:effectLst/>
                        </a:rPr>
                        <a:t>Y1</a:t>
                      </a:r>
                    </a:p>
                    <a:p>
                      <a:pPr marL="0" marR="0" algn="just">
                        <a:spcBef>
                          <a:spcPts val="0"/>
                        </a:spcBef>
                        <a:spcAft>
                          <a:spcPts val="600"/>
                        </a:spcAft>
                      </a:pPr>
                      <a:r>
                        <a:rPr lang="en-US" sz="1800">
                          <a:effectLst/>
                        </a:rPr>
                        <a:t>Q1</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1800">
                          <a:effectLst/>
                        </a:rPr>
                        <a:t>Y1</a:t>
                      </a:r>
                    </a:p>
                    <a:p>
                      <a:pPr marL="0" marR="0" algn="just">
                        <a:spcBef>
                          <a:spcPts val="0"/>
                        </a:spcBef>
                        <a:spcAft>
                          <a:spcPts val="600"/>
                        </a:spcAft>
                      </a:pPr>
                      <a:r>
                        <a:rPr lang="en-US" sz="1800">
                          <a:effectLst/>
                        </a:rPr>
                        <a:t>Q2</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1800">
                          <a:effectLst/>
                        </a:rPr>
                        <a:t>Y1</a:t>
                      </a:r>
                    </a:p>
                    <a:p>
                      <a:pPr marL="0" marR="0" algn="just">
                        <a:spcBef>
                          <a:spcPts val="0"/>
                        </a:spcBef>
                        <a:spcAft>
                          <a:spcPts val="600"/>
                        </a:spcAft>
                      </a:pPr>
                      <a:r>
                        <a:rPr lang="en-US" sz="1800">
                          <a:effectLst/>
                        </a:rPr>
                        <a:t>Q3</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1800">
                          <a:effectLst/>
                        </a:rPr>
                        <a:t>Y1</a:t>
                      </a:r>
                    </a:p>
                    <a:p>
                      <a:pPr marL="0" marR="0" algn="just">
                        <a:spcBef>
                          <a:spcPts val="0"/>
                        </a:spcBef>
                        <a:spcAft>
                          <a:spcPts val="600"/>
                        </a:spcAft>
                      </a:pPr>
                      <a:r>
                        <a:rPr lang="en-US" sz="1800">
                          <a:effectLst/>
                        </a:rPr>
                        <a:t>Q4</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1800">
                          <a:effectLst/>
                        </a:rPr>
                        <a:t>Y2</a:t>
                      </a:r>
                    </a:p>
                    <a:p>
                      <a:pPr marL="0" marR="0" algn="just">
                        <a:spcBef>
                          <a:spcPts val="0"/>
                        </a:spcBef>
                        <a:spcAft>
                          <a:spcPts val="600"/>
                        </a:spcAft>
                      </a:pPr>
                      <a:r>
                        <a:rPr lang="en-US" sz="1800">
                          <a:effectLst/>
                        </a:rPr>
                        <a:t>Q1</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1800">
                          <a:effectLst/>
                        </a:rPr>
                        <a:t>Y2</a:t>
                      </a:r>
                    </a:p>
                    <a:p>
                      <a:pPr marL="0" marR="0" algn="just">
                        <a:spcBef>
                          <a:spcPts val="0"/>
                        </a:spcBef>
                        <a:spcAft>
                          <a:spcPts val="600"/>
                        </a:spcAft>
                      </a:pPr>
                      <a:r>
                        <a:rPr lang="en-US" sz="1800">
                          <a:effectLst/>
                        </a:rPr>
                        <a:t>Q2</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1800">
                          <a:effectLst/>
                        </a:rPr>
                        <a:t>Y2</a:t>
                      </a:r>
                    </a:p>
                    <a:p>
                      <a:pPr marL="0" marR="0" algn="just">
                        <a:spcBef>
                          <a:spcPts val="0"/>
                        </a:spcBef>
                        <a:spcAft>
                          <a:spcPts val="600"/>
                        </a:spcAft>
                      </a:pPr>
                      <a:r>
                        <a:rPr lang="en-US" sz="1800">
                          <a:effectLst/>
                        </a:rPr>
                        <a:t>Q3</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1800">
                          <a:effectLst/>
                        </a:rPr>
                        <a:t>Y2</a:t>
                      </a:r>
                    </a:p>
                    <a:p>
                      <a:pPr marL="0" marR="0" algn="just">
                        <a:spcBef>
                          <a:spcPts val="0"/>
                        </a:spcBef>
                        <a:spcAft>
                          <a:spcPts val="600"/>
                        </a:spcAft>
                      </a:pPr>
                      <a:r>
                        <a:rPr lang="en-US" sz="1800">
                          <a:effectLst/>
                        </a:rPr>
                        <a:t>Q4</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1800">
                          <a:effectLst/>
                        </a:rPr>
                        <a:t>Y3</a:t>
                      </a:r>
                    </a:p>
                    <a:p>
                      <a:pPr marL="0" marR="0" algn="just">
                        <a:spcBef>
                          <a:spcPts val="0"/>
                        </a:spcBef>
                        <a:spcAft>
                          <a:spcPts val="600"/>
                        </a:spcAft>
                      </a:pPr>
                      <a:r>
                        <a:rPr lang="en-US" sz="1800">
                          <a:effectLst/>
                        </a:rPr>
                        <a:t>Q1</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1800">
                          <a:effectLst/>
                        </a:rPr>
                        <a:t>Y3</a:t>
                      </a:r>
                    </a:p>
                    <a:p>
                      <a:pPr marL="0" marR="0" algn="just">
                        <a:spcBef>
                          <a:spcPts val="0"/>
                        </a:spcBef>
                        <a:spcAft>
                          <a:spcPts val="600"/>
                        </a:spcAft>
                      </a:pPr>
                      <a:r>
                        <a:rPr lang="en-US" sz="1800">
                          <a:effectLst/>
                        </a:rPr>
                        <a:t>Q2</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1800">
                          <a:effectLst/>
                        </a:rPr>
                        <a:t>Y3</a:t>
                      </a:r>
                    </a:p>
                    <a:p>
                      <a:pPr marL="0" marR="0" algn="just">
                        <a:spcBef>
                          <a:spcPts val="0"/>
                        </a:spcBef>
                        <a:spcAft>
                          <a:spcPts val="600"/>
                        </a:spcAft>
                      </a:pPr>
                      <a:r>
                        <a:rPr lang="en-US" sz="1800">
                          <a:effectLst/>
                        </a:rPr>
                        <a:t>Q3</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1800">
                          <a:effectLst/>
                        </a:rPr>
                        <a:t>Y3</a:t>
                      </a:r>
                    </a:p>
                    <a:p>
                      <a:pPr marL="0" marR="0" algn="just">
                        <a:spcBef>
                          <a:spcPts val="0"/>
                        </a:spcBef>
                        <a:spcAft>
                          <a:spcPts val="600"/>
                        </a:spcAft>
                      </a:pPr>
                      <a:r>
                        <a:rPr lang="en-US" sz="1800">
                          <a:effectLst/>
                        </a:rPr>
                        <a:t>Q4</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477203897"/>
                  </a:ext>
                </a:extLst>
              </a:tr>
              <a:tr h="579489">
                <a:tc>
                  <a:txBody>
                    <a:bodyPr/>
                    <a:lstStyle/>
                    <a:p>
                      <a:pPr marL="0" marR="0" algn="just">
                        <a:spcBef>
                          <a:spcPts val="0"/>
                        </a:spcBef>
                        <a:spcAft>
                          <a:spcPts val="600"/>
                        </a:spcAft>
                      </a:pPr>
                      <a:r>
                        <a:rPr lang="en-US" sz="1800">
                          <a:effectLst/>
                        </a:rPr>
                        <a:t>Consult users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dirty="0">
                          <a:effectLst/>
                        </a:rPr>
                        <a:t>x  </a:t>
                      </a:r>
                      <a:endParaRPr lang="en-US" sz="2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dirty="0">
                          <a:effectLst/>
                        </a:rPr>
                        <a:t>x</a:t>
                      </a:r>
                      <a:endParaRPr lang="en-US" sz="2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dirty="0">
                          <a:effectLst/>
                        </a:rPr>
                        <a:t>x</a:t>
                      </a:r>
                      <a:endParaRPr lang="en-US" sz="2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x</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797310702"/>
                  </a:ext>
                </a:extLst>
              </a:tr>
              <a:tr h="579489">
                <a:tc>
                  <a:txBody>
                    <a:bodyPr/>
                    <a:lstStyle/>
                    <a:p>
                      <a:pPr marL="0" marR="0" algn="just">
                        <a:spcBef>
                          <a:spcPts val="0"/>
                        </a:spcBef>
                        <a:spcAft>
                          <a:spcPts val="600"/>
                        </a:spcAft>
                      </a:pPr>
                      <a:r>
                        <a:rPr lang="en-US" sz="1800">
                          <a:effectLst/>
                        </a:rPr>
                        <a:t>RT calculations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x</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x</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dirty="0">
                          <a:effectLst/>
                        </a:rPr>
                        <a:t>x</a:t>
                      </a:r>
                      <a:endParaRPr lang="en-US" sz="2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dirty="0">
                          <a:effectLst/>
                        </a:rPr>
                        <a:t>x</a:t>
                      </a:r>
                      <a:endParaRPr lang="en-US" sz="2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dirty="0">
                          <a:effectLst/>
                        </a:rPr>
                        <a:t> </a:t>
                      </a:r>
                      <a:endParaRPr lang="en-US" sz="2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407430321"/>
                  </a:ext>
                </a:extLst>
              </a:tr>
              <a:tr h="579489">
                <a:tc>
                  <a:txBody>
                    <a:bodyPr/>
                    <a:lstStyle/>
                    <a:p>
                      <a:pPr marL="0" marR="0" algn="just">
                        <a:spcBef>
                          <a:spcPts val="0"/>
                        </a:spcBef>
                        <a:spcAft>
                          <a:spcPts val="600"/>
                        </a:spcAft>
                      </a:pPr>
                      <a:r>
                        <a:rPr lang="en-US" sz="1800">
                          <a:effectLst/>
                        </a:rPr>
                        <a:t>Assembling field data</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x</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x</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x</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x</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dirty="0">
                          <a:effectLst/>
                        </a:rPr>
                        <a:t> </a:t>
                      </a:r>
                      <a:endParaRPr lang="en-US" sz="2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dirty="0">
                          <a:effectLst/>
                        </a:rPr>
                        <a:t> </a:t>
                      </a:r>
                      <a:endParaRPr lang="en-US" sz="2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295729636"/>
                  </a:ext>
                </a:extLst>
              </a:tr>
              <a:tr h="522109">
                <a:tc>
                  <a:txBody>
                    <a:bodyPr/>
                    <a:lstStyle/>
                    <a:p>
                      <a:pPr marL="0" marR="0" algn="just">
                        <a:spcBef>
                          <a:spcPts val="0"/>
                        </a:spcBef>
                        <a:spcAft>
                          <a:spcPts val="600"/>
                        </a:spcAft>
                      </a:pPr>
                      <a:r>
                        <a:rPr lang="en-US" sz="1800">
                          <a:effectLst/>
                        </a:rPr>
                        <a:t>Formulation and testing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x</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x</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x</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x</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dirty="0">
                          <a:effectLst/>
                        </a:rPr>
                        <a:t>x</a:t>
                      </a:r>
                      <a:endParaRPr lang="en-US" sz="2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dirty="0">
                          <a:effectLst/>
                        </a:rPr>
                        <a:t> </a:t>
                      </a:r>
                      <a:endParaRPr lang="en-US" sz="2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442337861"/>
                  </a:ext>
                </a:extLst>
              </a:tr>
              <a:tr h="609600">
                <a:tc>
                  <a:txBody>
                    <a:bodyPr/>
                    <a:lstStyle/>
                    <a:p>
                      <a:pPr marL="0" marR="0">
                        <a:spcBef>
                          <a:spcPts val="0"/>
                        </a:spcBef>
                        <a:spcAft>
                          <a:spcPts val="600"/>
                        </a:spcAft>
                      </a:pPr>
                      <a:r>
                        <a:rPr lang="en-US" sz="1800">
                          <a:effectLst/>
                        </a:rPr>
                        <a:t>Evaluation with field data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x</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x</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x</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dirty="0">
                          <a:effectLst/>
                        </a:rPr>
                        <a:t>x</a:t>
                      </a:r>
                      <a:endParaRPr lang="en-US" sz="2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dirty="0">
                          <a:effectLst/>
                        </a:rPr>
                        <a:t>x</a:t>
                      </a:r>
                      <a:endParaRPr lang="en-US" sz="2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664410798"/>
                  </a:ext>
                </a:extLst>
              </a:tr>
              <a:tr h="579489">
                <a:tc>
                  <a:txBody>
                    <a:bodyPr/>
                    <a:lstStyle/>
                    <a:p>
                      <a:pPr marL="0" marR="0" algn="just">
                        <a:spcBef>
                          <a:spcPts val="0"/>
                        </a:spcBef>
                        <a:spcAft>
                          <a:spcPts val="600"/>
                        </a:spcAft>
                      </a:pPr>
                      <a:r>
                        <a:rPr lang="en-US" sz="1800">
                          <a:effectLst/>
                        </a:rPr>
                        <a:t>Hand off to GSFC </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dirty="0">
                          <a:effectLst/>
                        </a:rPr>
                        <a:t> </a:t>
                      </a:r>
                      <a:endParaRPr lang="en-US" sz="2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x</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x</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dirty="0">
                          <a:effectLst/>
                        </a:rPr>
                        <a:t>x</a:t>
                      </a:r>
                      <a:endParaRPr lang="en-US" sz="2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dirty="0">
                          <a:effectLst/>
                        </a:rPr>
                        <a:t>x</a:t>
                      </a:r>
                      <a:endParaRPr lang="en-US" sz="2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dirty="0">
                          <a:effectLst/>
                        </a:rPr>
                        <a:t> </a:t>
                      </a:r>
                      <a:endParaRPr lang="en-US" sz="2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449087252"/>
                  </a:ext>
                </a:extLst>
              </a:tr>
              <a:tr h="579489">
                <a:tc>
                  <a:txBody>
                    <a:bodyPr/>
                    <a:lstStyle/>
                    <a:p>
                      <a:pPr marL="0" marR="0" algn="just">
                        <a:spcBef>
                          <a:spcPts val="0"/>
                        </a:spcBef>
                        <a:spcAft>
                          <a:spcPts val="600"/>
                        </a:spcAft>
                      </a:pPr>
                      <a:r>
                        <a:rPr lang="en-US" sz="1800">
                          <a:effectLst/>
                        </a:rPr>
                        <a:t>Publications</a:t>
                      </a:r>
                      <a:endParaRPr lang="en-US" sz="1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x</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x</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a:effectLst/>
                        </a:rPr>
                        <a:t>x</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2800" dirty="0">
                          <a:effectLst/>
                        </a:rPr>
                        <a:t>x</a:t>
                      </a:r>
                      <a:endParaRPr lang="en-US" sz="2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425638367"/>
                  </a:ext>
                </a:extLst>
              </a:tr>
            </a:tbl>
          </a:graphicData>
        </a:graphic>
      </p:graphicFrame>
      <p:pic>
        <p:nvPicPr>
          <p:cNvPr id="4" name="Audio 3">
            <a:hlinkClick r:id="" action="ppaction://media"/>
            <a:extLst>
              <a:ext uri="{FF2B5EF4-FFF2-40B4-BE49-F238E27FC236}">
                <a16:creationId xmlns:a16="http://schemas.microsoft.com/office/drawing/2014/main" id="{09181610-A6D1-B544-85A2-B41A4D0981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381895617"/>
      </p:ext>
    </p:extLst>
  </p:cSld>
  <p:clrMapOvr>
    <a:masterClrMapping/>
  </p:clrMapOvr>
  <mc:AlternateContent xmlns:mc="http://schemas.openxmlformats.org/markup-compatibility/2006" xmlns:p14="http://schemas.microsoft.com/office/powerpoint/2010/main">
    <mc:Choice Requires="p14">
      <p:transition spd="slow" p14:dur="2000" advTm="34791"/>
    </mc:Choice>
    <mc:Fallback xmlns="">
      <p:transition spd="slow" advTm="34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B3E987-9FD1-BE4C-8958-DF4BE4671664}"/>
              </a:ext>
            </a:extLst>
          </p:cNvPr>
          <p:cNvSpPr txBox="1"/>
          <p:nvPr/>
        </p:nvSpPr>
        <p:spPr>
          <a:xfrm>
            <a:off x="241738" y="924910"/>
            <a:ext cx="8660524" cy="4585871"/>
          </a:xfrm>
          <a:prstGeom prst="rect">
            <a:avLst/>
          </a:prstGeom>
          <a:noFill/>
        </p:spPr>
        <p:txBody>
          <a:bodyPr wrap="square" rtlCol="0">
            <a:spAutoFit/>
          </a:bodyPr>
          <a:lstStyle/>
          <a:p>
            <a:pPr algn="ctr"/>
            <a:r>
              <a:rPr lang="en-US" sz="4000" dirty="0"/>
              <a:t>Thank you! </a:t>
            </a:r>
          </a:p>
          <a:p>
            <a:endParaRPr lang="en-US" sz="2800" u="sng" dirty="0"/>
          </a:p>
          <a:p>
            <a:r>
              <a:rPr lang="en-US" sz="2800" dirty="0"/>
              <a:t>Questions? </a:t>
            </a:r>
          </a:p>
          <a:p>
            <a:r>
              <a:rPr lang="en-US" sz="2800" dirty="0"/>
              <a:t>Comments?</a:t>
            </a:r>
          </a:p>
          <a:p>
            <a:r>
              <a:rPr lang="en-US" sz="2800" dirty="0"/>
              <a:t>Suggestions?</a:t>
            </a:r>
          </a:p>
          <a:p>
            <a:r>
              <a:rPr lang="en-US" sz="2800" dirty="0"/>
              <a:t>Potential for collaboration? </a:t>
            </a:r>
          </a:p>
          <a:p>
            <a:endParaRPr lang="en-US" sz="2800" dirty="0"/>
          </a:p>
          <a:p>
            <a:r>
              <a:rPr lang="en-US" sz="2800" dirty="0" err="1"/>
              <a:t>rfrouin@ucsd.edu</a:t>
            </a:r>
            <a:r>
              <a:rPr lang="en-US" sz="2800" dirty="0"/>
              <a:t> </a:t>
            </a:r>
          </a:p>
          <a:p>
            <a:endParaRPr lang="en-US" sz="2800" dirty="0"/>
          </a:p>
          <a:p>
            <a:r>
              <a:rPr lang="en-US" sz="2800" dirty="0" err="1"/>
              <a:t>emmanuel.boss@maine.edu</a:t>
            </a:r>
            <a:endParaRPr lang="en-US" sz="2800" dirty="0"/>
          </a:p>
        </p:txBody>
      </p:sp>
      <p:pic>
        <p:nvPicPr>
          <p:cNvPr id="4" name="Audio 3">
            <a:hlinkClick r:id="" action="ppaction://media"/>
            <a:extLst>
              <a:ext uri="{FF2B5EF4-FFF2-40B4-BE49-F238E27FC236}">
                <a16:creationId xmlns:a16="http://schemas.microsoft.com/office/drawing/2014/main" id="{20B5BCDE-2A5B-8542-A652-CCA24E7762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23092757"/>
      </p:ext>
    </p:extLst>
  </p:cSld>
  <p:clrMapOvr>
    <a:masterClrMapping/>
  </p:clrMapOvr>
  <mc:AlternateContent xmlns:mc="http://schemas.openxmlformats.org/markup-compatibility/2006" xmlns:p14="http://schemas.microsoft.com/office/powerpoint/2010/main">
    <mc:Choice Requires="p14">
      <p:transition spd="slow" p14:dur="2000" advTm="23067"/>
    </mc:Choice>
    <mc:Fallback xmlns="">
      <p:transition spd="slow" advTm="23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57EBF9-B9C1-D74C-A030-42E8CF684FC0}"/>
              </a:ext>
            </a:extLst>
          </p:cNvPr>
          <p:cNvSpPr txBox="1"/>
          <p:nvPr/>
        </p:nvSpPr>
        <p:spPr>
          <a:xfrm>
            <a:off x="325821" y="283779"/>
            <a:ext cx="8660524" cy="3477875"/>
          </a:xfrm>
          <a:prstGeom prst="rect">
            <a:avLst/>
          </a:prstGeom>
          <a:noFill/>
        </p:spPr>
        <p:txBody>
          <a:bodyPr wrap="square" rtlCol="0">
            <a:spAutoFit/>
          </a:bodyPr>
          <a:lstStyle/>
          <a:p>
            <a:r>
              <a:rPr lang="en-US" sz="2800" u="sng" dirty="0"/>
              <a:t>Deliverables:</a:t>
            </a:r>
          </a:p>
          <a:p>
            <a:pPr marL="342900" indent="-342900">
              <a:buFont typeface="Arial" panose="020B0604020202020204" pitchFamily="34" charset="0"/>
              <a:buChar char="•"/>
            </a:pPr>
            <a:r>
              <a:rPr lang="en-US" sz="2400" dirty="0"/>
              <a:t>Level 2 &amp; 3 E</a:t>
            </a:r>
            <a:r>
              <a:rPr lang="en-US" sz="2400" baseline="-25000" dirty="0"/>
              <a:t>d</a:t>
            </a:r>
            <a:r>
              <a:rPr lang="en-US" sz="2400" dirty="0"/>
              <a:t>(</a:t>
            </a:r>
            <a:r>
              <a:rPr lang="en-US" sz="2400" dirty="0">
                <a:latin typeface="Symbol" pitchFamily="2" charset="2"/>
              </a:rPr>
              <a:t>l</a:t>
            </a:r>
            <a:r>
              <a:rPr lang="en-US" sz="2400" dirty="0"/>
              <a:t>), E</a:t>
            </a:r>
            <a:r>
              <a:rPr lang="en-US" sz="2400" baseline="-25000" dirty="0"/>
              <a:t>0</a:t>
            </a:r>
            <a:r>
              <a:rPr lang="en-US" sz="2400" dirty="0"/>
              <a:t>(</a:t>
            </a:r>
            <a:r>
              <a:rPr lang="en-US" sz="2400" dirty="0">
                <a:latin typeface="Symbol" pitchFamily="2" charset="2"/>
              </a:rPr>
              <a:t>l</a:t>
            </a:r>
            <a:r>
              <a:rPr lang="en-US" sz="2400" dirty="0"/>
              <a:t>) &amp; A</a:t>
            </a:r>
            <a:r>
              <a:rPr lang="en-US" sz="2400" baseline="-25000" dirty="0"/>
              <a:t>s</a:t>
            </a:r>
            <a:r>
              <a:rPr lang="en-US" sz="2400" dirty="0"/>
              <a:t>(</a:t>
            </a:r>
            <a:r>
              <a:rPr lang="en-US" sz="2400" dirty="0">
                <a:latin typeface="Symbol" pitchFamily="2" charset="2"/>
              </a:rPr>
              <a:t>l</a:t>
            </a:r>
            <a:r>
              <a:rPr lang="en-US" sz="2400" dirty="0"/>
              <a:t>) at z=0</a:t>
            </a:r>
            <a:r>
              <a:rPr lang="en-US" sz="2400" baseline="30000" dirty="0"/>
              <a:t>+</a:t>
            </a:r>
            <a:r>
              <a:rPr lang="en-US" sz="2400" dirty="0"/>
              <a:t> and z= 0- from 400-700nm every 5nm at satellite passage and daily-integrated.</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Band integrated PAR (400-700) and UVA(340-400) flux.</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Sub-surface radiative quantities or k-functions to compute them.</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Associated pixel-by-pixel uncertainties.</a:t>
            </a:r>
          </a:p>
        </p:txBody>
      </p:sp>
      <p:pic>
        <p:nvPicPr>
          <p:cNvPr id="4" name="Audio 3">
            <a:hlinkClick r:id="" action="ppaction://media"/>
            <a:extLst>
              <a:ext uri="{FF2B5EF4-FFF2-40B4-BE49-F238E27FC236}">
                <a16:creationId xmlns:a16="http://schemas.microsoft.com/office/drawing/2014/main" id="{77A702DD-C962-4044-A451-F20B997792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01407991"/>
      </p:ext>
    </p:extLst>
  </p:cSld>
  <p:clrMapOvr>
    <a:masterClrMapping/>
  </p:clrMapOvr>
  <mc:AlternateContent xmlns:mc="http://schemas.openxmlformats.org/markup-compatibility/2006" xmlns:p14="http://schemas.microsoft.com/office/powerpoint/2010/main">
    <mc:Choice Requires="p14">
      <p:transition spd="slow" p14:dur="2000" advTm="43283"/>
    </mc:Choice>
    <mc:Fallback xmlns="">
      <p:transition spd="slow" advTm="43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BB9D282-5345-0749-A3E9-54B06ABC2134}"/>
              </a:ext>
            </a:extLst>
          </p:cNvPr>
          <p:cNvSpPr txBox="1"/>
          <p:nvPr/>
        </p:nvSpPr>
        <p:spPr>
          <a:xfrm>
            <a:off x="114300" y="971550"/>
            <a:ext cx="8439807" cy="5863144"/>
          </a:xfrm>
          <a:prstGeom prst="rect">
            <a:avLst/>
          </a:prstGeom>
          <a:noFill/>
        </p:spPr>
        <p:txBody>
          <a:bodyPr wrap="square" rtlCol="0">
            <a:spAutoFit/>
          </a:bodyPr>
          <a:lstStyle/>
          <a:p>
            <a:r>
              <a:rPr lang="en-US" b="1" dirty="0">
                <a:latin typeface="Comic Sans MS" panose="030F0902030302020204" pitchFamily="66" charset="0"/>
              </a:rPr>
              <a:t>1. Surface radiation products</a:t>
            </a:r>
          </a:p>
          <a:p>
            <a:endParaRPr lang="en-US" sz="1500" b="1" dirty="0">
              <a:latin typeface="Comic Sans MS" panose="030F0902030302020204" pitchFamily="66" charset="0"/>
            </a:endParaRPr>
          </a:p>
          <a:p>
            <a:pPr algn="just"/>
            <a:r>
              <a:rPr lang="en-US" u="sng" dirty="0">
                <a:latin typeface="Comic Sans MS" panose="030F0902030302020204" pitchFamily="66" charset="0"/>
              </a:rPr>
              <a:t>Variables</a:t>
            </a:r>
            <a:r>
              <a:rPr lang="en-US" dirty="0">
                <a:latin typeface="Comic Sans MS" panose="030F0902030302020204" pitchFamily="66" charset="0"/>
              </a:rPr>
              <a:t>: </a:t>
            </a:r>
          </a:p>
          <a:p>
            <a:pPr algn="just"/>
            <a:endParaRPr lang="en-US" dirty="0">
              <a:latin typeface="Comic Sans MS" panose="030F0902030302020204" pitchFamily="66" charset="0"/>
            </a:endParaRPr>
          </a:p>
          <a:p>
            <a:pPr algn="just"/>
            <a:r>
              <a:rPr lang="en-US" dirty="0">
                <a:latin typeface="Comic Sans MS" panose="030F0902030302020204" pitchFamily="66" charset="0"/>
              </a:rPr>
              <a:t>-Daily-averaged downward plane and scalar irradiance just above and below the surface and surface albedo in the 5 nm spectral bands of the OCI from 340 to 700 nm.</a:t>
            </a:r>
          </a:p>
          <a:p>
            <a:pPr algn="just"/>
            <a:endParaRPr lang="en-US" dirty="0">
              <a:latin typeface="Comic Sans MS" panose="030F0902030302020204" pitchFamily="66" charset="0"/>
            </a:endParaRPr>
          </a:p>
          <a:p>
            <a:pPr algn="just"/>
            <a:r>
              <a:rPr lang="en-US" dirty="0">
                <a:latin typeface="Comic Sans MS" panose="030F0902030302020204" pitchFamily="66" charset="0"/>
              </a:rPr>
              <a:t>-Integrated values over the PAR spectral range (400-700 nm), and UVA-I (340-400nm) fluxes. </a:t>
            </a:r>
          </a:p>
          <a:p>
            <a:endParaRPr lang="en-US" dirty="0">
              <a:latin typeface="Comic Sans MS" panose="030F0902030302020204" pitchFamily="66" charset="0"/>
            </a:endParaRPr>
          </a:p>
          <a:p>
            <a:pPr algn="just"/>
            <a:r>
              <a:rPr lang="en-US" u="sng" dirty="0">
                <a:latin typeface="Comic Sans MS" panose="030F0902030302020204" pitchFamily="66" charset="0"/>
              </a:rPr>
              <a:t>Resolution/Coverage</a:t>
            </a:r>
            <a:r>
              <a:rPr lang="en-US" dirty="0">
                <a:latin typeface="Comic Sans MS" panose="030F0902030302020204" pitchFamily="66" charset="0"/>
              </a:rPr>
              <a:t>:</a:t>
            </a:r>
          </a:p>
          <a:p>
            <a:pPr algn="just"/>
            <a:endParaRPr lang="en-US" dirty="0">
              <a:latin typeface="Comic Sans MS" panose="030F0902030302020204" pitchFamily="66" charset="0"/>
            </a:endParaRPr>
          </a:p>
          <a:p>
            <a:pPr algn="just"/>
            <a:r>
              <a:rPr lang="en-US" dirty="0">
                <a:latin typeface="Comic Sans MS" panose="030F0902030302020204" pitchFamily="66" charset="0"/>
              </a:rPr>
              <a:t>-Original spatial resolution (1 km) in instrument projection at Level 2.</a:t>
            </a:r>
          </a:p>
          <a:p>
            <a:pPr algn="just"/>
            <a:endParaRPr lang="en-US" dirty="0">
              <a:latin typeface="Comic Sans MS" panose="030F0902030302020204" pitchFamily="66" charset="0"/>
            </a:endParaRPr>
          </a:p>
          <a:p>
            <a:pPr algn="just"/>
            <a:r>
              <a:rPr lang="en-US" dirty="0">
                <a:latin typeface="Comic Sans MS" panose="030F0902030302020204" pitchFamily="66" charset="0"/>
              </a:rPr>
              <a:t>-4 km resolution on Plate </a:t>
            </a:r>
            <a:r>
              <a:rPr lang="en-US" dirty="0" err="1">
                <a:latin typeface="Comic Sans MS" panose="030F0902030302020204" pitchFamily="66" charset="0"/>
              </a:rPr>
              <a:t>Carrée</a:t>
            </a:r>
            <a:r>
              <a:rPr lang="en-US" dirty="0">
                <a:latin typeface="Comic Sans MS" panose="030F0902030302020204" pitchFamily="66" charset="0"/>
              </a:rPr>
              <a:t> and equal-area grids at Level 3 (compatible with other Level 3 OCI products and radiation products from other missions). </a:t>
            </a:r>
          </a:p>
          <a:p>
            <a:pPr algn="just"/>
            <a:endParaRPr lang="en-US" dirty="0">
              <a:latin typeface="Comic Sans MS" panose="030F0902030302020204" pitchFamily="66" charset="0"/>
            </a:endParaRPr>
          </a:p>
          <a:p>
            <a:pPr algn="just"/>
            <a:r>
              <a:rPr lang="en-US" dirty="0">
                <a:latin typeface="Comic Sans MS" panose="030F0902030302020204" pitchFamily="66" charset="0"/>
              </a:rPr>
              <a:t>-Global geographic coverage over ice-free ocean and inland water bodies everyday of year. </a:t>
            </a:r>
          </a:p>
        </p:txBody>
      </p:sp>
      <p:pic>
        <p:nvPicPr>
          <p:cNvPr id="8" name="Audio 7">
            <a:hlinkClick r:id="" action="ppaction://media"/>
            <a:extLst>
              <a:ext uri="{FF2B5EF4-FFF2-40B4-BE49-F238E27FC236}">
                <a16:creationId xmlns:a16="http://schemas.microsoft.com/office/drawing/2014/main" id="{00CC5431-CEDB-E444-8672-BF9C564439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0100" y="5276850"/>
            <a:ext cx="609600" cy="609600"/>
          </a:xfrm>
          <a:prstGeom prst="rect">
            <a:avLst/>
          </a:prstGeom>
        </p:spPr>
      </p:pic>
      <p:sp>
        <p:nvSpPr>
          <p:cNvPr id="5" name="TextBox 4">
            <a:extLst>
              <a:ext uri="{FF2B5EF4-FFF2-40B4-BE49-F238E27FC236}">
                <a16:creationId xmlns:a16="http://schemas.microsoft.com/office/drawing/2014/main" id="{9AC291DF-17AA-4A4F-8761-7223D7D8DBE7}"/>
              </a:ext>
            </a:extLst>
          </p:cNvPr>
          <p:cNvSpPr txBox="1"/>
          <p:nvPr/>
        </p:nvSpPr>
        <p:spPr>
          <a:xfrm>
            <a:off x="325821" y="283779"/>
            <a:ext cx="8660524" cy="523220"/>
          </a:xfrm>
          <a:prstGeom prst="rect">
            <a:avLst/>
          </a:prstGeom>
          <a:noFill/>
        </p:spPr>
        <p:txBody>
          <a:bodyPr wrap="square" rtlCol="0">
            <a:spAutoFit/>
          </a:bodyPr>
          <a:lstStyle/>
          <a:p>
            <a:r>
              <a:rPr lang="en-US" sz="2800" u="sng" dirty="0"/>
              <a:t>Methods (radiative quantities):</a:t>
            </a:r>
          </a:p>
        </p:txBody>
      </p:sp>
    </p:spTree>
    <p:extLst>
      <p:ext uri="{BB962C8B-B14F-4D97-AF65-F5344CB8AC3E}">
        <p14:creationId xmlns:p14="http://schemas.microsoft.com/office/powerpoint/2010/main" val="2171179108"/>
      </p:ext>
    </p:extLst>
  </p:cSld>
  <p:clrMapOvr>
    <a:masterClrMapping/>
  </p:clrMapOvr>
  <mc:AlternateContent xmlns:mc="http://schemas.openxmlformats.org/markup-compatibility/2006" xmlns:p14="http://schemas.microsoft.com/office/powerpoint/2010/main">
    <mc:Choice Requires="p14">
      <p:transition spd="slow" p14:dur="2000" advTm="67559"/>
    </mc:Choice>
    <mc:Fallback xmlns="">
      <p:transition spd="slow" advTm="67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0B8731-3A69-9940-9874-30048E548B0D}"/>
              </a:ext>
            </a:extLst>
          </p:cNvPr>
          <p:cNvSpPr txBox="1"/>
          <p:nvPr/>
        </p:nvSpPr>
        <p:spPr>
          <a:xfrm>
            <a:off x="286985" y="317764"/>
            <a:ext cx="8646808" cy="6117059"/>
          </a:xfrm>
          <a:prstGeom prst="rect">
            <a:avLst/>
          </a:prstGeom>
          <a:noFill/>
        </p:spPr>
        <p:txBody>
          <a:bodyPr wrap="square" rtlCol="0">
            <a:spAutoFit/>
          </a:bodyPr>
          <a:lstStyle/>
          <a:p>
            <a:r>
              <a:rPr lang="en-US" b="1" dirty="0">
                <a:latin typeface="Comic Sans MS" panose="030F0902030302020204" pitchFamily="66" charset="0"/>
              </a:rPr>
              <a:t>2. Algorithms</a:t>
            </a:r>
          </a:p>
          <a:p>
            <a:endParaRPr lang="en-US" sz="1350" dirty="0">
              <a:latin typeface="Comic Sans MS" panose="030F0902030302020204" pitchFamily="66" charset="0"/>
            </a:endParaRPr>
          </a:p>
          <a:p>
            <a:r>
              <a:rPr lang="en-US" u="sng" dirty="0">
                <a:latin typeface="Comic Sans MS" panose="030F0902030302020204" pitchFamily="66" charset="0"/>
              </a:rPr>
              <a:t>Plane Irradiance</a:t>
            </a:r>
            <a:r>
              <a:rPr lang="en-US" dirty="0">
                <a:latin typeface="Comic Sans MS" panose="030F0902030302020204" pitchFamily="66" charset="0"/>
              </a:rPr>
              <a:t>:</a:t>
            </a:r>
          </a:p>
          <a:p>
            <a:endParaRPr lang="en-US" dirty="0">
              <a:latin typeface="Comic Sans MS" panose="030F0902030302020204" pitchFamily="66" charset="0"/>
            </a:endParaRPr>
          </a:p>
          <a:p>
            <a:pPr algn="just"/>
            <a:r>
              <a:rPr lang="en-US" dirty="0">
                <a:latin typeface="Comic Sans MS" panose="030F0902030302020204" pitchFamily="66" charset="0"/>
              </a:rPr>
              <a:t>-Budget approach, i.e. solar flux penetrating the surface, </a:t>
            </a:r>
            <a:r>
              <a:rPr lang="en-US" i="1" dirty="0">
                <a:latin typeface="Comic Sans MS" panose="030F0902030302020204" pitchFamily="66" charset="0"/>
              </a:rPr>
              <a:t>E</a:t>
            </a:r>
            <a:r>
              <a:rPr lang="en-US" i="1" baseline="-25000" dirty="0">
                <a:latin typeface="Comic Sans MS" panose="030F0902030302020204" pitchFamily="66" charset="0"/>
              </a:rPr>
              <a:t>d</a:t>
            </a:r>
            <a:r>
              <a:rPr lang="en-US" i="1" dirty="0">
                <a:latin typeface="Comic Sans MS" panose="030F0902030302020204" pitchFamily="66" charset="0"/>
              </a:rPr>
              <a:t>(0</a:t>
            </a:r>
            <a:r>
              <a:rPr lang="en-US" i="1" baseline="30000" dirty="0">
                <a:latin typeface="Comic Sans MS" panose="030F0902030302020204" pitchFamily="66" charset="0"/>
              </a:rPr>
              <a:t>-</a:t>
            </a:r>
            <a:r>
              <a:rPr lang="en-US" i="1" dirty="0">
                <a:latin typeface="Comic Sans MS" panose="030F0902030302020204" pitchFamily="66" charset="0"/>
              </a:rPr>
              <a:t>),</a:t>
            </a:r>
            <a:r>
              <a:rPr lang="en-US" dirty="0">
                <a:latin typeface="Comic Sans MS" panose="030F0902030302020204" pitchFamily="66" charset="0"/>
              </a:rPr>
              <a:t> is obtained by subtracting from the flux arriving at TOA (known), the flux reflected to space by the atmosphere/surface system (estimated from the OCI measurements), accounting for atmospheric transmission (modeled).</a:t>
            </a:r>
          </a:p>
          <a:p>
            <a:pPr algn="just"/>
            <a:endParaRPr lang="en-US" dirty="0">
              <a:latin typeface="Comic Sans MS" panose="030F0902030302020204" pitchFamily="66" charset="0"/>
            </a:endParaRPr>
          </a:p>
          <a:p>
            <a:pPr algn="just"/>
            <a:r>
              <a:rPr lang="en-US" dirty="0">
                <a:latin typeface="Comic Sans MS" panose="030F0902030302020204" pitchFamily="66" charset="0"/>
              </a:rPr>
              <a:t>-No need to distinguish clear and cloudy regions within a pixel. </a:t>
            </a:r>
          </a:p>
          <a:p>
            <a:pPr algn="just"/>
            <a:endParaRPr lang="en-US" dirty="0">
              <a:latin typeface="Comic Sans MS" panose="030F0902030302020204" pitchFamily="66" charset="0"/>
            </a:endParaRPr>
          </a:p>
          <a:p>
            <a:pPr algn="just"/>
            <a:r>
              <a:rPr lang="en-US" dirty="0">
                <a:latin typeface="Comic Sans MS" panose="030F0902030302020204" pitchFamily="66" charset="0"/>
              </a:rPr>
              <a:t>-Assumptions: Plane-parallel atmosphere, clear atmosphere positioned above cloud layer</a:t>
            </a:r>
          </a:p>
          <a:p>
            <a:pPr algn="just"/>
            <a:endParaRPr lang="en-US" dirty="0">
              <a:latin typeface="Comic Sans MS" panose="030F0902030302020204" pitchFamily="66" charset="0"/>
            </a:endParaRPr>
          </a:p>
          <a:p>
            <a:r>
              <a:rPr lang="en-US" i="1" dirty="0">
                <a:latin typeface="Comic Sans MS" panose="030F0902030302020204" pitchFamily="66" charset="0"/>
              </a:rPr>
              <a:t>E</a:t>
            </a:r>
            <a:r>
              <a:rPr lang="en-US" i="1" baseline="-25000" dirty="0">
                <a:latin typeface="Comic Sans MS" panose="030F0902030302020204" pitchFamily="66" charset="0"/>
              </a:rPr>
              <a:t>d</a:t>
            </a:r>
            <a:r>
              <a:rPr lang="en-US" i="1" dirty="0">
                <a:latin typeface="Comic Sans MS" panose="030F0902030302020204" pitchFamily="66" charset="0"/>
              </a:rPr>
              <a:t>(0</a:t>
            </a:r>
            <a:r>
              <a:rPr lang="en-US" i="1" baseline="30000" dirty="0">
                <a:latin typeface="Comic Sans MS" panose="030F0902030302020204" pitchFamily="66" charset="0"/>
              </a:rPr>
              <a:t>-</a:t>
            </a:r>
            <a:r>
              <a:rPr lang="en-US" i="1" dirty="0">
                <a:latin typeface="Comic Sans MS" panose="030F0902030302020204" pitchFamily="66" charset="0"/>
              </a:rPr>
              <a:t>) = </a:t>
            </a:r>
            <a:r>
              <a:rPr lang="en-US" i="1" dirty="0" err="1">
                <a:latin typeface="Comic Sans MS" panose="030F0902030302020204" pitchFamily="66" charset="0"/>
              </a:rPr>
              <a:t>E</a:t>
            </a:r>
            <a:r>
              <a:rPr lang="en-US" i="1" baseline="-25000" dirty="0" err="1">
                <a:latin typeface="Comic Sans MS" panose="030F0902030302020204" pitchFamily="66" charset="0"/>
              </a:rPr>
              <a:t>clear</a:t>
            </a:r>
            <a:r>
              <a:rPr lang="en-US" i="1" dirty="0">
                <a:latin typeface="Comic Sans MS" panose="030F0902030302020204" pitchFamily="66" charset="0"/>
              </a:rPr>
              <a:t>(1 – A)(1-S</a:t>
            </a:r>
            <a:r>
              <a:rPr lang="en-US" i="1" baseline="-25000" dirty="0">
                <a:latin typeface="Comic Sans MS" panose="030F0902030302020204" pitchFamily="66" charset="0"/>
              </a:rPr>
              <a:t>a</a:t>
            </a:r>
            <a:r>
              <a:rPr lang="en-US" i="1" dirty="0">
                <a:latin typeface="Comic Sans MS" panose="030F0902030302020204" pitchFamily="66" charset="0"/>
              </a:rPr>
              <a:t>A)</a:t>
            </a:r>
            <a:r>
              <a:rPr lang="en-US" i="1" baseline="30000" dirty="0">
                <a:latin typeface="Comic Sans MS" panose="030F0902030302020204" pitchFamily="66" charset="0"/>
              </a:rPr>
              <a:t>-1 </a:t>
            </a:r>
            <a:r>
              <a:rPr lang="en-US" i="1" dirty="0">
                <a:latin typeface="Comic Sans MS" panose="030F0902030302020204" pitchFamily="66" charset="0"/>
              </a:rPr>
              <a:t>; E</a:t>
            </a:r>
            <a:r>
              <a:rPr lang="en-US" i="1" baseline="-25000" dirty="0">
                <a:latin typeface="Comic Sans MS" panose="030F0902030302020204" pitchFamily="66" charset="0"/>
              </a:rPr>
              <a:t>d</a:t>
            </a:r>
            <a:r>
              <a:rPr lang="en-US" i="1" dirty="0">
                <a:latin typeface="Comic Sans MS" panose="030F0902030302020204" pitchFamily="66" charset="0"/>
              </a:rPr>
              <a:t>(0</a:t>
            </a:r>
            <a:r>
              <a:rPr lang="en-US" i="1" baseline="30000" dirty="0">
                <a:latin typeface="Comic Sans MS" panose="030F0902030302020204" pitchFamily="66" charset="0"/>
              </a:rPr>
              <a:t>+</a:t>
            </a:r>
            <a:r>
              <a:rPr lang="en-US" i="1" dirty="0">
                <a:latin typeface="Comic Sans MS" panose="030F0902030302020204" pitchFamily="66" charset="0"/>
              </a:rPr>
              <a:t>) = </a:t>
            </a:r>
            <a:r>
              <a:rPr lang="en-US" i="1" dirty="0" err="1">
                <a:latin typeface="Comic Sans MS" panose="030F0902030302020204" pitchFamily="66" charset="0"/>
              </a:rPr>
              <a:t>E</a:t>
            </a:r>
            <a:r>
              <a:rPr lang="en-US" i="1" baseline="-25000" dirty="0" err="1">
                <a:latin typeface="Comic Sans MS" panose="030F0902030302020204" pitchFamily="66" charset="0"/>
              </a:rPr>
              <a:t>clear</a:t>
            </a:r>
            <a:r>
              <a:rPr lang="en-US" i="1" dirty="0">
                <a:latin typeface="Comic Sans MS" panose="030F0902030302020204" pitchFamily="66" charset="0"/>
              </a:rPr>
              <a:t>(1 – A)(1 - A</a:t>
            </a:r>
            <a:r>
              <a:rPr lang="en-US" i="1" baseline="-25000" dirty="0">
                <a:latin typeface="Comic Sans MS" panose="030F0902030302020204" pitchFamily="66" charset="0"/>
              </a:rPr>
              <a:t>s</a:t>
            </a:r>
            <a:r>
              <a:rPr lang="en-US" i="1" dirty="0">
                <a:latin typeface="Comic Sans MS" panose="030F0902030302020204" pitchFamily="66" charset="0"/>
              </a:rPr>
              <a:t>)</a:t>
            </a:r>
            <a:r>
              <a:rPr lang="en-US" i="1" baseline="30000" dirty="0">
                <a:latin typeface="Comic Sans MS" panose="030F0902030302020204" pitchFamily="66" charset="0"/>
              </a:rPr>
              <a:t>-1</a:t>
            </a:r>
            <a:r>
              <a:rPr lang="en-US" i="1" dirty="0">
                <a:latin typeface="Comic Sans MS" panose="030F0902030302020204" pitchFamily="66" charset="0"/>
              </a:rPr>
              <a:t>(1-S</a:t>
            </a:r>
            <a:r>
              <a:rPr lang="en-US" i="1" baseline="-25000" dirty="0">
                <a:latin typeface="Comic Sans MS" panose="030F0902030302020204" pitchFamily="66" charset="0"/>
              </a:rPr>
              <a:t>a</a:t>
            </a:r>
            <a:r>
              <a:rPr lang="en-US" i="1" dirty="0">
                <a:latin typeface="Comic Sans MS" panose="030F0902030302020204" pitchFamily="66" charset="0"/>
              </a:rPr>
              <a:t>A)</a:t>
            </a:r>
            <a:r>
              <a:rPr lang="en-US" i="1" baseline="30000" dirty="0">
                <a:latin typeface="Comic Sans MS" panose="030F0902030302020204" pitchFamily="66" charset="0"/>
              </a:rPr>
              <a:t>-1</a:t>
            </a:r>
            <a:r>
              <a:rPr lang="en-US" i="1" dirty="0">
                <a:latin typeface="Comic Sans MS" panose="030F0902030302020204" pitchFamily="66" charset="0"/>
              </a:rPr>
              <a:t>; </a:t>
            </a:r>
            <a:r>
              <a:rPr lang="en-US" i="1" baseline="30000" dirty="0">
                <a:latin typeface="Comic Sans MS" panose="030F0902030302020204" pitchFamily="66" charset="0"/>
              </a:rPr>
              <a:t> </a:t>
            </a:r>
            <a:r>
              <a:rPr lang="en-US" i="1" dirty="0" err="1">
                <a:latin typeface="Comic Sans MS" panose="030F0902030302020204" pitchFamily="66" charset="0"/>
              </a:rPr>
              <a:t>E</a:t>
            </a:r>
            <a:r>
              <a:rPr lang="en-US" i="1" baseline="-25000" dirty="0" err="1">
                <a:latin typeface="Comic Sans MS" panose="030F0902030302020204" pitchFamily="66" charset="0"/>
              </a:rPr>
              <a:t>clear</a:t>
            </a:r>
            <a:r>
              <a:rPr lang="en-US" i="1" dirty="0">
                <a:latin typeface="Comic Sans MS" panose="030F0902030302020204" pitchFamily="66" charset="0"/>
              </a:rPr>
              <a:t> = </a:t>
            </a:r>
            <a:r>
              <a:rPr lang="en-US" i="1" dirty="0" err="1">
                <a:latin typeface="Comic Sans MS" panose="030F0902030302020204" pitchFamily="66" charset="0"/>
              </a:rPr>
              <a:t>E</a:t>
            </a:r>
            <a:r>
              <a:rPr lang="en-US" i="1" baseline="-25000" dirty="0" err="1">
                <a:latin typeface="Comic Sans MS" panose="030F0902030302020204" pitchFamily="66" charset="0"/>
              </a:rPr>
              <a:t>TOA</a:t>
            </a:r>
            <a:r>
              <a:rPr lang="en-US" i="1" dirty="0" err="1">
                <a:latin typeface="Comic Sans MS" panose="030F0902030302020204" pitchFamily="66" charset="0"/>
              </a:rPr>
              <a:t>cos</a:t>
            </a:r>
            <a:r>
              <a:rPr lang="en-US" i="1" dirty="0">
                <a:latin typeface="Comic Sans MS" panose="030F0902030302020204" pitchFamily="66" charset="0"/>
              </a:rPr>
              <a:t>(</a:t>
            </a:r>
            <a:r>
              <a:rPr lang="en-US" i="1" dirty="0" err="1">
                <a:latin typeface="Symbol" pitchFamily="2" charset="2"/>
              </a:rPr>
              <a:t>q</a:t>
            </a:r>
            <a:r>
              <a:rPr lang="en-US" i="1" baseline="-25000" dirty="0" err="1">
                <a:latin typeface="Comic Sans MS" panose="030F0902030302020204" pitchFamily="66" charset="0"/>
              </a:rPr>
              <a:t>s</a:t>
            </a:r>
            <a:r>
              <a:rPr lang="en-US" i="1" dirty="0">
                <a:latin typeface="Comic Sans MS" panose="030F0902030302020204" pitchFamily="66" charset="0"/>
              </a:rPr>
              <a:t>)T</a:t>
            </a:r>
            <a:r>
              <a:rPr lang="en-US" i="1" baseline="-25000" dirty="0">
                <a:latin typeface="Comic Sans MS" panose="030F0902030302020204" pitchFamily="66" charset="0"/>
              </a:rPr>
              <a:t>d </a:t>
            </a:r>
            <a:r>
              <a:rPr lang="en-US" i="1" dirty="0" err="1">
                <a:latin typeface="Comic Sans MS" panose="030F0902030302020204" pitchFamily="66" charset="0"/>
              </a:rPr>
              <a:t>T</a:t>
            </a:r>
            <a:r>
              <a:rPr lang="en-US" i="1" baseline="-25000" dirty="0" err="1">
                <a:latin typeface="Comic Sans MS" panose="030F0902030302020204" pitchFamily="66" charset="0"/>
              </a:rPr>
              <a:t>g</a:t>
            </a:r>
            <a:endParaRPr lang="en-US" i="1" dirty="0">
              <a:latin typeface="Comic Sans MS" panose="030F0902030302020204" pitchFamily="66" charset="0"/>
            </a:endParaRPr>
          </a:p>
          <a:p>
            <a:endParaRPr lang="en-US" dirty="0"/>
          </a:p>
          <a:p>
            <a:r>
              <a:rPr lang="en-US" dirty="0">
                <a:latin typeface="Comic Sans MS" panose="030F0902030302020204" pitchFamily="66" charset="0"/>
              </a:rPr>
              <a:t>&lt;</a:t>
            </a:r>
            <a:r>
              <a:rPr lang="en-US" i="1" dirty="0">
                <a:latin typeface="Comic Sans MS" panose="030F0902030302020204" pitchFamily="66" charset="0"/>
              </a:rPr>
              <a:t>E</a:t>
            </a:r>
            <a:r>
              <a:rPr lang="en-US" i="1" baseline="-25000" dirty="0">
                <a:latin typeface="Comic Sans MS" panose="030F0902030302020204" pitchFamily="66" charset="0"/>
              </a:rPr>
              <a:t>d</a:t>
            </a:r>
            <a:r>
              <a:rPr lang="en-US" i="1" dirty="0">
                <a:latin typeface="Comic Sans MS" panose="030F0902030302020204" pitchFamily="66" charset="0"/>
              </a:rPr>
              <a:t> &gt; = (1/24) ∫</a:t>
            </a:r>
            <a:r>
              <a:rPr lang="en-US" i="1" baseline="-25000" dirty="0">
                <a:latin typeface="Comic Sans MS" panose="030F0902030302020204" pitchFamily="66" charset="0"/>
              </a:rPr>
              <a:t>t</a:t>
            </a:r>
            <a:r>
              <a:rPr lang="en-US" i="1" dirty="0">
                <a:latin typeface="Comic Sans MS" panose="030F0902030302020204" pitchFamily="66" charset="0"/>
              </a:rPr>
              <a:t> cos(</a:t>
            </a:r>
            <a:r>
              <a:rPr lang="en-US" i="1" dirty="0" err="1">
                <a:latin typeface="Symbol" pitchFamily="2" charset="2"/>
              </a:rPr>
              <a:t>q</a:t>
            </a:r>
            <a:r>
              <a:rPr lang="en-US" i="1" baseline="-25000" dirty="0" err="1">
                <a:latin typeface="Comic Sans MS" panose="030F0902030302020204" pitchFamily="66" charset="0"/>
              </a:rPr>
              <a:t>s</a:t>
            </a:r>
            <a:r>
              <a:rPr lang="en-US" i="1" dirty="0">
                <a:latin typeface="Comic Sans MS" panose="030F0902030302020204" pitchFamily="66" charset="0"/>
              </a:rPr>
              <a:t>(t) E</a:t>
            </a:r>
            <a:r>
              <a:rPr lang="en-US" i="1" baseline="-25000" dirty="0">
                <a:latin typeface="Comic Sans MS" panose="030F0902030302020204" pitchFamily="66" charset="0"/>
              </a:rPr>
              <a:t>d</a:t>
            </a:r>
            <a:r>
              <a:rPr lang="en-US" i="1" dirty="0">
                <a:latin typeface="Comic Sans MS" panose="030F0902030302020204" pitchFamily="66" charset="0"/>
              </a:rPr>
              <a:t>(A’(t))dt</a:t>
            </a:r>
            <a:r>
              <a:rPr lang="en-US" dirty="0">
                <a:latin typeface="Comic Sans MS" panose="030F0902030302020204" pitchFamily="66" charset="0"/>
              </a:rPr>
              <a:t> 							          </a:t>
            </a:r>
          </a:p>
          <a:p>
            <a:r>
              <a:rPr lang="en-US" i="1" dirty="0">
                <a:latin typeface="Comic Sans MS" panose="030F0902030302020204" pitchFamily="66" charset="0"/>
              </a:rPr>
              <a:t>A’(t) = 1- [1 -A(t) + A</a:t>
            </a:r>
            <a:r>
              <a:rPr lang="en-US" i="1" baseline="-25000" dirty="0">
                <a:latin typeface="Comic Sans MS" panose="030F0902030302020204" pitchFamily="66" charset="0"/>
              </a:rPr>
              <a:t>s</a:t>
            </a:r>
            <a:r>
              <a:rPr lang="en-US" i="1" dirty="0">
                <a:latin typeface="Comic Sans MS" panose="030F0902030302020204" pitchFamily="66" charset="0"/>
              </a:rPr>
              <a:t>(t)] [1 - N(t)A</a:t>
            </a:r>
            <a:r>
              <a:rPr lang="en-US" i="1" baseline="-25000" dirty="0">
                <a:latin typeface="Comic Sans MS" panose="030F0902030302020204" pitchFamily="66" charset="0"/>
              </a:rPr>
              <a:t>c</a:t>
            </a:r>
            <a:r>
              <a:rPr lang="en-US" i="1" dirty="0">
                <a:latin typeface="Comic Sans MS" panose="030F0902030302020204" pitchFamily="66" charset="0"/>
              </a:rPr>
              <a:t>(</a:t>
            </a:r>
            <a:r>
              <a:rPr lang="en-US" i="1" dirty="0" err="1">
                <a:latin typeface="Symbol" pitchFamily="2" charset="2"/>
              </a:rPr>
              <a:t>t</a:t>
            </a:r>
            <a:r>
              <a:rPr lang="en-US" i="1" baseline="-25000" dirty="0" err="1">
                <a:latin typeface="Comic Sans MS" panose="030F0902030302020204" pitchFamily="66" charset="0"/>
              </a:rPr>
              <a:t>c</a:t>
            </a:r>
            <a:r>
              <a:rPr lang="en-US" dirty="0">
                <a:latin typeface="Comic Sans MS" panose="030F0902030302020204" pitchFamily="66" charset="0"/>
              </a:rPr>
              <a:t>(</a:t>
            </a:r>
            <a:r>
              <a:rPr lang="en-US" i="1" dirty="0">
                <a:latin typeface="Comic Sans MS" panose="030F0902030302020204" pitchFamily="66" charset="0"/>
              </a:rPr>
              <a:t>t))] /[(1 - N(</a:t>
            </a:r>
            <a:r>
              <a:rPr lang="en-US" i="1" dirty="0" err="1">
                <a:latin typeface="Comic Sans MS" panose="030F0902030302020204" pitchFamily="66" charset="0"/>
              </a:rPr>
              <a:t>t</a:t>
            </a:r>
            <a:r>
              <a:rPr lang="en-US" i="1" baseline="-25000" dirty="0" err="1">
                <a:latin typeface="Comic Sans MS" panose="030F0902030302020204" pitchFamily="66" charset="0"/>
              </a:rPr>
              <a:t>sat</a:t>
            </a:r>
            <a:r>
              <a:rPr lang="en-US" i="1" dirty="0">
                <a:latin typeface="Comic Sans MS" panose="030F0902030302020204" pitchFamily="66" charset="0"/>
              </a:rPr>
              <a:t>)A</a:t>
            </a:r>
            <a:r>
              <a:rPr lang="en-US" i="1" baseline="-25000" dirty="0">
                <a:latin typeface="Comic Sans MS" panose="030F0902030302020204" pitchFamily="66" charset="0"/>
              </a:rPr>
              <a:t>c</a:t>
            </a:r>
            <a:r>
              <a:rPr lang="en-US" i="1" dirty="0">
                <a:latin typeface="Comic Sans MS" panose="030F0902030302020204" pitchFamily="66" charset="0"/>
              </a:rPr>
              <a:t>(</a:t>
            </a:r>
            <a:r>
              <a:rPr lang="en-US" i="1" dirty="0" err="1">
                <a:latin typeface="Symbol" pitchFamily="2" charset="2"/>
              </a:rPr>
              <a:t>t</a:t>
            </a:r>
            <a:r>
              <a:rPr lang="en-US" i="1" baseline="-25000" dirty="0" err="1">
                <a:latin typeface="Comic Sans MS" panose="030F0902030302020204" pitchFamily="66" charset="0"/>
              </a:rPr>
              <a:t>c</a:t>
            </a:r>
            <a:r>
              <a:rPr lang="en-US" dirty="0">
                <a:latin typeface="Comic Sans MS" panose="030F0902030302020204" pitchFamily="66" charset="0"/>
              </a:rPr>
              <a:t>(</a:t>
            </a:r>
            <a:r>
              <a:rPr lang="en-US" i="1" dirty="0" err="1">
                <a:latin typeface="Comic Sans MS" panose="030F0902030302020204" pitchFamily="66" charset="0"/>
              </a:rPr>
              <a:t>t</a:t>
            </a:r>
            <a:r>
              <a:rPr lang="en-US" i="1" baseline="-25000" dirty="0" err="1">
                <a:latin typeface="Comic Sans MS" panose="030F0902030302020204" pitchFamily="66" charset="0"/>
              </a:rPr>
              <a:t>sat</a:t>
            </a:r>
            <a:r>
              <a:rPr lang="en-US" i="1" dirty="0">
                <a:latin typeface="Comic Sans MS" panose="030F0902030302020204" pitchFamily="66" charset="0"/>
              </a:rPr>
              <a:t>))] - A</a:t>
            </a:r>
            <a:r>
              <a:rPr lang="en-US" i="1" baseline="-25000" dirty="0">
                <a:latin typeface="Comic Sans MS" panose="030F0902030302020204" pitchFamily="66" charset="0"/>
              </a:rPr>
              <a:t>s</a:t>
            </a:r>
            <a:r>
              <a:rPr lang="en-US" i="1" dirty="0">
                <a:latin typeface="Comic Sans MS" panose="030F0902030302020204" pitchFamily="66" charset="0"/>
              </a:rPr>
              <a:t>(t)</a:t>
            </a:r>
            <a:r>
              <a:rPr lang="en-US" i="1" baseline="-25000" dirty="0">
                <a:latin typeface="Comic Sans MS" panose="030F0902030302020204" pitchFamily="66" charset="0"/>
              </a:rPr>
              <a:t>,   </a:t>
            </a:r>
            <a:r>
              <a:rPr lang="en-US" i="1" dirty="0">
                <a:latin typeface="Comic Sans MS" panose="030F0902030302020204" pitchFamily="66" charset="0"/>
              </a:rPr>
              <a:t>N </a:t>
            </a:r>
            <a:r>
              <a:rPr lang="en-US" dirty="0">
                <a:latin typeface="Comic Sans MS" panose="030F0902030302020204" pitchFamily="66" charset="0"/>
              </a:rPr>
              <a:t>and </a:t>
            </a:r>
            <a:r>
              <a:rPr lang="en-US" i="1" dirty="0" err="1">
                <a:latin typeface="Symbol" pitchFamily="2" charset="2"/>
              </a:rPr>
              <a:t>t</a:t>
            </a:r>
            <a:r>
              <a:rPr lang="en-US" i="1" baseline="-25000" dirty="0" err="1">
                <a:latin typeface="Comic Sans MS" panose="030F0902030302020204" pitchFamily="66" charset="0"/>
              </a:rPr>
              <a:t>c</a:t>
            </a:r>
            <a:r>
              <a:rPr lang="en-US" i="1" dirty="0">
                <a:latin typeface="Comic Sans MS" panose="030F0902030302020204" pitchFamily="66" charset="0"/>
              </a:rPr>
              <a:t> </a:t>
            </a:r>
            <a:r>
              <a:rPr lang="en-US" dirty="0">
                <a:latin typeface="Comic Sans MS" panose="030F0902030302020204" pitchFamily="66" charset="0"/>
              </a:rPr>
              <a:t>from hourly MERRA-2 data. </a:t>
            </a:r>
          </a:p>
          <a:p>
            <a:endParaRPr lang="en-US" dirty="0">
              <a:latin typeface="Comic Sans MS" panose="030F0902030302020204" pitchFamily="66" charset="0"/>
            </a:endParaRPr>
          </a:p>
          <a:p>
            <a:r>
              <a:rPr lang="en-US" dirty="0">
                <a:latin typeface="Comic Sans MS" panose="030F0902030302020204" pitchFamily="66" charset="0"/>
              </a:rPr>
              <a:t>-</a:t>
            </a:r>
            <a:r>
              <a:rPr lang="en-US" i="1" dirty="0">
                <a:latin typeface="Comic Sans MS" panose="030F0902030302020204" pitchFamily="66" charset="0"/>
              </a:rPr>
              <a:t>0</a:t>
            </a:r>
            <a:r>
              <a:rPr lang="en-US" i="1" baseline="30000" dirty="0">
                <a:latin typeface="Comic Sans MS" panose="030F0902030302020204" pitchFamily="66" charset="0"/>
              </a:rPr>
              <a:t>-</a:t>
            </a:r>
            <a:r>
              <a:rPr lang="en-US" dirty="0">
                <a:latin typeface="Comic Sans MS" panose="030F0902030302020204" pitchFamily="66" charset="0"/>
              </a:rPr>
              <a:t> irradiance estimated more directly, but </a:t>
            </a:r>
            <a:r>
              <a:rPr lang="en-US" i="1" dirty="0">
                <a:latin typeface="Comic Sans MS" panose="030F0902030302020204" pitchFamily="66" charset="0"/>
              </a:rPr>
              <a:t>0</a:t>
            </a:r>
            <a:r>
              <a:rPr lang="en-US" i="1" baseline="30000" dirty="0">
                <a:latin typeface="Comic Sans MS" panose="030F0902030302020204" pitchFamily="66" charset="0"/>
              </a:rPr>
              <a:t>+</a:t>
            </a:r>
            <a:r>
              <a:rPr lang="en-US" dirty="0">
                <a:latin typeface="Comic Sans MS" panose="030F0902030302020204" pitchFamily="66" charset="0"/>
              </a:rPr>
              <a:t> irradiance easier to evaluate. </a:t>
            </a:r>
          </a:p>
        </p:txBody>
      </p:sp>
      <p:pic>
        <p:nvPicPr>
          <p:cNvPr id="5" name="Audio 4">
            <a:hlinkClick r:id="" action="ppaction://media"/>
            <a:extLst>
              <a:ext uri="{FF2B5EF4-FFF2-40B4-BE49-F238E27FC236}">
                <a16:creationId xmlns:a16="http://schemas.microsoft.com/office/drawing/2014/main" id="{49C0C4B3-BBDB-E54F-BEA0-3E3EFE9022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20100" y="5276850"/>
            <a:ext cx="609600" cy="609600"/>
          </a:xfrm>
          <a:prstGeom prst="rect">
            <a:avLst/>
          </a:prstGeom>
        </p:spPr>
      </p:pic>
    </p:spTree>
    <p:extLst>
      <p:ext uri="{BB962C8B-B14F-4D97-AF65-F5344CB8AC3E}">
        <p14:creationId xmlns:p14="http://schemas.microsoft.com/office/powerpoint/2010/main" val="2034466873"/>
      </p:ext>
    </p:extLst>
  </p:cSld>
  <p:clrMapOvr>
    <a:masterClrMapping/>
  </p:clrMapOvr>
  <mc:AlternateContent xmlns:mc="http://schemas.openxmlformats.org/markup-compatibility/2006" xmlns:p14="http://schemas.microsoft.com/office/powerpoint/2010/main">
    <mc:Choice Requires="p14">
      <p:transition spd="slow" p14:dur="2000" advTm="63216"/>
    </mc:Choice>
    <mc:Fallback xmlns="">
      <p:transition spd="slow" advTm="63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08BD52-36F9-B747-8F68-F662355E229A}"/>
              </a:ext>
            </a:extLst>
          </p:cNvPr>
          <p:cNvSpPr txBox="1"/>
          <p:nvPr/>
        </p:nvSpPr>
        <p:spPr>
          <a:xfrm>
            <a:off x="266385" y="58846"/>
            <a:ext cx="8541284" cy="6463308"/>
          </a:xfrm>
          <a:prstGeom prst="rect">
            <a:avLst/>
          </a:prstGeom>
          <a:noFill/>
        </p:spPr>
        <p:txBody>
          <a:bodyPr wrap="square" rtlCol="0">
            <a:spAutoFit/>
          </a:bodyPr>
          <a:lstStyle/>
          <a:p>
            <a:r>
              <a:rPr lang="en-US" u="sng" dirty="0">
                <a:latin typeface="Comic Sans MS" panose="030F0902030302020204" pitchFamily="66" charset="0"/>
              </a:rPr>
              <a:t>Scalar irradiance</a:t>
            </a:r>
            <a:r>
              <a:rPr lang="en-US" dirty="0"/>
              <a:t>:</a:t>
            </a:r>
          </a:p>
          <a:p>
            <a:endParaRPr lang="en-US" dirty="0"/>
          </a:p>
          <a:p>
            <a:pPr algn="just"/>
            <a:r>
              <a:rPr lang="en-US" dirty="0">
                <a:latin typeface="Comic Sans MS" panose="030F0902030302020204" pitchFamily="66" charset="0"/>
              </a:rPr>
              <a:t>-24h-averaged scalar quantities  can obtained from a reduced set of parameters, the most important ones being the location and date which control the day length and mean Sun zenith angle, then the influence of the clouds which is between null (clear sky) and maximum (100% cloud cover), and finally the wind speed.</a:t>
            </a:r>
          </a:p>
          <a:p>
            <a:pPr algn="just"/>
            <a:endParaRPr lang="en-US" dirty="0">
              <a:latin typeface="Comic Sans MS" panose="030F0902030302020204" pitchFamily="66" charset="0"/>
            </a:endParaRPr>
          </a:p>
          <a:p>
            <a:pPr algn="just"/>
            <a:r>
              <a:rPr lang="en-US" dirty="0">
                <a:latin typeface="Comic Sans MS" panose="030F0902030302020204" pitchFamily="66" charset="0"/>
              </a:rPr>
              <a:t>-Method is based on look-up tables of clear sky and overcast situations and the derived cloud factor from the OCI observations, i.e., the ratio of the actual flux and the clear sky flux, either above or below surface.</a:t>
            </a:r>
          </a:p>
          <a:p>
            <a:pPr algn="just"/>
            <a:endParaRPr lang="en-US" dirty="0">
              <a:latin typeface="Comic Sans MS" panose="030F0902030302020204" pitchFamily="66" charset="0"/>
            </a:endParaRPr>
          </a:p>
          <a:p>
            <a:pPr algn="just"/>
            <a:r>
              <a:rPr lang="en-US" dirty="0">
                <a:latin typeface="Comic Sans MS" panose="030F0902030302020204" pitchFamily="66" charset="0"/>
              </a:rPr>
              <a:t>-For example, to estimate the spectral scalar irradiance just below the surface at </a:t>
            </a:r>
            <a:r>
              <a:rPr lang="en-US" i="1" dirty="0">
                <a:latin typeface="Symbol" pitchFamily="2" charset="2"/>
              </a:rPr>
              <a:t>l</a:t>
            </a:r>
            <a:r>
              <a:rPr lang="en-US" i="1" baseline="-25000" dirty="0">
                <a:latin typeface="Comic Sans MS" panose="030F0902030302020204" pitchFamily="66" charset="0"/>
              </a:rPr>
              <a:t>i</a:t>
            </a:r>
            <a:r>
              <a:rPr lang="en-US" dirty="0">
                <a:latin typeface="Comic Sans MS" panose="030F0902030302020204" pitchFamily="66" charset="0"/>
              </a:rPr>
              <a:t>, </a:t>
            </a:r>
            <a:r>
              <a:rPr lang="en-US" i="1" dirty="0">
                <a:latin typeface="Comic Sans MS" panose="030F0902030302020204" pitchFamily="66" charset="0"/>
              </a:rPr>
              <a:t>&lt;</a:t>
            </a:r>
            <a:r>
              <a:rPr lang="en-US" i="1" dirty="0" err="1">
                <a:latin typeface="Comic Sans MS" panose="030F0902030302020204" pitchFamily="66" charset="0"/>
              </a:rPr>
              <a:t>E</a:t>
            </a:r>
            <a:r>
              <a:rPr lang="en-US" i="1" baseline="-25000" dirty="0" err="1">
                <a:latin typeface="Comic Sans MS" panose="030F0902030302020204" pitchFamily="66" charset="0"/>
              </a:rPr>
              <a:t>o</a:t>
            </a:r>
            <a:r>
              <a:rPr lang="en-US" i="1" dirty="0">
                <a:latin typeface="Comic Sans MS" panose="030F0902030302020204" pitchFamily="66" charset="0"/>
              </a:rPr>
              <a:t>(</a:t>
            </a:r>
            <a:r>
              <a:rPr lang="en-US" i="1" dirty="0">
                <a:latin typeface="Symbol" pitchFamily="2" charset="2"/>
              </a:rPr>
              <a:t>l</a:t>
            </a:r>
            <a:r>
              <a:rPr lang="en-US" i="1" baseline="-25000" dirty="0">
                <a:latin typeface="Comic Sans MS" panose="030F0902030302020204" pitchFamily="66" charset="0"/>
              </a:rPr>
              <a:t>i</a:t>
            </a:r>
            <a:r>
              <a:rPr lang="en-US" i="1" dirty="0">
                <a:latin typeface="Comic Sans MS" panose="030F0902030302020204" pitchFamily="66" charset="0"/>
              </a:rPr>
              <a:t>, 0</a:t>
            </a:r>
            <a:r>
              <a:rPr lang="en-US" i="1" baseline="30000" dirty="0">
                <a:latin typeface="Comic Sans MS" panose="030F0902030302020204" pitchFamily="66" charset="0"/>
              </a:rPr>
              <a:t>-</a:t>
            </a:r>
            <a:r>
              <a:rPr lang="en-US" i="1" dirty="0">
                <a:latin typeface="Comic Sans MS" panose="030F0902030302020204" pitchFamily="66" charset="0"/>
              </a:rPr>
              <a:t>)&gt;</a:t>
            </a:r>
            <a:r>
              <a:rPr lang="en-US" dirty="0">
                <a:latin typeface="Comic Sans MS" panose="030F0902030302020204" pitchFamily="66" charset="0"/>
              </a:rPr>
              <a:t>, from the spectral plane flux just above the surface at </a:t>
            </a:r>
            <a:r>
              <a:rPr lang="en-US" i="1" dirty="0">
                <a:latin typeface="Symbol" pitchFamily="2" charset="2"/>
              </a:rPr>
              <a:t>l</a:t>
            </a:r>
            <a:r>
              <a:rPr lang="en-US" i="1" baseline="-25000" dirty="0">
                <a:latin typeface="Comic Sans MS" panose="030F0902030302020204" pitchFamily="66" charset="0"/>
              </a:rPr>
              <a:t>i</a:t>
            </a:r>
            <a:r>
              <a:rPr lang="en-US" dirty="0">
                <a:latin typeface="Comic Sans MS" panose="030F0902030302020204" pitchFamily="66" charset="0"/>
              </a:rPr>
              <a:t>, </a:t>
            </a:r>
            <a:r>
              <a:rPr lang="en-US" i="1" dirty="0">
                <a:latin typeface="Comic Sans MS" panose="030F0902030302020204" pitchFamily="66" charset="0"/>
              </a:rPr>
              <a:t>&lt;E</a:t>
            </a:r>
            <a:r>
              <a:rPr lang="en-US" i="1" baseline="-25000" dirty="0">
                <a:latin typeface="Comic Sans MS" panose="030F0902030302020204" pitchFamily="66" charset="0"/>
              </a:rPr>
              <a:t>d</a:t>
            </a:r>
            <a:r>
              <a:rPr lang="en-US" i="1" dirty="0">
                <a:latin typeface="Comic Sans MS" panose="030F0902030302020204" pitchFamily="66" charset="0"/>
              </a:rPr>
              <a:t>(</a:t>
            </a:r>
            <a:r>
              <a:rPr lang="en-US" i="1" dirty="0">
                <a:latin typeface="Symbol" pitchFamily="2" charset="2"/>
              </a:rPr>
              <a:t>l</a:t>
            </a:r>
            <a:r>
              <a:rPr lang="en-US" i="1" baseline="-25000" dirty="0">
                <a:latin typeface="Comic Sans MS" panose="030F0902030302020204" pitchFamily="66" charset="0"/>
              </a:rPr>
              <a:t>i</a:t>
            </a:r>
            <a:r>
              <a:rPr lang="en-US" i="1" dirty="0">
                <a:latin typeface="Comic Sans MS" panose="030F0902030302020204" pitchFamily="66" charset="0"/>
              </a:rPr>
              <a:t>, 0</a:t>
            </a:r>
            <a:r>
              <a:rPr lang="en-US" i="1" baseline="30000" dirty="0">
                <a:latin typeface="Comic Sans MS" panose="030F0902030302020204" pitchFamily="66" charset="0"/>
              </a:rPr>
              <a:t>+</a:t>
            </a:r>
            <a:r>
              <a:rPr lang="en-US" i="1" dirty="0">
                <a:latin typeface="Comic Sans MS" panose="030F0902030302020204" pitchFamily="66" charset="0"/>
              </a:rPr>
              <a:t>)&gt;</a:t>
            </a:r>
            <a:r>
              <a:rPr lang="en-US" dirty="0">
                <a:latin typeface="Comic Sans MS" panose="030F0902030302020204" pitchFamily="66" charset="0"/>
              </a:rPr>
              <a:t>, we have: </a:t>
            </a:r>
          </a:p>
          <a:p>
            <a:endParaRPr lang="en-US" dirty="0"/>
          </a:p>
          <a:p>
            <a:r>
              <a:rPr lang="en-US" i="1" dirty="0">
                <a:latin typeface="Comic Sans MS" panose="030F0902030302020204" pitchFamily="66" charset="0"/>
              </a:rPr>
              <a:t>&lt;CF(</a:t>
            </a:r>
            <a:r>
              <a:rPr lang="en-US" i="1" dirty="0">
                <a:latin typeface="Symbol" pitchFamily="2" charset="2"/>
              </a:rPr>
              <a:t>l</a:t>
            </a:r>
            <a:r>
              <a:rPr lang="en-US" i="1" baseline="-25000" dirty="0">
                <a:latin typeface="Comic Sans MS" panose="030F0902030302020204" pitchFamily="66" charset="0"/>
              </a:rPr>
              <a:t>i</a:t>
            </a:r>
            <a:r>
              <a:rPr lang="en-US" i="1" dirty="0">
                <a:latin typeface="Comic Sans MS" panose="030F0902030302020204" pitchFamily="66" charset="0"/>
              </a:rPr>
              <a:t>)&gt;</a:t>
            </a:r>
            <a:r>
              <a:rPr lang="en-US" i="1" baseline="30000" dirty="0" err="1">
                <a:latin typeface="Comic Sans MS" panose="030F0902030302020204" pitchFamily="66" charset="0"/>
              </a:rPr>
              <a:t>obs</a:t>
            </a:r>
            <a:r>
              <a:rPr lang="en-US" i="1" dirty="0">
                <a:latin typeface="Comic Sans MS" panose="030F0902030302020204" pitchFamily="66" charset="0"/>
              </a:rPr>
              <a:t> = &lt;E</a:t>
            </a:r>
            <a:r>
              <a:rPr lang="en-US" i="1" baseline="-25000" dirty="0">
                <a:latin typeface="Comic Sans MS" panose="030F0902030302020204" pitchFamily="66" charset="0"/>
              </a:rPr>
              <a:t>d</a:t>
            </a:r>
            <a:r>
              <a:rPr lang="en-US" i="1" dirty="0">
                <a:latin typeface="Comic Sans MS" panose="030F0902030302020204" pitchFamily="66" charset="0"/>
              </a:rPr>
              <a:t>(</a:t>
            </a:r>
            <a:r>
              <a:rPr lang="en-US" i="1" dirty="0">
                <a:latin typeface="Symbol" pitchFamily="2" charset="2"/>
              </a:rPr>
              <a:t>l</a:t>
            </a:r>
            <a:r>
              <a:rPr lang="en-US" i="1" baseline="-25000" dirty="0">
                <a:latin typeface="Comic Sans MS" panose="030F0902030302020204" pitchFamily="66" charset="0"/>
              </a:rPr>
              <a:t>i</a:t>
            </a:r>
            <a:r>
              <a:rPr lang="en-US" i="1" dirty="0">
                <a:latin typeface="Comic Sans MS" panose="030F0902030302020204" pitchFamily="66" charset="0"/>
              </a:rPr>
              <a:t>, 0</a:t>
            </a:r>
            <a:r>
              <a:rPr lang="en-US" i="1" baseline="30000" dirty="0">
                <a:latin typeface="Comic Sans MS" panose="030F0902030302020204" pitchFamily="66" charset="0"/>
              </a:rPr>
              <a:t>+</a:t>
            </a:r>
            <a:r>
              <a:rPr lang="en-US" i="1" dirty="0">
                <a:latin typeface="Comic Sans MS" panose="030F0902030302020204" pitchFamily="66" charset="0"/>
              </a:rPr>
              <a:t>)&gt;</a:t>
            </a:r>
            <a:r>
              <a:rPr lang="en-US" i="1" baseline="30000" dirty="0" err="1">
                <a:latin typeface="Comic Sans MS" panose="030F0902030302020204" pitchFamily="66" charset="0"/>
              </a:rPr>
              <a:t>obs</a:t>
            </a:r>
            <a:r>
              <a:rPr lang="en-US" i="1" dirty="0">
                <a:latin typeface="Comic Sans MS" panose="030F0902030302020204" pitchFamily="66" charset="0"/>
              </a:rPr>
              <a:t>/&lt;E</a:t>
            </a:r>
            <a:r>
              <a:rPr lang="en-US" i="1" baseline="-25000" dirty="0">
                <a:latin typeface="Comic Sans MS" panose="030F0902030302020204" pitchFamily="66" charset="0"/>
              </a:rPr>
              <a:t>d-clear</a:t>
            </a:r>
            <a:r>
              <a:rPr lang="en-US" i="1" dirty="0">
                <a:latin typeface="Comic Sans MS" panose="030F0902030302020204" pitchFamily="66" charset="0"/>
              </a:rPr>
              <a:t>(</a:t>
            </a:r>
            <a:r>
              <a:rPr lang="en-US" i="1" dirty="0">
                <a:latin typeface="Symbol" pitchFamily="2" charset="2"/>
              </a:rPr>
              <a:t>l</a:t>
            </a:r>
            <a:r>
              <a:rPr lang="en-US" i="1" baseline="-25000" dirty="0">
                <a:latin typeface="Comic Sans MS" panose="030F0902030302020204" pitchFamily="66" charset="0"/>
              </a:rPr>
              <a:t>i</a:t>
            </a:r>
            <a:r>
              <a:rPr lang="en-US" i="1" dirty="0">
                <a:latin typeface="Comic Sans MS" panose="030F0902030302020204" pitchFamily="66" charset="0"/>
              </a:rPr>
              <a:t>, 0</a:t>
            </a:r>
            <a:r>
              <a:rPr lang="en-US" i="1" baseline="30000" dirty="0">
                <a:latin typeface="Comic Sans MS" panose="030F0902030302020204" pitchFamily="66" charset="0"/>
              </a:rPr>
              <a:t>+</a:t>
            </a:r>
            <a:r>
              <a:rPr lang="en-US" i="1" dirty="0">
                <a:latin typeface="Comic Sans MS" panose="030F0902030302020204" pitchFamily="66" charset="0"/>
              </a:rPr>
              <a:t>)&gt;</a:t>
            </a:r>
            <a:r>
              <a:rPr lang="en-US" i="1" baseline="30000" dirty="0" err="1">
                <a:latin typeface="Comic Sans MS" panose="030F0902030302020204" pitchFamily="66" charset="0"/>
              </a:rPr>
              <a:t>obs</a:t>
            </a:r>
            <a:r>
              <a:rPr lang="en-US" i="1" dirty="0">
                <a:latin typeface="Comic Sans MS" panose="030F0902030302020204" pitchFamily="66" charset="0"/>
              </a:rPr>
              <a:t>	</a:t>
            </a:r>
          </a:p>
          <a:p>
            <a:r>
              <a:rPr lang="en-US" i="1" dirty="0">
                <a:latin typeface="Comic Sans MS" panose="030F0902030302020204" pitchFamily="66" charset="0"/>
              </a:rPr>
              <a:t>					       </a:t>
            </a:r>
            <a:endParaRPr lang="en-US" dirty="0">
              <a:latin typeface="Comic Sans MS" panose="030F0902030302020204" pitchFamily="66" charset="0"/>
            </a:endParaRPr>
          </a:p>
          <a:p>
            <a:r>
              <a:rPr lang="en-US" i="1" dirty="0">
                <a:latin typeface="Comic Sans MS" panose="030F0902030302020204" pitchFamily="66" charset="0"/>
              </a:rPr>
              <a:t>&lt;</a:t>
            </a:r>
            <a:r>
              <a:rPr lang="en-US" i="1" dirty="0" err="1">
                <a:latin typeface="Comic Sans MS" panose="030F0902030302020204" pitchFamily="66" charset="0"/>
              </a:rPr>
              <a:t>CF</a:t>
            </a:r>
            <a:r>
              <a:rPr lang="en-US" i="1" baseline="-25000" dirty="0" err="1">
                <a:latin typeface="Comic Sans MS" panose="030F0902030302020204" pitchFamily="66" charset="0"/>
              </a:rPr>
              <a:t>overcast</a:t>
            </a:r>
            <a:r>
              <a:rPr lang="en-US" i="1" dirty="0">
                <a:latin typeface="Comic Sans MS" panose="030F0902030302020204" pitchFamily="66" charset="0"/>
              </a:rPr>
              <a:t>(</a:t>
            </a:r>
            <a:r>
              <a:rPr lang="en-US" i="1" dirty="0">
                <a:latin typeface="Symbol" pitchFamily="2" charset="2"/>
              </a:rPr>
              <a:t>l</a:t>
            </a:r>
            <a:r>
              <a:rPr lang="en-US" i="1" baseline="-25000" dirty="0">
                <a:latin typeface="Comic Sans MS" panose="030F0902030302020204" pitchFamily="66" charset="0"/>
              </a:rPr>
              <a:t>i</a:t>
            </a:r>
            <a:r>
              <a:rPr lang="en-US" i="1" dirty="0">
                <a:latin typeface="Comic Sans MS" panose="030F0902030302020204" pitchFamily="66" charset="0"/>
              </a:rPr>
              <a:t>)&gt;</a:t>
            </a:r>
            <a:r>
              <a:rPr lang="en-US" i="1" baseline="30000" dirty="0" err="1">
                <a:latin typeface="Comic Sans MS" panose="030F0902030302020204" pitchFamily="66" charset="0"/>
              </a:rPr>
              <a:t>lut</a:t>
            </a:r>
            <a:r>
              <a:rPr lang="en-US" i="1" dirty="0">
                <a:latin typeface="Comic Sans MS" panose="030F0902030302020204" pitchFamily="66" charset="0"/>
              </a:rPr>
              <a:t> = &lt;E</a:t>
            </a:r>
            <a:r>
              <a:rPr lang="en-US" i="1" baseline="-25000" dirty="0">
                <a:latin typeface="Comic Sans MS" panose="030F0902030302020204" pitchFamily="66" charset="0"/>
              </a:rPr>
              <a:t>d-overcast</a:t>
            </a:r>
            <a:r>
              <a:rPr lang="en-US" i="1" dirty="0">
                <a:latin typeface="Comic Sans MS" panose="030F0902030302020204" pitchFamily="66" charset="0"/>
              </a:rPr>
              <a:t>(</a:t>
            </a:r>
            <a:r>
              <a:rPr lang="en-US" i="1" dirty="0">
                <a:latin typeface="Symbol" pitchFamily="2" charset="2"/>
              </a:rPr>
              <a:t>l</a:t>
            </a:r>
            <a:r>
              <a:rPr lang="en-US" i="1" baseline="-25000" dirty="0">
                <a:latin typeface="Symbol" pitchFamily="2" charset="2"/>
              </a:rPr>
              <a:t>i</a:t>
            </a:r>
            <a:r>
              <a:rPr lang="en-US" i="1" dirty="0">
                <a:latin typeface="Comic Sans MS" panose="030F0902030302020204" pitchFamily="66" charset="0"/>
              </a:rPr>
              <a:t>, 0</a:t>
            </a:r>
            <a:r>
              <a:rPr lang="en-US" i="1" baseline="30000" dirty="0">
                <a:latin typeface="Comic Sans MS" panose="030F0902030302020204" pitchFamily="66" charset="0"/>
              </a:rPr>
              <a:t>+</a:t>
            </a:r>
            <a:r>
              <a:rPr lang="en-US" i="1" dirty="0">
                <a:latin typeface="Comic Sans MS" panose="030F0902030302020204" pitchFamily="66" charset="0"/>
              </a:rPr>
              <a:t>)&gt;</a:t>
            </a:r>
            <a:r>
              <a:rPr lang="en-US" i="1" baseline="30000" dirty="0" err="1">
                <a:latin typeface="Comic Sans MS" panose="030F0902030302020204" pitchFamily="66" charset="0"/>
              </a:rPr>
              <a:t>lut</a:t>
            </a:r>
            <a:r>
              <a:rPr lang="en-US" i="1" dirty="0">
                <a:latin typeface="Comic Sans MS" panose="030F0902030302020204" pitchFamily="66" charset="0"/>
              </a:rPr>
              <a:t>/&lt;E</a:t>
            </a:r>
            <a:r>
              <a:rPr lang="en-US" i="1" baseline="-25000" dirty="0">
                <a:latin typeface="Comic Sans MS" panose="030F0902030302020204" pitchFamily="66" charset="0"/>
              </a:rPr>
              <a:t>d-clear</a:t>
            </a:r>
            <a:r>
              <a:rPr lang="en-US" i="1" dirty="0">
                <a:latin typeface="Comic Sans MS" panose="030F0902030302020204" pitchFamily="66" charset="0"/>
              </a:rPr>
              <a:t>(</a:t>
            </a:r>
            <a:r>
              <a:rPr lang="en-US" i="1" dirty="0">
                <a:latin typeface="Symbol" pitchFamily="2" charset="2"/>
              </a:rPr>
              <a:t>l</a:t>
            </a:r>
            <a:r>
              <a:rPr lang="en-US" i="1" baseline="-25000" dirty="0">
                <a:latin typeface="Comic Sans MS" panose="030F0902030302020204" pitchFamily="66" charset="0"/>
              </a:rPr>
              <a:t>i</a:t>
            </a:r>
            <a:r>
              <a:rPr lang="en-US" i="1" dirty="0">
                <a:latin typeface="Comic Sans MS" panose="030F0902030302020204" pitchFamily="66" charset="0"/>
              </a:rPr>
              <a:t>, 0</a:t>
            </a:r>
            <a:r>
              <a:rPr lang="en-US" i="1" baseline="30000" dirty="0">
                <a:latin typeface="Comic Sans MS" panose="030F0902030302020204" pitchFamily="66" charset="0"/>
              </a:rPr>
              <a:t>+</a:t>
            </a:r>
            <a:r>
              <a:rPr lang="en-US" i="1" dirty="0">
                <a:latin typeface="Comic Sans MS" panose="030F0902030302020204" pitchFamily="66" charset="0"/>
              </a:rPr>
              <a:t>)&gt;</a:t>
            </a:r>
            <a:r>
              <a:rPr lang="en-US" i="1" baseline="30000" dirty="0" err="1">
                <a:latin typeface="Comic Sans MS" panose="030F0902030302020204" pitchFamily="66" charset="0"/>
              </a:rPr>
              <a:t>lut</a:t>
            </a:r>
            <a:endParaRPr lang="en-US" i="1" baseline="30000" dirty="0">
              <a:latin typeface="Comic Sans MS" panose="030F0902030302020204" pitchFamily="66" charset="0"/>
            </a:endParaRPr>
          </a:p>
          <a:p>
            <a:r>
              <a:rPr lang="en-US" dirty="0">
                <a:latin typeface="Comic Sans MS" panose="030F0902030302020204" pitchFamily="66" charset="0"/>
              </a:rPr>
              <a:t>					</a:t>
            </a:r>
          </a:p>
          <a:p>
            <a:r>
              <a:rPr lang="en-US" i="1" dirty="0">
                <a:latin typeface="Comic Sans MS" panose="030F0902030302020204" pitchFamily="66" charset="0"/>
              </a:rPr>
              <a:t>S1 =[&lt;</a:t>
            </a:r>
            <a:r>
              <a:rPr lang="en-US" i="1" dirty="0" err="1">
                <a:latin typeface="Comic Sans MS" panose="030F0902030302020204" pitchFamily="66" charset="0"/>
              </a:rPr>
              <a:t>E</a:t>
            </a:r>
            <a:r>
              <a:rPr lang="en-US" i="1" baseline="-25000" dirty="0" err="1">
                <a:latin typeface="Comic Sans MS" panose="030F0902030302020204" pitchFamily="66" charset="0"/>
              </a:rPr>
              <a:t>o</a:t>
            </a:r>
            <a:r>
              <a:rPr lang="en-US" i="1" baseline="-25000" dirty="0">
                <a:latin typeface="Comic Sans MS" panose="030F0902030302020204" pitchFamily="66" charset="0"/>
              </a:rPr>
              <a:t>-clear</a:t>
            </a:r>
            <a:r>
              <a:rPr lang="en-US" i="1" dirty="0">
                <a:latin typeface="Comic Sans MS" panose="030F0902030302020204" pitchFamily="66" charset="0"/>
              </a:rPr>
              <a:t>(</a:t>
            </a:r>
            <a:r>
              <a:rPr lang="en-US" i="1" dirty="0">
                <a:latin typeface="Symbol" pitchFamily="2" charset="2"/>
              </a:rPr>
              <a:t>l</a:t>
            </a:r>
            <a:r>
              <a:rPr lang="en-US" i="1" baseline="-25000" dirty="0">
                <a:latin typeface="Comic Sans MS" panose="030F0902030302020204" pitchFamily="66" charset="0"/>
              </a:rPr>
              <a:t>i</a:t>
            </a:r>
            <a:r>
              <a:rPr lang="en-US" i="1" dirty="0">
                <a:latin typeface="Comic Sans MS" panose="030F0902030302020204" pitchFamily="66" charset="0"/>
              </a:rPr>
              <a:t>, 0</a:t>
            </a:r>
            <a:r>
              <a:rPr lang="en-US" i="1" baseline="30000" dirty="0">
                <a:latin typeface="Comic Sans MS" panose="030F0902030302020204" pitchFamily="66" charset="0"/>
              </a:rPr>
              <a:t>+</a:t>
            </a:r>
            <a:r>
              <a:rPr lang="en-US" i="1" dirty="0">
                <a:latin typeface="Comic Sans MS" panose="030F0902030302020204" pitchFamily="66" charset="0"/>
              </a:rPr>
              <a:t>)&gt;</a:t>
            </a:r>
            <a:r>
              <a:rPr lang="en-US" i="1" baseline="30000" dirty="0" err="1">
                <a:latin typeface="Comic Sans MS" panose="030F0902030302020204" pitchFamily="66" charset="0"/>
              </a:rPr>
              <a:t>lut</a:t>
            </a:r>
            <a:r>
              <a:rPr lang="en-US" i="1" dirty="0">
                <a:latin typeface="Comic Sans MS" panose="030F0902030302020204" pitchFamily="66" charset="0"/>
              </a:rPr>
              <a:t> - &lt;</a:t>
            </a:r>
            <a:r>
              <a:rPr lang="en-US" i="1" dirty="0" err="1">
                <a:latin typeface="Comic Sans MS" panose="030F0902030302020204" pitchFamily="66" charset="0"/>
              </a:rPr>
              <a:t>E</a:t>
            </a:r>
            <a:r>
              <a:rPr lang="en-US" i="1" baseline="-25000" dirty="0" err="1">
                <a:latin typeface="Comic Sans MS" panose="030F0902030302020204" pitchFamily="66" charset="0"/>
              </a:rPr>
              <a:t>o</a:t>
            </a:r>
            <a:r>
              <a:rPr lang="en-US" i="1" baseline="-25000" dirty="0">
                <a:latin typeface="Comic Sans MS" panose="030F0902030302020204" pitchFamily="66" charset="0"/>
              </a:rPr>
              <a:t>-overcast</a:t>
            </a:r>
            <a:r>
              <a:rPr lang="en-US" i="1" dirty="0">
                <a:latin typeface="Comic Sans MS" panose="030F0902030302020204" pitchFamily="66" charset="0"/>
              </a:rPr>
              <a:t>(</a:t>
            </a:r>
            <a:r>
              <a:rPr lang="en-US" i="1" dirty="0">
                <a:latin typeface="Symbol" pitchFamily="2" charset="2"/>
              </a:rPr>
              <a:t>l</a:t>
            </a:r>
            <a:r>
              <a:rPr lang="en-US" i="1" baseline="-25000" dirty="0">
                <a:latin typeface="Comic Sans MS" panose="030F0902030302020204" pitchFamily="66" charset="0"/>
              </a:rPr>
              <a:t>i</a:t>
            </a:r>
            <a:r>
              <a:rPr lang="en-US" i="1" dirty="0">
                <a:latin typeface="Comic Sans MS" panose="030F0902030302020204" pitchFamily="66" charset="0"/>
              </a:rPr>
              <a:t>, 0</a:t>
            </a:r>
            <a:r>
              <a:rPr lang="en-US" i="1" baseline="30000" dirty="0">
                <a:latin typeface="Comic Sans MS" panose="030F0902030302020204" pitchFamily="66" charset="0"/>
              </a:rPr>
              <a:t>+</a:t>
            </a:r>
            <a:r>
              <a:rPr lang="en-US" i="1" dirty="0">
                <a:latin typeface="Comic Sans MS" panose="030F0902030302020204" pitchFamily="66" charset="0"/>
              </a:rPr>
              <a:t>)&gt;</a:t>
            </a:r>
            <a:r>
              <a:rPr lang="en-US" i="1" baseline="30000" dirty="0" err="1">
                <a:latin typeface="Comic Sans MS" panose="030F0902030302020204" pitchFamily="66" charset="0"/>
              </a:rPr>
              <a:t>lut</a:t>
            </a:r>
            <a:r>
              <a:rPr lang="en-US" i="1" dirty="0">
                <a:latin typeface="Comic Sans MS" panose="030F0902030302020204" pitchFamily="66" charset="0"/>
              </a:rPr>
              <a:t>]/[1 - &lt;</a:t>
            </a:r>
            <a:r>
              <a:rPr lang="en-US" i="1" dirty="0" err="1">
                <a:latin typeface="Comic Sans MS" panose="030F0902030302020204" pitchFamily="66" charset="0"/>
              </a:rPr>
              <a:t>CF</a:t>
            </a:r>
            <a:r>
              <a:rPr lang="en-US" i="1" baseline="-25000" dirty="0" err="1">
                <a:latin typeface="Comic Sans MS" panose="030F0902030302020204" pitchFamily="66" charset="0"/>
              </a:rPr>
              <a:t>overcast</a:t>
            </a:r>
            <a:r>
              <a:rPr lang="en-US" i="1" dirty="0">
                <a:latin typeface="Comic Sans MS" panose="030F0902030302020204" pitchFamily="66" charset="0"/>
              </a:rPr>
              <a:t>(</a:t>
            </a:r>
            <a:r>
              <a:rPr lang="en-US" i="1" dirty="0">
                <a:latin typeface="Symbol" pitchFamily="2" charset="2"/>
              </a:rPr>
              <a:t>l</a:t>
            </a:r>
            <a:r>
              <a:rPr lang="en-US" i="1" baseline="-25000" dirty="0">
                <a:latin typeface="Symbol" pitchFamily="2" charset="2"/>
              </a:rPr>
              <a:t>i</a:t>
            </a:r>
            <a:r>
              <a:rPr lang="en-US" i="1" dirty="0">
                <a:latin typeface="Comic Sans MS" panose="030F0902030302020204" pitchFamily="66" charset="0"/>
              </a:rPr>
              <a:t>)&gt;</a:t>
            </a:r>
            <a:r>
              <a:rPr lang="en-US" i="1" baseline="30000" dirty="0" err="1">
                <a:latin typeface="Comic Sans MS" panose="030F0902030302020204" pitchFamily="66" charset="0"/>
              </a:rPr>
              <a:t>lut</a:t>
            </a:r>
            <a:r>
              <a:rPr lang="en-US" i="1" dirty="0">
                <a:latin typeface="Comic Sans MS" panose="030F0902030302020204" pitchFamily="66" charset="0"/>
              </a:rPr>
              <a:t>]</a:t>
            </a:r>
            <a:r>
              <a:rPr lang="en-US" dirty="0">
                <a:latin typeface="Comic Sans MS" panose="030F0902030302020204" pitchFamily="66" charset="0"/>
              </a:rPr>
              <a:t>	</a:t>
            </a:r>
          </a:p>
          <a:p>
            <a:r>
              <a:rPr lang="en-US" dirty="0">
                <a:latin typeface="Comic Sans MS" panose="030F0902030302020204" pitchFamily="66" charset="0"/>
              </a:rPr>
              <a:t>		</a:t>
            </a:r>
          </a:p>
          <a:p>
            <a:r>
              <a:rPr lang="en-US" i="1" dirty="0">
                <a:latin typeface="Comic Sans MS" panose="030F0902030302020204" pitchFamily="66" charset="0"/>
              </a:rPr>
              <a:t>&lt;</a:t>
            </a:r>
            <a:r>
              <a:rPr lang="en-US" i="1" dirty="0" err="1">
                <a:latin typeface="Comic Sans MS" panose="030F0902030302020204" pitchFamily="66" charset="0"/>
              </a:rPr>
              <a:t>E</a:t>
            </a:r>
            <a:r>
              <a:rPr lang="en-US" i="1" baseline="-25000" dirty="0" err="1">
                <a:latin typeface="Comic Sans MS" panose="030F0902030302020204" pitchFamily="66" charset="0"/>
              </a:rPr>
              <a:t>o</a:t>
            </a:r>
            <a:r>
              <a:rPr lang="en-US" i="1" dirty="0">
                <a:latin typeface="Comic Sans MS" panose="030F0902030302020204" pitchFamily="66" charset="0"/>
              </a:rPr>
              <a:t>(</a:t>
            </a:r>
            <a:r>
              <a:rPr lang="en-US" i="1" dirty="0">
                <a:latin typeface="Symbol" pitchFamily="2" charset="2"/>
              </a:rPr>
              <a:t>l</a:t>
            </a:r>
            <a:r>
              <a:rPr lang="en-US" i="1" baseline="-25000" dirty="0">
                <a:latin typeface="Comic Sans MS" panose="030F0902030302020204" pitchFamily="66" charset="0"/>
              </a:rPr>
              <a:t>i</a:t>
            </a:r>
            <a:r>
              <a:rPr lang="en-US" i="1" dirty="0">
                <a:latin typeface="Comic Sans MS" panose="030F0902030302020204" pitchFamily="66" charset="0"/>
              </a:rPr>
              <a:t>, 0</a:t>
            </a:r>
            <a:r>
              <a:rPr lang="en-US" i="1" baseline="30000" dirty="0">
                <a:latin typeface="Comic Sans MS" panose="030F0902030302020204" pitchFamily="66" charset="0"/>
              </a:rPr>
              <a:t>-</a:t>
            </a:r>
            <a:r>
              <a:rPr lang="en-US" i="1" dirty="0">
                <a:latin typeface="Comic Sans MS" panose="030F0902030302020204" pitchFamily="66" charset="0"/>
              </a:rPr>
              <a:t>)&gt; = S1[&lt;CF(</a:t>
            </a:r>
            <a:r>
              <a:rPr lang="en-US" i="1" dirty="0">
                <a:latin typeface="Symbol" pitchFamily="2" charset="2"/>
              </a:rPr>
              <a:t>l</a:t>
            </a:r>
            <a:r>
              <a:rPr lang="en-US" i="1" baseline="-25000" dirty="0">
                <a:latin typeface="Comic Sans MS" panose="030F0902030302020204" pitchFamily="66" charset="0"/>
              </a:rPr>
              <a:t>i</a:t>
            </a:r>
            <a:r>
              <a:rPr lang="en-US" i="1" dirty="0">
                <a:latin typeface="Comic Sans MS" panose="030F0902030302020204" pitchFamily="66" charset="0"/>
              </a:rPr>
              <a:t>)&gt;</a:t>
            </a:r>
            <a:r>
              <a:rPr lang="en-US" i="1" baseline="30000" dirty="0" err="1">
                <a:latin typeface="Comic Sans MS" panose="030F0902030302020204" pitchFamily="66" charset="0"/>
              </a:rPr>
              <a:t>obs</a:t>
            </a:r>
            <a:r>
              <a:rPr lang="en-US" i="1" dirty="0">
                <a:latin typeface="Comic Sans MS" panose="030F0902030302020204" pitchFamily="66" charset="0"/>
              </a:rPr>
              <a:t> - &lt;</a:t>
            </a:r>
            <a:r>
              <a:rPr lang="en-US" i="1" dirty="0" err="1">
                <a:latin typeface="Comic Sans MS" panose="030F0902030302020204" pitchFamily="66" charset="0"/>
              </a:rPr>
              <a:t>CF</a:t>
            </a:r>
            <a:r>
              <a:rPr lang="en-US" i="1" baseline="-25000" dirty="0" err="1">
                <a:latin typeface="Comic Sans MS" panose="030F0902030302020204" pitchFamily="66" charset="0"/>
              </a:rPr>
              <a:t>overcast</a:t>
            </a:r>
            <a:r>
              <a:rPr lang="en-US" i="1" dirty="0">
                <a:latin typeface="Comic Sans MS" panose="030F0902030302020204" pitchFamily="66" charset="0"/>
              </a:rPr>
              <a:t>(</a:t>
            </a:r>
            <a:r>
              <a:rPr lang="en-US" i="1" dirty="0">
                <a:latin typeface="Symbol" pitchFamily="2" charset="2"/>
              </a:rPr>
              <a:t>l</a:t>
            </a:r>
            <a:r>
              <a:rPr lang="en-US" i="1" baseline="-25000" dirty="0">
                <a:latin typeface="Comic Sans MS" panose="030F0902030302020204" pitchFamily="66" charset="0"/>
              </a:rPr>
              <a:t>i</a:t>
            </a:r>
            <a:r>
              <a:rPr lang="en-US" i="1" dirty="0">
                <a:latin typeface="Comic Sans MS" panose="030F0902030302020204" pitchFamily="66" charset="0"/>
              </a:rPr>
              <a:t>)&gt;</a:t>
            </a:r>
            <a:r>
              <a:rPr lang="en-US" i="1" baseline="30000" dirty="0" err="1">
                <a:latin typeface="Comic Sans MS" panose="030F0902030302020204" pitchFamily="66" charset="0"/>
              </a:rPr>
              <a:t>lut</a:t>
            </a:r>
            <a:r>
              <a:rPr lang="en-US" i="1" dirty="0">
                <a:latin typeface="Comic Sans MS" panose="030F0902030302020204" pitchFamily="66" charset="0"/>
              </a:rPr>
              <a:t>] + &lt;</a:t>
            </a:r>
            <a:r>
              <a:rPr lang="en-US" i="1" dirty="0" err="1">
                <a:latin typeface="Comic Sans MS" panose="030F0902030302020204" pitchFamily="66" charset="0"/>
              </a:rPr>
              <a:t>E</a:t>
            </a:r>
            <a:r>
              <a:rPr lang="en-US" i="1" baseline="-25000" dirty="0" err="1">
                <a:latin typeface="Comic Sans MS" panose="030F0902030302020204" pitchFamily="66" charset="0"/>
              </a:rPr>
              <a:t>o</a:t>
            </a:r>
            <a:r>
              <a:rPr lang="en-US" i="1" baseline="-25000" dirty="0">
                <a:latin typeface="Comic Sans MS" panose="030F0902030302020204" pitchFamily="66" charset="0"/>
              </a:rPr>
              <a:t>-overcast</a:t>
            </a:r>
            <a:r>
              <a:rPr lang="en-US" i="1" dirty="0">
                <a:latin typeface="Comic Sans MS" panose="030F0902030302020204" pitchFamily="66" charset="0"/>
              </a:rPr>
              <a:t>(</a:t>
            </a:r>
            <a:r>
              <a:rPr lang="en-US" i="1" dirty="0">
                <a:latin typeface="Symbol" pitchFamily="2" charset="2"/>
              </a:rPr>
              <a:t>l</a:t>
            </a:r>
            <a:r>
              <a:rPr lang="en-US" i="1" baseline="-25000" dirty="0">
                <a:latin typeface="Comic Sans MS" panose="030F0902030302020204" pitchFamily="66" charset="0"/>
              </a:rPr>
              <a:t>i</a:t>
            </a:r>
            <a:r>
              <a:rPr lang="en-US" i="1" dirty="0">
                <a:latin typeface="Comic Sans MS" panose="030F0902030302020204" pitchFamily="66" charset="0"/>
              </a:rPr>
              <a:t>, 0</a:t>
            </a:r>
            <a:r>
              <a:rPr lang="en-US" i="1" baseline="30000" dirty="0">
                <a:latin typeface="Comic Sans MS" panose="030F0902030302020204" pitchFamily="66" charset="0"/>
              </a:rPr>
              <a:t>+</a:t>
            </a:r>
            <a:r>
              <a:rPr lang="en-US" i="1" dirty="0">
                <a:latin typeface="Comic Sans MS" panose="030F0902030302020204" pitchFamily="66" charset="0"/>
              </a:rPr>
              <a:t>)&gt;</a:t>
            </a:r>
            <a:r>
              <a:rPr lang="en-US" i="1" baseline="30000" dirty="0" err="1">
                <a:latin typeface="Comic Sans MS" panose="030F0902030302020204" pitchFamily="66" charset="0"/>
              </a:rPr>
              <a:t>lut</a:t>
            </a:r>
            <a:r>
              <a:rPr lang="en-US" sz="1350" dirty="0"/>
              <a:t>	 </a:t>
            </a:r>
          </a:p>
        </p:txBody>
      </p:sp>
      <p:pic>
        <p:nvPicPr>
          <p:cNvPr id="3" name="Audio 2">
            <a:hlinkClick r:id="" action="ppaction://media"/>
            <a:extLst>
              <a:ext uri="{FF2B5EF4-FFF2-40B4-BE49-F238E27FC236}">
                <a16:creationId xmlns:a16="http://schemas.microsoft.com/office/drawing/2014/main" id="{041F77EA-2AD5-F845-A2C4-780F79855B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20100" y="5276850"/>
            <a:ext cx="609600" cy="609600"/>
          </a:xfrm>
          <a:prstGeom prst="rect">
            <a:avLst/>
          </a:prstGeom>
        </p:spPr>
      </p:pic>
    </p:spTree>
    <p:extLst>
      <p:ext uri="{BB962C8B-B14F-4D97-AF65-F5344CB8AC3E}">
        <p14:creationId xmlns:p14="http://schemas.microsoft.com/office/powerpoint/2010/main" val="3444384222"/>
      </p:ext>
    </p:extLst>
  </p:cSld>
  <p:clrMapOvr>
    <a:masterClrMapping/>
  </p:clrMapOvr>
  <mc:AlternateContent xmlns:mc="http://schemas.openxmlformats.org/markup-compatibility/2006" xmlns:p14="http://schemas.microsoft.com/office/powerpoint/2010/main">
    <mc:Choice Requires="p14">
      <p:transition spd="slow" p14:dur="2000" advTm="55122"/>
    </mc:Choice>
    <mc:Fallback xmlns="">
      <p:transition spd="slow" advTm="55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01EF735-B97A-5D4B-B405-82EF3EDFB961}"/>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pic>
        <p:nvPicPr>
          <p:cNvPr id="1025" name="Picture 1">
            <a:extLst>
              <a:ext uri="{FF2B5EF4-FFF2-40B4-BE49-F238E27FC236}">
                <a16:creationId xmlns:a16="http://schemas.microsoft.com/office/drawing/2014/main" id="{2BE26732-F212-894B-AE20-B19242F8FD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817" y="675260"/>
            <a:ext cx="7929911" cy="403273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43693FD-6C7A-E14E-9D6D-E0B4A6115A8B}"/>
              </a:ext>
            </a:extLst>
          </p:cNvPr>
          <p:cNvSpPr/>
          <p:nvPr/>
        </p:nvSpPr>
        <p:spPr>
          <a:xfrm>
            <a:off x="0" y="4679966"/>
            <a:ext cx="8954813" cy="1815882"/>
          </a:xfrm>
          <a:prstGeom prst="rect">
            <a:avLst/>
          </a:prstGeom>
        </p:spPr>
        <p:txBody>
          <a:bodyPr wrap="square">
            <a:spAutoFit/>
          </a:bodyPr>
          <a:lstStyle/>
          <a:p>
            <a:pPr lvl="0" algn="just" eaLnBrk="0" fontAlgn="base" hangingPunct="0">
              <a:spcBef>
                <a:spcPct val="0"/>
              </a:spcBef>
              <a:spcAft>
                <a:spcPct val="0"/>
              </a:spcAft>
            </a:pPr>
            <a:r>
              <a:rPr lang="en-US" altLang="en-US" sz="1600" b="1" i="1" dirty="0">
                <a:solidFill>
                  <a:srgbClr val="000000"/>
                </a:solidFill>
                <a:latin typeface="Comic Sans MS" panose="030F0902030302020204" pitchFamily="66" charset="0"/>
                <a:ea typeface="Times New Roman" panose="02020603050405020304" pitchFamily="18" charset="0"/>
              </a:rPr>
              <a:t>Figure 1</a:t>
            </a:r>
            <a:r>
              <a:rPr lang="en-US" altLang="en-US" sz="1600" i="1" dirty="0">
                <a:solidFill>
                  <a:srgbClr val="000000"/>
                </a:solidFill>
                <a:latin typeface="Comic Sans MS" panose="030F0902030302020204" pitchFamily="66" charset="0"/>
                <a:ea typeface="Times New Roman" panose="02020603050405020304" pitchFamily="18" charset="0"/>
              </a:rPr>
              <a:t>: Left: Simulations of 24-h averaged ratio of scalar PAR irradiance below the surface and plane PAR irradiance above surface as a function of latitude for clear-sky (solid lines) and totally overcast situations (dashed lines, cloud optical thickness = 50, constant along the day) and for wind speeds of 0, 7, and 15 ms</a:t>
            </a:r>
            <a:r>
              <a:rPr lang="en-US" altLang="en-US" sz="1600" i="1" baseline="30000" dirty="0">
                <a:solidFill>
                  <a:srgbClr val="000000"/>
                </a:solidFill>
                <a:latin typeface="Comic Sans MS" panose="030F0902030302020204" pitchFamily="66" charset="0"/>
                <a:ea typeface="Times New Roman" panose="02020603050405020304" pitchFamily="18" charset="0"/>
              </a:rPr>
              <a:t>-1</a:t>
            </a:r>
            <a:r>
              <a:rPr lang="en-US" altLang="en-US" sz="1600" i="1" dirty="0">
                <a:solidFill>
                  <a:srgbClr val="000000"/>
                </a:solidFill>
                <a:latin typeface="Comic Sans MS" panose="030F0902030302020204" pitchFamily="66" charset="0"/>
                <a:ea typeface="Times New Roman" panose="02020603050405020304" pitchFamily="18" charset="0"/>
              </a:rPr>
              <a:t> as a function of latitude. The date is 21st of June. Right: Estimated scalar PAR irradiance below the surface from plane PAR irradiance above surface for all the days of 2011 and 3 wind speeds. The color of the symbols denotes the cloud factor. Units are mol </a:t>
            </a:r>
            <a:r>
              <a:rPr lang="en-US" altLang="en-US" sz="1600" i="1" dirty="0" err="1">
                <a:solidFill>
                  <a:srgbClr val="000000"/>
                </a:solidFill>
                <a:latin typeface="Comic Sans MS" panose="030F0902030302020204" pitchFamily="66" charset="0"/>
                <a:ea typeface="Times New Roman" panose="02020603050405020304" pitchFamily="18" charset="0"/>
              </a:rPr>
              <a:t>ph</a:t>
            </a:r>
            <a:r>
              <a:rPr lang="en-US" altLang="en-US" sz="1600" i="1" dirty="0">
                <a:solidFill>
                  <a:srgbClr val="000000"/>
                </a:solidFill>
                <a:latin typeface="Comic Sans MS" panose="030F0902030302020204" pitchFamily="66" charset="0"/>
                <a:ea typeface="Times New Roman" panose="02020603050405020304" pitchFamily="18" charset="0"/>
              </a:rPr>
              <a:t> m</a:t>
            </a:r>
            <a:r>
              <a:rPr lang="en-US" altLang="en-US" sz="1600" i="1" baseline="30000" dirty="0">
                <a:solidFill>
                  <a:srgbClr val="000000"/>
                </a:solidFill>
                <a:latin typeface="Comic Sans MS" panose="030F0902030302020204" pitchFamily="66" charset="0"/>
                <a:ea typeface="Times New Roman" panose="02020603050405020304" pitchFamily="18" charset="0"/>
              </a:rPr>
              <a:t>-2</a:t>
            </a:r>
            <a:r>
              <a:rPr lang="en-US" altLang="en-US" sz="1600" i="1" dirty="0">
                <a:solidFill>
                  <a:srgbClr val="000000"/>
                </a:solidFill>
                <a:latin typeface="Comic Sans MS" panose="030F0902030302020204" pitchFamily="66" charset="0"/>
                <a:ea typeface="Times New Roman" panose="02020603050405020304" pitchFamily="18" charset="0"/>
              </a:rPr>
              <a:t> day</a:t>
            </a:r>
            <a:r>
              <a:rPr lang="en-US" altLang="en-US" sz="1600" i="1" baseline="30000" dirty="0">
                <a:solidFill>
                  <a:srgbClr val="000000"/>
                </a:solidFill>
                <a:latin typeface="Comic Sans MS" panose="030F0902030302020204" pitchFamily="66" charset="0"/>
                <a:ea typeface="Times New Roman" panose="02020603050405020304" pitchFamily="18" charset="0"/>
              </a:rPr>
              <a:t>-1</a:t>
            </a:r>
            <a:r>
              <a:rPr lang="en-US" altLang="en-US" sz="1600" i="1" dirty="0">
                <a:solidFill>
                  <a:srgbClr val="000000"/>
                </a:solidFill>
                <a:latin typeface="Comic Sans MS" panose="030F0902030302020204" pitchFamily="66" charset="0"/>
                <a:ea typeface="Times New Roman" panose="02020603050405020304" pitchFamily="18" charset="0"/>
              </a:rPr>
              <a:t>.</a:t>
            </a:r>
            <a:endParaRPr lang="en-US" altLang="en-US" sz="1600" dirty="0">
              <a:latin typeface="Comic Sans MS" panose="030F0902030302020204" pitchFamily="66" charset="0"/>
            </a:endParaRPr>
          </a:p>
        </p:txBody>
      </p:sp>
      <p:sp>
        <p:nvSpPr>
          <p:cNvPr id="5" name="TextBox 4">
            <a:extLst>
              <a:ext uri="{FF2B5EF4-FFF2-40B4-BE49-F238E27FC236}">
                <a16:creationId xmlns:a16="http://schemas.microsoft.com/office/drawing/2014/main" id="{C117BEB7-9D29-C34A-AFFD-8F62EF5F95F0}"/>
              </a:ext>
            </a:extLst>
          </p:cNvPr>
          <p:cNvSpPr txBox="1"/>
          <p:nvPr/>
        </p:nvSpPr>
        <p:spPr>
          <a:xfrm>
            <a:off x="1473085" y="294283"/>
            <a:ext cx="6315379" cy="369332"/>
          </a:xfrm>
          <a:prstGeom prst="rect">
            <a:avLst/>
          </a:prstGeom>
          <a:noFill/>
        </p:spPr>
        <p:txBody>
          <a:bodyPr wrap="square" rtlCol="0">
            <a:spAutoFit/>
          </a:bodyPr>
          <a:lstStyle/>
          <a:p>
            <a:r>
              <a:rPr lang="en-US" b="1" dirty="0">
                <a:latin typeface="Comic Sans MS" panose="030F0902030302020204" pitchFamily="66" charset="0"/>
              </a:rPr>
              <a:t>Estimation of scalar PAR irradiance just below surface</a:t>
            </a:r>
          </a:p>
        </p:txBody>
      </p:sp>
      <p:sp>
        <p:nvSpPr>
          <p:cNvPr id="3" name="TextBox 2">
            <a:extLst>
              <a:ext uri="{FF2B5EF4-FFF2-40B4-BE49-F238E27FC236}">
                <a16:creationId xmlns:a16="http://schemas.microsoft.com/office/drawing/2014/main" id="{537FE319-86CB-AA4E-829B-7627D00C7476}"/>
              </a:ext>
            </a:extLst>
          </p:cNvPr>
          <p:cNvSpPr txBox="1"/>
          <p:nvPr/>
        </p:nvSpPr>
        <p:spPr>
          <a:xfrm>
            <a:off x="1221093" y="2070500"/>
            <a:ext cx="251992" cy="253916"/>
          </a:xfrm>
          <a:prstGeom prst="rect">
            <a:avLst/>
          </a:prstGeom>
          <a:noFill/>
        </p:spPr>
        <p:txBody>
          <a:bodyPr wrap="none" rtlCol="0">
            <a:spAutoFit/>
          </a:bodyPr>
          <a:lstStyle/>
          <a:p>
            <a:r>
              <a:rPr lang="en-US" sz="1050" dirty="0"/>
              <a:t>+</a:t>
            </a:r>
          </a:p>
        </p:txBody>
      </p:sp>
      <p:pic>
        <p:nvPicPr>
          <p:cNvPr id="4" name="Audio 3">
            <a:hlinkClick r:id="" action="ppaction://media"/>
            <a:extLst>
              <a:ext uri="{FF2B5EF4-FFF2-40B4-BE49-F238E27FC236}">
                <a16:creationId xmlns:a16="http://schemas.microsoft.com/office/drawing/2014/main" id="{D523916A-A839-B94F-9064-713D1BAA42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0100" y="5276850"/>
            <a:ext cx="609600" cy="609600"/>
          </a:xfrm>
          <a:prstGeom prst="rect">
            <a:avLst/>
          </a:prstGeom>
        </p:spPr>
      </p:pic>
    </p:spTree>
    <p:extLst>
      <p:ext uri="{BB962C8B-B14F-4D97-AF65-F5344CB8AC3E}">
        <p14:creationId xmlns:p14="http://schemas.microsoft.com/office/powerpoint/2010/main" val="2889495204"/>
      </p:ext>
    </p:extLst>
  </p:cSld>
  <p:clrMapOvr>
    <a:masterClrMapping/>
  </p:clrMapOvr>
  <mc:AlternateContent xmlns:mc="http://schemas.openxmlformats.org/markup-compatibility/2006" xmlns:p14="http://schemas.microsoft.com/office/powerpoint/2010/main">
    <mc:Choice Requires="p14">
      <p:transition spd="slow" p14:dur="2000" advTm="81896"/>
    </mc:Choice>
    <mc:Fallback xmlns="">
      <p:transition spd="slow" advTm="81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35528D-EE67-C843-9DAA-E272DDF8A76C}"/>
              </a:ext>
            </a:extLst>
          </p:cNvPr>
          <p:cNvSpPr txBox="1"/>
          <p:nvPr/>
        </p:nvSpPr>
        <p:spPr>
          <a:xfrm>
            <a:off x="280284" y="600388"/>
            <a:ext cx="8139816" cy="4732065"/>
          </a:xfrm>
          <a:prstGeom prst="rect">
            <a:avLst/>
          </a:prstGeom>
          <a:noFill/>
        </p:spPr>
        <p:txBody>
          <a:bodyPr wrap="square" rtlCol="0">
            <a:spAutoFit/>
          </a:bodyPr>
          <a:lstStyle/>
          <a:p>
            <a:r>
              <a:rPr lang="en-US" b="1" dirty="0">
                <a:latin typeface="Comic Sans MS" panose="030F0902030302020204" pitchFamily="66" charset="0"/>
              </a:rPr>
              <a:t>3. Uncertainty Assignment</a:t>
            </a:r>
          </a:p>
          <a:p>
            <a:pPr algn="just"/>
            <a:endParaRPr lang="en-US" sz="1350" dirty="0">
              <a:latin typeface="Comic Sans MS" panose="030F0902030302020204" pitchFamily="66" charset="0"/>
            </a:endParaRPr>
          </a:p>
          <a:p>
            <a:pPr algn="just"/>
            <a:r>
              <a:rPr lang="en-US" dirty="0">
                <a:latin typeface="Comic Sans MS" panose="030F0902030302020204" pitchFamily="66" charset="0"/>
              </a:rPr>
              <a:t>-Algorithm component of the total uncertainty budget, which is expected to dominate, will be estimated as a function of clear sky daily mean values and cloud factors by simulating for a wide range of situations the satellite measurements and the corresponding daily values. </a:t>
            </a:r>
          </a:p>
          <a:p>
            <a:pPr algn="just"/>
            <a:endParaRPr lang="en-US" dirty="0">
              <a:latin typeface="Comic Sans MS" panose="030F0902030302020204" pitchFamily="66" charset="0"/>
            </a:endParaRPr>
          </a:p>
          <a:p>
            <a:pPr algn="just"/>
            <a:r>
              <a:rPr lang="en-US" dirty="0">
                <a:latin typeface="Comic Sans MS" panose="030F0902030302020204" pitchFamily="66" charset="0"/>
              </a:rPr>
              <a:t>-Several years of MERRA-2 hourly input data (aerosols, clouds) will be used. The large number of data points will allow adequate sampling of atmospheric variability (many variations of daytime nebulosity, for all latitudes).</a:t>
            </a:r>
          </a:p>
          <a:p>
            <a:pPr algn="just"/>
            <a:endParaRPr lang="en-US" dirty="0">
              <a:latin typeface="Comic Sans MS" panose="030F0902030302020204" pitchFamily="66" charset="0"/>
            </a:endParaRPr>
          </a:p>
          <a:p>
            <a:pPr algn="just"/>
            <a:r>
              <a:rPr lang="en-US" dirty="0">
                <a:latin typeface="Comic Sans MS" panose="030F0902030302020204" pitchFamily="66" charset="0"/>
              </a:rPr>
              <a:t>-Complete per-pixel uncertainty budget includes uncertainties associated with measurement noise and radiometric calibration, which may require estimating the sensitivity of daily fluxes to input reflectance and covariance in the various spectral bands. Approach will be to apply procedure above to noisy OCI simulations. </a:t>
            </a:r>
          </a:p>
        </p:txBody>
      </p:sp>
      <p:pic>
        <p:nvPicPr>
          <p:cNvPr id="3" name="Audio 2">
            <a:hlinkClick r:id="" action="ppaction://media"/>
            <a:extLst>
              <a:ext uri="{FF2B5EF4-FFF2-40B4-BE49-F238E27FC236}">
                <a16:creationId xmlns:a16="http://schemas.microsoft.com/office/drawing/2014/main" id="{A84E400F-D867-2745-914A-FCF3452353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20100" y="5276850"/>
            <a:ext cx="609600" cy="609600"/>
          </a:xfrm>
          <a:prstGeom prst="rect">
            <a:avLst/>
          </a:prstGeom>
        </p:spPr>
      </p:pic>
    </p:spTree>
    <p:extLst>
      <p:ext uri="{BB962C8B-B14F-4D97-AF65-F5344CB8AC3E}">
        <p14:creationId xmlns:p14="http://schemas.microsoft.com/office/powerpoint/2010/main" val="4257264770"/>
      </p:ext>
    </p:extLst>
  </p:cSld>
  <p:clrMapOvr>
    <a:masterClrMapping/>
  </p:clrMapOvr>
  <mc:AlternateContent xmlns:mc="http://schemas.openxmlformats.org/markup-compatibility/2006" xmlns:p14="http://schemas.microsoft.com/office/powerpoint/2010/main">
    <mc:Choice Requires="p14">
      <p:transition spd="slow" p14:dur="2000" advTm="51945"/>
    </mc:Choice>
    <mc:Fallback xmlns="">
      <p:transition spd="slow" advTm="51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08EE91-B3C0-1644-BBE8-FFE35B30C138}"/>
              </a:ext>
            </a:extLst>
          </p:cNvPr>
          <p:cNvPicPr>
            <a:picLocks noChangeAspect="1"/>
          </p:cNvPicPr>
          <p:nvPr/>
        </p:nvPicPr>
        <p:blipFill rotWithShape="1">
          <a:blip r:embed="rId4">
            <a:extLst>
              <a:ext uri="{28A0092B-C50C-407E-A947-70E740481C1C}">
                <a14:useLocalDpi xmlns:a14="http://schemas.microsoft.com/office/drawing/2010/main" val="0"/>
              </a:ext>
            </a:extLst>
          </a:blip>
          <a:srcRect t="9322"/>
          <a:stretch/>
        </p:blipFill>
        <p:spPr bwMode="auto">
          <a:xfrm>
            <a:off x="1143000" y="1258503"/>
            <a:ext cx="6858000" cy="3420940"/>
          </a:xfrm>
          <a:prstGeom prst="rect">
            <a:avLst/>
          </a:prstGeom>
          <a:noFill/>
          <a:ln>
            <a:noFill/>
          </a:ln>
          <a:extLst>
            <a:ext uri="{53640926-AAD7-44d8-BBD7-CCE9431645EC}">
              <a14:shadowObscured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lc="http://schemas.openxmlformats.org/drawingml/2006/lockedCanvas"/>
            </a:ext>
          </a:extLst>
        </p:spPr>
      </p:pic>
      <p:sp>
        <p:nvSpPr>
          <p:cNvPr id="3" name="TextBox 2">
            <a:extLst>
              <a:ext uri="{FF2B5EF4-FFF2-40B4-BE49-F238E27FC236}">
                <a16:creationId xmlns:a16="http://schemas.microsoft.com/office/drawing/2014/main" id="{3FBCE3E4-A637-9A49-8F49-5E5D4BB4A918}"/>
              </a:ext>
            </a:extLst>
          </p:cNvPr>
          <p:cNvSpPr txBox="1"/>
          <p:nvPr/>
        </p:nvSpPr>
        <p:spPr>
          <a:xfrm>
            <a:off x="228600" y="4642867"/>
            <a:ext cx="8531352" cy="1200329"/>
          </a:xfrm>
          <a:prstGeom prst="rect">
            <a:avLst/>
          </a:prstGeom>
          <a:noFill/>
        </p:spPr>
        <p:txBody>
          <a:bodyPr wrap="square" rtlCol="0">
            <a:spAutoFit/>
          </a:bodyPr>
          <a:lstStyle/>
          <a:p>
            <a:pPr algn="just"/>
            <a:r>
              <a:rPr lang="en-US" sz="1200" b="1" i="1" dirty="0">
                <a:latin typeface="Comic Sans MS" panose="030F0902030302020204" pitchFamily="66" charset="0"/>
              </a:rPr>
              <a:t>Figure 2</a:t>
            </a:r>
            <a:r>
              <a:rPr lang="en-US" sz="1200" i="1" dirty="0">
                <a:latin typeface="Comic Sans MS" panose="030F0902030302020204" pitchFamily="66" charset="0"/>
              </a:rPr>
              <a:t>: Uncertainty on daily mean plane PAR irradiance above surface (estimated - actual) from simulations for the period 2003-2012 using 1-hourly resolved MERRA-2 input data. For each day, a set of TOA spectral reflectance data is simulated for observation at 10:30 local time and several viewing geometries (nadir and 20° view zenith with relative azimuth of 0, 90 and 180°, with sun glint avoidance). (Left): 2D plot of the uncertainty bias as a function of the clear sky daily mean plane PAR irradiance above surface (x axis) and cloud factor (y axis), along with 1D (marginal) distribution. (Right): Same as left but for the uncertainty standard deviation.</a:t>
            </a:r>
            <a:r>
              <a:rPr lang="en-US" sz="1200" dirty="0">
                <a:latin typeface="Comic Sans MS" panose="030F0902030302020204" pitchFamily="66" charset="0"/>
              </a:rPr>
              <a:t> </a:t>
            </a:r>
          </a:p>
        </p:txBody>
      </p:sp>
      <p:sp>
        <p:nvSpPr>
          <p:cNvPr id="4" name="TextBox 3">
            <a:extLst>
              <a:ext uri="{FF2B5EF4-FFF2-40B4-BE49-F238E27FC236}">
                <a16:creationId xmlns:a16="http://schemas.microsoft.com/office/drawing/2014/main" id="{CA8C58C6-9EC5-BA4A-B67B-370091A75C97}"/>
              </a:ext>
            </a:extLst>
          </p:cNvPr>
          <p:cNvSpPr txBox="1"/>
          <p:nvPr/>
        </p:nvSpPr>
        <p:spPr>
          <a:xfrm>
            <a:off x="1944835" y="981503"/>
            <a:ext cx="5254331" cy="300082"/>
          </a:xfrm>
          <a:prstGeom prst="rect">
            <a:avLst/>
          </a:prstGeom>
          <a:noFill/>
        </p:spPr>
        <p:txBody>
          <a:bodyPr wrap="square" rtlCol="0">
            <a:spAutoFit/>
          </a:bodyPr>
          <a:lstStyle/>
          <a:p>
            <a:r>
              <a:rPr lang="en-US" sz="1350" b="1" dirty="0">
                <a:latin typeface="Comic Sans MS" panose="030F0902030302020204" pitchFamily="66" charset="0"/>
              </a:rPr>
              <a:t>Uncertainty on daily mean plane PAR irradiance above surface  </a:t>
            </a:r>
          </a:p>
        </p:txBody>
      </p:sp>
      <p:pic>
        <p:nvPicPr>
          <p:cNvPr id="5" name="Audio 4">
            <a:hlinkClick r:id="" action="ppaction://media"/>
            <a:extLst>
              <a:ext uri="{FF2B5EF4-FFF2-40B4-BE49-F238E27FC236}">
                <a16:creationId xmlns:a16="http://schemas.microsoft.com/office/drawing/2014/main" id="{F6A372F0-3241-5B4B-B5EE-2BC290EBE6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0100" y="5276850"/>
            <a:ext cx="609600" cy="609600"/>
          </a:xfrm>
          <a:prstGeom prst="rect">
            <a:avLst/>
          </a:prstGeom>
        </p:spPr>
      </p:pic>
    </p:spTree>
    <p:extLst>
      <p:ext uri="{BB962C8B-B14F-4D97-AF65-F5344CB8AC3E}">
        <p14:creationId xmlns:p14="http://schemas.microsoft.com/office/powerpoint/2010/main" val="2797102461"/>
      </p:ext>
    </p:extLst>
  </p:cSld>
  <p:clrMapOvr>
    <a:masterClrMapping/>
  </p:clrMapOvr>
  <mc:AlternateContent xmlns:mc="http://schemas.openxmlformats.org/markup-compatibility/2006" xmlns:p14="http://schemas.microsoft.com/office/powerpoint/2010/main">
    <mc:Choice Requires="p14">
      <p:transition spd="slow" p14:dur="2000" advTm="59706"/>
    </mc:Choice>
    <mc:Fallback xmlns="">
      <p:transition spd="slow" advTm="59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DEE0A4-577D-F042-B908-06484E7692AF}"/>
              </a:ext>
            </a:extLst>
          </p:cNvPr>
          <p:cNvSpPr txBox="1"/>
          <p:nvPr/>
        </p:nvSpPr>
        <p:spPr>
          <a:xfrm>
            <a:off x="189186" y="203713"/>
            <a:ext cx="8840514" cy="6288901"/>
          </a:xfrm>
          <a:prstGeom prst="rect">
            <a:avLst/>
          </a:prstGeom>
          <a:noFill/>
        </p:spPr>
        <p:txBody>
          <a:bodyPr wrap="square" rtlCol="0">
            <a:spAutoFit/>
          </a:bodyPr>
          <a:lstStyle/>
          <a:p>
            <a:r>
              <a:rPr lang="en-US" b="1" dirty="0">
                <a:latin typeface="Comic Sans MS" panose="030F0902030302020204" pitchFamily="66" charset="0"/>
              </a:rPr>
              <a:t>4. Evaluation</a:t>
            </a:r>
            <a:endParaRPr lang="en-US" sz="1350" b="1" dirty="0">
              <a:latin typeface="Comic Sans MS" panose="030F0902030302020204" pitchFamily="66" charset="0"/>
            </a:endParaRPr>
          </a:p>
          <a:p>
            <a:endParaRPr lang="en-US" sz="1350" u="sng" dirty="0">
              <a:latin typeface="Comic Sans MS" panose="030F0902030302020204" pitchFamily="66" charset="0"/>
            </a:endParaRPr>
          </a:p>
          <a:p>
            <a:r>
              <a:rPr lang="en-US" u="sng" dirty="0">
                <a:latin typeface="Comic Sans MS" panose="030F0902030302020204" pitchFamily="66" charset="0"/>
              </a:rPr>
              <a:t>Theoretical</a:t>
            </a:r>
            <a:r>
              <a:rPr lang="en-US" dirty="0">
                <a:latin typeface="Comic Sans MS" panose="030F0902030302020204" pitchFamily="66" charset="0"/>
              </a:rPr>
              <a:t>:</a:t>
            </a:r>
            <a:endParaRPr lang="en-US" u="sng" dirty="0">
              <a:latin typeface="Comic Sans MS" panose="030F0902030302020204" pitchFamily="66" charset="0"/>
            </a:endParaRPr>
          </a:p>
          <a:p>
            <a:pPr algn="just">
              <a:spcBef>
                <a:spcPts val="675"/>
              </a:spcBef>
            </a:pPr>
            <a:r>
              <a:rPr lang="en-US" b="1" dirty="0">
                <a:latin typeface="Comic Sans MS" panose="030F0902030302020204" pitchFamily="66" charset="0"/>
              </a:rPr>
              <a:t>-</a:t>
            </a:r>
            <a:r>
              <a:rPr lang="en-US" dirty="0">
                <a:latin typeface="Comic Sans MS" panose="030F0902030302020204" pitchFamily="66" charset="0"/>
              </a:rPr>
              <a:t>Simulations of the OCI signal and corresponding above/below surface fluxes performed with the GPU-accelerated SMART-G Monte Carlo code. </a:t>
            </a:r>
          </a:p>
          <a:p>
            <a:pPr algn="just">
              <a:spcBef>
                <a:spcPts val="675"/>
              </a:spcBef>
            </a:pPr>
            <a:r>
              <a:rPr lang="en-US" dirty="0">
                <a:latin typeface="Comic Sans MS" panose="030F0902030302020204" pitchFamily="66" charset="0"/>
              </a:rPr>
              <a:t>-Differences between daily mean fluxes computed by SMART-G and by the proposed algorithms will be quantified for various configurations. This will provide a measure of expected uncertainty in the OCI daily-mean flux estimates. The results may help to adjust the algorithms. </a:t>
            </a:r>
          </a:p>
          <a:p>
            <a:pPr algn="just">
              <a:spcBef>
                <a:spcPts val="675"/>
              </a:spcBef>
            </a:pPr>
            <a:r>
              <a:rPr lang="en-US" dirty="0">
                <a:latin typeface="Comic Sans MS" panose="030F0902030302020204" pitchFamily="66" charset="0"/>
              </a:rPr>
              <a:t>-SMART-G code will be run with MERRA-2 data to generate look-up tables of clear sky and overcast situations to estimate scalar fluxes from plane fluxes and of uncertainties (bias, standard deviation) as a function of clear sky values and cloud factor. </a:t>
            </a:r>
          </a:p>
          <a:p>
            <a:pPr algn="just"/>
            <a:endParaRPr lang="en-US" u="sng" dirty="0">
              <a:latin typeface="Comic Sans MS" panose="030F0902030302020204" pitchFamily="66" charset="0"/>
            </a:endParaRPr>
          </a:p>
          <a:p>
            <a:pPr algn="just"/>
            <a:r>
              <a:rPr lang="en-US" u="sng" dirty="0">
                <a:latin typeface="Comic Sans MS" panose="030F0902030302020204" pitchFamily="66" charset="0"/>
              </a:rPr>
              <a:t>Experimental:</a:t>
            </a:r>
          </a:p>
          <a:p>
            <a:pPr algn="just">
              <a:spcBef>
                <a:spcPts val="675"/>
              </a:spcBef>
            </a:pPr>
            <a:r>
              <a:rPr lang="en-US" dirty="0">
                <a:latin typeface="Comic Sans MS" panose="030F0902030302020204" pitchFamily="66" charset="0"/>
              </a:rPr>
              <a:t>-Systematic, long-term measurements for above surface products from existing platforms, including CCE-1 and CCE-2 buoys (Western Pacific), BOUSSOLE buoy (Mediterranean Sea), and AERONET-OC sites. </a:t>
            </a:r>
          </a:p>
          <a:p>
            <a:pPr algn="just">
              <a:spcBef>
                <a:spcPts val="675"/>
              </a:spcBef>
            </a:pPr>
            <a:r>
              <a:rPr lang="en-US" dirty="0">
                <a:latin typeface="Comic Sans MS" panose="030F0902030302020204" pitchFamily="66" charset="0"/>
              </a:rPr>
              <a:t>-Appropriate sensors for PAR, UV fluxes, and spectral irradiance will be installed on AERONET-OC platforms, processed, and distributed as part of AERONET flux network. </a:t>
            </a:r>
          </a:p>
        </p:txBody>
      </p:sp>
      <p:pic>
        <p:nvPicPr>
          <p:cNvPr id="3" name="Audio 2">
            <a:hlinkClick r:id="" action="ppaction://media"/>
            <a:extLst>
              <a:ext uri="{FF2B5EF4-FFF2-40B4-BE49-F238E27FC236}">
                <a16:creationId xmlns:a16="http://schemas.microsoft.com/office/drawing/2014/main" id="{F8EE1264-1D6F-C942-A02A-332D7BE153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20100" y="5276850"/>
            <a:ext cx="609600" cy="609600"/>
          </a:xfrm>
          <a:prstGeom prst="rect">
            <a:avLst/>
          </a:prstGeom>
        </p:spPr>
      </p:pic>
    </p:spTree>
    <p:extLst>
      <p:ext uri="{BB962C8B-B14F-4D97-AF65-F5344CB8AC3E}">
        <p14:creationId xmlns:p14="http://schemas.microsoft.com/office/powerpoint/2010/main" val="1588224109"/>
      </p:ext>
    </p:extLst>
  </p:cSld>
  <p:clrMapOvr>
    <a:masterClrMapping/>
  </p:clrMapOvr>
  <mc:AlternateContent xmlns:mc="http://schemas.openxmlformats.org/markup-compatibility/2006" xmlns:p14="http://schemas.microsoft.com/office/powerpoint/2010/main">
    <mc:Choice Requires="p14">
      <p:transition spd="slow" p14:dur="2000" advTm="71299"/>
    </mc:Choice>
    <mc:Fallback xmlns="">
      <p:transition spd="slow" advTm="71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2677</TotalTime>
  <Words>2755</Words>
  <Application>Microsoft Macintosh PowerPoint</Application>
  <PresentationFormat>On-screen Show (4:3)</PresentationFormat>
  <Paragraphs>340</Paragraphs>
  <Slides>15</Slides>
  <Notes>9</Notes>
  <HiddenSlides>0</HiddenSlides>
  <MMClips>15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Comic Sans MS</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7</cp:revision>
  <dcterms:created xsi:type="dcterms:W3CDTF">2020-05-05T01:41:51Z</dcterms:created>
  <dcterms:modified xsi:type="dcterms:W3CDTF">2020-05-20T18:25:10Z</dcterms:modified>
</cp:coreProperties>
</file>