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62" r:id="rId2"/>
    <p:sldId id="263" r:id="rId3"/>
    <p:sldId id="309" r:id="rId4"/>
    <p:sldId id="305" r:id="rId5"/>
    <p:sldId id="258" r:id="rId6"/>
    <p:sldId id="304" r:id="rId7"/>
    <p:sldId id="259" r:id="rId8"/>
    <p:sldId id="306" r:id="rId9"/>
    <p:sldId id="310" r:id="rId10"/>
    <p:sldId id="307" r:id="rId11"/>
    <p:sldId id="30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04B233-FD9B-2540-9444-B8C676F4F7AD}" type="datetimeFigureOut">
              <a:rPr lang="en-US" smtClean="0"/>
              <a:t>5/19/20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678EFD-2523-3D42-8C35-C5E3E0492A92}" type="slidenum">
              <a:rPr lang="en-US" smtClean="0"/>
              <a:t>‹#›</a:t>
            </a:fld>
            <a:endParaRPr lang="en-US"/>
          </a:p>
        </p:txBody>
      </p:sp>
    </p:spTree>
    <p:extLst>
      <p:ext uri="{BB962C8B-B14F-4D97-AF65-F5344CB8AC3E}">
        <p14:creationId xmlns:p14="http://schemas.microsoft.com/office/powerpoint/2010/main" val="619788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678EFD-2523-3D42-8C35-C5E3E0492A92}" type="slidenum">
              <a:rPr lang="en-US" smtClean="0"/>
              <a:t>4</a:t>
            </a:fld>
            <a:endParaRPr lang="en-US"/>
          </a:p>
        </p:txBody>
      </p:sp>
    </p:spTree>
    <p:extLst>
      <p:ext uri="{BB962C8B-B14F-4D97-AF65-F5344CB8AC3E}">
        <p14:creationId xmlns:p14="http://schemas.microsoft.com/office/powerpoint/2010/main" val="2532365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AA19D222-D78A-6A4F-B0B1-35178895B1D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Rectangle 3">
            <a:extLst>
              <a:ext uri="{FF2B5EF4-FFF2-40B4-BE49-F238E27FC236}">
                <a16:creationId xmlns:a16="http://schemas.microsoft.com/office/drawing/2014/main" id="{4C3CE584-F8F7-F846-BC8B-A5F5354830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019776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work has shown ability to determine coverage of C3 vs C4 prairie plants, important for determining photosynthetic rates</a:t>
            </a:r>
          </a:p>
        </p:txBody>
      </p:sp>
      <p:sp>
        <p:nvSpPr>
          <p:cNvPr id="4" name="Slide Number Placeholder 3"/>
          <p:cNvSpPr>
            <a:spLocks noGrp="1"/>
          </p:cNvSpPr>
          <p:nvPr>
            <p:ph type="sldNum" sz="quarter" idx="5"/>
          </p:nvPr>
        </p:nvSpPr>
        <p:spPr/>
        <p:txBody>
          <a:bodyPr/>
          <a:lstStyle/>
          <a:p>
            <a:fld id="{CC678EFD-2523-3D42-8C35-C5E3E0492A92}" type="slidenum">
              <a:rPr lang="en-US" smtClean="0"/>
              <a:t>7</a:t>
            </a:fld>
            <a:endParaRPr lang="en-US"/>
          </a:p>
        </p:txBody>
      </p:sp>
    </p:spTree>
    <p:extLst>
      <p:ext uri="{BB962C8B-B14F-4D97-AF65-F5344CB8AC3E}">
        <p14:creationId xmlns:p14="http://schemas.microsoft.com/office/powerpoint/2010/main" val="1881179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3401-F906-1A4A-AEA1-6C8FBB2DBC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642126-6E8D-0E45-BA8D-BCFEA6F9D1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0B579E-A531-764D-8301-F21D43F41BC4}"/>
              </a:ext>
            </a:extLst>
          </p:cNvPr>
          <p:cNvSpPr>
            <a:spLocks noGrp="1"/>
          </p:cNvSpPr>
          <p:nvPr>
            <p:ph type="dt" sz="half" idx="10"/>
          </p:nvPr>
        </p:nvSpPr>
        <p:spPr/>
        <p:txBody>
          <a:bodyPr/>
          <a:lstStyle/>
          <a:p>
            <a:fld id="{E5F8FDCB-60D8-3848-98D5-77BF5F434710}" type="datetimeFigureOut">
              <a:rPr lang="en-US" smtClean="0"/>
              <a:t>5/19/20</a:t>
            </a:fld>
            <a:endParaRPr lang="en-US"/>
          </a:p>
        </p:txBody>
      </p:sp>
      <p:sp>
        <p:nvSpPr>
          <p:cNvPr id="5" name="Footer Placeholder 4">
            <a:extLst>
              <a:ext uri="{FF2B5EF4-FFF2-40B4-BE49-F238E27FC236}">
                <a16:creationId xmlns:a16="http://schemas.microsoft.com/office/drawing/2014/main" id="{22BF346A-8B8E-544B-AEBC-3E119E9544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C2F94-2B95-CE43-8072-483BC6AE20D0}"/>
              </a:ext>
            </a:extLst>
          </p:cNvPr>
          <p:cNvSpPr>
            <a:spLocks noGrp="1"/>
          </p:cNvSpPr>
          <p:nvPr>
            <p:ph type="sldNum" sz="quarter" idx="12"/>
          </p:nvPr>
        </p:nvSpPr>
        <p:spPr/>
        <p:txBody>
          <a:bodyPr/>
          <a:lstStyle/>
          <a:p>
            <a:fld id="{F9314D66-1D91-2A41-AD2A-B8E25A7F8682}" type="slidenum">
              <a:rPr lang="en-US" smtClean="0"/>
              <a:t>‹#›</a:t>
            </a:fld>
            <a:endParaRPr lang="en-US"/>
          </a:p>
        </p:txBody>
      </p:sp>
    </p:spTree>
    <p:extLst>
      <p:ext uri="{BB962C8B-B14F-4D97-AF65-F5344CB8AC3E}">
        <p14:creationId xmlns:p14="http://schemas.microsoft.com/office/powerpoint/2010/main" val="1358458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2FDDF-94BB-B14A-88D0-6EB7D05605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0F6251-01E7-954A-B3CB-28FE393EB1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3DD1F-D946-904C-A238-6B52E0550E58}"/>
              </a:ext>
            </a:extLst>
          </p:cNvPr>
          <p:cNvSpPr>
            <a:spLocks noGrp="1"/>
          </p:cNvSpPr>
          <p:nvPr>
            <p:ph type="dt" sz="half" idx="10"/>
          </p:nvPr>
        </p:nvSpPr>
        <p:spPr/>
        <p:txBody>
          <a:bodyPr/>
          <a:lstStyle/>
          <a:p>
            <a:fld id="{E5F8FDCB-60D8-3848-98D5-77BF5F434710}" type="datetimeFigureOut">
              <a:rPr lang="en-US" smtClean="0"/>
              <a:t>5/19/20</a:t>
            </a:fld>
            <a:endParaRPr lang="en-US"/>
          </a:p>
        </p:txBody>
      </p:sp>
      <p:sp>
        <p:nvSpPr>
          <p:cNvPr id="5" name="Footer Placeholder 4">
            <a:extLst>
              <a:ext uri="{FF2B5EF4-FFF2-40B4-BE49-F238E27FC236}">
                <a16:creationId xmlns:a16="http://schemas.microsoft.com/office/drawing/2014/main" id="{FA121D87-C2E9-9E4B-857D-243A540AA8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ED8F94-D5DA-0747-B23A-84D0EEA0C436}"/>
              </a:ext>
            </a:extLst>
          </p:cNvPr>
          <p:cNvSpPr>
            <a:spLocks noGrp="1"/>
          </p:cNvSpPr>
          <p:nvPr>
            <p:ph type="sldNum" sz="quarter" idx="12"/>
          </p:nvPr>
        </p:nvSpPr>
        <p:spPr/>
        <p:txBody>
          <a:bodyPr/>
          <a:lstStyle/>
          <a:p>
            <a:fld id="{F9314D66-1D91-2A41-AD2A-B8E25A7F8682}" type="slidenum">
              <a:rPr lang="en-US" smtClean="0"/>
              <a:t>‹#›</a:t>
            </a:fld>
            <a:endParaRPr lang="en-US"/>
          </a:p>
        </p:txBody>
      </p:sp>
    </p:spTree>
    <p:extLst>
      <p:ext uri="{BB962C8B-B14F-4D97-AF65-F5344CB8AC3E}">
        <p14:creationId xmlns:p14="http://schemas.microsoft.com/office/powerpoint/2010/main" val="243597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21D05B-CBCE-1D40-BA7B-6822F3C520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57BCDA-022A-5D41-B423-8C15DF7377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32919-4119-4048-9F11-AFA4EFAD81DE}"/>
              </a:ext>
            </a:extLst>
          </p:cNvPr>
          <p:cNvSpPr>
            <a:spLocks noGrp="1"/>
          </p:cNvSpPr>
          <p:nvPr>
            <p:ph type="dt" sz="half" idx="10"/>
          </p:nvPr>
        </p:nvSpPr>
        <p:spPr/>
        <p:txBody>
          <a:bodyPr/>
          <a:lstStyle/>
          <a:p>
            <a:fld id="{E5F8FDCB-60D8-3848-98D5-77BF5F434710}" type="datetimeFigureOut">
              <a:rPr lang="en-US" smtClean="0"/>
              <a:t>5/19/20</a:t>
            </a:fld>
            <a:endParaRPr lang="en-US"/>
          </a:p>
        </p:txBody>
      </p:sp>
      <p:sp>
        <p:nvSpPr>
          <p:cNvPr id="5" name="Footer Placeholder 4">
            <a:extLst>
              <a:ext uri="{FF2B5EF4-FFF2-40B4-BE49-F238E27FC236}">
                <a16:creationId xmlns:a16="http://schemas.microsoft.com/office/drawing/2014/main" id="{FA657D63-1DEF-1743-B9A4-61B685B46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A3E55D-C769-E545-960F-A9173E3E17EF}"/>
              </a:ext>
            </a:extLst>
          </p:cNvPr>
          <p:cNvSpPr>
            <a:spLocks noGrp="1"/>
          </p:cNvSpPr>
          <p:nvPr>
            <p:ph type="sldNum" sz="quarter" idx="12"/>
          </p:nvPr>
        </p:nvSpPr>
        <p:spPr/>
        <p:txBody>
          <a:bodyPr/>
          <a:lstStyle/>
          <a:p>
            <a:fld id="{F9314D66-1D91-2A41-AD2A-B8E25A7F8682}" type="slidenum">
              <a:rPr lang="en-US" smtClean="0"/>
              <a:t>‹#›</a:t>
            </a:fld>
            <a:endParaRPr lang="en-US"/>
          </a:p>
        </p:txBody>
      </p:sp>
    </p:spTree>
    <p:extLst>
      <p:ext uri="{BB962C8B-B14F-4D97-AF65-F5344CB8AC3E}">
        <p14:creationId xmlns:p14="http://schemas.microsoft.com/office/powerpoint/2010/main" val="3766160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FD998-0C73-1047-9B5B-C3CAE6010F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D5B260-9953-B54D-940F-DEA8EEB8B1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E4396-1480-4B41-97B8-94EB74815FA2}"/>
              </a:ext>
            </a:extLst>
          </p:cNvPr>
          <p:cNvSpPr>
            <a:spLocks noGrp="1"/>
          </p:cNvSpPr>
          <p:nvPr>
            <p:ph type="dt" sz="half" idx="10"/>
          </p:nvPr>
        </p:nvSpPr>
        <p:spPr/>
        <p:txBody>
          <a:bodyPr/>
          <a:lstStyle/>
          <a:p>
            <a:fld id="{E5F8FDCB-60D8-3848-98D5-77BF5F434710}" type="datetimeFigureOut">
              <a:rPr lang="en-US" smtClean="0"/>
              <a:t>5/19/20</a:t>
            </a:fld>
            <a:endParaRPr lang="en-US"/>
          </a:p>
        </p:txBody>
      </p:sp>
      <p:sp>
        <p:nvSpPr>
          <p:cNvPr id="5" name="Footer Placeholder 4">
            <a:extLst>
              <a:ext uri="{FF2B5EF4-FFF2-40B4-BE49-F238E27FC236}">
                <a16:creationId xmlns:a16="http://schemas.microsoft.com/office/drawing/2014/main" id="{0285AFA8-8D13-0442-9B86-24EECA926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F1CDF-8B30-EB48-9450-B97A9078A449}"/>
              </a:ext>
            </a:extLst>
          </p:cNvPr>
          <p:cNvSpPr>
            <a:spLocks noGrp="1"/>
          </p:cNvSpPr>
          <p:nvPr>
            <p:ph type="sldNum" sz="quarter" idx="12"/>
          </p:nvPr>
        </p:nvSpPr>
        <p:spPr/>
        <p:txBody>
          <a:bodyPr/>
          <a:lstStyle/>
          <a:p>
            <a:fld id="{F9314D66-1D91-2A41-AD2A-B8E25A7F8682}" type="slidenum">
              <a:rPr lang="en-US" smtClean="0"/>
              <a:t>‹#›</a:t>
            </a:fld>
            <a:endParaRPr lang="en-US"/>
          </a:p>
        </p:txBody>
      </p:sp>
    </p:spTree>
    <p:extLst>
      <p:ext uri="{BB962C8B-B14F-4D97-AF65-F5344CB8AC3E}">
        <p14:creationId xmlns:p14="http://schemas.microsoft.com/office/powerpoint/2010/main" val="3432105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3B59-DA4A-1144-8EB2-C17060A2B6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8B3CD1-4150-1142-A7C9-2139CAFA41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C236D4-0CF9-1042-BFAB-8AAEF98CD037}"/>
              </a:ext>
            </a:extLst>
          </p:cNvPr>
          <p:cNvSpPr>
            <a:spLocks noGrp="1"/>
          </p:cNvSpPr>
          <p:nvPr>
            <p:ph type="dt" sz="half" idx="10"/>
          </p:nvPr>
        </p:nvSpPr>
        <p:spPr/>
        <p:txBody>
          <a:bodyPr/>
          <a:lstStyle/>
          <a:p>
            <a:fld id="{E5F8FDCB-60D8-3848-98D5-77BF5F434710}" type="datetimeFigureOut">
              <a:rPr lang="en-US" smtClean="0"/>
              <a:t>5/19/20</a:t>
            </a:fld>
            <a:endParaRPr lang="en-US"/>
          </a:p>
        </p:txBody>
      </p:sp>
      <p:sp>
        <p:nvSpPr>
          <p:cNvPr id="5" name="Footer Placeholder 4">
            <a:extLst>
              <a:ext uri="{FF2B5EF4-FFF2-40B4-BE49-F238E27FC236}">
                <a16:creationId xmlns:a16="http://schemas.microsoft.com/office/drawing/2014/main" id="{030FD96E-5687-0646-8453-D6D2E8A31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0EB98A-AB76-8649-ACB6-CA6953E05945}"/>
              </a:ext>
            </a:extLst>
          </p:cNvPr>
          <p:cNvSpPr>
            <a:spLocks noGrp="1"/>
          </p:cNvSpPr>
          <p:nvPr>
            <p:ph type="sldNum" sz="quarter" idx="12"/>
          </p:nvPr>
        </p:nvSpPr>
        <p:spPr/>
        <p:txBody>
          <a:bodyPr/>
          <a:lstStyle/>
          <a:p>
            <a:fld id="{F9314D66-1D91-2A41-AD2A-B8E25A7F8682}" type="slidenum">
              <a:rPr lang="en-US" smtClean="0"/>
              <a:t>‹#›</a:t>
            </a:fld>
            <a:endParaRPr lang="en-US"/>
          </a:p>
        </p:txBody>
      </p:sp>
    </p:spTree>
    <p:extLst>
      <p:ext uri="{BB962C8B-B14F-4D97-AF65-F5344CB8AC3E}">
        <p14:creationId xmlns:p14="http://schemas.microsoft.com/office/powerpoint/2010/main" val="4080356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8960D-3299-4C47-A91C-A70CF30B03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2AAD2-CD23-F146-A466-AD24EE8C2C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8567F1-FFFB-3141-B765-6F6ABBDA38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A9AA7C-7437-D14D-A5A0-6B1ACFC6FE81}"/>
              </a:ext>
            </a:extLst>
          </p:cNvPr>
          <p:cNvSpPr>
            <a:spLocks noGrp="1"/>
          </p:cNvSpPr>
          <p:nvPr>
            <p:ph type="dt" sz="half" idx="10"/>
          </p:nvPr>
        </p:nvSpPr>
        <p:spPr/>
        <p:txBody>
          <a:bodyPr/>
          <a:lstStyle/>
          <a:p>
            <a:fld id="{E5F8FDCB-60D8-3848-98D5-77BF5F434710}" type="datetimeFigureOut">
              <a:rPr lang="en-US" smtClean="0"/>
              <a:t>5/19/20</a:t>
            </a:fld>
            <a:endParaRPr lang="en-US"/>
          </a:p>
        </p:txBody>
      </p:sp>
      <p:sp>
        <p:nvSpPr>
          <p:cNvPr id="6" name="Footer Placeholder 5">
            <a:extLst>
              <a:ext uri="{FF2B5EF4-FFF2-40B4-BE49-F238E27FC236}">
                <a16:creationId xmlns:a16="http://schemas.microsoft.com/office/drawing/2014/main" id="{6BD98267-82F3-8B4A-92C1-85B6669A4E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612C9C-4CF8-3243-9049-A928BD1B2C06}"/>
              </a:ext>
            </a:extLst>
          </p:cNvPr>
          <p:cNvSpPr>
            <a:spLocks noGrp="1"/>
          </p:cNvSpPr>
          <p:nvPr>
            <p:ph type="sldNum" sz="quarter" idx="12"/>
          </p:nvPr>
        </p:nvSpPr>
        <p:spPr/>
        <p:txBody>
          <a:bodyPr/>
          <a:lstStyle/>
          <a:p>
            <a:fld id="{F9314D66-1D91-2A41-AD2A-B8E25A7F8682}" type="slidenum">
              <a:rPr lang="en-US" smtClean="0"/>
              <a:t>‹#›</a:t>
            </a:fld>
            <a:endParaRPr lang="en-US"/>
          </a:p>
        </p:txBody>
      </p:sp>
    </p:spTree>
    <p:extLst>
      <p:ext uri="{BB962C8B-B14F-4D97-AF65-F5344CB8AC3E}">
        <p14:creationId xmlns:p14="http://schemas.microsoft.com/office/powerpoint/2010/main" val="1923781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A5DFB-8523-B841-95E9-9E38301D50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F71C50-8E20-3A45-88A7-D2ACBC4D6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9BF211-9EA6-B04E-99BE-5DDB0A89A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9C303B-96C7-1F4C-905F-4706768B59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126992-9ACD-214F-9D4C-5386ACB9B9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85E4B1-BDB1-4D46-AF90-F19A391B2B1D}"/>
              </a:ext>
            </a:extLst>
          </p:cNvPr>
          <p:cNvSpPr>
            <a:spLocks noGrp="1"/>
          </p:cNvSpPr>
          <p:nvPr>
            <p:ph type="dt" sz="half" idx="10"/>
          </p:nvPr>
        </p:nvSpPr>
        <p:spPr/>
        <p:txBody>
          <a:bodyPr/>
          <a:lstStyle/>
          <a:p>
            <a:fld id="{E5F8FDCB-60D8-3848-98D5-77BF5F434710}" type="datetimeFigureOut">
              <a:rPr lang="en-US" smtClean="0"/>
              <a:t>5/19/20</a:t>
            </a:fld>
            <a:endParaRPr lang="en-US"/>
          </a:p>
        </p:txBody>
      </p:sp>
      <p:sp>
        <p:nvSpPr>
          <p:cNvPr id="8" name="Footer Placeholder 7">
            <a:extLst>
              <a:ext uri="{FF2B5EF4-FFF2-40B4-BE49-F238E27FC236}">
                <a16:creationId xmlns:a16="http://schemas.microsoft.com/office/drawing/2014/main" id="{E590551F-CBC3-AF4F-9319-B0BDDFEA28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24DC78-76A8-8E47-9BD0-84C320AA2995}"/>
              </a:ext>
            </a:extLst>
          </p:cNvPr>
          <p:cNvSpPr>
            <a:spLocks noGrp="1"/>
          </p:cNvSpPr>
          <p:nvPr>
            <p:ph type="sldNum" sz="quarter" idx="12"/>
          </p:nvPr>
        </p:nvSpPr>
        <p:spPr/>
        <p:txBody>
          <a:bodyPr/>
          <a:lstStyle/>
          <a:p>
            <a:fld id="{F9314D66-1D91-2A41-AD2A-B8E25A7F8682}" type="slidenum">
              <a:rPr lang="en-US" smtClean="0"/>
              <a:t>‹#›</a:t>
            </a:fld>
            <a:endParaRPr lang="en-US"/>
          </a:p>
        </p:txBody>
      </p:sp>
    </p:spTree>
    <p:extLst>
      <p:ext uri="{BB962C8B-B14F-4D97-AF65-F5344CB8AC3E}">
        <p14:creationId xmlns:p14="http://schemas.microsoft.com/office/powerpoint/2010/main" val="2137221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F9719-58AB-EF4C-922B-EDDC28B777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FD4267-0F26-824B-8178-D0E6472A9AE2}"/>
              </a:ext>
            </a:extLst>
          </p:cNvPr>
          <p:cNvSpPr>
            <a:spLocks noGrp="1"/>
          </p:cNvSpPr>
          <p:nvPr>
            <p:ph type="dt" sz="half" idx="10"/>
          </p:nvPr>
        </p:nvSpPr>
        <p:spPr/>
        <p:txBody>
          <a:bodyPr/>
          <a:lstStyle/>
          <a:p>
            <a:fld id="{E5F8FDCB-60D8-3848-98D5-77BF5F434710}" type="datetimeFigureOut">
              <a:rPr lang="en-US" smtClean="0"/>
              <a:t>5/19/20</a:t>
            </a:fld>
            <a:endParaRPr lang="en-US"/>
          </a:p>
        </p:txBody>
      </p:sp>
      <p:sp>
        <p:nvSpPr>
          <p:cNvPr id="4" name="Footer Placeholder 3">
            <a:extLst>
              <a:ext uri="{FF2B5EF4-FFF2-40B4-BE49-F238E27FC236}">
                <a16:creationId xmlns:a16="http://schemas.microsoft.com/office/drawing/2014/main" id="{9D34866D-4A0B-A347-A46B-E481195C53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BE0C79-215A-3045-A5BD-B92B9E5FB8CA}"/>
              </a:ext>
            </a:extLst>
          </p:cNvPr>
          <p:cNvSpPr>
            <a:spLocks noGrp="1"/>
          </p:cNvSpPr>
          <p:nvPr>
            <p:ph type="sldNum" sz="quarter" idx="12"/>
          </p:nvPr>
        </p:nvSpPr>
        <p:spPr/>
        <p:txBody>
          <a:bodyPr/>
          <a:lstStyle/>
          <a:p>
            <a:fld id="{F9314D66-1D91-2A41-AD2A-B8E25A7F8682}" type="slidenum">
              <a:rPr lang="en-US" smtClean="0"/>
              <a:t>‹#›</a:t>
            </a:fld>
            <a:endParaRPr lang="en-US"/>
          </a:p>
        </p:txBody>
      </p:sp>
    </p:spTree>
    <p:extLst>
      <p:ext uri="{BB962C8B-B14F-4D97-AF65-F5344CB8AC3E}">
        <p14:creationId xmlns:p14="http://schemas.microsoft.com/office/powerpoint/2010/main" val="849347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D3DDEE-8A04-A643-8FFB-EBE43A9970D0}"/>
              </a:ext>
            </a:extLst>
          </p:cNvPr>
          <p:cNvSpPr>
            <a:spLocks noGrp="1"/>
          </p:cNvSpPr>
          <p:nvPr>
            <p:ph type="dt" sz="half" idx="10"/>
          </p:nvPr>
        </p:nvSpPr>
        <p:spPr/>
        <p:txBody>
          <a:bodyPr/>
          <a:lstStyle/>
          <a:p>
            <a:fld id="{E5F8FDCB-60D8-3848-98D5-77BF5F434710}" type="datetimeFigureOut">
              <a:rPr lang="en-US" smtClean="0"/>
              <a:t>5/19/20</a:t>
            </a:fld>
            <a:endParaRPr lang="en-US"/>
          </a:p>
        </p:txBody>
      </p:sp>
      <p:sp>
        <p:nvSpPr>
          <p:cNvPr id="3" name="Footer Placeholder 2">
            <a:extLst>
              <a:ext uri="{FF2B5EF4-FFF2-40B4-BE49-F238E27FC236}">
                <a16:creationId xmlns:a16="http://schemas.microsoft.com/office/drawing/2014/main" id="{9198CAA8-A300-FF42-AE75-B7698981C3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531E3A-49BE-C34C-8CE3-2DDE7ADC3E93}"/>
              </a:ext>
            </a:extLst>
          </p:cNvPr>
          <p:cNvSpPr>
            <a:spLocks noGrp="1"/>
          </p:cNvSpPr>
          <p:nvPr>
            <p:ph type="sldNum" sz="quarter" idx="12"/>
          </p:nvPr>
        </p:nvSpPr>
        <p:spPr/>
        <p:txBody>
          <a:bodyPr/>
          <a:lstStyle/>
          <a:p>
            <a:fld id="{F9314D66-1D91-2A41-AD2A-B8E25A7F8682}" type="slidenum">
              <a:rPr lang="en-US" smtClean="0"/>
              <a:t>‹#›</a:t>
            </a:fld>
            <a:endParaRPr lang="en-US"/>
          </a:p>
        </p:txBody>
      </p:sp>
    </p:spTree>
    <p:extLst>
      <p:ext uri="{BB962C8B-B14F-4D97-AF65-F5344CB8AC3E}">
        <p14:creationId xmlns:p14="http://schemas.microsoft.com/office/powerpoint/2010/main" val="3164456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B75B3-4FED-6D4A-8896-C17F2657F9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C292BD-6F6E-E54D-B183-D57C5FB128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1FDDB9-B016-F445-A816-67D2568F6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90D72A-9C04-D343-828F-AFE253DADB3E}"/>
              </a:ext>
            </a:extLst>
          </p:cNvPr>
          <p:cNvSpPr>
            <a:spLocks noGrp="1"/>
          </p:cNvSpPr>
          <p:nvPr>
            <p:ph type="dt" sz="half" idx="10"/>
          </p:nvPr>
        </p:nvSpPr>
        <p:spPr/>
        <p:txBody>
          <a:bodyPr/>
          <a:lstStyle/>
          <a:p>
            <a:fld id="{E5F8FDCB-60D8-3848-98D5-77BF5F434710}" type="datetimeFigureOut">
              <a:rPr lang="en-US" smtClean="0"/>
              <a:t>5/19/20</a:t>
            </a:fld>
            <a:endParaRPr lang="en-US"/>
          </a:p>
        </p:txBody>
      </p:sp>
      <p:sp>
        <p:nvSpPr>
          <p:cNvPr id="6" name="Footer Placeholder 5">
            <a:extLst>
              <a:ext uri="{FF2B5EF4-FFF2-40B4-BE49-F238E27FC236}">
                <a16:creationId xmlns:a16="http://schemas.microsoft.com/office/drawing/2014/main" id="{BE8092E1-BB21-2D41-886C-F9025451A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D9F59-1D88-3C4C-8116-3B5D56136E97}"/>
              </a:ext>
            </a:extLst>
          </p:cNvPr>
          <p:cNvSpPr>
            <a:spLocks noGrp="1"/>
          </p:cNvSpPr>
          <p:nvPr>
            <p:ph type="sldNum" sz="quarter" idx="12"/>
          </p:nvPr>
        </p:nvSpPr>
        <p:spPr/>
        <p:txBody>
          <a:bodyPr/>
          <a:lstStyle/>
          <a:p>
            <a:fld id="{F9314D66-1D91-2A41-AD2A-B8E25A7F8682}" type="slidenum">
              <a:rPr lang="en-US" smtClean="0"/>
              <a:t>‹#›</a:t>
            </a:fld>
            <a:endParaRPr lang="en-US"/>
          </a:p>
        </p:txBody>
      </p:sp>
    </p:spTree>
    <p:extLst>
      <p:ext uri="{BB962C8B-B14F-4D97-AF65-F5344CB8AC3E}">
        <p14:creationId xmlns:p14="http://schemas.microsoft.com/office/powerpoint/2010/main" val="4070044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CBD1D-6DB6-2346-ACBB-4E9A4783A5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798C67-2AAC-9046-AC05-71ED59B865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280E03-5438-2649-B7D9-DA0C05E9AC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C28E-8CC8-CB48-8459-957F9F9A6224}"/>
              </a:ext>
            </a:extLst>
          </p:cNvPr>
          <p:cNvSpPr>
            <a:spLocks noGrp="1"/>
          </p:cNvSpPr>
          <p:nvPr>
            <p:ph type="dt" sz="half" idx="10"/>
          </p:nvPr>
        </p:nvSpPr>
        <p:spPr/>
        <p:txBody>
          <a:bodyPr/>
          <a:lstStyle/>
          <a:p>
            <a:fld id="{E5F8FDCB-60D8-3848-98D5-77BF5F434710}" type="datetimeFigureOut">
              <a:rPr lang="en-US" smtClean="0"/>
              <a:t>5/19/20</a:t>
            </a:fld>
            <a:endParaRPr lang="en-US"/>
          </a:p>
        </p:txBody>
      </p:sp>
      <p:sp>
        <p:nvSpPr>
          <p:cNvPr id="6" name="Footer Placeholder 5">
            <a:extLst>
              <a:ext uri="{FF2B5EF4-FFF2-40B4-BE49-F238E27FC236}">
                <a16:creationId xmlns:a16="http://schemas.microsoft.com/office/drawing/2014/main" id="{55DD61BA-A10D-054C-80E7-3065D77471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D10BEC-6173-C440-A5FA-F30A7B80D3AF}"/>
              </a:ext>
            </a:extLst>
          </p:cNvPr>
          <p:cNvSpPr>
            <a:spLocks noGrp="1"/>
          </p:cNvSpPr>
          <p:nvPr>
            <p:ph type="sldNum" sz="quarter" idx="12"/>
          </p:nvPr>
        </p:nvSpPr>
        <p:spPr/>
        <p:txBody>
          <a:bodyPr/>
          <a:lstStyle/>
          <a:p>
            <a:fld id="{F9314D66-1D91-2A41-AD2A-B8E25A7F8682}" type="slidenum">
              <a:rPr lang="en-US" smtClean="0"/>
              <a:t>‹#›</a:t>
            </a:fld>
            <a:endParaRPr lang="en-US"/>
          </a:p>
        </p:txBody>
      </p:sp>
    </p:spTree>
    <p:extLst>
      <p:ext uri="{BB962C8B-B14F-4D97-AF65-F5344CB8AC3E}">
        <p14:creationId xmlns:p14="http://schemas.microsoft.com/office/powerpoint/2010/main" val="1319800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74C992-6FE6-B246-87D7-CA4E2DD1BE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BB8AA5-8719-FF4A-8276-5D95DA0D80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D6213-FCE1-EC44-8EE4-33346330CE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F8FDCB-60D8-3848-98D5-77BF5F434710}" type="datetimeFigureOut">
              <a:rPr lang="en-US" smtClean="0"/>
              <a:t>5/19/20</a:t>
            </a:fld>
            <a:endParaRPr lang="en-US"/>
          </a:p>
        </p:txBody>
      </p:sp>
      <p:sp>
        <p:nvSpPr>
          <p:cNvPr id="5" name="Footer Placeholder 4">
            <a:extLst>
              <a:ext uri="{FF2B5EF4-FFF2-40B4-BE49-F238E27FC236}">
                <a16:creationId xmlns:a16="http://schemas.microsoft.com/office/drawing/2014/main" id="{0DAEA4F0-9014-3A45-98EC-604F879429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8F6BF6-0882-5949-9C79-9FB7C3FFB9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14D66-1D91-2A41-AD2A-B8E25A7F8682}" type="slidenum">
              <a:rPr lang="en-US" smtClean="0"/>
              <a:t>‹#›</a:t>
            </a:fld>
            <a:endParaRPr lang="en-US"/>
          </a:p>
        </p:txBody>
      </p:sp>
    </p:spTree>
    <p:extLst>
      <p:ext uri="{BB962C8B-B14F-4D97-AF65-F5344CB8AC3E}">
        <p14:creationId xmlns:p14="http://schemas.microsoft.com/office/powerpoint/2010/main" val="2368461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audio" Target="../media/media5.m4a"/><Relationship Id="rId7" Type="http://schemas.openxmlformats.org/officeDocument/2006/relationships/image" Target="../media/image7.png"/><Relationship Id="rId2" Type="http://schemas.microsoft.com/office/2007/relationships/media" Target="../media/media5.m4a"/><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E6E803-1903-E946-8820-307BA04F1144}"/>
              </a:ext>
            </a:extLst>
          </p:cNvPr>
          <p:cNvPicPr>
            <a:picLocks noChangeAspect="1"/>
          </p:cNvPicPr>
          <p:nvPr/>
        </p:nvPicPr>
        <p:blipFill rotWithShape="1">
          <a:blip r:embed="rId4"/>
          <a:srcRect b="7001"/>
          <a:stretch/>
        </p:blipFill>
        <p:spPr>
          <a:xfrm>
            <a:off x="5969576" y="1439142"/>
            <a:ext cx="5297138" cy="3701072"/>
          </a:xfrm>
          <a:prstGeom prst="rect">
            <a:avLst/>
          </a:prstGeom>
        </p:spPr>
      </p:pic>
      <p:sp>
        <p:nvSpPr>
          <p:cNvPr id="4" name="TextBox 3">
            <a:extLst>
              <a:ext uri="{FF2B5EF4-FFF2-40B4-BE49-F238E27FC236}">
                <a16:creationId xmlns:a16="http://schemas.microsoft.com/office/drawing/2014/main" id="{02D667EE-9C4C-064B-A4FE-D1F4C84E6210}"/>
              </a:ext>
            </a:extLst>
          </p:cNvPr>
          <p:cNvSpPr txBox="1"/>
          <p:nvPr/>
        </p:nvSpPr>
        <p:spPr>
          <a:xfrm>
            <a:off x="283029" y="160232"/>
            <a:ext cx="7173685" cy="584775"/>
          </a:xfrm>
          <a:prstGeom prst="rect">
            <a:avLst/>
          </a:prstGeom>
          <a:noFill/>
        </p:spPr>
        <p:txBody>
          <a:bodyPr wrap="square" rtlCol="0">
            <a:spAutoFit/>
          </a:bodyPr>
          <a:lstStyle/>
          <a:p>
            <a:r>
              <a:rPr lang="en-US" sz="3200" b="1" dirty="0"/>
              <a:t>Terrestrial Ecology Products from PACE</a:t>
            </a:r>
            <a:endParaRPr lang="en-US" sz="3200" dirty="0"/>
          </a:p>
        </p:txBody>
      </p:sp>
      <p:sp>
        <p:nvSpPr>
          <p:cNvPr id="5" name="TextBox 4">
            <a:extLst>
              <a:ext uri="{FF2B5EF4-FFF2-40B4-BE49-F238E27FC236}">
                <a16:creationId xmlns:a16="http://schemas.microsoft.com/office/drawing/2014/main" id="{A8072954-CD47-E84E-A477-65114986F8EE}"/>
              </a:ext>
            </a:extLst>
          </p:cNvPr>
          <p:cNvSpPr txBox="1"/>
          <p:nvPr/>
        </p:nvSpPr>
        <p:spPr>
          <a:xfrm>
            <a:off x="283029" y="1797040"/>
            <a:ext cx="5282921" cy="3416320"/>
          </a:xfrm>
          <a:prstGeom prst="rect">
            <a:avLst/>
          </a:prstGeom>
          <a:noFill/>
        </p:spPr>
        <p:txBody>
          <a:bodyPr wrap="none" rtlCol="0">
            <a:spAutoFit/>
          </a:bodyPr>
          <a:lstStyle/>
          <a:p>
            <a:r>
              <a:rPr lang="en-US" sz="2400" dirty="0"/>
              <a:t>Team: K. Fred </a:t>
            </a:r>
            <a:r>
              <a:rPr lang="en-US" sz="2400" dirty="0" err="1"/>
              <a:t>Huemmrich</a:t>
            </a:r>
            <a:endParaRPr lang="en-US" sz="2400" dirty="0"/>
          </a:p>
          <a:p>
            <a:r>
              <a:rPr lang="en-US" sz="2400" dirty="0"/>
              <a:t>Joint Center for Earth System Technology</a:t>
            </a:r>
          </a:p>
          <a:p>
            <a:r>
              <a:rPr lang="en-US" sz="2400" dirty="0"/>
              <a:t>University of Maryland Baltimore County</a:t>
            </a:r>
          </a:p>
          <a:p>
            <a:endParaRPr lang="en-US" sz="2400" dirty="0"/>
          </a:p>
          <a:p>
            <a:r>
              <a:rPr lang="en-US" sz="2400" dirty="0" err="1"/>
              <a:t>Biospheric</a:t>
            </a:r>
            <a:r>
              <a:rPr lang="en-US" sz="2400" dirty="0"/>
              <a:t> Sciences Laboratory</a:t>
            </a:r>
          </a:p>
          <a:p>
            <a:r>
              <a:rPr lang="en-US" sz="2400" dirty="0"/>
              <a:t>Code 618</a:t>
            </a:r>
          </a:p>
          <a:p>
            <a:r>
              <a:rPr lang="en-US" sz="2400" dirty="0"/>
              <a:t>NASA Goddard Space Flight Center</a:t>
            </a:r>
          </a:p>
          <a:p>
            <a:r>
              <a:rPr lang="en-US" sz="2400" dirty="0"/>
              <a:t>Greenbelt, MD 20771</a:t>
            </a:r>
          </a:p>
          <a:p>
            <a:endParaRPr lang="en-US" sz="2400" dirty="0"/>
          </a:p>
        </p:txBody>
      </p:sp>
      <p:sp>
        <p:nvSpPr>
          <p:cNvPr id="6" name="Rectangle 4">
            <a:extLst>
              <a:ext uri="{FF2B5EF4-FFF2-40B4-BE49-F238E27FC236}">
                <a16:creationId xmlns:a16="http://schemas.microsoft.com/office/drawing/2014/main" id="{6FAA4640-A0EB-C243-9380-7E307596EFB7}"/>
              </a:ext>
            </a:extLst>
          </p:cNvPr>
          <p:cNvSpPr>
            <a:spLocks noChangeArrowheads="1"/>
          </p:cNvSpPr>
          <p:nvPr/>
        </p:nvSpPr>
        <p:spPr bwMode="auto">
          <a:xfrm>
            <a:off x="283029" y="838200"/>
            <a:ext cx="11593285" cy="73146"/>
          </a:xfrm>
          <a:prstGeom prst="rect">
            <a:avLst/>
          </a:prstGeom>
          <a:gradFill rotWithShape="1">
            <a:gsLst>
              <a:gs pos="0">
                <a:srgbClr val="2CAD20"/>
              </a:gs>
              <a:gs pos="30000">
                <a:srgbClr val="2CAD20"/>
              </a:gs>
              <a:gs pos="100000">
                <a:srgbClr val="00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pic>
        <p:nvPicPr>
          <p:cNvPr id="2" name="Audio 1">
            <a:hlinkClick r:id="" action="ppaction://media"/>
            <a:extLst>
              <a:ext uri="{FF2B5EF4-FFF2-40B4-BE49-F238E27FC236}">
                <a16:creationId xmlns:a16="http://schemas.microsoft.com/office/drawing/2014/main" id="{17959EE8-A7B2-AB41-9F1C-C3FCBED252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71835375"/>
      </p:ext>
    </p:extLst>
  </p:cSld>
  <p:clrMapOvr>
    <a:masterClrMapping/>
  </p:clrMapOvr>
  <mc:AlternateContent xmlns:mc="http://schemas.openxmlformats.org/markup-compatibility/2006">
    <mc:Choice xmlns:p14="http://schemas.microsoft.com/office/powerpoint/2010/main" Requires="p14">
      <p:transition spd="slow" p14:dur="2000" advTm="5998"/>
    </mc:Choice>
    <mc:Fallback>
      <p:transition spd="slow" advTm="5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FF9D8E09-D186-AD41-BB34-03FBF7C13B5D}"/>
              </a:ext>
            </a:extLst>
          </p:cNvPr>
          <p:cNvSpPr>
            <a:spLocks noChangeArrowheads="1"/>
          </p:cNvSpPr>
          <p:nvPr/>
        </p:nvSpPr>
        <p:spPr bwMode="auto">
          <a:xfrm>
            <a:off x="283029" y="131250"/>
            <a:ext cx="10406742"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dirty="0">
                <a:latin typeface="+mn-lt"/>
              </a:rPr>
              <a:t>Data Requirements</a:t>
            </a:r>
          </a:p>
        </p:txBody>
      </p:sp>
      <p:sp>
        <p:nvSpPr>
          <p:cNvPr id="4" name="Rectangle 4">
            <a:extLst>
              <a:ext uri="{FF2B5EF4-FFF2-40B4-BE49-F238E27FC236}">
                <a16:creationId xmlns:a16="http://schemas.microsoft.com/office/drawing/2014/main" id="{928D9B37-C4A8-0D4F-91F0-DA244B59FE3C}"/>
              </a:ext>
            </a:extLst>
          </p:cNvPr>
          <p:cNvSpPr>
            <a:spLocks noChangeArrowheads="1"/>
          </p:cNvSpPr>
          <p:nvPr/>
        </p:nvSpPr>
        <p:spPr bwMode="auto">
          <a:xfrm>
            <a:off x="283029" y="838200"/>
            <a:ext cx="11593285" cy="73146"/>
          </a:xfrm>
          <a:prstGeom prst="rect">
            <a:avLst/>
          </a:prstGeom>
          <a:gradFill rotWithShape="1">
            <a:gsLst>
              <a:gs pos="0">
                <a:srgbClr val="2CAD20"/>
              </a:gs>
              <a:gs pos="30000">
                <a:srgbClr val="2CAD20"/>
              </a:gs>
              <a:gs pos="100000">
                <a:srgbClr val="00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5" name="TextBox 4">
            <a:extLst>
              <a:ext uri="{FF2B5EF4-FFF2-40B4-BE49-F238E27FC236}">
                <a16:creationId xmlns:a16="http://schemas.microsoft.com/office/drawing/2014/main" id="{C8265CC1-32BC-F04F-AAE6-EB1E59E1A1F2}"/>
              </a:ext>
            </a:extLst>
          </p:cNvPr>
          <p:cNvSpPr txBox="1"/>
          <p:nvPr/>
        </p:nvSpPr>
        <p:spPr>
          <a:xfrm>
            <a:off x="283029" y="1132114"/>
            <a:ext cx="11103428" cy="3785652"/>
          </a:xfrm>
          <a:prstGeom prst="rect">
            <a:avLst/>
          </a:prstGeom>
          <a:noFill/>
        </p:spPr>
        <p:txBody>
          <a:bodyPr wrap="square" rtlCol="0">
            <a:spAutoFit/>
          </a:bodyPr>
          <a:lstStyle/>
          <a:p>
            <a:r>
              <a:rPr lang="en-US" sz="2400" dirty="0"/>
              <a:t>The terrestrial products require atmospherically corrected OCI surface </a:t>
            </a:r>
            <a:r>
              <a:rPr lang="en-US" sz="2400" dirty="0" err="1"/>
              <a:t>reflectances</a:t>
            </a:r>
            <a:r>
              <a:rPr lang="en-US" sz="2400" dirty="0"/>
              <a:t> </a:t>
            </a:r>
          </a:p>
          <a:p>
            <a:pPr marL="292100" indent="-292100"/>
            <a:r>
              <a:rPr lang="en-US" sz="2400" dirty="0"/>
              <a:t>These will be produced by Alexei </a:t>
            </a:r>
            <a:r>
              <a:rPr lang="en-US" sz="2400" dirty="0" err="1"/>
              <a:t>Lyapustin</a:t>
            </a:r>
            <a:r>
              <a:rPr lang="en-US" sz="2400" dirty="0"/>
              <a:t> - MAIAC Processing of OCI Over Land: High Resolution Aerosol Retrievals and Atmospheric Correction</a:t>
            </a:r>
          </a:p>
          <a:p>
            <a:pPr marL="749300" lvl="1" indent="-292100"/>
            <a:r>
              <a:rPr lang="en-US" sz="2400" dirty="0"/>
              <a:t>Prototype testing from this project will process TROPOMI data to surface reflectance. </a:t>
            </a:r>
          </a:p>
          <a:p>
            <a:pPr marL="1206500" lvl="2" indent="-292100"/>
            <a:r>
              <a:rPr lang="en-US" sz="2400" dirty="0"/>
              <a:t>- The spectral region covered by TROPOMI could be used to calculate indices sensitive to terrestrial leaf chlorophyll content as a test example of a PACE terrestrial product</a:t>
            </a:r>
          </a:p>
          <a:p>
            <a:pPr marL="749300" lvl="1" indent="-292100"/>
            <a:r>
              <a:rPr lang="en-US" sz="2400" dirty="0"/>
              <a:t>The existing MODIS MAIAC surface reflectance product provides both Land and Ocean bands over land, making possible studies of indices such as CCI  </a:t>
            </a:r>
          </a:p>
        </p:txBody>
      </p:sp>
      <p:pic>
        <p:nvPicPr>
          <p:cNvPr id="2" name="Audio 1">
            <a:hlinkClick r:id="" action="ppaction://media"/>
            <a:extLst>
              <a:ext uri="{FF2B5EF4-FFF2-40B4-BE49-F238E27FC236}">
                <a16:creationId xmlns:a16="http://schemas.microsoft.com/office/drawing/2014/main" id="{FC1A0637-3C41-714D-A768-DC35748831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39762317"/>
      </p:ext>
    </p:extLst>
  </p:cSld>
  <p:clrMapOvr>
    <a:masterClrMapping/>
  </p:clrMapOvr>
  <mc:AlternateContent xmlns:mc="http://schemas.openxmlformats.org/markup-compatibility/2006">
    <mc:Choice xmlns:p14="http://schemas.microsoft.com/office/powerpoint/2010/main" Requires="p14">
      <p:transition spd="slow" p14:dur="2000" advTm="55663"/>
    </mc:Choice>
    <mc:Fallback>
      <p:transition spd="slow" advTm="55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9CE1420-6715-4241-B1DA-5ED0CB694C07}"/>
              </a:ext>
            </a:extLst>
          </p:cNvPr>
          <p:cNvSpPr>
            <a:spLocks noChangeArrowheads="1"/>
          </p:cNvSpPr>
          <p:nvPr/>
        </p:nvSpPr>
        <p:spPr bwMode="auto">
          <a:xfrm>
            <a:off x="283029" y="131250"/>
            <a:ext cx="10406742"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dirty="0">
                <a:latin typeface="+mn-lt"/>
              </a:rPr>
              <a:t>Conclusions </a:t>
            </a:r>
          </a:p>
        </p:txBody>
      </p:sp>
      <p:sp>
        <p:nvSpPr>
          <p:cNvPr id="3" name="Rectangle 4">
            <a:extLst>
              <a:ext uri="{FF2B5EF4-FFF2-40B4-BE49-F238E27FC236}">
                <a16:creationId xmlns:a16="http://schemas.microsoft.com/office/drawing/2014/main" id="{8CAAFB14-7CFB-1141-8DD6-D77FC2237D8F}"/>
              </a:ext>
            </a:extLst>
          </p:cNvPr>
          <p:cNvSpPr>
            <a:spLocks noChangeArrowheads="1"/>
          </p:cNvSpPr>
          <p:nvPr/>
        </p:nvSpPr>
        <p:spPr bwMode="auto">
          <a:xfrm>
            <a:off x="283029" y="838200"/>
            <a:ext cx="11593285" cy="73146"/>
          </a:xfrm>
          <a:prstGeom prst="rect">
            <a:avLst/>
          </a:prstGeom>
          <a:gradFill rotWithShape="1">
            <a:gsLst>
              <a:gs pos="0">
                <a:srgbClr val="2CAD20"/>
              </a:gs>
              <a:gs pos="30000">
                <a:srgbClr val="2CAD20"/>
              </a:gs>
              <a:gs pos="100000">
                <a:srgbClr val="00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4" name="TextBox 3">
            <a:extLst>
              <a:ext uri="{FF2B5EF4-FFF2-40B4-BE49-F238E27FC236}">
                <a16:creationId xmlns:a16="http://schemas.microsoft.com/office/drawing/2014/main" id="{B3DA50D1-6224-7A44-ABA2-6E9F7492DF34}"/>
              </a:ext>
            </a:extLst>
          </p:cNvPr>
          <p:cNvSpPr txBox="1"/>
          <p:nvPr/>
        </p:nvSpPr>
        <p:spPr>
          <a:xfrm>
            <a:off x="283029" y="1121229"/>
            <a:ext cx="10842172" cy="3416320"/>
          </a:xfrm>
          <a:prstGeom prst="rect">
            <a:avLst/>
          </a:prstGeom>
          <a:noFill/>
        </p:spPr>
        <p:txBody>
          <a:bodyPr wrap="square" rtlCol="0">
            <a:spAutoFit/>
          </a:bodyPr>
          <a:lstStyle/>
          <a:p>
            <a:pPr marL="628650" indent="-628650"/>
            <a:r>
              <a:rPr lang="en-US" sz="2400" dirty="0"/>
              <a:t>PACE’s frequent observations of high quality spectral reflectance are excellent for examining terrestrial ecosystem dynamics (seasonal change along with the ability to detect the effects of transients, such as periods of drought) – extending our understanding of ecosystem processes beyond existing approaches </a:t>
            </a:r>
          </a:p>
          <a:p>
            <a:pPr marL="628650" indent="-628650"/>
            <a:r>
              <a:rPr lang="en-US" sz="2400" dirty="0"/>
              <a:t>PACE surface reflectance over land is a requirement for the creation of terrestrial products, the MAIAC PACE OCI project will be producing them</a:t>
            </a:r>
          </a:p>
          <a:p>
            <a:pPr marL="628650" indent="-628650"/>
            <a:r>
              <a:rPr lang="en-US" sz="2400" dirty="0"/>
              <a:t>Activities supporting SBG may be leveraged to help in the development of PACE terrestrial products</a:t>
            </a:r>
          </a:p>
          <a:p>
            <a:pPr marL="1085850" lvl="1" indent="-628650"/>
            <a:r>
              <a:rPr lang="en-US" sz="2400" dirty="0"/>
              <a:t>- PACE with its earlier launch date can test out some potential SBG products</a:t>
            </a:r>
          </a:p>
        </p:txBody>
      </p:sp>
      <p:pic>
        <p:nvPicPr>
          <p:cNvPr id="5" name="Audio 4">
            <a:hlinkClick r:id="" action="ppaction://media"/>
            <a:extLst>
              <a:ext uri="{FF2B5EF4-FFF2-40B4-BE49-F238E27FC236}">
                <a16:creationId xmlns:a16="http://schemas.microsoft.com/office/drawing/2014/main" id="{3432C3EB-B63B-C249-916C-99655BDA8A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98571986"/>
      </p:ext>
    </p:extLst>
  </p:cSld>
  <p:clrMapOvr>
    <a:masterClrMapping/>
  </p:clrMapOvr>
  <mc:AlternateContent xmlns:mc="http://schemas.openxmlformats.org/markup-compatibility/2006">
    <mc:Choice xmlns:p14="http://schemas.microsoft.com/office/powerpoint/2010/main" Requires="p14">
      <p:transition spd="slow" p14:dur="2000" advTm="57064"/>
    </mc:Choice>
    <mc:Fallback>
      <p:transition spd="slow" advTm="57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F44728-69F8-BE4D-9FF7-6C4D18D43FD1}"/>
              </a:ext>
            </a:extLst>
          </p:cNvPr>
          <p:cNvSpPr txBox="1"/>
          <p:nvPr/>
        </p:nvSpPr>
        <p:spPr>
          <a:xfrm>
            <a:off x="413657" y="1153886"/>
            <a:ext cx="10896600" cy="4093428"/>
          </a:xfrm>
          <a:prstGeom prst="rect">
            <a:avLst/>
          </a:prstGeom>
          <a:noFill/>
        </p:spPr>
        <p:txBody>
          <a:bodyPr wrap="square" rtlCol="0">
            <a:spAutoFit/>
          </a:bodyPr>
          <a:lstStyle/>
          <a:p>
            <a:r>
              <a:rPr lang="en-US" sz="2000" dirty="0"/>
              <a:t>Project Objectives:</a:t>
            </a:r>
          </a:p>
          <a:p>
            <a:r>
              <a:rPr lang="en-US" sz="2000" dirty="0"/>
              <a:t>To advocate for the use of PACE observations for analysis of terrestrial ecosystems</a:t>
            </a:r>
          </a:p>
          <a:p>
            <a:endParaRPr lang="en-US" sz="2000" dirty="0"/>
          </a:p>
          <a:p>
            <a:pPr marL="400050" indent="-400050"/>
            <a:r>
              <a:rPr lang="en-US" sz="2000" dirty="0"/>
              <a:t>PACE, with its frequently collected continuous high spectral resolution imagery and global coverage from OCI, provides an opportunity to describe dynamics of key terrestrial vegetation biochemical and functional characteristics.</a:t>
            </a:r>
          </a:p>
          <a:p>
            <a:pPr marL="400050" indent="-400050"/>
            <a:r>
              <a:rPr lang="en-US" sz="2000" dirty="0"/>
              <a:t>PACE spectral reflectance may also identify vegetation functional type coverage, related to biodiversity and which further constrains physiological responses. </a:t>
            </a:r>
          </a:p>
          <a:p>
            <a:pPr marL="400050" indent="-400050"/>
            <a:r>
              <a:rPr lang="en-US" sz="2000" dirty="0"/>
              <a:t>Taken together, PACE measurements can describe factors determining plant productivity, stress responses, and resource allocations, providing new insights into global patterns of the function of terrestrial ecosystems and their response to environmental conditions. </a:t>
            </a:r>
          </a:p>
          <a:p>
            <a:endParaRPr lang="en-US" sz="2000" dirty="0"/>
          </a:p>
          <a:p>
            <a:r>
              <a:rPr lang="en-US" sz="2000" dirty="0"/>
              <a:t>My role in the PACE SAT is advisory, there are no PACE terrestrial products being developed at this time</a:t>
            </a:r>
          </a:p>
        </p:txBody>
      </p:sp>
      <p:sp>
        <p:nvSpPr>
          <p:cNvPr id="4" name="TextBox 3">
            <a:extLst>
              <a:ext uri="{FF2B5EF4-FFF2-40B4-BE49-F238E27FC236}">
                <a16:creationId xmlns:a16="http://schemas.microsoft.com/office/drawing/2014/main" id="{70A36EAF-D9DA-5B42-A423-A7EA254F86EB}"/>
              </a:ext>
            </a:extLst>
          </p:cNvPr>
          <p:cNvSpPr txBox="1"/>
          <p:nvPr/>
        </p:nvSpPr>
        <p:spPr>
          <a:xfrm>
            <a:off x="283029" y="160232"/>
            <a:ext cx="7173685" cy="584775"/>
          </a:xfrm>
          <a:prstGeom prst="rect">
            <a:avLst/>
          </a:prstGeom>
          <a:noFill/>
        </p:spPr>
        <p:txBody>
          <a:bodyPr wrap="square" rtlCol="0">
            <a:spAutoFit/>
          </a:bodyPr>
          <a:lstStyle/>
          <a:p>
            <a:r>
              <a:rPr lang="en-US" sz="3200" b="1" dirty="0"/>
              <a:t>Terrestrial Ecology Products from PACE</a:t>
            </a:r>
            <a:endParaRPr lang="en-US" sz="3200" dirty="0"/>
          </a:p>
        </p:txBody>
      </p:sp>
      <p:sp>
        <p:nvSpPr>
          <p:cNvPr id="5" name="Rectangle 4">
            <a:extLst>
              <a:ext uri="{FF2B5EF4-FFF2-40B4-BE49-F238E27FC236}">
                <a16:creationId xmlns:a16="http://schemas.microsoft.com/office/drawing/2014/main" id="{334CC7AE-1CEA-AB48-A584-DBFD4E6D4ED9}"/>
              </a:ext>
            </a:extLst>
          </p:cNvPr>
          <p:cNvSpPr>
            <a:spLocks noChangeArrowheads="1"/>
          </p:cNvSpPr>
          <p:nvPr/>
        </p:nvSpPr>
        <p:spPr bwMode="auto">
          <a:xfrm>
            <a:off x="283029" y="838200"/>
            <a:ext cx="11593285" cy="73146"/>
          </a:xfrm>
          <a:prstGeom prst="rect">
            <a:avLst/>
          </a:prstGeom>
          <a:gradFill rotWithShape="1">
            <a:gsLst>
              <a:gs pos="0">
                <a:srgbClr val="2CAD20"/>
              </a:gs>
              <a:gs pos="30000">
                <a:srgbClr val="2CAD20"/>
              </a:gs>
              <a:gs pos="100000">
                <a:srgbClr val="00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pic>
        <p:nvPicPr>
          <p:cNvPr id="3" name="Audio 2">
            <a:hlinkClick r:id="" action="ppaction://media"/>
            <a:extLst>
              <a:ext uri="{FF2B5EF4-FFF2-40B4-BE49-F238E27FC236}">
                <a16:creationId xmlns:a16="http://schemas.microsoft.com/office/drawing/2014/main" id="{1C571235-C98D-9946-BF2C-FC67EA071D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81548995"/>
      </p:ext>
    </p:extLst>
  </p:cSld>
  <p:clrMapOvr>
    <a:masterClrMapping/>
  </p:clrMapOvr>
  <mc:AlternateContent xmlns:mc="http://schemas.openxmlformats.org/markup-compatibility/2006">
    <mc:Choice xmlns:p14="http://schemas.microsoft.com/office/powerpoint/2010/main" Requires="p14">
      <p:transition spd="slow" p14:dur="2000" advTm="50330"/>
    </mc:Choice>
    <mc:Fallback>
      <p:transition spd="slow" advTm="50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F44728-69F8-BE4D-9FF7-6C4D18D43FD1}"/>
              </a:ext>
            </a:extLst>
          </p:cNvPr>
          <p:cNvSpPr txBox="1"/>
          <p:nvPr/>
        </p:nvSpPr>
        <p:spPr>
          <a:xfrm>
            <a:off x="283029" y="1004539"/>
            <a:ext cx="10896600" cy="5355312"/>
          </a:xfrm>
          <a:prstGeom prst="rect">
            <a:avLst/>
          </a:prstGeom>
          <a:noFill/>
        </p:spPr>
        <p:txBody>
          <a:bodyPr wrap="square" rtlCol="0">
            <a:spAutoFit/>
          </a:bodyPr>
          <a:lstStyle/>
          <a:p>
            <a:r>
              <a:rPr lang="en-US" dirty="0"/>
              <a:t>Potential PACE OCI terrestrial ecology products could include:</a:t>
            </a:r>
          </a:p>
          <a:p>
            <a:pPr marL="400050"/>
            <a:r>
              <a:rPr lang="en-US" dirty="0"/>
              <a:t>Leaf Pigment Contents</a:t>
            </a:r>
          </a:p>
          <a:p>
            <a:pPr marL="857250" lvl="1"/>
            <a:r>
              <a:rPr lang="en-US" dirty="0"/>
              <a:t>- Chlorophylls, carotenoids, and anthocyanins; related to plant condition, stress responses, and productivity</a:t>
            </a:r>
          </a:p>
          <a:p>
            <a:pPr marL="400050"/>
            <a:r>
              <a:rPr lang="en-US" dirty="0"/>
              <a:t>Photochemical Reflectance Index (PRI) and Chlorophyll-Carotenoid Index (CCI) </a:t>
            </a:r>
          </a:p>
          <a:p>
            <a:pPr marL="857250" lvl="1"/>
            <a:r>
              <a:rPr lang="en-US" dirty="0"/>
              <a:t>- Describes photoprotection through xanthophyll cycle and longer-term changes in ratio of chlorophyll and carotenoid pigment pools</a:t>
            </a:r>
          </a:p>
          <a:p>
            <a:pPr marL="400050"/>
            <a:r>
              <a:rPr lang="en-US" dirty="0"/>
              <a:t>Leaf Water Content</a:t>
            </a:r>
          </a:p>
          <a:p>
            <a:pPr marL="857250" lvl="1"/>
            <a:r>
              <a:rPr lang="en-US" dirty="0"/>
              <a:t>- Describes plant water status	</a:t>
            </a:r>
          </a:p>
          <a:p>
            <a:pPr marL="400050"/>
            <a:r>
              <a:rPr lang="en-US" dirty="0"/>
              <a:t>Leaf Mass per Area (LMA)</a:t>
            </a:r>
          </a:p>
          <a:p>
            <a:pPr marL="857250" lvl="1"/>
            <a:r>
              <a:rPr lang="en-US" dirty="0"/>
              <a:t>- An indicator of plant growth strategies for allocation of nutrients</a:t>
            </a:r>
          </a:p>
          <a:p>
            <a:pPr marL="400050"/>
            <a:r>
              <a:rPr lang="en-US" dirty="0"/>
              <a:t>Maximum rate of RuBP carboxylation (</a:t>
            </a:r>
            <a:r>
              <a:rPr lang="en-US" dirty="0" err="1"/>
              <a:t>Vcmax</a:t>
            </a:r>
            <a:r>
              <a:rPr lang="en-US" dirty="0"/>
              <a:t>)</a:t>
            </a:r>
          </a:p>
          <a:p>
            <a:pPr marL="857250" lvl="1"/>
            <a:r>
              <a:rPr lang="en-US" dirty="0"/>
              <a:t>- Describes vegetation photosynthetic capacity</a:t>
            </a:r>
          </a:p>
          <a:p>
            <a:pPr marL="400050"/>
            <a:r>
              <a:rPr lang="en-US" dirty="0"/>
              <a:t>Gross Primary Productivity (GPP)</a:t>
            </a:r>
          </a:p>
          <a:p>
            <a:pPr marL="857250" lvl="1"/>
            <a:r>
              <a:rPr lang="en-US" dirty="0"/>
              <a:t>- Provides a direct independent estimate of productivity from spectral data</a:t>
            </a:r>
          </a:p>
          <a:p>
            <a:pPr marL="400050"/>
            <a:r>
              <a:rPr lang="en-US" dirty="0"/>
              <a:t>Plant Functional Type Cover Fractions</a:t>
            </a:r>
          </a:p>
          <a:p>
            <a:pPr marL="857250" lvl="1"/>
            <a:r>
              <a:rPr lang="en-US" dirty="0"/>
              <a:t>- Related to biodiversity and provides constraints on physiological responses</a:t>
            </a:r>
          </a:p>
          <a:p>
            <a:pPr marL="400050"/>
            <a:endParaRPr lang="en-US" dirty="0"/>
          </a:p>
          <a:p>
            <a:pPr marL="9525"/>
            <a:r>
              <a:rPr lang="en-US" dirty="0"/>
              <a:t>Global mapping of any of these variables would represent an important advancement for terrestrial ecology</a:t>
            </a:r>
          </a:p>
        </p:txBody>
      </p:sp>
      <p:sp>
        <p:nvSpPr>
          <p:cNvPr id="4" name="TextBox 3">
            <a:extLst>
              <a:ext uri="{FF2B5EF4-FFF2-40B4-BE49-F238E27FC236}">
                <a16:creationId xmlns:a16="http://schemas.microsoft.com/office/drawing/2014/main" id="{70A36EAF-D9DA-5B42-A423-A7EA254F86EB}"/>
              </a:ext>
            </a:extLst>
          </p:cNvPr>
          <p:cNvSpPr txBox="1"/>
          <p:nvPr/>
        </p:nvSpPr>
        <p:spPr>
          <a:xfrm>
            <a:off x="283029" y="160232"/>
            <a:ext cx="7173685" cy="584775"/>
          </a:xfrm>
          <a:prstGeom prst="rect">
            <a:avLst/>
          </a:prstGeom>
          <a:noFill/>
        </p:spPr>
        <p:txBody>
          <a:bodyPr wrap="square" rtlCol="0">
            <a:spAutoFit/>
          </a:bodyPr>
          <a:lstStyle/>
          <a:p>
            <a:r>
              <a:rPr lang="en-US" sz="3200" b="1" dirty="0"/>
              <a:t>Terrestrial Ecology Products from PACE</a:t>
            </a:r>
            <a:endParaRPr lang="en-US" sz="3200" dirty="0"/>
          </a:p>
        </p:txBody>
      </p:sp>
      <p:sp>
        <p:nvSpPr>
          <p:cNvPr id="5" name="Rectangle 4">
            <a:extLst>
              <a:ext uri="{FF2B5EF4-FFF2-40B4-BE49-F238E27FC236}">
                <a16:creationId xmlns:a16="http://schemas.microsoft.com/office/drawing/2014/main" id="{334CC7AE-1CEA-AB48-A584-DBFD4E6D4ED9}"/>
              </a:ext>
            </a:extLst>
          </p:cNvPr>
          <p:cNvSpPr>
            <a:spLocks noChangeArrowheads="1"/>
          </p:cNvSpPr>
          <p:nvPr/>
        </p:nvSpPr>
        <p:spPr bwMode="auto">
          <a:xfrm>
            <a:off x="283029" y="838200"/>
            <a:ext cx="11593285" cy="73146"/>
          </a:xfrm>
          <a:prstGeom prst="rect">
            <a:avLst/>
          </a:prstGeom>
          <a:gradFill rotWithShape="1">
            <a:gsLst>
              <a:gs pos="0">
                <a:srgbClr val="2CAD20"/>
              </a:gs>
              <a:gs pos="30000">
                <a:srgbClr val="2CAD20"/>
              </a:gs>
              <a:gs pos="100000">
                <a:srgbClr val="00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pic>
        <p:nvPicPr>
          <p:cNvPr id="3" name="Audio 2">
            <a:hlinkClick r:id="" action="ppaction://media"/>
            <a:extLst>
              <a:ext uri="{FF2B5EF4-FFF2-40B4-BE49-F238E27FC236}">
                <a16:creationId xmlns:a16="http://schemas.microsoft.com/office/drawing/2014/main" id="{3ABE8E01-14D8-0346-9FB4-836FBADE7A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24403385"/>
      </p:ext>
    </p:extLst>
  </p:cSld>
  <p:clrMapOvr>
    <a:masterClrMapping/>
  </p:clrMapOvr>
  <mc:AlternateContent xmlns:mc="http://schemas.openxmlformats.org/markup-compatibility/2006">
    <mc:Choice xmlns:p14="http://schemas.microsoft.com/office/powerpoint/2010/main" Requires="p14">
      <p:transition spd="slow" p14:dur="2000" advTm="73130"/>
    </mc:Choice>
    <mc:Fallback>
      <p:transition spd="slow" advTm="73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24506F7-F6DD-034D-BDB0-CA4FA00FDCE2}"/>
              </a:ext>
            </a:extLst>
          </p:cNvPr>
          <p:cNvGrpSpPr/>
          <p:nvPr/>
        </p:nvGrpSpPr>
        <p:grpSpPr>
          <a:xfrm>
            <a:off x="174173" y="2303318"/>
            <a:ext cx="7064828" cy="4198507"/>
            <a:chOff x="468086" y="1048406"/>
            <a:chExt cx="8512628" cy="5065986"/>
          </a:xfrm>
        </p:grpSpPr>
        <p:pic>
          <p:nvPicPr>
            <p:cNvPr id="3" name="Picture 2">
              <a:extLst>
                <a:ext uri="{FF2B5EF4-FFF2-40B4-BE49-F238E27FC236}">
                  <a16:creationId xmlns:a16="http://schemas.microsoft.com/office/drawing/2014/main" id="{10E40A4F-59D6-3E42-8509-9D87365689E2}"/>
                </a:ext>
              </a:extLst>
            </p:cNvPr>
            <p:cNvPicPr>
              <a:picLocks noChangeAspect="1"/>
            </p:cNvPicPr>
            <p:nvPr/>
          </p:nvPicPr>
          <p:blipFill rotWithShape="1">
            <a:blip r:embed="rId5"/>
            <a:srcRect r="69554"/>
            <a:stretch/>
          </p:blipFill>
          <p:spPr>
            <a:xfrm>
              <a:off x="468086" y="1048406"/>
              <a:ext cx="3712029" cy="5065986"/>
            </a:xfrm>
            <a:prstGeom prst="rect">
              <a:avLst/>
            </a:prstGeom>
          </p:spPr>
        </p:pic>
        <p:pic>
          <p:nvPicPr>
            <p:cNvPr id="5" name="Picture 4">
              <a:extLst>
                <a:ext uri="{FF2B5EF4-FFF2-40B4-BE49-F238E27FC236}">
                  <a16:creationId xmlns:a16="http://schemas.microsoft.com/office/drawing/2014/main" id="{7C743747-A701-D941-8CDF-576ADD695938}"/>
                </a:ext>
              </a:extLst>
            </p:cNvPr>
            <p:cNvPicPr>
              <a:picLocks noChangeAspect="1"/>
            </p:cNvPicPr>
            <p:nvPr/>
          </p:nvPicPr>
          <p:blipFill rotWithShape="1">
            <a:blip r:embed="rId5"/>
            <a:srcRect l="63482"/>
            <a:stretch/>
          </p:blipFill>
          <p:spPr>
            <a:xfrm>
              <a:off x="4528458" y="1048406"/>
              <a:ext cx="4452256" cy="5065986"/>
            </a:xfrm>
            <a:prstGeom prst="rect">
              <a:avLst/>
            </a:prstGeom>
          </p:spPr>
        </p:pic>
      </p:grpSp>
      <p:sp>
        <p:nvSpPr>
          <p:cNvPr id="7" name="TextBox 6">
            <a:extLst>
              <a:ext uri="{FF2B5EF4-FFF2-40B4-BE49-F238E27FC236}">
                <a16:creationId xmlns:a16="http://schemas.microsoft.com/office/drawing/2014/main" id="{7B7BAC9E-AB36-954E-8EED-C7719AC736A1}"/>
              </a:ext>
            </a:extLst>
          </p:cNvPr>
          <p:cNvSpPr txBox="1"/>
          <p:nvPr/>
        </p:nvSpPr>
        <p:spPr>
          <a:xfrm>
            <a:off x="283029" y="160232"/>
            <a:ext cx="7402285" cy="584775"/>
          </a:xfrm>
          <a:prstGeom prst="rect">
            <a:avLst/>
          </a:prstGeom>
          <a:noFill/>
        </p:spPr>
        <p:txBody>
          <a:bodyPr wrap="square" rtlCol="0">
            <a:spAutoFit/>
          </a:bodyPr>
          <a:lstStyle/>
          <a:p>
            <a:r>
              <a:rPr lang="en-US" sz="3200" b="1" dirty="0"/>
              <a:t>Seasonal Change in Leaf Pigment Contents</a:t>
            </a:r>
            <a:endParaRPr lang="en-US" sz="3200" dirty="0"/>
          </a:p>
        </p:txBody>
      </p:sp>
      <p:sp>
        <p:nvSpPr>
          <p:cNvPr id="8" name="Rectangle 4">
            <a:extLst>
              <a:ext uri="{FF2B5EF4-FFF2-40B4-BE49-F238E27FC236}">
                <a16:creationId xmlns:a16="http://schemas.microsoft.com/office/drawing/2014/main" id="{81E7768C-39A9-8C46-AC3E-3789C8E814B2}"/>
              </a:ext>
            </a:extLst>
          </p:cNvPr>
          <p:cNvSpPr>
            <a:spLocks noChangeArrowheads="1"/>
          </p:cNvSpPr>
          <p:nvPr/>
        </p:nvSpPr>
        <p:spPr bwMode="auto">
          <a:xfrm>
            <a:off x="283029" y="838200"/>
            <a:ext cx="11593285" cy="73146"/>
          </a:xfrm>
          <a:prstGeom prst="rect">
            <a:avLst/>
          </a:prstGeom>
          <a:gradFill rotWithShape="1">
            <a:gsLst>
              <a:gs pos="0">
                <a:srgbClr val="2CAD20"/>
              </a:gs>
              <a:gs pos="30000">
                <a:srgbClr val="2CAD20"/>
              </a:gs>
              <a:gs pos="100000">
                <a:srgbClr val="00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9" name="Rectangle 23">
            <a:extLst>
              <a:ext uri="{FF2B5EF4-FFF2-40B4-BE49-F238E27FC236}">
                <a16:creationId xmlns:a16="http://schemas.microsoft.com/office/drawing/2014/main" id="{669C7901-9912-B14B-B192-63B5A47BB96B}"/>
              </a:ext>
            </a:extLst>
          </p:cNvPr>
          <p:cNvSpPr>
            <a:spLocks noChangeArrowheads="1"/>
          </p:cNvSpPr>
          <p:nvPr/>
        </p:nvSpPr>
        <p:spPr bwMode="auto">
          <a:xfrm>
            <a:off x="283029" y="981439"/>
            <a:ext cx="11593284" cy="10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339725" indent="-339725">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dirty="0"/>
              <a:t>NDVI (Normalized Difference Vegetation Index), a frequently used vegetation index, is sensitive to changes in green leaf area, but does not fully describe seasonal activity in plants</a:t>
            </a:r>
          </a:p>
          <a:p>
            <a:r>
              <a:rPr lang="en-US" altLang="en-US" sz="1600" dirty="0"/>
              <a:t>PACE’s frequent observations and spectral bands can track seasonal vegetation biochemical changes related to plant productivity and stress responses </a:t>
            </a:r>
          </a:p>
        </p:txBody>
      </p:sp>
      <p:sp>
        <p:nvSpPr>
          <p:cNvPr id="10" name="TextBox 9">
            <a:extLst>
              <a:ext uri="{FF2B5EF4-FFF2-40B4-BE49-F238E27FC236}">
                <a16:creationId xmlns:a16="http://schemas.microsoft.com/office/drawing/2014/main" id="{0FCDD1B5-908A-3A40-B82B-255CA2DCEC05}"/>
              </a:ext>
            </a:extLst>
          </p:cNvPr>
          <p:cNvSpPr txBox="1"/>
          <p:nvPr/>
        </p:nvSpPr>
        <p:spPr>
          <a:xfrm>
            <a:off x="7538943" y="2214021"/>
            <a:ext cx="4108771" cy="3970318"/>
          </a:xfrm>
          <a:prstGeom prst="rect">
            <a:avLst/>
          </a:prstGeom>
          <a:noFill/>
        </p:spPr>
        <p:txBody>
          <a:bodyPr wrap="square" rtlCol="0">
            <a:spAutoFit/>
          </a:bodyPr>
          <a:lstStyle/>
          <a:p>
            <a:r>
              <a:rPr lang="en-US" dirty="0"/>
              <a:t>Midday observations of a cornfield in Beltsville, MD over two different years from the automated FUSION sensor suite. Gross primary productivity (GPP) measured from flux tower in same field. </a:t>
            </a:r>
          </a:p>
          <a:p>
            <a:endParaRPr lang="en-US" dirty="0"/>
          </a:p>
          <a:p>
            <a:r>
              <a:rPr lang="en-US" dirty="0"/>
              <a:t>NDVI seasonal pattern differs from those of Chlorophyll and Anthocyanin indices</a:t>
            </a:r>
          </a:p>
          <a:p>
            <a:endParaRPr lang="en-US" dirty="0"/>
          </a:p>
          <a:p>
            <a:pPr marL="346075" indent="-346075"/>
            <a:r>
              <a:rPr lang="en-US" dirty="0"/>
              <a:t>- Second year is more stressed than the first</a:t>
            </a:r>
          </a:p>
          <a:p>
            <a:pPr marL="803275" lvl="1" indent="-346075"/>
            <a:r>
              <a:rPr lang="en-US" dirty="0"/>
              <a:t>- Less Chlorophyll, more Anthocyanin </a:t>
            </a:r>
          </a:p>
          <a:p>
            <a:pPr marL="346075" indent="-346075"/>
            <a:r>
              <a:rPr lang="en-US" dirty="0"/>
              <a:t>- NDVI does not track GPP as well as chlorophyll content</a:t>
            </a:r>
          </a:p>
        </p:txBody>
      </p:sp>
      <p:pic>
        <p:nvPicPr>
          <p:cNvPr id="2" name="Audio 1">
            <a:hlinkClick r:id="" action="ppaction://media"/>
            <a:extLst>
              <a:ext uri="{FF2B5EF4-FFF2-40B4-BE49-F238E27FC236}">
                <a16:creationId xmlns:a16="http://schemas.microsoft.com/office/drawing/2014/main" id="{C782E007-97EA-E842-AE9C-39E18CF027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84786710"/>
      </p:ext>
    </p:extLst>
  </p:cSld>
  <p:clrMapOvr>
    <a:masterClrMapping/>
  </p:clrMapOvr>
  <mc:AlternateContent xmlns:mc="http://schemas.openxmlformats.org/markup-compatibility/2006">
    <mc:Choice xmlns:p14="http://schemas.microsoft.com/office/powerpoint/2010/main" Requires="p14">
      <p:transition spd="slow" p14:dur="2000" advTm="101829"/>
    </mc:Choice>
    <mc:Fallback>
      <p:transition spd="slow" advTm="101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5" name="Group 7">
            <a:extLst>
              <a:ext uri="{FF2B5EF4-FFF2-40B4-BE49-F238E27FC236}">
                <a16:creationId xmlns:a16="http://schemas.microsoft.com/office/drawing/2014/main" id="{165A49B3-5747-AF4C-903E-CE54DFD03582}"/>
              </a:ext>
            </a:extLst>
          </p:cNvPr>
          <p:cNvGrpSpPr>
            <a:grpSpLocks noChangeAspect="1"/>
          </p:cNvGrpSpPr>
          <p:nvPr/>
        </p:nvGrpSpPr>
        <p:grpSpPr bwMode="auto">
          <a:xfrm>
            <a:off x="783773" y="4038600"/>
            <a:ext cx="4743450" cy="2452688"/>
            <a:chOff x="288" y="480"/>
            <a:chExt cx="3676" cy="1727"/>
          </a:xfrm>
        </p:grpSpPr>
        <p:pic>
          <p:nvPicPr>
            <p:cNvPr id="2052" name="Picture 4">
              <a:extLst>
                <a:ext uri="{FF2B5EF4-FFF2-40B4-BE49-F238E27FC236}">
                  <a16:creationId xmlns:a16="http://schemas.microsoft.com/office/drawing/2014/main" id="{9B800B1C-AB0E-C74A-B0D2-4FB931818E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922"/>
            <a:stretch>
              <a:fillRect/>
            </a:stretch>
          </p:blipFill>
          <p:spPr bwMode="auto">
            <a:xfrm>
              <a:off x="288" y="480"/>
              <a:ext cx="3333" cy="172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ECAE021-51D4-9C4F-B139-CB6F7DBB7F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9166"/>
            <a:stretch>
              <a:fillRect/>
            </a:stretch>
          </p:blipFill>
          <p:spPr bwMode="auto">
            <a:xfrm>
              <a:off x="3600" y="480"/>
              <a:ext cx="364" cy="17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60" name="Group 12">
            <a:extLst>
              <a:ext uri="{FF2B5EF4-FFF2-40B4-BE49-F238E27FC236}">
                <a16:creationId xmlns:a16="http://schemas.microsoft.com/office/drawing/2014/main" id="{3F760B17-C084-8447-8510-599FF8C6DB41}"/>
              </a:ext>
            </a:extLst>
          </p:cNvPr>
          <p:cNvGrpSpPr>
            <a:grpSpLocks noChangeAspect="1"/>
          </p:cNvGrpSpPr>
          <p:nvPr/>
        </p:nvGrpSpPr>
        <p:grpSpPr bwMode="auto">
          <a:xfrm>
            <a:off x="707574" y="1828800"/>
            <a:ext cx="4746625" cy="1828800"/>
            <a:chOff x="144" y="672"/>
            <a:chExt cx="3984" cy="1536"/>
          </a:xfrm>
        </p:grpSpPr>
        <p:pic>
          <p:nvPicPr>
            <p:cNvPr id="2056" name="Picture 2" descr="CCI_Chl-Carot_Photos_Pcontorta">
              <a:extLst>
                <a:ext uri="{FF2B5EF4-FFF2-40B4-BE49-F238E27FC236}">
                  <a16:creationId xmlns:a16="http://schemas.microsoft.com/office/drawing/2014/main" id="{C74043F8-6234-5248-89E8-EF2CC67441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95" t="33597" b="33066"/>
            <a:stretch>
              <a:fillRect/>
            </a:stretch>
          </p:blipFill>
          <p:spPr bwMode="auto">
            <a:xfrm>
              <a:off x="144" y="672"/>
              <a:ext cx="3984" cy="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Rectangle 11">
              <a:extLst>
                <a:ext uri="{FF2B5EF4-FFF2-40B4-BE49-F238E27FC236}">
                  <a16:creationId xmlns:a16="http://schemas.microsoft.com/office/drawing/2014/main" id="{F256DA81-319C-8045-813F-54B9C2910D76}"/>
                </a:ext>
              </a:extLst>
            </p:cNvPr>
            <p:cNvSpPr>
              <a:spLocks noChangeArrowheads="1"/>
            </p:cNvSpPr>
            <p:nvPr/>
          </p:nvSpPr>
          <p:spPr bwMode="auto">
            <a:xfrm>
              <a:off x="192" y="672"/>
              <a:ext cx="3936" cy="15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2061" name="Rectangle 13">
            <a:extLst>
              <a:ext uri="{FF2B5EF4-FFF2-40B4-BE49-F238E27FC236}">
                <a16:creationId xmlns:a16="http://schemas.microsoft.com/office/drawing/2014/main" id="{BDD85976-0D76-CA49-B358-AFA029FE698F}"/>
              </a:ext>
            </a:extLst>
          </p:cNvPr>
          <p:cNvSpPr>
            <a:spLocks noChangeArrowheads="1"/>
          </p:cNvSpPr>
          <p:nvPr/>
        </p:nvSpPr>
        <p:spPr bwMode="auto">
          <a:xfrm>
            <a:off x="2133600" y="1524001"/>
            <a:ext cx="1586075"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1400" dirty="0"/>
              <a:t>Leaf-level response</a:t>
            </a:r>
          </a:p>
        </p:txBody>
      </p:sp>
      <p:sp>
        <p:nvSpPr>
          <p:cNvPr id="2062" name="Rectangle 14">
            <a:extLst>
              <a:ext uri="{FF2B5EF4-FFF2-40B4-BE49-F238E27FC236}">
                <a16:creationId xmlns:a16="http://schemas.microsoft.com/office/drawing/2014/main" id="{AB136BFF-034F-B64D-B266-3060F1A4B4B5}"/>
              </a:ext>
            </a:extLst>
          </p:cNvPr>
          <p:cNvSpPr>
            <a:spLocks noChangeArrowheads="1"/>
          </p:cNvSpPr>
          <p:nvPr/>
        </p:nvSpPr>
        <p:spPr bwMode="auto">
          <a:xfrm>
            <a:off x="2133599" y="3733801"/>
            <a:ext cx="182909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1400"/>
              <a:t>Canopy-level response</a:t>
            </a:r>
          </a:p>
        </p:txBody>
      </p:sp>
      <p:graphicFrame>
        <p:nvGraphicFramePr>
          <p:cNvPr id="2063" name="Object 7">
            <a:extLst>
              <a:ext uri="{FF2B5EF4-FFF2-40B4-BE49-F238E27FC236}">
                <a16:creationId xmlns:a16="http://schemas.microsoft.com/office/drawing/2014/main" id="{7A33B775-C741-314C-B936-159D0A41B81D}"/>
              </a:ext>
            </a:extLst>
          </p:cNvPr>
          <p:cNvGraphicFramePr>
            <a:graphicFrameLocks noChangeAspect="1"/>
          </p:cNvGraphicFramePr>
          <p:nvPr>
            <p:extLst>
              <p:ext uri="{D42A27DB-BD31-4B8C-83A1-F6EECF244321}">
                <p14:modId xmlns:p14="http://schemas.microsoft.com/office/powerpoint/2010/main" val="2815649288"/>
              </p:ext>
            </p:extLst>
          </p:nvPr>
        </p:nvGraphicFramePr>
        <p:xfrm>
          <a:off x="5783915" y="1788855"/>
          <a:ext cx="1905000" cy="728663"/>
        </p:xfrm>
        <a:graphic>
          <a:graphicData uri="http://schemas.openxmlformats.org/presentationml/2006/ole">
            <mc:AlternateContent xmlns:mc="http://schemas.openxmlformats.org/markup-compatibility/2006">
              <mc:Choice xmlns:v="urn:schemas-microsoft-com:vml" Requires="v">
                <p:oleObj spid="_x0000_s1069" name="Equation" r:id="rId8" imgW="8229600" imgH="3149600" progId="Equation.3">
                  <p:embed/>
                </p:oleObj>
              </mc:Choice>
              <mc:Fallback>
                <p:oleObj name="Equation" r:id="rId8" imgW="8229600" imgH="3149600" progId="Equation.3">
                  <p:embed/>
                  <p:pic>
                    <p:nvPicPr>
                      <p:cNvPr id="2063" name="Object 7">
                        <a:extLst>
                          <a:ext uri="{FF2B5EF4-FFF2-40B4-BE49-F238E27FC236}">
                            <a16:creationId xmlns:a16="http://schemas.microsoft.com/office/drawing/2014/main" id="{7A33B775-C741-314C-B936-159D0A41B8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3915" y="1788855"/>
                        <a:ext cx="1905000" cy="72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064" name="Rectangle 10">
            <a:extLst>
              <a:ext uri="{FF2B5EF4-FFF2-40B4-BE49-F238E27FC236}">
                <a16:creationId xmlns:a16="http://schemas.microsoft.com/office/drawing/2014/main" id="{B67B1462-7969-4A47-A7ED-A235F5E79CC5}"/>
              </a:ext>
            </a:extLst>
          </p:cNvPr>
          <p:cNvSpPr>
            <a:spLocks noChangeArrowheads="1"/>
          </p:cNvSpPr>
          <p:nvPr/>
        </p:nvSpPr>
        <p:spPr bwMode="auto">
          <a:xfrm>
            <a:off x="5783914" y="2706411"/>
            <a:ext cx="5885571" cy="1169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230188" indent="-230188">
              <a:defRPr sz="2400">
                <a:solidFill>
                  <a:schemeClr val="tx1"/>
                </a:solidFill>
                <a:latin typeface="Arial" panose="020B0604020202020204" pitchFamily="34" charset="0"/>
                <a:ea typeface="ＭＳ Ｐゴシック" panose="020B0600070205080204" pitchFamily="34" charset="-128"/>
              </a:defRPr>
            </a:lvl1pPr>
            <a:lvl2pPr indent="-112713">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dirty="0"/>
              <a:t>Time trends for </a:t>
            </a:r>
            <a:r>
              <a:rPr lang="en-US" altLang="en-US" sz="1400" i="1" dirty="0"/>
              <a:t>Pinus </a:t>
            </a:r>
            <a:r>
              <a:rPr lang="en-US" altLang="en-US" sz="1400" i="1" dirty="0" err="1"/>
              <a:t>contorta</a:t>
            </a:r>
            <a:r>
              <a:rPr lang="en-US" altLang="en-US" sz="1400" dirty="0"/>
              <a:t> needles exposed to a boreal climate through winter and photosynthetic activation in the spring</a:t>
            </a:r>
          </a:p>
          <a:p>
            <a:pPr lvl="1"/>
            <a:r>
              <a:rPr lang="en-US" altLang="en-US" sz="1400" dirty="0"/>
              <a:t>Points show photosynthesis (red) and ratio of </a:t>
            </a:r>
            <a:r>
              <a:rPr lang="en-US" altLang="en-US" sz="1400" dirty="0" err="1">
                <a:cs typeface="Arial" panose="020B0604020202020204" pitchFamily="34" charset="0"/>
              </a:rPr>
              <a:t>chlorophyll:carotenoid</a:t>
            </a:r>
            <a:r>
              <a:rPr lang="en-US" altLang="en-US" sz="1400" dirty="0">
                <a:cs typeface="Arial" panose="020B0604020202020204" pitchFamily="34" charset="0"/>
              </a:rPr>
              <a:t> pigment amount</a:t>
            </a:r>
            <a:r>
              <a:rPr lang="en-US" altLang="en-US" sz="1400" dirty="0"/>
              <a:t>s (blue)</a:t>
            </a:r>
          </a:p>
          <a:p>
            <a:pPr lvl="1"/>
            <a:r>
              <a:rPr lang="en-US" altLang="en-US" sz="1400" dirty="0"/>
              <a:t>Black line - CCI</a:t>
            </a:r>
          </a:p>
        </p:txBody>
      </p:sp>
      <p:sp>
        <p:nvSpPr>
          <p:cNvPr id="2065" name="Rectangle 12">
            <a:extLst>
              <a:ext uri="{FF2B5EF4-FFF2-40B4-BE49-F238E27FC236}">
                <a16:creationId xmlns:a16="http://schemas.microsoft.com/office/drawing/2014/main" id="{31709E97-3E36-AB42-BA64-A7868FDF9052}"/>
              </a:ext>
            </a:extLst>
          </p:cNvPr>
          <p:cNvSpPr>
            <a:spLocks noChangeArrowheads="1"/>
          </p:cNvSpPr>
          <p:nvPr/>
        </p:nvSpPr>
        <p:spPr bwMode="auto">
          <a:xfrm>
            <a:off x="4385327" y="3692729"/>
            <a:ext cx="1398588"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900" dirty="0"/>
              <a:t>Wong and </a:t>
            </a:r>
            <a:r>
              <a:rPr lang="en-US" altLang="en-US" sz="900" dirty="0" err="1"/>
              <a:t>Gamon</a:t>
            </a:r>
            <a:r>
              <a:rPr lang="en-US" altLang="en-US" sz="900" dirty="0"/>
              <a:t> 2015</a:t>
            </a:r>
          </a:p>
        </p:txBody>
      </p:sp>
      <p:sp>
        <p:nvSpPr>
          <p:cNvPr id="2066" name="Rectangle 12">
            <a:extLst>
              <a:ext uri="{FF2B5EF4-FFF2-40B4-BE49-F238E27FC236}">
                <a16:creationId xmlns:a16="http://schemas.microsoft.com/office/drawing/2014/main" id="{8C10EE58-2758-5F48-817F-27B7F590EB7D}"/>
              </a:ext>
            </a:extLst>
          </p:cNvPr>
          <p:cNvSpPr>
            <a:spLocks noChangeArrowheads="1"/>
          </p:cNvSpPr>
          <p:nvPr/>
        </p:nvSpPr>
        <p:spPr bwMode="auto">
          <a:xfrm>
            <a:off x="4659965" y="6567487"/>
            <a:ext cx="11239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900" dirty="0" err="1"/>
              <a:t>Gamon</a:t>
            </a:r>
            <a:r>
              <a:rPr lang="en-US" altLang="en-US" sz="900" dirty="0"/>
              <a:t> et al. 2016</a:t>
            </a:r>
          </a:p>
        </p:txBody>
      </p:sp>
      <p:sp>
        <p:nvSpPr>
          <p:cNvPr id="2067" name="Rectangle 5">
            <a:extLst>
              <a:ext uri="{FF2B5EF4-FFF2-40B4-BE49-F238E27FC236}">
                <a16:creationId xmlns:a16="http://schemas.microsoft.com/office/drawing/2014/main" id="{59871568-9FD3-284B-AD25-180979E53ED4}"/>
              </a:ext>
            </a:extLst>
          </p:cNvPr>
          <p:cNvSpPr>
            <a:spLocks noChangeArrowheads="1"/>
          </p:cNvSpPr>
          <p:nvPr/>
        </p:nvSpPr>
        <p:spPr bwMode="auto">
          <a:xfrm>
            <a:off x="283029" y="131250"/>
            <a:ext cx="8674100"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dirty="0">
                <a:latin typeface="+mn-lt"/>
              </a:rPr>
              <a:t>Seasonal Change in Evergreen Conifers  </a:t>
            </a:r>
          </a:p>
        </p:txBody>
      </p:sp>
      <p:sp>
        <p:nvSpPr>
          <p:cNvPr id="2070" name="Rectangle 10">
            <a:extLst>
              <a:ext uri="{FF2B5EF4-FFF2-40B4-BE49-F238E27FC236}">
                <a16:creationId xmlns:a16="http://schemas.microsoft.com/office/drawing/2014/main" id="{47E4BCFB-6BB9-A04F-8D31-870C987566D2}"/>
              </a:ext>
            </a:extLst>
          </p:cNvPr>
          <p:cNvSpPr>
            <a:spLocks noChangeArrowheads="1"/>
          </p:cNvSpPr>
          <p:nvPr/>
        </p:nvSpPr>
        <p:spPr bwMode="auto">
          <a:xfrm>
            <a:off x="5783914" y="5596432"/>
            <a:ext cx="5624312"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174625" indent="-174625">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dirty="0"/>
              <a:t>VIIRS, the operational MODIS follow-on does not have a 531 nm band, PACE is required to continue this work</a:t>
            </a:r>
          </a:p>
        </p:txBody>
      </p:sp>
      <p:sp>
        <p:nvSpPr>
          <p:cNvPr id="2071" name="Rectangle 23">
            <a:extLst>
              <a:ext uri="{FF2B5EF4-FFF2-40B4-BE49-F238E27FC236}">
                <a16:creationId xmlns:a16="http://schemas.microsoft.com/office/drawing/2014/main" id="{D3180EE5-9736-8E40-914D-0A6026459543}"/>
              </a:ext>
            </a:extLst>
          </p:cNvPr>
          <p:cNvSpPr>
            <a:spLocks noChangeArrowheads="1"/>
          </p:cNvSpPr>
          <p:nvPr/>
        </p:nvSpPr>
        <p:spPr bwMode="auto">
          <a:xfrm>
            <a:off x="199287" y="999958"/>
            <a:ext cx="11760767"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339725" indent="-339725">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dirty="0"/>
              <a:t>NDVI does poorly describing seasonal change in evergreens</a:t>
            </a:r>
          </a:p>
          <a:p>
            <a:r>
              <a:rPr lang="en-US" altLang="en-US" sz="1600" dirty="0"/>
              <a:t>New spectral indices can track vegetation biochemical changes related to plant productivity, PACE can continue this time series </a:t>
            </a:r>
          </a:p>
        </p:txBody>
      </p:sp>
      <p:sp>
        <p:nvSpPr>
          <p:cNvPr id="2073" name="Rectangle 10">
            <a:extLst>
              <a:ext uri="{FF2B5EF4-FFF2-40B4-BE49-F238E27FC236}">
                <a16:creationId xmlns:a16="http://schemas.microsoft.com/office/drawing/2014/main" id="{45EC6718-ADB2-E341-8046-3E4D74012A63}"/>
              </a:ext>
            </a:extLst>
          </p:cNvPr>
          <p:cNvSpPr>
            <a:spLocks noChangeArrowheads="1"/>
          </p:cNvSpPr>
          <p:nvPr/>
        </p:nvSpPr>
        <p:spPr bwMode="auto">
          <a:xfrm>
            <a:off x="5783915" y="4114801"/>
            <a:ext cx="5537228"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230188" indent="-230188">
              <a:defRPr sz="2400">
                <a:solidFill>
                  <a:schemeClr val="tx1"/>
                </a:solidFill>
                <a:latin typeface="Arial" panose="020B0604020202020204" pitchFamily="34" charset="0"/>
                <a:ea typeface="ＭＳ Ｐゴシック" panose="020B0600070205080204" pitchFamily="34" charset="-128"/>
              </a:defRPr>
            </a:lvl1pPr>
            <a:lvl2pPr indent="-112713">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dirty="0"/>
              <a:t>Time trends for Douglas fir forest</a:t>
            </a:r>
          </a:p>
          <a:p>
            <a:pPr lvl="1"/>
            <a:r>
              <a:rPr lang="en-US" altLang="en-US" sz="1400" dirty="0"/>
              <a:t>Points show NDVI (red) and </a:t>
            </a:r>
            <a:r>
              <a:rPr lang="en-US" altLang="en-US" sz="1400" dirty="0">
                <a:cs typeface="Arial" panose="020B0604020202020204" pitchFamily="34" charset="0"/>
              </a:rPr>
              <a:t>CCI</a:t>
            </a:r>
            <a:r>
              <a:rPr lang="en-US" altLang="en-US" sz="1400" dirty="0"/>
              <a:t> (blue) from MODIS MAIAC surface reflectance</a:t>
            </a:r>
          </a:p>
          <a:p>
            <a:pPr lvl="1"/>
            <a:r>
              <a:rPr lang="en-US" altLang="en-US" sz="1400" dirty="0"/>
              <a:t>Black line - daily gross ecosystem production from flux tower</a:t>
            </a:r>
          </a:p>
        </p:txBody>
      </p:sp>
      <p:sp>
        <p:nvSpPr>
          <p:cNvPr id="19" name="Rectangle 4">
            <a:extLst>
              <a:ext uri="{FF2B5EF4-FFF2-40B4-BE49-F238E27FC236}">
                <a16:creationId xmlns:a16="http://schemas.microsoft.com/office/drawing/2014/main" id="{A211F416-DA5F-3443-89D5-21ABB77B0403}"/>
              </a:ext>
            </a:extLst>
          </p:cNvPr>
          <p:cNvSpPr>
            <a:spLocks noChangeArrowheads="1"/>
          </p:cNvSpPr>
          <p:nvPr/>
        </p:nvSpPr>
        <p:spPr bwMode="auto">
          <a:xfrm>
            <a:off x="283029" y="838200"/>
            <a:ext cx="11593285" cy="73146"/>
          </a:xfrm>
          <a:prstGeom prst="rect">
            <a:avLst/>
          </a:prstGeom>
          <a:gradFill rotWithShape="1">
            <a:gsLst>
              <a:gs pos="0">
                <a:srgbClr val="2CAD20"/>
              </a:gs>
              <a:gs pos="30000">
                <a:srgbClr val="2CAD20"/>
              </a:gs>
              <a:gs pos="100000">
                <a:srgbClr val="00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20" name="Rectangle 10">
            <a:extLst>
              <a:ext uri="{FF2B5EF4-FFF2-40B4-BE49-F238E27FC236}">
                <a16:creationId xmlns:a16="http://schemas.microsoft.com/office/drawing/2014/main" id="{16E0CC54-35E7-314A-B422-479F546DBACC}"/>
              </a:ext>
            </a:extLst>
          </p:cNvPr>
          <p:cNvSpPr>
            <a:spLocks noChangeArrowheads="1"/>
          </p:cNvSpPr>
          <p:nvPr/>
        </p:nvSpPr>
        <p:spPr bwMode="auto">
          <a:xfrm>
            <a:off x="7808658" y="1676132"/>
            <a:ext cx="4067656"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174625" indent="-174625">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dirty="0"/>
              <a:t>The Chlorophyll-Carotenoid Index (CCI) combines MODIS Ocean and Land bands (band 11 at 531 nm and band 1, a broad red band) </a:t>
            </a:r>
          </a:p>
        </p:txBody>
      </p:sp>
      <p:pic>
        <p:nvPicPr>
          <p:cNvPr id="2" name="Audio 1">
            <a:hlinkClick r:id="" action="ppaction://media"/>
            <a:extLst>
              <a:ext uri="{FF2B5EF4-FFF2-40B4-BE49-F238E27FC236}">
                <a16:creationId xmlns:a16="http://schemas.microsoft.com/office/drawing/2014/main" id="{F84ACB58-6FB1-474A-B163-35F7A81F189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01190154"/>
      </p:ext>
    </p:extLst>
  </p:cSld>
  <p:clrMapOvr>
    <a:masterClrMapping/>
  </p:clrMapOvr>
  <mc:AlternateContent xmlns:mc="http://schemas.openxmlformats.org/markup-compatibility/2006">
    <mc:Choice xmlns:p14="http://schemas.microsoft.com/office/powerpoint/2010/main" Requires="p14">
      <p:transition spd="slow" p14:dur="2000" advTm="129305"/>
    </mc:Choice>
    <mc:Fallback>
      <p:transition spd="slow" advTm="129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29">
            <a:extLst>
              <a:ext uri="{FF2B5EF4-FFF2-40B4-BE49-F238E27FC236}">
                <a16:creationId xmlns:a16="http://schemas.microsoft.com/office/drawing/2014/main" id="{D0367C62-9130-CB42-9D30-F91914F8CDE5}"/>
              </a:ext>
            </a:extLst>
          </p:cNvPr>
          <p:cNvSpPr>
            <a:spLocks noGrp="1" noChangeArrowheads="1"/>
          </p:cNvSpPr>
          <p:nvPr>
            <p:ph type="title" idx="4294967295"/>
          </p:nvPr>
        </p:nvSpPr>
        <p:spPr>
          <a:xfrm>
            <a:off x="305708" y="170656"/>
            <a:ext cx="11593284" cy="609600"/>
          </a:xfrm>
        </p:spPr>
        <p:txBody>
          <a:bodyPr>
            <a:noAutofit/>
          </a:bodyPr>
          <a:lstStyle/>
          <a:p>
            <a:r>
              <a:rPr lang="en-US" altLang="en-US" sz="2400" b="1" dirty="0">
                <a:latin typeface="+mn-lt"/>
              </a:rPr>
              <a:t>Estimating Ecosystem Gross Primary Production from Hyperspectral Reflectance</a:t>
            </a:r>
          </a:p>
        </p:txBody>
      </p:sp>
      <p:grpSp>
        <p:nvGrpSpPr>
          <p:cNvPr id="33796" name="Group 8">
            <a:extLst>
              <a:ext uri="{FF2B5EF4-FFF2-40B4-BE49-F238E27FC236}">
                <a16:creationId xmlns:a16="http://schemas.microsoft.com/office/drawing/2014/main" id="{CE461D30-8D88-344E-B5EA-20D618BE23ED}"/>
              </a:ext>
            </a:extLst>
          </p:cNvPr>
          <p:cNvGrpSpPr>
            <a:grpSpLocks/>
          </p:cNvGrpSpPr>
          <p:nvPr/>
        </p:nvGrpSpPr>
        <p:grpSpPr bwMode="auto">
          <a:xfrm>
            <a:off x="390525" y="1210468"/>
            <a:ext cx="3582761" cy="3059787"/>
            <a:chOff x="228600" y="1447800"/>
            <a:chExt cx="4010632" cy="3446272"/>
          </a:xfrm>
        </p:grpSpPr>
        <p:pic>
          <p:nvPicPr>
            <p:cNvPr id="33804" name="Picture 5" descr="PLSR_Scatter.png">
              <a:extLst>
                <a:ext uri="{FF2B5EF4-FFF2-40B4-BE49-F238E27FC236}">
                  <a16:creationId xmlns:a16="http://schemas.microsoft.com/office/drawing/2014/main" id="{C196E001-4E9C-C44E-85C1-9E5683E8AA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447800"/>
              <a:ext cx="4010632" cy="344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5" name="Rectangle 6">
              <a:extLst>
                <a:ext uri="{FF2B5EF4-FFF2-40B4-BE49-F238E27FC236}">
                  <a16:creationId xmlns:a16="http://schemas.microsoft.com/office/drawing/2014/main" id="{5E00F5E3-DCF6-FD40-BF87-D979CF08EE99}"/>
                </a:ext>
              </a:extLst>
            </p:cNvPr>
            <p:cNvSpPr>
              <a:spLocks noChangeArrowheads="1"/>
            </p:cNvSpPr>
            <p:nvPr/>
          </p:nvSpPr>
          <p:spPr bwMode="auto">
            <a:xfrm>
              <a:off x="2895600" y="4114800"/>
              <a:ext cx="860476" cy="265280"/>
            </a:xfrm>
            <a:prstGeom prst="rect">
              <a:avLst/>
            </a:prstGeom>
            <a:solidFill>
              <a:srgbClr val="FFFFFF"/>
            </a:solidFill>
            <a:ln w="9525">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nvGrpSpPr>
          <p:cNvPr id="33797" name="Group 17">
            <a:extLst>
              <a:ext uri="{FF2B5EF4-FFF2-40B4-BE49-F238E27FC236}">
                <a16:creationId xmlns:a16="http://schemas.microsoft.com/office/drawing/2014/main" id="{CBACBFD5-56E8-B241-B7D1-99F17D6BAE06}"/>
              </a:ext>
            </a:extLst>
          </p:cNvPr>
          <p:cNvGrpSpPr>
            <a:grpSpLocks/>
          </p:cNvGrpSpPr>
          <p:nvPr/>
        </p:nvGrpSpPr>
        <p:grpSpPr bwMode="auto">
          <a:xfrm>
            <a:off x="423794" y="4634093"/>
            <a:ext cx="3582762" cy="1542255"/>
            <a:chOff x="2736" y="1248"/>
            <a:chExt cx="2928" cy="1200"/>
          </a:xfrm>
        </p:grpSpPr>
        <p:sp>
          <p:nvSpPr>
            <p:cNvPr id="37904" name="Rectangle 16">
              <a:extLst>
                <a:ext uri="{FF2B5EF4-FFF2-40B4-BE49-F238E27FC236}">
                  <a16:creationId xmlns:a16="http://schemas.microsoft.com/office/drawing/2014/main" id="{67A5D9BB-4295-0C4B-B1F9-6443A4A91D2B}"/>
                </a:ext>
              </a:extLst>
            </p:cNvPr>
            <p:cNvSpPr>
              <a:spLocks noChangeArrowheads="1"/>
            </p:cNvSpPr>
            <p:nvPr/>
          </p:nvSpPr>
          <p:spPr bwMode="auto">
            <a:xfrm>
              <a:off x="2736" y="1248"/>
              <a:ext cx="2928" cy="1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nvGrpSpPr>
            <p:cNvPr id="33799" name="Group 15">
              <a:extLst>
                <a:ext uri="{FF2B5EF4-FFF2-40B4-BE49-F238E27FC236}">
                  <a16:creationId xmlns:a16="http://schemas.microsoft.com/office/drawing/2014/main" id="{C192D668-60E5-8A46-A1A7-97316E5FC5B3}"/>
                </a:ext>
              </a:extLst>
            </p:cNvPr>
            <p:cNvGrpSpPr>
              <a:grpSpLocks/>
            </p:cNvGrpSpPr>
            <p:nvPr/>
          </p:nvGrpSpPr>
          <p:grpSpPr bwMode="auto">
            <a:xfrm>
              <a:off x="2748" y="1248"/>
              <a:ext cx="2896" cy="1200"/>
              <a:chOff x="2748" y="1248"/>
              <a:chExt cx="2896" cy="1200"/>
            </a:xfrm>
          </p:grpSpPr>
          <p:pic>
            <p:nvPicPr>
              <p:cNvPr id="33800" name="Picture 1" descr="Figure8.tiff">
                <a:extLst>
                  <a:ext uri="{FF2B5EF4-FFF2-40B4-BE49-F238E27FC236}">
                    <a16:creationId xmlns:a16="http://schemas.microsoft.com/office/drawing/2014/main" id="{11354597-6FA8-E44B-A8E7-836DF8DAC4DE}"/>
                  </a:ext>
                </a:extLst>
              </p:cNvPr>
              <p:cNvPicPr>
                <a:picLocks noChangeAspect="1"/>
              </p:cNvPicPr>
              <p:nvPr/>
            </p:nvPicPr>
            <p:blipFill>
              <a:blip r:embed="rId6">
                <a:extLst>
                  <a:ext uri="{28A0092B-C50C-407E-A947-70E740481C1C}">
                    <a14:useLocalDpi xmlns:a14="http://schemas.microsoft.com/office/drawing/2010/main" val="0"/>
                  </a:ext>
                </a:extLst>
              </a:blip>
              <a:srcRect l="410" t="27393" r="1505" b="31638"/>
              <a:stretch>
                <a:fillRect/>
              </a:stretch>
            </p:blipFill>
            <p:spPr bwMode="auto">
              <a:xfrm>
                <a:off x="2748" y="1248"/>
                <a:ext cx="2868" cy="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7" descr="Figure8.tiff">
                <a:extLst>
                  <a:ext uri="{FF2B5EF4-FFF2-40B4-BE49-F238E27FC236}">
                    <a16:creationId xmlns:a16="http://schemas.microsoft.com/office/drawing/2014/main" id="{EF4AEB6F-062A-B349-865E-DAE0330BC2C6}"/>
                  </a:ext>
                </a:extLst>
              </p:cNvPr>
              <p:cNvPicPr>
                <a:picLocks noChangeAspect="1"/>
              </p:cNvPicPr>
              <p:nvPr/>
            </p:nvPicPr>
            <p:blipFill>
              <a:blip r:embed="rId6">
                <a:extLst>
                  <a:ext uri="{28A0092B-C50C-407E-A947-70E740481C1C}">
                    <a14:useLocalDpi xmlns:a14="http://schemas.microsoft.com/office/drawing/2010/main" val="0"/>
                  </a:ext>
                </a:extLst>
              </a:blip>
              <a:srcRect l="5721" t="88766" r="587" b="1598"/>
              <a:stretch>
                <a:fillRect/>
              </a:stretch>
            </p:blipFill>
            <p:spPr bwMode="auto">
              <a:xfrm>
                <a:off x="2904" y="2174"/>
                <a:ext cx="2740"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Rectangle 3">
                <a:extLst>
                  <a:ext uri="{FF2B5EF4-FFF2-40B4-BE49-F238E27FC236}">
                    <a16:creationId xmlns:a16="http://schemas.microsoft.com/office/drawing/2014/main" id="{2E9CC9B8-8810-9241-83D6-C03BA552876A}"/>
                  </a:ext>
                </a:extLst>
              </p:cNvPr>
              <p:cNvSpPr>
                <a:spLocks noChangeAspect="1"/>
              </p:cNvSpPr>
              <p:nvPr/>
            </p:nvSpPr>
            <p:spPr bwMode="auto">
              <a:xfrm>
                <a:off x="2884" y="1255"/>
                <a:ext cx="2722" cy="122"/>
              </a:xfrm>
              <a:prstGeom prst="rect">
                <a:avLst/>
              </a:prstGeom>
              <a:solidFill>
                <a:schemeClr val="bg1"/>
              </a:solidFill>
              <a:ln w="9525">
                <a:solidFill>
                  <a:schemeClr val="bg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cxnSp>
            <p:nvCxnSpPr>
              <p:cNvPr id="33803" name="Straight Connector 11">
                <a:extLst>
                  <a:ext uri="{FF2B5EF4-FFF2-40B4-BE49-F238E27FC236}">
                    <a16:creationId xmlns:a16="http://schemas.microsoft.com/office/drawing/2014/main" id="{C4AA2D38-F13D-2542-AAF1-016AE18DB9C0}"/>
                  </a:ext>
                </a:extLst>
              </p:cNvPr>
              <p:cNvCxnSpPr>
                <a:cxnSpLocks noChangeShapeType="1"/>
              </p:cNvCxnSpPr>
              <p:nvPr/>
            </p:nvCxnSpPr>
            <p:spPr bwMode="auto">
              <a:xfrm>
                <a:off x="3072" y="1796"/>
                <a:ext cx="24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grpSp>
      <p:sp>
        <p:nvSpPr>
          <p:cNvPr id="15" name="Rectangle 4">
            <a:extLst>
              <a:ext uri="{FF2B5EF4-FFF2-40B4-BE49-F238E27FC236}">
                <a16:creationId xmlns:a16="http://schemas.microsoft.com/office/drawing/2014/main" id="{3F15CD77-D8D8-F244-A460-A883151C982A}"/>
              </a:ext>
            </a:extLst>
          </p:cNvPr>
          <p:cNvSpPr>
            <a:spLocks noChangeArrowheads="1"/>
          </p:cNvSpPr>
          <p:nvPr/>
        </p:nvSpPr>
        <p:spPr bwMode="auto">
          <a:xfrm>
            <a:off x="283029" y="838200"/>
            <a:ext cx="11593285" cy="73146"/>
          </a:xfrm>
          <a:prstGeom prst="rect">
            <a:avLst/>
          </a:prstGeom>
          <a:gradFill rotWithShape="1">
            <a:gsLst>
              <a:gs pos="0">
                <a:srgbClr val="2CAD20"/>
              </a:gs>
              <a:gs pos="30000">
                <a:srgbClr val="2CAD20"/>
              </a:gs>
              <a:gs pos="100000">
                <a:srgbClr val="00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grpSp>
        <p:nvGrpSpPr>
          <p:cNvPr id="2" name="Group 1">
            <a:extLst>
              <a:ext uri="{FF2B5EF4-FFF2-40B4-BE49-F238E27FC236}">
                <a16:creationId xmlns:a16="http://schemas.microsoft.com/office/drawing/2014/main" id="{220A3E4F-5E92-8E42-B3A4-537541E73B39}"/>
              </a:ext>
            </a:extLst>
          </p:cNvPr>
          <p:cNvGrpSpPr/>
          <p:nvPr/>
        </p:nvGrpSpPr>
        <p:grpSpPr>
          <a:xfrm>
            <a:off x="8448675" y="911346"/>
            <a:ext cx="3352800" cy="5867400"/>
            <a:chOff x="7039755" y="969290"/>
            <a:chExt cx="3352800" cy="5867400"/>
          </a:xfrm>
        </p:grpSpPr>
        <p:sp>
          <p:nvSpPr>
            <p:cNvPr id="16" name="TextBox 1">
              <a:extLst>
                <a:ext uri="{FF2B5EF4-FFF2-40B4-BE49-F238E27FC236}">
                  <a16:creationId xmlns:a16="http://schemas.microsoft.com/office/drawing/2014/main" id="{CD3DF94C-20B6-2E4E-ADA7-4593A6396D8A}"/>
                </a:ext>
              </a:extLst>
            </p:cNvPr>
            <p:cNvSpPr txBox="1">
              <a:spLocks noChangeArrowheads="1"/>
            </p:cNvSpPr>
            <p:nvPr/>
          </p:nvSpPr>
          <p:spPr bwMode="auto">
            <a:xfrm>
              <a:off x="7504435" y="1121690"/>
              <a:ext cx="887871" cy="8002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800" dirty="0"/>
                <a:t>Spring</a:t>
              </a:r>
            </a:p>
            <a:p>
              <a:pPr algn="r"/>
              <a:r>
                <a:rPr lang="en-US" altLang="en-US" sz="1400" dirty="0"/>
                <a:t>Day 119,</a:t>
              </a:r>
            </a:p>
            <a:p>
              <a:pPr algn="r"/>
              <a:r>
                <a:rPr lang="en-US" altLang="en-US" sz="1400" dirty="0"/>
                <a:t>2014</a:t>
              </a:r>
            </a:p>
          </p:txBody>
        </p:sp>
        <p:sp>
          <p:nvSpPr>
            <p:cNvPr id="17" name="TextBox 3">
              <a:extLst>
                <a:ext uri="{FF2B5EF4-FFF2-40B4-BE49-F238E27FC236}">
                  <a16:creationId xmlns:a16="http://schemas.microsoft.com/office/drawing/2014/main" id="{AEE54D50-CF15-A347-ACEF-08B4DC7A9A6F}"/>
                </a:ext>
              </a:extLst>
            </p:cNvPr>
            <p:cNvSpPr txBox="1">
              <a:spLocks noChangeArrowheads="1"/>
            </p:cNvSpPr>
            <p:nvPr/>
          </p:nvSpPr>
          <p:spPr bwMode="auto">
            <a:xfrm>
              <a:off x="7335605" y="2767928"/>
              <a:ext cx="1056700" cy="8002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800"/>
                <a:t>Summer</a:t>
              </a:r>
            </a:p>
            <a:p>
              <a:pPr algn="r"/>
              <a:r>
                <a:rPr lang="en-US" altLang="en-US" sz="1400"/>
                <a:t>Day 183,</a:t>
              </a:r>
            </a:p>
            <a:p>
              <a:pPr algn="r"/>
              <a:r>
                <a:rPr lang="en-US" altLang="en-US" sz="1400"/>
                <a:t>2013</a:t>
              </a:r>
              <a:endParaRPr lang="en-US" altLang="en-US" sz="1800"/>
            </a:p>
          </p:txBody>
        </p:sp>
        <p:sp>
          <p:nvSpPr>
            <p:cNvPr id="18" name="TextBox 4">
              <a:extLst>
                <a:ext uri="{FF2B5EF4-FFF2-40B4-BE49-F238E27FC236}">
                  <a16:creationId xmlns:a16="http://schemas.microsoft.com/office/drawing/2014/main" id="{51C253DC-6760-1C44-BBF1-B3915A5EE3FF}"/>
                </a:ext>
              </a:extLst>
            </p:cNvPr>
            <p:cNvSpPr txBox="1">
              <a:spLocks noChangeArrowheads="1"/>
            </p:cNvSpPr>
            <p:nvPr/>
          </p:nvSpPr>
          <p:spPr bwMode="auto">
            <a:xfrm>
              <a:off x="7412551" y="4291928"/>
              <a:ext cx="979755" cy="8002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800"/>
                <a:t>Autumn</a:t>
              </a:r>
            </a:p>
            <a:p>
              <a:pPr algn="r"/>
              <a:r>
                <a:rPr lang="en-US" altLang="en-US" sz="1400"/>
                <a:t>Day 255,</a:t>
              </a:r>
            </a:p>
            <a:p>
              <a:pPr algn="r"/>
              <a:r>
                <a:rPr lang="en-US" altLang="en-US" sz="1400"/>
                <a:t>2013</a:t>
              </a:r>
              <a:endParaRPr lang="en-US" altLang="en-US" sz="1800"/>
            </a:p>
          </p:txBody>
        </p:sp>
        <p:pic>
          <p:nvPicPr>
            <p:cNvPr id="19" name="Picture 1">
              <a:extLst>
                <a:ext uri="{FF2B5EF4-FFF2-40B4-BE49-F238E27FC236}">
                  <a16:creationId xmlns:a16="http://schemas.microsoft.com/office/drawing/2014/main" id="{059E555C-372C-464E-9BF6-D27173903412}"/>
                </a:ext>
              </a:extLst>
            </p:cNvPr>
            <p:cNvPicPr>
              <a:picLocks noChangeAspect="1"/>
            </p:cNvPicPr>
            <p:nvPr/>
          </p:nvPicPr>
          <p:blipFill>
            <a:blip r:embed="rId7">
              <a:extLst>
                <a:ext uri="{28A0092B-C50C-407E-A947-70E740481C1C}">
                  <a14:useLocalDpi xmlns:a14="http://schemas.microsoft.com/office/drawing/2010/main" val="0"/>
                </a:ext>
              </a:extLst>
            </a:blip>
            <a:srcRect l="22331" t="87358" r="68932" b="2528"/>
            <a:stretch>
              <a:fillRect/>
            </a:stretch>
          </p:blipFill>
          <p:spPr bwMode="auto">
            <a:xfrm>
              <a:off x="7573155" y="3560089"/>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
              <a:extLst>
                <a:ext uri="{FF2B5EF4-FFF2-40B4-BE49-F238E27FC236}">
                  <a16:creationId xmlns:a16="http://schemas.microsoft.com/office/drawing/2014/main" id="{74AA5257-0308-164B-B256-FFD5BBC5DF02}"/>
                </a:ext>
              </a:extLst>
            </p:cNvPr>
            <p:cNvPicPr>
              <a:picLocks noChangeAspect="1"/>
            </p:cNvPicPr>
            <p:nvPr/>
          </p:nvPicPr>
          <p:blipFill>
            <a:blip r:embed="rId7">
              <a:extLst>
                <a:ext uri="{28A0092B-C50C-407E-A947-70E740481C1C}">
                  <a14:useLocalDpi xmlns:a14="http://schemas.microsoft.com/office/drawing/2010/main" val="0"/>
                </a:ext>
              </a:extLst>
            </a:blip>
            <a:srcRect l="51457" t="84830" r="18446" b="3003"/>
            <a:stretch>
              <a:fillRect/>
            </a:stretch>
          </p:blipFill>
          <p:spPr bwMode="auto">
            <a:xfrm>
              <a:off x="8230381" y="5382539"/>
              <a:ext cx="19843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3">
              <a:extLst>
                <a:ext uri="{FF2B5EF4-FFF2-40B4-BE49-F238E27FC236}">
                  <a16:creationId xmlns:a16="http://schemas.microsoft.com/office/drawing/2014/main" id="{92304940-A7D8-7140-8B3C-A980DF215CDD}"/>
                </a:ext>
              </a:extLst>
            </p:cNvPr>
            <p:cNvGrpSpPr>
              <a:grpSpLocks/>
            </p:cNvGrpSpPr>
            <p:nvPr/>
          </p:nvGrpSpPr>
          <p:grpSpPr bwMode="auto">
            <a:xfrm>
              <a:off x="8333569" y="969290"/>
              <a:ext cx="1881187" cy="4748213"/>
              <a:chOff x="411" y="528"/>
              <a:chExt cx="1411" cy="3563"/>
            </a:xfrm>
          </p:grpSpPr>
          <p:pic>
            <p:nvPicPr>
              <p:cNvPr id="22" name="Picture 1">
                <a:extLst>
                  <a:ext uri="{FF2B5EF4-FFF2-40B4-BE49-F238E27FC236}">
                    <a16:creationId xmlns:a16="http://schemas.microsoft.com/office/drawing/2014/main" id="{A13B7409-0062-794B-920E-32D77CAAFFDA}"/>
                  </a:ext>
                </a:extLst>
              </p:cNvPr>
              <p:cNvPicPr>
                <a:picLocks noChangeAspect="1"/>
              </p:cNvPicPr>
              <p:nvPr/>
            </p:nvPicPr>
            <p:blipFill>
              <a:blip r:embed="rId7">
                <a:extLst>
                  <a:ext uri="{28A0092B-C50C-407E-A947-70E740481C1C}">
                    <a14:useLocalDpi xmlns:a14="http://schemas.microsoft.com/office/drawing/2010/main" val="0"/>
                  </a:ext>
                </a:extLst>
              </a:blip>
              <a:srcRect l="68628" t="41849" r="3136" b="19937"/>
              <a:stretch>
                <a:fillRect/>
              </a:stretch>
            </p:blipFill>
            <p:spPr bwMode="auto">
              <a:xfrm>
                <a:off x="417" y="2640"/>
                <a:ext cx="1396" cy="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
                <a:extLst>
                  <a:ext uri="{FF2B5EF4-FFF2-40B4-BE49-F238E27FC236}">
                    <a16:creationId xmlns:a16="http://schemas.microsoft.com/office/drawing/2014/main" id="{4868AF6A-FC8B-B54B-BB2A-FE8B9F0CFFB4}"/>
                  </a:ext>
                </a:extLst>
              </p:cNvPr>
              <p:cNvPicPr>
                <a:picLocks noChangeAspect="1"/>
              </p:cNvPicPr>
              <p:nvPr/>
            </p:nvPicPr>
            <p:blipFill>
              <a:blip r:embed="rId7">
                <a:extLst>
                  <a:ext uri="{28A0092B-C50C-407E-A947-70E740481C1C}">
                    <a14:useLocalDpi xmlns:a14="http://schemas.microsoft.com/office/drawing/2010/main" val="0"/>
                  </a:ext>
                </a:extLst>
              </a:blip>
              <a:srcRect l="2347" t="48012" r="70268" b="15170"/>
              <a:stretch>
                <a:fillRect/>
              </a:stretch>
            </p:blipFill>
            <p:spPr bwMode="auto">
              <a:xfrm>
                <a:off x="422" y="528"/>
                <a:ext cx="1354" cy="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
                <a:extLst>
                  <a:ext uri="{FF2B5EF4-FFF2-40B4-BE49-F238E27FC236}">
                    <a16:creationId xmlns:a16="http://schemas.microsoft.com/office/drawing/2014/main" id="{7094AF6F-125A-8747-9E1E-9C54B6BC3209}"/>
                  </a:ext>
                </a:extLst>
              </p:cNvPr>
              <p:cNvPicPr>
                <a:picLocks noChangeAspect="1"/>
              </p:cNvPicPr>
              <p:nvPr/>
            </p:nvPicPr>
            <p:blipFill>
              <a:blip r:embed="rId7">
                <a:extLst>
                  <a:ext uri="{28A0092B-C50C-407E-A947-70E740481C1C}">
                    <a14:useLocalDpi xmlns:a14="http://schemas.microsoft.com/office/drawing/2010/main" val="0"/>
                  </a:ext>
                </a:extLst>
              </a:blip>
              <a:srcRect l="34770" t="48169" r="36690" b="21490"/>
              <a:stretch>
                <a:fillRect/>
              </a:stretch>
            </p:blipFill>
            <p:spPr bwMode="auto">
              <a:xfrm>
                <a:off x="411" y="1746"/>
                <a:ext cx="1411"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1">
              <a:extLst>
                <a:ext uri="{FF2B5EF4-FFF2-40B4-BE49-F238E27FC236}">
                  <a16:creationId xmlns:a16="http://schemas.microsoft.com/office/drawing/2014/main" id="{DB3B325F-4683-3E41-91B4-29EF470E35A2}"/>
                </a:ext>
              </a:extLst>
            </p:cNvPr>
            <p:cNvPicPr>
              <a:picLocks noChangeAspect="1"/>
            </p:cNvPicPr>
            <p:nvPr/>
          </p:nvPicPr>
          <p:blipFill>
            <a:blip r:embed="rId7">
              <a:extLst>
                <a:ext uri="{28A0092B-C50C-407E-A947-70E740481C1C}">
                  <a14:useLocalDpi xmlns:a14="http://schemas.microsoft.com/office/drawing/2010/main" val="0"/>
                </a:ext>
              </a:extLst>
            </a:blip>
            <a:srcRect l="32039" t="84830" r="53398" b="2528"/>
            <a:stretch>
              <a:fillRect/>
            </a:stretch>
          </p:blipFill>
          <p:spPr bwMode="auto">
            <a:xfrm>
              <a:off x="7450919" y="5007890"/>
              <a:ext cx="960437"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6">
              <a:extLst>
                <a:ext uri="{FF2B5EF4-FFF2-40B4-BE49-F238E27FC236}">
                  <a16:creationId xmlns:a16="http://schemas.microsoft.com/office/drawing/2014/main" id="{494ADEEF-BBFA-8442-B860-59FFCC3103F0}"/>
                </a:ext>
              </a:extLst>
            </p:cNvPr>
            <p:cNvSpPr>
              <a:spLocks noChangeArrowheads="1"/>
            </p:cNvSpPr>
            <p:nvPr/>
          </p:nvSpPr>
          <p:spPr bwMode="auto">
            <a:xfrm>
              <a:off x="7117111" y="5541289"/>
              <a:ext cx="1160894"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r>
                <a:rPr lang="en-US" altLang="en-US" sz="1400" dirty="0"/>
                <a:t>GPP</a:t>
              </a:r>
            </a:p>
            <a:p>
              <a:pPr algn="r"/>
              <a:r>
                <a:rPr lang="en-US" altLang="en-US" sz="1400" dirty="0"/>
                <a:t>(µmol m</a:t>
              </a:r>
              <a:r>
                <a:rPr lang="en-US" altLang="en-US" sz="1400" baseline="30000" dirty="0"/>
                <a:t>-2</a:t>
              </a:r>
              <a:r>
                <a:rPr lang="en-US" altLang="en-US" sz="1400" dirty="0"/>
                <a:t> s</a:t>
              </a:r>
              <a:r>
                <a:rPr lang="en-US" altLang="en-US" sz="1400" baseline="30000" dirty="0"/>
                <a:t>-1</a:t>
              </a:r>
              <a:r>
                <a:rPr lang="en-US" altLang="en-US" sz="1400" dirty="0"/>
                <a:t>)</a:t>
              </a:r>
            </a:p>
          </p:txBody>
        </p:sp>
        <p:sp>
          <p:nvSpPr>
            <p:cNvPr id="27" name="Rectangle 29">
              <a:extLst>
                <a:ext uri="{FF2B5EF4-FFF2-40B4-BE49-F238E27FC236}">
                  <a16:creationId xmlns:a16="http://schemas.microsoft.com/office/drawing/2014/main" id="{CE1032F4-D566-A446-9793-7E4E66390AC6}"/>
                </a:ext>
              </a:extLst>
            </p:cNvPr>
            <p:cNvSpPr>
              <a:spLocks noChangeArrowheads="1"/>
            </p:cNvSpPr>
            <p:nvPr/>
          </p:nvSpPr>
          <p:spPr bwMode="auto">
            <a:xfrm>
              <a:off x="7039755" y="6096915"/>
              <a:ext cx="3352800" cy="7397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p>
              <a:r>
                <a:rPr lang="en-US" altLang="en-US" sz="1400" dirty="0"/>
                <a:t>Gross Primary Production for Crop/grassland near Lethbridge, AB from HICO Imagery at 100 m resolution</a:t>
              </a:r>
            </a:p>
          </p:txBody>
        </p:sp>
      </p:grpSp>
      <p:sp>
        <p:nvSpPr>
          <p:cNvPr id="29" name="Rectangle 31">
            <a:extLst>
              <a:ext uri="{FF2B5EF4-FFF2-40B4-BE49-F238E27FC236}">
                <a16:creationId xmlns:a16="http://schemas.microsoft.com/office/drawing/2014/main" id="{C0FE085C-6B2D-A946-8131-96007C1AD0C2}"/>
              </a:ext>
            </a:extLst>
          </p:cNvPr>
          <p:cNvSpPr>
            <a:spLocks noChangeArrowheads="1"/>
          </p:cNvSpPr>
          <p:nvPr/>
        </p:nvSpPr>
        <p:spPr bwMode="auto">
          <a:xfrm>
            <a:off x="108857" y="6490308"/>
            <a:ext cx="1849224"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1400" dirty="0" err="1"/>
              <a:t>Huemmrich</a:t>
            </a:r>
            <a:r>
              <a:rPr lang="en-US" altLang="en-US" sz="1400" dirty="0"/>
              <a:t> et al. 2016</a:t>
            </a:r>
            <a:endParaRPr lang="en-US" altLang="en-US" dirty="0"/>
          </a:p>
        </p:txBody>
      </p:sp>
      <p:sp>
        <p:nvSpPr>
          <p:cNvPr id="3" name="TextBox 2">
            <a:extLst>
              <a:ext uri="{FF2B5EF4-FFF2-40B4-BE49-F238E27FC236}">
                <a16:creationId xmlns:a16="http://schemas.microsoft.com/office/drawing/2014/main" id="{A4B8D1CA-786E-6D41-A10F-748B10039969}"/>
              </a:ext>
            </a:extLst>
          </p:cNvPr>
          <p:cNvSpPr txBox="1"/>
          <p:nvPr/>
        </p:nvSpPr>
        <p:spPr>
          <a:xfrm>
            <a:off x="4028586" y="1487525"/>
            <a:ext cx="4355646" cy="3970318"/>
          </a:xfrm>
          <a:prstGeom prst="rect">
            <a:avLst/>
          </a:prstGeom>
          <a:noFill/>
        </p:spPr>
        <p:txBody>
          <a:bodyPr wrap="square" rtlCol="0">
            <a:spAutoFit/>
          </a:bodyPr>
          <a:lstStyle/>
          <a:p>
            <a:pPr marL="292100" indent="-292100"/>
            <a:r>
              <a:rPr lang="en-US" dirty="0"/>
              <a:t>The spectral information from PACE will be able to describe terrestrial ecosystem productivity </a:t>
            </a:r>
          </a:p>
          <a:p>
            <a:pPr marL="292100" indent="-292100"/>
            <a:r>
              <a:rPr lang="en-US" dirty="0"/>
              <a:t>In this example, spectral imagery from HICO (Hyperspectral Imager for the Coastal Ocean) were used to map spatial patterns of ecosystem gross primary productivity</a:t>
            </a:r>
          </a:p>
          <a:p>
            <a:pPr marL="749300" lvl="1" indent="-292100"/>
            <a:r>
              <a:rPr lang="en-US" dirty="0"/>
              <a:t>-Algorithm used Partial Least Squares Regression applied to all the useable spectral bands to describe GPP across a variety of different vegetation types and through the growing season</a:t>
            </a:r>
          </a:p>
        </p:txBody>
      </p:sp>
      <p:pic>
        <p:nvPicPr>
          <p:cNvPr id="4" name="Audio 3">
            <a:hlinkClick r:id="" action="ppaction://media"/>
            <a:extLst>
              <a:ext uri="{FF2B5EF4-FFF2-40B4-BE49-F238E27FC236}">
                <a16:creationId xmlns:a16="http://schemas.microsoft.com/office/drawing/2014/main" id="{4B10F47E-0B04-8143-AFF2-B712D9ABD7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58160079"/>
      </p:ext>
    </p:extLst>
  </p:cSld>
  <p:clrMapOvr>
    <a:masterClrMapping/>
  </p:clrMapOvr>
  <mc:AlternateContent xmlns:mc="http://schemas.openxmlformats.org/markup-compatibility/2006">
    <mc:Choice xmlns:p14="http://schemas.microsoft.com/office/powerpoint/2010/main" Requires="p14">
      <p:transition spd="slow" p14:dur="2000" advTm="58298"/>
    </mc:Choice>
    <mc:Fallback>
      <p:transition spd="slow" advTm="58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90" name="Picture 18" descr="Figure_8_w:mask.tiff">
            <a:extLst>
              <a:ext uri="{FF2B5EF4-FFF2-40B4-BE49-F238E27FC236}">
                <a16:creationId xmlns:a16="http://schemas.microsoft.com/office/drawing/2014/main" id="{1472F837-6891-934E-81C5-B4D937A1E5A8}"/>
              </a:ext>
            </a:extLst>
          </p:cNvPr>
          <p:cNvPicPr>
            <a:picLocks noChangeAspect="1"/>
          </p:cNvPicPr>
          <p:nvPr/>
        </p:nvPicPr>
        <p:blipFill>
          <a:blip r:embed="rId5">
            <a:extLst>
              <a:ext uri="{28A0092B-C50C-407E-A947-70E740481C1C}">
                <a14:useLocalDpi xmlns:a14="http://schemas.microsoft.com/office/drawing/2010/main" val="0"/>
              </a:ext>
            </a:extLst>
          </a:blip>
          <a:srcRect l="6850" t="18341" r="13014" b="4134"/>
          <a:stretch>
            <a:fillRect/>
          </a:stretch>
        </p:blipFill>
        <p:spPr bwMode="auto">
          <a:xfrm>
            <a:off x="326570" y="1228725"/>
            <a:ext cx="2000250"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708460B2-3D96-B346-8D75-D17712C556FB}"/>
              </a:ext>
            </a:extLst>
          </p:cNvPr>
          <p:cNvCxnSpPr>
            <a:cxnSpLocks noChangeShapeType="1"/>
          </p:cNvCxnSpPr>
          <p:nvPr/>
        </p:nvCxnSpPr>
        <p:spPr bwMode="auto">
          <a:xfrm>
            <a:off x="1153659" y="4083050"/>
            <a:ext cx="320675" cy="0"/>
          </a:xfrm>
          <a:prstGeom prst="line">
            <a:avLst/>
          </a:prstGeom>
          <a:noFill/>
          <a:ln w="25400">
            <a:solidFill>
              <a:schemeClr val="bg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Connector 10">
            <a:extLst>
              <a:ext uri="{FF2B5EF4-FFF2-40B4-BE49-F238E27FC236}">
                <a16:creationId xmlns:a16="http://schemas.microsoft.com/office/drawing/2014/main" id="{3D835188-C540-2A42-8AEB-05572D3388F0}"/>
              </a:ext>
            </a:extLst>
          </p:cNvPr>
          <p:cNvCxnSpPr>
            <a:cxnSpLocks noChangeShapeType="1"/>
          </p:cNvCxnSpPr>
          <p:nvPr/>
        </p:nvCxnSpPr>
        <p:spPr bwMode="auto">
          <a:xfrm>
            <a:off x="1472745" y="4035426"/>
            <a:ext cx="0" cy="55563"/>
          </a:xfrm>
          <a:prstGeom prst="line">
            <a:avLst/>
          </a:prstGeom>
          <a:noFill/>
          <a:ln w="25400">
            <a:solidFill>
              <a:schemeClr val="bg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 name="Straight Connector 11">
            <a:extLst>
              <a:ext uri="{FF2B5EF4-FFF2-40B4-BE49-F238E27FC236}">
                <a16:creationId xmlns:a16="http://schemas.microsoft.com/office/drawing/2014/main" id="{995B7BBA-353F-1449-9A13-B59F1241E35F}"/>
              </a:ext>
            </a:extLst>
          </p:cNvPr>
          <p:cNvCxnSpPr>
            <a:cxnSpLocks noChangeShapeType="1"/>
          </p:cNvCxnSpPr>
          <p:nvPr/>
        </p:nvCxnSpPr>
        <p:spPr bwMode="auto">
          <a:xfrm>
            <a:off x="1153658" y="4035426"/>
            <a:ext cx="0" cy="55563"/>
          </a:xfrm>
          <a:prstGeom prst="line">
            <a:avLst/>
          </a:prstGeom>
          <a:noFill/>
          <a:ln w="25400">
            <a:solidFill>
              <a:schemeClr val="bg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Connector 12">
            <a:extLst>
              <a:ext uri="{FF2B5EF4-FFF2-40B4-BE49-F238E27FC236}">
                <a16:creationId xmlns:a16="http://schemas.microsoft.com/office/drawing/2014/main" id="{699ED10B-F554-CA40-BE13-C451B7EF8F71}"/>
              </a:ext>
            </a:extLst>
          </p:cNvPr>
          <p:cNvCxnSpPr>
            <a:cxnSpLocks noChangeShapeType="1"/>
          </p:cNvCxnSpPr>
          <p:nvPr/>
        </p:nvCxnSpPr>
        <p:spPr bwMode="auto">
          <a:xfrm>
            <a:off x="1318758" y="4059238"/>
            <a:ext cx="0" cy="23812"/>
          </a:xfrm>
          <a:prstGeom prst="line">
            <a:avLst/>
          </a:prstGeom>
          <a:noFill/>
          <a:ln w="25400">
            <a:solidFill>
              <a:schemeClr val="bg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274" name="TextBox 13">
            <a:extLst>
              <a:ext uri="{FF2B5EF4-FFF2-40B4-BE49-F238E27FC236}">
                <a16:creationId xmlns:a16="http://schemas.microsoft.com/office/drawing/2014/main" id="{A214BC4A-3824-6946-B3D8-75082F059556}"/>
              </a:ext>
            </a:extLst>
          </p:cNvPr>
          <p:cNvSpPr txBox="1">
            <a:spLocks noChangeArrowheads="1"/>
          </p:cNvSpPr>
          <p:nvPr/>
        </p:nvSpPr>
        <p:spPr bwMode="auto">
          <a:xfrm>
            <a:off x="1145721" y="4049713"/>
            <a:ext cx="536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37931725" indent="-37474525" defTabSz="4572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chemeClr val="bg1"/>
                </a:solidFill>
                <a:effectLst>
                  <a:outerShdw blurRad="38100" dist="38100" dir="2700000" algn="tl">
                    <a:srgbClr val="C0C0C0"/>
                  </a:outerShdw>
                </a:effectLst>
                <a:latin typeface="Calibri" panose="020F0502020204030204" pitchFamily="34" charset="0"/>
              </a:rPr>
              <a:t>1 km</a:t>
            </a:r>
          </a:p>
        </p:txBody>
      </p:sp>
      <p:cxnSp>
        <p:nvCxnSpPr>
          <p:cNvPr id="15" name="Straight Connector 14">
            <a:extLst>
              <a:ext uri="{FF2B5EF4-FFF2-40B4-BE49-F238E27FC236}">
                <a16:creationId xmlns:a16="http://schemas.microsoft.com/office/drawing/2014/main" id="{C4C3569F-8596-8842-BFDB-330970E4C0A3}"/>
              </a:ext>
            </a:extLst>
          </p:cNvPr>
          <p:cNvCxnSpPr>
            <a:cxnSpLocks noChangeShapeType="1"/>
          </p:cNvCxnSpPr>
          <p:nvPr/>
        </p:nvCxnSpPr>
        <p:spPr bwMode="auto">
          <a:xfrm flipH="1" flipV="1">
            <a:off x="847271" y="3856039"/>
            <a:ext cx="150813" cy="314325"/>
          </a:xfrm>
          <a:prstGeom prst="line">
            <a:avLst/>
          </a:prstGeom>
          <a:noFill/>
          <a:ln w="38100">
            <a:solidFill>
              <a:schemeClr val="bg1"/>
            </a:solidFill>
            <a:round/>
            <a:headEnd/>
            <a:tailEnd type="stealth"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276" name="TextBox 15">
            <a:extLst>
              <a:ext uri="{FF2B5EF4-FFF2-40B4-BE49-F238E27FC236}">
                <a16:creationId xmlns:a16="http://schemas.microsoft.com/office/drawing/2014/main" id="{99A0968C-6288-8C42-BBFD-A049791DD4EF}"/>
              </a:ext>
            </a:extLst>
          </p:cNvPr>
          <p:cNvSpPr txBox="1">
            <a:spLocks noChangeArrowheads="1"/>
          </p:cNvSpPr>
          <p:nvPr/>
        </p:nvSpPr>
        <p:spPr bwMode="auto">
          <a:xfrm>
            <a:off x="698045" y="3633788"/>
            <a:ext cx="298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37931725" indent="-37474525" defTabSz="4572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chemeClr val="bg1"/>
                </a:solidFill>
                <a:latin typeface="Calibri" panose="020F0502020204030204" pitchFamily="34" charset="0"/>
              </a:rPr>
              <a:t>N</a:t>
            </a:r>
          </a:p>
        </p:txBody>
      </p:sp>
      <p:sp>
        <p:nvSpPr>
          <p:cNvPr id="11279" name="Rectangle 15">
            <a:extLst>
              <a:ext uri="{FF2B5EF4-FFF2-40B4-BE49-F238E27FC236}">
                <a16:creationId xmlns:a16="http://schemas.microsoft.com/office/drawing/2014/main" id="{799BF911-9FC4-AA41-BD56-1E3A8AA9F212}"/>
              </a:ext>
            </a:extLst>
          </p:cNvPr>
          <p:cNvSpPr>
            <a:spLocks noChangeArrowheads="1"/>
          </p:cNvSpPr>
          <p:nvPr/>
        </p:nvSpPr>
        <p:spPr bwMode="auto">
          <a:xfrm>
            <a:off x="402771" y="838202"/>
            <a:ext cx="1276503"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dirty="0"/>
              <a:t>Biodiversity</a:t>
            </a:r>
          </a:p>
        </p:txBody>
      </p:sp>
      <p:sp>
        <p:nvSpPr>
          <p:cNvPr id="11280" name="Rectangle 16">
            <a:extLst>
              <a:ext uri="{FF2B5EF4-FFF2-40B4-BE49-F238E27FC236}">
                <a16:creationId xmlns:a16="http://schemas.microsoft.com/office/drawing/2014/main" id="{C765B3F3-E96C-B348-B610-9ACE1CCACDAD}"/>
              </a:ext>
            </a:extLst>
          </p:cNvPr>
          <p:cNvSpPr>
            <a:spLocks noChangeArrowheads="1"/>
          </p:cNvSpPr>
          <p:nvPr/>
        </p:nvSpPr>
        <p:spPr bwMode="auto">
          <a:xfrm>
            <a:off x="2283959" y="1643063"/>
            <a:ext cx="1406347"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a:t>Biochemistry</a:t>
            </a:r>
          </a:p>
        </p:txBody>
      </p:sp>
      <p:sp>
        <p:nvSpPr>
          <p:cNvPr id="11281" name="Rectangle 17">
            <a:extLst>
              <a:ext uri="{FF2B5EF4-FFF2-40B4-BE49-F238E27FC236}">
                <a16:creationId xmlns:a16="http://schemas.microsoft.com/office/drawing/2014/main" id="{FD8FFAD0-F5E0-FB49-80AD-6CC8F4FD998C}"/>
              </a:ext>
            </a:extLst>
          </p:cNvPr>
          <p:cNvSpPr>
            <a:spLocks noChangeArrowheads="1"/>
          </p:cNvSpPr>
          <p:nvPr/>
        </p:nvSpPr>
        <p:spPr bwMode="auto">
          <a:xfrm>
            <a:off x="4122284" y="2087564"/>
            <a:ext cx="1160511"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a:t>Ecosystem</a:t>
            </a:r>
          </a:p>
          <a:p>
            <a:r>
              <a:rPr lang="en-US" altLang="en-US"/>
              <a:t>Function</a:t>
            </a:r>
          </a:p>
        </p:txBody>
      </p:sp>
      <p:grpSp>
        <p:nvGrpSpPr>
          <p:cNvPr id="11283" name="Group 19">
            <a:extLst>
              <a:ext uri="{FF2B5EF4-FFF2-40B4-BE49-F238E27FC236}">
                <a16:creationId xmlns:a16="http://schemas.microsoft.com/office/drawing/2014/main" id="{D6E8BAFA-5AD7-6A4D-9CD6-763443CF9804}"/>
              </a:ext>
            </a:extLst>
          </p:cNvPr>
          <p:cNvGrpSpPr>
            <a:grpSpLocks/>
          </p:cNvGrpSpPr>
          <p:nvPr/>
        </p:nvGrpSpPr>
        <p:grpSpPr bwMode="auto">
          <a:xfrm>
            <a:off x="2079171" y="2082800"/>
            <a:ext cx="2005013" cy="3208338"/>
            <a:chOff x="1242" y="1360"/>
            <a:chExt cx="1263" cy="2021"/>
          </a:xfrm>
        </p:grpSpPr>
        <p:pic>
          <p:nvPicPr>
            <p:cNvPr id="11277" name="Picture 3" descr="BEO_ChlConc.tiff">
              <a:extLst>
                <a:ext uri="{FF2B5EF4-FFF2-40B4-BE49-F238E27FC236}">
                  <a16:creationId xmlns:a16="http://schemas.microsoft.com/office/drawing/2014/main" id="{AD4B9D5A-5D11-6845-A516-BA901768D41C}"/>
                </a:ext>
              </a:extLst>
            </p:cNvPr>
            <p:cNvPicPr>
              <a:picLocks noChangeAspect="1"/>
            </p:cNvPicPr>
            <p:nvPr/>
          </p:nvPicPr>
          <p:blipFill>
            <a:blip r:embed="rId6">
              <a:extLst>
                <a:ext uri="{28A0092B-C50C-407E-A947-70E740481C1C}">
                  <a14:useLocalDpi xmlns:a14="http://schemas.microsoft.com/office/drawing/2010/main" val="0"/>
                </a:ext>
              </a:extLst>
            </a:blip>
            <a:srcRect l="6818" t="11974" r="2274" b="2887"/>
            <a:stretch>
              <a:fillRect/>
            </a:stretch>
          </p:blipFill>
          <p:spPr bwMode="auto">
            <a:xfrm>
              <a:off x="1242" y="1360"/>
              <a:ext cx="1263" cy="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2" name="Rectangle 18">
              <a:extLst>
                <a:ext uri="{FF2B5EF4-FFF2-40B4-BE49-F238E27FC236}">
                  <a16:creationId xmlns:a16="http://schemas.microsoft.com/office/drawing/2014/main" id="{1255BC0E-7B16-A444-A050-364EEE1C3914}"/>
                </a:ext>
              </a:extLst>
            </p:cNvPr>
            <p:cNvSpPr>
              <a:spLocks noChangeArrowheads="1"/>
            </p:cNvSpPr>
            <p:nvPr/>
          </p:nvSpPr>
          <p:spPr bwMode="auto">
            <a:xfrm>
              <a:off x="1248" y="1365"/>
              <a:ext cx="240" cy="384"/>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grpSp>
        <p:nvGrpSpPr>
          <p:cNvPr id="11267" name="Group 3">
            <a:extLst>
              <a:ext uri="{FF2B5EF4-FFF2-40B4-BE49-F238E27FC236}">
                <a16:creationId xmlns:a16="http://schemas.microsoft.com/office/drawing/2014/main" id="{DEF7E8EC-D916-2646-B2E9-3EBE959B2BC7}"/>
              </a:ext>
            </a:extLst>
          </p:cNvPr>
          <p:cNvGrpSpPr>
            <a:grpSpLocks noChangeAspect="1"/>
          </p:cNvGrpSpPr>
          <p:nvPr/>
        </p:nvGrpSpPr>
        <p:grpSpPr bwMode="auto">
          <a:xfrm>
            <a:off x="3831771" y="2895601"/>
            <a:ext cx="2105025" cy="3211513"/>
            <a:chOff x="2561" y="714"/>
            <a:chExt cx="1326" cy="2023"/>
          </a:xfrm>
        </p:grpSpPr>
        <p:pic>
          <p:nvPicPr>
            <p:cNvPr id="11268" name="Picture 3" descr="Barrow_LUEusingAPAR_scale2.tiff">
              <a:extLst>
                <a:ext uri="{FF2B5EF4-FFF2-40B4-BE49-F238E27FC236}">
                  <a16:creationId xmlns:a16="http://schemas.microsoft.com/office/drawing/2014/main" id="{DCAB416A-C565-964A-9535-4D1A9D4D6CF3}"/>
                </a:ext>
              </a:extLst>
            </p:cNvPr>
            <p:cNvPicPr>
              <a:picLocks noChangeAspect="1"/>
            </p:cNvPicPr>
            <p:nvPr/>
          </p:nvPicPr>
          <p:blipFill>
            <a:blip r:embed="rId7">
              <a:extLst>
                <a:ext uri="{28A0092B-C50C-407E-A947-70E740481C1C}">
                  <a14:useLocalDpi xmlns:a14="http://schemas.microsoft.com/office/drawing/2010/main" val="0"/>
                </a:ext>
              </a:extLst>
            </a:blip>
            <a:srcRect t="5684" r="8540" b="3365"/>
            <a:stretch>
              <a:fillRect/>
            </a:stretch>
          </p:blipFill>
          <p:spPr bwMode="auto">
            <a:xfrm>
              <a:off x="2561" y="714"/>
              <a:ext cx="1326" cy="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F942CD4-8037-A440-AF37-EF96BFAA7374}"/>
                </a:ext>
              </a:extLst>
            </p:cNvPr>
            <p:cNvSpPr>
              <a:spLocks noChangeArrowheads="1"/>
            </p:cNvSpPr>
            <p:nvPr/>
          </p:nvSpPr>
          <p:spPr bwMode="auto">
            <a:xfrm>
              <a:off x="2571" y="1423"/>
              <a:ext cx="268" cy="429"/>
            </a:xfrm>
            <a:prstGeom prst="rect">
              <a:avLst/>
            </a:prstGeom>
            <a:solidFill>
              <a:schemeClr val="tx1"/>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defTabSz="457200">
                <a:defRPr sz="2400">
                  <a:solidFill>
                    <a:schemeClr val="tx1"/>
                  </a:solidFill>
                  <a:latin typeface="Arial" panose="020B0604020202020204" pitchFamily="34" charset="0"/>
                  <a:ea typeface="ＭＳ Ｐゴシック" panose="020B0600070205080204" pitchFamily="34" charset="-128"/>
                </a:defRPr>
              </a:lvl1pPr>
              <a:lvl2pPr marL="37931725" indent="-37474525" defTabSz="4572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grpSp>
      <p:sp>
        <p:nvSpPr>
          <p:cNvPr id="11285" name="Rectangle 21">
            <a:extLst>
              <a:ext uri="{FF2B5EF4-FFF2-40B4-BE49-F238E27FC236}">
                <a16:creationId xmlns:a16="http://schemas.microsoft.com/office/drawing/2014/main" id="{548E59F0-3785-E044-B7D7-A086666C5318}"/>
              </a:ext>
            </a:extLst>
          </p:cNvPr>
          <p:cNvSpPr>
            <a:spLocks noChangeArrowheads="1"/>
          </p:cNvSpPr>
          <p:nvPr/>
        </p:nvSpPr>
        <p:spPr bwMode="auto">
          <a:xfrm>
            <a:off x="371020" y="4419601"/>
            <a:ext cx="1631950" cy="1169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1400"/>
              <a:t>Tundra plant type cover fractions</a:t>
            </a:r>
          </a:p>
          <a:p>
            <a:r>
              <a:rPr lang="en-US" altLang="en-US" sz="1400"/>
              <a:t>R-Vascular Plants</a:t>
            </a:r>
          </a:p>
          <a:p>
            <a:r>
              <a:rPr lang="en-US" altLang="en-US" sz="1400"/>
              <a:t>G-Moss</a:t>
            </a:r>
          </a:p>
          <a:p>
            <a:r>
              <a:rPr lang="en-US" altLang="en-US" sz="1400"/>
              <a:t>B-Lichen</a:t>
            </a:r>
          </a:p>
        </p:txBody>
      </p:sp>
      <p:sp>
        <p:nvSpPr>
          <p:cNvPr id="11286" name="Rectangle 22">
            <a:extLst>
              <a:ext uri="{FF2B5EF4-FFF2-40B4-BE49-F238E27FC236}">
                <a16:creationId xmlns:a16="http://schemas.microsoft.com/office/drawing/2014/main" id="{E6D2BD81-D28F-624D-A4CE-5A4A8F5B206D}"/>
              </a:ext>
            </a:extLst>
          </p:cNvPr>
          <p:cNvSpPr>
            <a:spLocks noChangeArrowheads="1"/>
          </p:cNvSpPr>
          <p:nvPr/>
        </p:nvSpPr>
        <p:spPr bwMode="auto">
          <a:xfrm>
            <a:off x="2079170" y="5334000"/>
            <a:ext cx="16319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1400"/>
              <a:t>Chlorophyll Index</a:t>
            </a:r>
          </a:p>
        </p:txBody>
      </p:sp>
      <p:sp>
        <p:nvSpPr>
          <p:cNvPr id="11287" name="Rectangle 23">
            <a:extLst>
              <a:ext uri="{FF2B5EF4-FFF2-40B4-BE49-F238E27FC236}">
                <a16:creationId xmlns:a16="http://schemas.microsoft.com/office/drawing/2014/main" id="{535B242F-A611-D54B-A6EA-57350392EBA0}"/>
              </a:ext>
            </a:extLst>
          </p:cNvPr>
          <p:cNvSpPr>
            <a:spLocks noChangeArrowheads="1"/>
          </p:cNvSpPr>
          <p:nvPr/>
        </p:nvSpPr>
        <p:spPr bwMode="auto">
          <a:xfrm>
            <a:off x="3907970" y="6051550"/>
            <a:ext cx="2209800" cy="738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1400"/>
              <a:t>Photosynthetic light use efficiency (mol C mol</a:t>
            </a:r>
            <a:r>
              <a:rPr lang="en-US" altLang="en-US" sz="1400" baseline="30000"/>
              <a:t>-1</a:t>
            </a:r>
            <a:r>
              <a:rPr lang="en-US" altLang="en-US" sz="1400"/>
              <a:t> absorbed quanta X 1000)</a:t>
            </a:r>
          </a:p>
        </p:txBody>
      </p:sp>
      <p:sp>
        <p:nvSpPr>
          <p:cNvPr id="11288" name="Rectangle 24">
            <a:extLst>
              <a:ext uri="{FF2B5EF4-FFF2-40B4-BE49-F238E27FC236}">
                <a16:creationId xmlns:a16="http://schemas.microsoft.com/office/drawing/2014/main" id="{3A5010E4-76FD-E248-B690-285883AEA797}"/>
              </a:ext>
            </a:extLst>
          </p:cNvPr>
          <p:cNvSpPr>
            <a:spLocks noChangeArrowheads="1"/>
          </p:cNvSpPr>
          <p:nvPr/>
        </p:nvSpPr>
        <p:spPr bwMode="auto">
          <a:xfrm>
            <a:off x="3109534" y="904878"/>
            <a:ext cx="8592609" cy="892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520700" indent="-520700"/>
            <a:r>
              <a:rPr lang="en-US" altLang="en-US" sz="2600" dirty="0"/>
              <a:t>Integrated PACE products can address questions of terrestrial  ecosystem diversity, biochemistry, and function</a:t>
            </a:r>
          </a:p>
        </p:txBody>
      </p:sp>
      <p:sp>
        <p:nvSpPr>
          <p:cNvPr id="11289" name="Rectangle 25">
            <a:extLst>
              <a:ext uri="{FF2B5EF4-FFF2-40B4-BE49-F238E27FC236}">
                <a16:creationId xmlns:a16="http://schemas.microsoft.com/office/drawing/2014/main" id="{C208EF17-F6D9-F04A-8235-289BF3730631}"/>
              </a:ext>
            </a:extLst>
          </p:cNvPr>
          <p:cNvSpPr>
            <a:spLocks noChangeArrowheads="1"/>
          </p:cNvSpPr>
          <p:nvPr/>
        </p:nvSpPr>
        <p:spPr bwMode="auto">
          <a:xfrm>
            <a:off x="371020" y="5818743"/>
            <a:ext cx="3167741" cy="7386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p>
            <a:r>
              <a:rPr lang="en-US" altLang="en-US" sz="1400" dirty="0"/>
              <a:t>Hyperion image of tundra near </a:t>
            </a:r>
            <a:r>
              <a:rPr lang="en-US" altLang="en-US" sz="1400" dirty="0" err="1"/>
              <a:t>Utqiagvik</a:t>
            </a:r>
            <a:r>
              <a:rPr lang="en-US" altLang="en-US" sz="1400" dirty="0"/>
              <a:t> (Barrow), AK, USA, July 20, 2009</a:t>
            </a:r>
          </a:p>
          <a:p>
            <a:r>
              <a:rPr lang="en-US" altLang="en-US" sz="1400" dirty="0" err="1"/>
              <a:t>Huemmrich</a:t>
            </a:r>
            <a:r>
              <a:rPr lang="en-US" altLang="en-US" sz="1400" dirty="0"/>
              <a:t> et al. JSTARS 2013</a:t>
            </a:r>
          </a:p>
        </p:txBody>
      </p:sp>
      <p:sp>
        <p:nvSpPr>
          <p:cNvPr id="11292" name="Rectangle 28">
            <a:extLst>
              <a:ext uri="{FF2B5EF4-FFF2-40B4-BE49-F238E27FC236}">
                <a16:creationId xmlns:a16="http://schemas.microsoft.com/office/drawing/2014/main" id="{D83CEB28-9568-644A-B068-31ACDA572657}"/>
              </a:ext>
            </a:extLst>
          </p:cNvPr>
          <p:cNvSpPr>
            <a:spLocks noChangeArrowheads="1"/>
          </p:cNvSpPr>
          <p:nvPr/>
        </p:nvSpPr>
        <p:spPr bwMode="auto">
          <a:xfrm>
            <a:off x="6180589" y="2212913"/>
            <a:ext cx="5376184" cy="3693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114300" indent="-114300">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r>
              <a:rPr lang="en-US" altLang="en-US" sz="1800" dirty="0"/>
              <a:t>This example shows an area of tundra where multiple types of information were derived from spectral information as would be available from PACE OCI </a:t>
            </a:r>
          </a:p>
          <a:p>
            <a:pPr>
              <a:buFontTx/>
              <a:buChar char="–"/>
            </a:pPr>
            <a:r>
              <a:rPr lang="en-US" altLang="en-US" sz="1800" dirty="0"/>
              <a:t> </a:t>
            </a:r>
            <a:r>
              <a:rPr lang="en-US" altLang="en-US" sz="1800" u="sng" dirty="0"/>
              <a:t>Plant type distribution</a:t>
            </a:r>
            <a:r>
              <a:rPr lang="en-US" altLang="en-US" sz="1800" dirty="0"/>
              <a:t> affects animal species distributions, e.g. caribou, and ecosystem response to climate change and thawing permafrost</a:t>
            </a:r>
          </a:p>
          <a:p>
            <a:pPr>
              <a:buFontTx/>
              <a:buChar char="–"/>
            </a:pPr>
            <a:r>
              <a:rPr lang="en-US" altLang="en-US" sz="1800" dirty="0"/>
              <a:t> </a:t>
            </a:r>
            <a:r>
              <a:rPr lang="en-US" altLang="en-US" sz="1800" u="sng" dirty="0"/>
              <a:t>Biochemistry</a:t>
            </a:r>
            <a:r>
              <a:rPr lang="en-US" altLang="en-US" sz="1800" dirty="0"/>
              <a:t> responds to environmental conditions, e.g. soil nutrients, water availability</a:t>
            </a:r>
          </a:p>
          <a:p>
            <a:pPr>
              <a:buFontTx/>
              <a:buChar char="–"/>
            </a:pPr>
            <a:r>
              <a:rPr lang="en-US" altLang="en-US" sz="1800" dirty="0"/>
              <a:t> </a:t>
            </a:r>
            <a:r>
              <a:rPr lang="en-US" altLang="en-US" sz="1800" u="sng" dirty="0"/>
              <a:t>Ecosystem function</a:t>
            </a:r>
            <a:r>
              <a:rPr lang="en-US" altLang="en-US" sz="1800" dirty="0"/>
              <a:t> shows the spatial patterns in productivity over an area considered a single vegetation type in models</a:t>
            </a:r>
          </a:p>
        </p:txBody>
      </p:sp>
      <p:sp>
        <p:nvSpPr>
          <p:cNvPr id="29" name="Rectangle 5">
            <a:extLst>
              <a:ext uri="{FF2B5EF4-FFF2-40B4-BE49-F238E27FC236}">
                <a16:creationId xmlns:a16="http://schemas.microsoft.com/office/drawing/2014/main" id="{116C3BE1-ED98-A748-9C07-4FB3A555B33C}"/>
              </a:ext>
            </a:extLst>
          </p:cNvPr>
          <p:cNvSpPr>
            <a:spLocks noChangeArrowheads="1"/>
          </p:cNvSpPr>
          <p:nvPr/>
        </p:nvSpPr>
        <p:spPr bwMode="auto">
          <a:xfrm>
            <a:off x="283029" y="131250"/>
            <a:ext cx="10406742"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dirty="0">
                <a:latin typeface="+mn-lt"/>
              </a:rPr>
              <a:t>Describing Coverage of Vegetation Functional Types  </a:t>
            </a:r>
          </a:p>
        </p:txBody>
      </p:sp>
      <p:sp>
        <p:nvSpPr>
          <p:cNvPr id="30" name="Rectangle 4">
            <a:extLst>
              <a:ext uri="{FF2B5EF4-FFF2-40B4-BE49-F238E27FC236}">
                <a16:creationId xmlns:a16="http://schemas.microsoft.com/office/drawing/2014/main" id="{CF7CCCF2-76C7-7D4D-B35A-FFDDD18AF025}"/>
              </a:ext>
            </a:extLst>
          </p:cNvPr>
          <p:cNvSpPr>
            <a:spLocks noChangeArrowheads="1"/>
          </p:cNvSpPr>
          <p:nvPr/>
        </p:nvSpPr>
        <p:spPr bwMode="auto">
          <a:xfrm>
            <a:off x="283029" y="838200"/>
            <a:ext cx="11593285" cy="73146"/>
          </a:xfrm>
          <a:prstGeom prst="rect">
            <a:avLst/>
          </a:prstGeom>
          <a:gradFill rotWithShape="1">
            <a:gsLst>
              <a:gs pos="0">
                <a:srgbClr val="2CAD20"/>
              </a:gs>
              <a:gs pos="30000">
                <a:srgbClr val="2CAD20"/>
              </a:gs>
              <a:gs pos="100000">
                <a:srgbClr val="00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pic>
        <p:nvPicPr>
          <p:cNvPr id="2" name="Audio 1">
            <a:hlinkClick r:id="" action="ppaction://media"/>
            <a:extLst>
              <a:ext uri="{FF2B5EF4-FFF2-40B4-BE49-F238E27FC236}">
                <a16:creationId xmlns:a16="http://schemas.microsoft.com/office/drawing/2014/main" id="{3B02EA88-4FC2-B740-8DCA-7FF3505A423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49078392"/>
      </p:ext>
    </p:extLst>
  </p:cSld>
  <p:clrMapOvr>
    <a:masterClrMapping/>
  </p:clrMapOvr>
  <mc:AlternateContent xmlns:mc="http://schemas.openxmlformats.org/markup-compatibility/2006">
    <mc:Choice xmlns:p14="http://schemas.microsoft.com/office/powerpoint/2010/main" Requires="p14">
      <p:transition spd="slow" p14:dur="2000" advTm="58798"/>
    </mc:Choice>
    <mc:Fallback>
      <p:transition spd="slow" advTm="58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96D63644-11DA-FA49-966D-263C7C3A14A2}"/>
              </a:ext>
            </a:extLst>
          </p:cNvPr>
          <p:cNvSpPr>
            <a:spLocks noChangeArrowheads="1"/>
          </p:cNvSpPr>
          <p:nvPr/>
        </p:nvSpPr>
        <p:spPr bwMode="auto">
          <a:xfrm>
            <a:off x="283029" y="131250"/>
            <a:ext cx="10406742"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dirty="0">
                <a:latin typeface="+mn-lt"/>
              </a:rPr>
              <a:t>PACE and SBG</a:t>
            </a:r>
          </a:p>
        </p:txBody>
      </p:sp>
      <p:sp>
        <p:nvSpPr>
          <p:cNvPr id="4" name="Rectangle 4">
            <a:extLst>
              <a:ext uri="{FF2B5EF4-FFF2-40B4-BE49-F238E27FC236}">
                <a16:creationId xmlns:a16="http://schemas.microsoft.com/office/drawing/2014/main" id="{027FD1FA-4C23-2E40-8641-2B831AB96261}"/>
              </a:ext>
            </a:extLst>
          </p:cNvPr>
          <p:cNvSpPr>
            <a:spLocks noChangeArrowheads="1"/>
          </p:cNvSpPr>
          <p:nvPr/>
        </p:nvSpPr>
        <p:spPr bwMode="auto">
          <a:xfrm>
            <a:off x="283029" y="838200"/>
            <a:ext cx="11593285" cy="73146"/>
          </a:xfrm>
          <a:prstGeom prst="rect">
            <a:avLst/>
          </a:prstGeom>
          <a:gradFill rotWithShape="1">
            <a:gsLst>
              <a:gs pos="0">
                <a:srgbClr val="2CAD20"/>
              </a:gs>
              <a:gs pos="30000">
                <a:srgbClr val="2CAD20"/>
              </a:gs>
              <a:gs pos="100000">
                <a:srgbClr val="00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5" name="TextBox 4">
            <a:extLst>
              <a:ext uri="{FF2B5EF4-FFF2-40B4-BE49-F238E27FC236}">
                <a16:creationId xmlns:a16="http://schemas.microsoft.com/office/drawing/2014/main" id="{BD9B0CED-E21A-844E-A3C1-98F395D70D18}"/>
              </a:ext>
            </a:extLst>
          </p:cNvPr>
          <p:cNvSpPr txBox="1"/>
          <p:nvPr/>
        </p:nvSpPr>
        <p:spPr>
          <a:xfrm>
            <a:off x="283029" y="1033521"/>
            <a:ext cx="11593285" cy="5632311"/>
          </a:xfrm>
          <a:prstGeom prst="rect">
            <a:avLst/>
          </a:prstGeom>
          <a:noFill/>
        </p:spPr>
        <p:txBody>
          <a:bodyPr wrap="square" rtlCol="0">
            <a:spAutoFit/>
          </a:bodyPr>
          <a:lstStyle/>
          <a:p>
            <a:r>
              <a:rPr lang="en-US" sz="2400" dirty="0"/>
              <a:t>Observing priorities for the Surface Biology and Geology (SBG) mission are:</a:t>
            </a:r>
          </a:p>
          <a:p>
            <a:pPr marL="742950" lvl="1" indent="-285750">
              <a:buFont typeface="Arial" panose="020B0604020202020204" pitchFamily="34" charset="0"/>
              <a:buChar char="•"/>
            </a:pPr>
            <a:r>
              <a:rPr lang="en-US" sz="2400" dirty="0"/>
              <a:t>Terrestrial vegetation physiology, functional traits, and health</a:t>
            </a:r>
          </a:p>
          <a:p>
            <a:pPr marL="742950" lvl="1" indent="-285750">
              <a:buFont typeface="Arial" panose="020B0604020202020204" pitchFamily="34" charset="0"/>
              <a:buChar char="•"/>
            </a:pPr>
            <a:r>
              <a:rPr lang="en-US" sz="2400" dirty="0"/>
              <a:t>Inland and coastal aquatic ecosystems physiology, functional traits, and health</a:t>
            </a:r>
          </a:p>
          <a:p>
            <a:pPr marL="742950" lvl="1" indent="-285750">
              <a:buFont typeface="Arial" panose="020B0604020202020204" pitchFamily="34" charset="0"/>
              <a:buChar char="•"/>
            </a:pPr>
            <a:r>
              <a:rPr lang="en-US" sz="2400" dirty="0"/>
              <a:t>Snow and ice accumulation, melting, and albedo</a:t>
            </a:r>
          </a:p>
          <a:p>
            <a:pPr marL="742950" lvl="1" indent="-285750">
              <a:buFont typeface="Arial" panose="020B0604020202020204" pitchFamily="34" charset="0"/>
              <a:buChar char="•"/>
            </a:pPr>
            <a:r>
              <a:rPr lang="en-US" sz="2400" dirty="0"/>
              <a:t>Active surface changes (eruptions, landslides, evolving landscapes, hazard risks)</a:t>
            </a:r>
          </a:p>
          <a:p>
            <a:pPr marL="742950" lvl="1" indent="-285750">
              <a:buFont typeface="Arial" panose="020B0604020202020204" pitchFamily="34" charset="0"/>
              <a:buChar char="•"/>
            </a:pPr>
            <a:r>
              <a:rPr lang="en-US" sz="2400" dirty="0"/>
              <a:t>Effects of changing land use on surface energy, water, momentum, and C fluxes</a:t>
            </a:r>
          </a:p>
          <a:p>
            <a:pPr marL="742950" lvl="1" indent="-285750">
              <a:buFont typeface="Arial" panose="020B0604020202020204" pitchFamily="34" charset="0"/>
              <a:buChar char="•"/>
            </a:pPr>
            <a:r>
              <a:rPr lang="en-US" sz="2400" dirty="0"/>
              <a:t>Managing agriculture, natural habitats, water use/quality, and urban development</a:t>
            </a:r>
          </a:p>
          <a:p>
            <a:endParaRPr lang="en-US" sz="2400" dirty="0"/>
          </a:p>
          <a:p>
            <a:pPr marL="409575" indent="-398463"/>
            <a:r>
              <a:rPr lang="en-US" sz="2400" dirty="0"/>
              <a:t>The SPG spectrometer will cover from 350 to 2500 nm at 10 nm or less and GSD of 30-45 m</a:t>
            </a:r>
          </a:p>
          <a:p>
            <a:r>
              <a:rPr lang="en-US" sz="2400" dirty="0"/>
              <a:t>Presently, SBG is evaluating different architecture concepts</a:t>
            </a:r>
          </a:p>
          <a:p>
            <a:pPr marL="800100" lvl="1" indent="-342900">
              <a:buFontTx/>
              <a:buChar char="-"/>
            </a:pPr>
            <a:r>
              <a:rPr lang="en-US" sz="2400" dirty="0"/>
              <a:t>Although the SBG architecture has not yet been defined, I do not expect SBG to have the temporal resolution of PACE</a:t>
            </a:r>
          </a:p>
          <a:p>
            <a:pPr marL="800100" lvl="1" indent="-342900">
              <a:buFontTx/>
              <a:buChar char="-"/>
            </a:pPr>
            <a:r>
              <a:rPr lang="en-US" sz="2400" dirty="0"/>
              <a:t>There can be synergies between the frequent PACE observations and the higher spatial resolution of SBG</a:t>
            </a:r>
          </a:p>
          <a:p>
            <a:endParaRPr lang="en-US" sz="2400" dirty="0"/>
          </a:p>
        </p:txBody>
      </p:sp>
      <p:pic>
        <p:nvPicPr>
          <p:cNvPr id="2" name="Audio 1">
            <a:hlinkClick r:id="" action="ppaction://media"/>
            <a:extLst>
              <a:ext uri="{FF2B5EF4-FFF2-40B4-BE49-F238E27FC236}">
                <a16:creationId xmlns:a16="http://schemas.microsoft.com/office/drawing/2014/main" id="{53BC6A6F-09ED-5D48-80BC-DE1C34DD3E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8791326"/>
      </p:ext>
    </p:extLst>
  </p:cSld>
  <p:clrMapOvr>
    <a:masterClrMapping/>
  </p:clrMapOvr>
  <mc:AlternateContent xmlns:mc="http://schemas.openxmlformats.org/markup-compatibility/2006">
    <mc:Choice xmlns:p14="http://schemas.microsoft.com/office/powerpoint/2010/main" Requires="p14">
      <p:transition spd="slow" p14:dur="2000" advTm="60594"/>
    </mc:Choice>
    <mc:Fallback>
      <p:transition spd="slow" advTm="60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96D63644-11DA-FA49-966D-263C7C3A14A2}"/>
              </a:ext>
            </a:extLst>
          </p:cNvPr>
          <p:cNvSpPr>
            <a:spLocks noChangeArrowheads="1"/>
          </p:cNvSpPr>
          <p:nvPr/>
        </p:nvSpPr>
        <p:spPr bwMode="auto">
          <a:xfrm>
            <a:off x="283029" y="131250"/>
            <a:ext cx="10406742"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dirty="0">
                <a:latin typeface="+mn-lt"/>
              </a:rPr>
              <a:t>PACE and SBG</a:t>
            </a:r>
          </a:p>
        </p:txBody>
      </p:sp>
      <p:sp>
        <p:nvSpPr>
          <p:cNvPr id="4" name="Rectangle 4">
            <a:extLst>
              <a:ext uri="{FF2B5EF4-FFF2-40B4-BE49-F238E27FC236}">
                <a16:creationId xmlns:a16="http://schemas.microsoft.com/office/drawing/2014/main" id="{027FD1FA-4C23-2E40-8641-2B831AB96261}"/>
              </a:ext>
            </a:extLst>
          </p:cNvPr>
          <p:cNvSpPr>
            <a:spLocks noChangeArrowheads="1"/>
          </p:cNvSpPr>
          <p:nvPr/>
        </p:nvSpPr>
        <p:spPr bwMode="auto">
          <a:xfrm>
            <a:off x="283029" y="838200"/>
            <a:ext cx="11593285" cy="73146"/>
          </a:xfrm>
          <a:prstGeom prst="rect">
            <a:avLst/>
          </a:prstGeom>
          <a:gradFill rotWithShape="1">
            <a:gsLst>
              <a:gs pos="0">
                <a:srgbClr val="2CAD20"/>
              </a:gs>
              <a:gs pos="30000">
                <a:srgbClr val="2CAD20"/>
              </a:gs>
              <a:gs pos="100000">
                <a:srgbClr val="00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5" name="TextBox 4">
            <a:extLst>
              <a:ext uri="{FF2B5EF4-FFF2-40B4-BE49-F238E27FC236}">
                <a16:creationId xmlns:a16="http://schemas.microsoft.com/office/drawing/2014/main" id="{BD9B0CED-E21A-844E-A3C1-98F395D70D18}"/>
              </a:ext>
            </a:extLst>
          </p:cNvPr>
          <p:cNvSpPr txBox="1"/>
          <p:nvPr/>
        </p:nvSpPr>
        <p:spPr>
          <a:xfrm>
            <a:off x="283029" y="1033521"/>
            <a:ext cx="10755085" cy="1938992"/>
          </a:xfrm>
          <a:prstGeom prst="rect">
            <a:avLst/>
          </a:prstGeom>
          <a:noFill/>
        </p:spPr>
        <p:txBody>
          <a:bodyPr wrap="square" rtlCol="0">
            <a:spAutoFit/>
          </a:bodyPr>
          <a:lstStyle/>
          <a:p>
            <a:pPr marL="346075" indent="-346075"/>
            <a:r>
              <a:rPr lang="en-US" sz="2000" dirty="0"/>
              <a:t>SBG is working on a processing pipeline for correcting existing imaging spectrometer data (Hyperion and AVIRIS) to surface reflectance</a:t>
            </a:r>
          </a:p>
          <a:p>
            <a:pPr marL="346075" indent="-346075"/>
            <a:r>
              <a:rPr lang="en-US" sz="2000" dirty="0"/>
              <a:t>Also, developing tools to simulate SBG-like data </a:t>
            </a:r>
          </a:p>
          <a:p>
            <a:pPr marL="346075" indent="-346075"/>
            <a:r>
              <a:rPr lang="en-US" sz="2000" dirty="0"/>
              <a:t>Data from these projects may be leveraged for PACE algorithm development and testing </a:t>
            </a:r>
          </a:p>
          <a:p>
            <a:pPr marL="346075" indent="-346075"/>
            <a:r>
              <a:rPr lang="en-US" sz="2000" dirty="0"/>
              <a:t>PACE with its earlier launch date can test out some potential SBG products</a:t>
            </a:r>
          </a:p>
          <a:p>
            <a:pPr marL="346075" indent="-346075"/>
            <a:endParaRPr lang="en-US" sz="2000" dirty="0"/>
          </a:p>
        </p:txBody>
      </p:sp>
      <p:pic>
        <p:nvPicPr>
          <p:cNvPr id="6" name="Picture 5">
            <a:extLst>
              <a:ext uri="{FF2B5EF4-FFF2-40B4-BE49-F238E27FC236}">
                <a16:creationId xmlns:a16="http://schemas.microsoft.com/office/drawing/2014/main" id="{A4B54E97-3E57-4D43-8D00-968FE2AEC8C7}"/>
              </a:ext>
            </a:extLst>
          </p:cNvPr>
          <p:cNvPicPr>
            <a:picLocks noChangeAspect="1"/>
          </p:cNvPicPr>
          <p:nvPr/>
        </p:nvPicPr>
        <p:blipFill>
          <a:blip r:embed="rId4"/>
          <a:stretch>
            <a:fillRect/>
          </a:stretch>
        </p:blipFill>
        <p:spPr>
          <a:xfrm>
            <a:off x="2128157" y="2805488"/>
            <a:ext cx="7064828" cy="3551930"/>
          </a:xfrm>
          <a:prstGeom prst="rect">
            <a:avLst/>
          </a:prstGeom>
        </p:spPr>
      </p:pic>
      <p:sp>
        <p:nvSpPr>
          <p:cNvPr id="2" name="TextBox 1">
            <a:extLst>
              <a:ext uri="{FF2B5EF4-FFF2-40B4-BE49-F238E27FC236}">
                <a16:creationId xmlns:a16="http://schemas.microsoft.com/office/drawing/2014/main" id="{C0EB75F5-3EE6-EC4A-B7CA-D690AAE496FC}"/>
              </a:ext>
            </a:extLst>
          </p:cNvPr>
          <p:cNvSpPr txBox="1"/>
          <p:nvPr/>
        </p:nvSpPr>
        <p:spPr>
          <a:xfrm>
            <a:off x="4387546" y="6357418"/>
            <a:ext cx="2665794" cy="369332"/>
          </a:xfrm>
          <a:prstGeom prst="rect">
            <a:avLst/>
          </a:prstGeom>
          <a:noFill/>
        </p:spPr>
        <p:txBody>
          <a:bodyPr wrap="none" rtlCol="0">
            <a:spAutoFit/>
          </a:bodyPr>
          <a:lstStyle/>
          <a:p>
            <a:r>
              <a:rPr lang="en-US" dirty="0"/>
              <a:t>Hyperion Image Collection</a:t>
            </a:r>
          </a:p>
        </p:txBody>
      </p:sp>
      <p:pic>
        <p:nvPicPr>
          <p:cNvPr id="7" name="Audio 6">
            <a:hlinkClick r:id="" action="ppaction://media"/>
            <a:extLst>
              <a:ext uri="{FF2B5EF4-FFF2-40B4-BE49-F238E27FC236}">
                <a16:creationId xmlns:a16="http://schemas.microsoft.com/office/drawing/2014/main" id="{63762CB5-C1F2-6147-A569-2A843F3EE5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97120769"/>
      </p:ext>
    </p:extLst>
  </p:cSld>
  <p:clrMapOvr>
    <a:masterClrMapping/>
  </p:clrMapOvr>
  <mc:AlternateContent xmlns:mc="http://schemas.openxmlformats.org/markup-compatibility/2006">
    <mc:Choice xmlns:p14="http://schemas.microsoft.com/office/powerpoint/2010/main" Requires="p14">
      <p:transition spd="slow" p14:dur="2000" advTm="51522"/>
    </mc:Choice>
    <mc:Fallback>
      <p:transition spd="slow" advTm="51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3553</TotalTime>
  <Words>1327</Words>
  <Application>Microsoft Macintosh PowerPoint</Application>
  <PresentationFormat>Widescreen</PresentationFormat>
  <Paragraphs>131</Paragraphs>
  <Slides>11</Slides>
  <Notes>3</Notes>
  <HiddenSlides>0</HiddenSlides>
  <MMClips>11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6" baseType="lpstr">
      <vt:lpstr>Arial</vt:lpstr>
      <vt:lpstr>Calibri</vt:lpstr>
      <vt:lpstr>Calibri Light</vt:lpstr>
      <vt:lpstr>Office Theme</vt:lpstr>
      <vt:lpstr>Equation</vt:lpstr>
      <vt:lpstr>PowerPoint Presentation</vt:lpstr>
      <vt:lpstr>PowerPoint Presentation</vt:lpstr>
      <vt:lpstr>PowerPoint Presentation</vt:lpstr>
      <vt:lpstr>PowerPoint Presentation</vt:lpstr>
      <vt:lpstr>PowerPoint Presentation</vt:lpstr>
      <vt:lpstr>Estimating Ecosystem Gross Primary Production from Hyperspectral Reflectance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Fred Huemmrich</dc:creator>
  <cp:lastModifiedBy>Fred Huemmrich</cp:lastModifiedBy>
  <cp:revision>45</cp:revision>
  <dcterms:created xsi:type="dcterms:W3CDTF">2020-05-13T13:13:22Z</dcterms:created>
  <dcterms:modified xsi:type="dcterms:W3CDTF">2020-05-19T13:44:08Z</dcterms:modified>
</cp:coreProperties>
</file>