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handoutMasterIdLst>
    <p:handoutMasterId r:id="rId21"/>
  </p:handoutMasterIdLst>
  <p:sldIdLst>
    <p:sldId id="314" r:id="rId2"/>
    <p:sldId id="315" r:id="rId3"/>
    <p:sldId id="326" r:id="rId4"/>
    <p:sldId id="327" r:id="rId5"/>
    <p:sldId id="328" r:id="rId6"/>
    <p:sldId id="324" r:id="rId7"/>
    <p:sldId id="316" r:id="rId8"/>
    <p:sldId id="333" r:id="rId9"/>
    <p:sldId id="329" r:id="rId10"/>
    <p:sldId id="331" r:id="rId11"/>
    <p:sldId id="330" r:id="rId12"/>
    <p:sldId id="332" r:id="rId13"/>
    <p:sldId id="334" r:id="rId14"/>
    <p:sldId id="318" r:id="rId15"/>
    <p:sldId id="335" r:id="rId16"/>
    <p:sldId id="323" r:id="rId17"/>
    <p:sldId id="336" r:id="rId18"/>
    <p:sldId id="321" r:id="rId19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4">
          <p15:clr>
            <a:srgbClr val="A4A3A4"/>
          </p15:clr>
        </p15:guide>
        <p15:guide id="2" orient="horz" pos="713">
          <p15:clr>
            <a:srgbClr val="A4A3A4"/>
          </p15:clr>
        </p15:guide>
        <p15:guide id="3" orient="horz" pos="940">
          <p15:clr>
            <a:srgbClr val="A4A3A4"/>
          </p15:clr>
        </p15:guide>
        <p15:guide id="4" pos="5647">
          <p15:clr>
            <a:srgbClr val="A4A3A4"/>
          </p15:clr>
        </p15:guide>
        <p15:guide id="5" pos="113">
          <p15:clr>
            <a:srgbClr val="A4A3A4"/>
          </p15:clr>
        </p15:guide>
        <p15:guide id="6" orient="horz" pos="2846">
          <p15:clr>
            <a:srgbClr val="A4A3A4"/>
          </p15:clr>
        </p15:guide>
        <p15:guide id="7" orient="horz" pos="486">
          <p15:clr>
            <a:srgbClr val="A4A3A4"/>
          </p15:clr>
        </p15:guide>
        <p15:guide id="8" orient="horz" pos="1258">
          <p15:clr>
            <a:srgbClr val="A4A3A4"/>
          </p15:clr>
        </p15:guide>
        <p15:guide id="9" pos="5420">
          <p15:clr>
            <a:srgbClr val="A4A3A4"/>
          </p15:clr>
        </p15:guide>
        <p15:guide id="10" pos="204">
          <p15:clr>
            <a:srgbClr val="A4A3A4"/>
          </p15:clr>
        </p15:guide>
        <p15:guide id="11" pos="2880">
          <p15:clr>
            <a:srgbClr val="A4A3A4"/>
          </p15:clr>
        </p15:guide>
        <p15:guide id="12" pos="5556">
          <p15:clr>
            <a:srgbClr val="A4A3A4"/>
          </p15:clr>
        </p15:guide>
        <p15:guide id="13" pos="3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81818"/>
    <a:srgbClr val="F2F2F2"/>
    <a:srgbClr val="BFBFBF"/>
    <a:srgbClr val="D096A1"/>
    <a:srgbClr val="D05F74"/>
    <a:srgbClr val="66758D"/>
    <a:srgbClr val="00338D"/>
    <a:srgbClr val="008D04"/>
    <a:srgbClr val="108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6005" autoAdjust="0"/>
  </p:normalViewPr>
  <p:slideViewPr>
    <p:cSldViewPr>
      <p:cViewPr varScale="1">
        <p:scale>
          <a:sx n="136" d="100"/>
          <a:sy n="136" d="100"/>
        </p:scale>
        <p:origin x="216" y="600"/>
      </p:cViewPr>
      <p:guideLst>
        <p:guide orient="horz" pos="1484"/>
        <p:guide orient="horz" pos="713"/>
        <p:guide orient="horz" pos="940"/>
        <p:guide pos="5647"/>
        <p:guide pos="113"/>
        <p:guide orient="horz" pos="2846"/>
        <p:guide orient="horz" pos="486"/>
        <p:guide orient="horz" pos="1258"/>
        <p:guide pos="5420"/>
        <p:guide pos="204"/>
        <p:guide pos="2880"/>
        <p:guide pos="5556"/>
        <p:guide pos="3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44" d="100"/>
          <a:sy n="144" d="100"/>
        </p:scale>
        <p:origin x="-457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FB8CD-A94B-4305-8549-0FEF4D156D3F}" type="datetimeFigureOut">
              <a:rPr lang="de-CH" smtClean="0"/>
              <a:t>25.05.20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63405-3C17-4A99-8821-54FE90AFE8A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82138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90B9A-685A-4884-81EA-16812C1C1CC6}" type="datetimeFigureOut">
              <a:rPr lang="de-CH" smtClean="0"/>
              <a:t>25.05.20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FC9AC-C992-4448-B93F-54C359AB78D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93072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FC9AC-C992-4448-B93F-54C359AB78D6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3565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FC9AC-C992-4448-B93F-54C359AB78D6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5050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FC9AC-C992-4448-B93F-54C359AB78D6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8506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glish titl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79512" y="1365766"/>
            <a:ext cx="8744888" cy="945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0" baseline="0">
                <a:solidFill>
                  <a:srgbClr val="656565"/>
                </a:solidFill>
                <a:latin typeface="Helvetica"/>
                <a:cs typeface="Helvetica"/>
              </a:defRPr>
            </a:lvl1pPr>
          </a:lstStyle>
          <a:p>
            <a:r>
              <a:rPr lang="en-GB" noProof="0" dirty="0" err="1"/>
              <a:t>Titel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9512" y="2364766"/>
            <a:ext cx="8744888" cy="35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656565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Master-Untertitelformat bearbeiten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121BC4-3C74-6841-8A3C-58BF1A761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512" y="4767263"/>
            <a:ext cx="8744888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Aft>
                <a:spcPts val="600"/>
              </a:spcAft>
              <a:defRPr sz="1000" i="1">
                <a:solidFill>
                  <a:srgbClr val="BFBFBF"/>
                </a:solidFill>
                <a:latin typeface="Helvetica"/>
                <a:cs typeface="Helvetica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148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7236296" y="123478"/>
            <a:ext cx="1800200" cy="576064"/>
          </a:xfrm>
          <a:prstGeom prst="rect">
            <a:avLst/>
          </a:prstGeom>
          <a:solidFill>
            <a:srgbClr val="FFFFFF">
              <a:alpha val="6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 descr="ealogo05-pos.png"/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444" y="4578130"/>
            <a:ext cx="1763688" cy="379169"/>
          </a:xfrm>
          <a:prstGeom prst="rect">
            <a:avLst/>
          </a:prstGeom>
        </p:spPr>
      </p:pic>
      <p:sp>
        <p:nvSpPr>
          <p:cNvPr id="9" name="Inhaltsplatzhalter 2"/>
          <p:cNvSpPr>
            <a:spLocks noGrp="1"/>
          </p:cNvSpPr>
          <p:nvPr>
            <p:ph sz="half" idx="1"/>
          </p:nvPr>
        </p:nvSpPr>
        <p:spPr>
          <a:xfrm>
            <a:off x="539750" y="1636713"/>
            <a:ext cx="8064500" cy="30241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2700"/>
            </a:lvl1pPr>
            <a:lvl2pPr marL="288000" indent="0">
              <a:spcBef>
                <a:spcPts val="0"/>
              </a:spcBef>
              <a:spcAft>
                <a:spcPts val="600"/>
              </a:spcAft>
              <a:buNone/>
              <a:defRPr sz="2200">
                <a:latin typeface="Helvetica"/>
                <a:cs typeface="Helvetica"/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0" name="Titel 12"/>
          <p:cNvSpPr>
            <a:spLocks noGrp="1"/>
          </p:cNvSpPr>
          <p:nvPr>
            <p:ph type="title"/>
          </p:nvPr>
        </p:nvSpPr>
        <p:spPr>
          <a:xfrm>
            <a:off x="335498" y="371826"/>
            <a:ext cx="8496300" cy="49244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defRPr sz="3200" b="0"/>
            </a:lvl1pPr>
          </a:lstStyle>
          <a:p>
            <a:r>
              <a:rPr lang="en-GB" noProof="0" dirty="0" err="1"/>
              <a:t>Mastertitelformat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5777BD4-053B-D140-AE8C-37C004201D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3850" y="4659982"/>
            <a:ext cx="6552406" cy="28768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spcAft>
                <a:spcPts val="600"/>
              </a:spcAft>
              <a:defRPr sz="1000" i="1">
                <a:solidFill>
                  <a:srgbClr val="BFBFBF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987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9750" y="1636713"/>
            <a:ext cx="4032250" cy="30241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2700"/>
            </a:lvl1pPr>
            <a:lvl2pPr marL="288000" indent="0">
              <a:spcBef>
                <a:spcPts val="0"/>
              </a:spcBef>
              <a:spcAft>
                <a:spcPts val="600"/>
              </a:spcAft>
              <a:buNone/>
              <a:defRPr sz="2200">
                <a:latin typeface="Helvetica"/>
                <a:cs typeface="Helvetica"/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335498" y="371826"/>
            <a:ext cx="8496300" cy="49244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defRPr sz="3200" b="0"/>
            </a:lvl1pPr>
          </a:lstStyle>
          <a:p>
            <a:r>
              <a:rPr lang="en-GB" noProof="0" dirty="0" err="1"/>
              <a:t>Mastertitelformat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6" name="Rechteck 5"/>
          <p:cNvSpPr/>
          <p:nvPr userDrawn="1"/>
        </p:nvSpPr>
        <p:spPr>
          <a:xfrm>
            <a:off x="7236296" y="123478"/>
            <a:ext cx="1800200" cy="576064"/>
          </a:xfrm>
          <a:prstGeom prst="rect">
            <a:avLst/>
          </a:prstGeom>
          <a:solidFill>
            <a:srgbClr val="FFFFFF">
              <a:alpha val="6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sz="half" idx="10"/>
          </p:nvPr>
        </p:nvSpPr>
        <p:spPr>
          <a:xfrm>
            <a:off x="4572000" y="1636713"/>
            <a:ext cx="4032250" cy="30241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2700"/>
            </a:lvl1pPr>
            <a:lvl2pPr marL="288000" indent="0">
              <a:spcBef>
                <a:spcPts val="0"/>
              </a:spcBef>
              <a:spcAft>
                <a:spcPts val="600"/>
              </a:spcAft>
              <a:buNone/>
              <a:defRPr sz="2200">
                <a:latin typeface="Helvetica"/>
                <a:cs typeface="Helvetica"/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5777BD4-053B-D140-AE8C-37C004201D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3850" y="4659982"/>
            <a:ext cx="6552406" cy="28768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spcAft>
                <a:spcPts val="600"/>
              </a:spcAft>
              <a:defRPr sz="1000" i="1">
                <a:solidFill>
                  <a:srgbClr val="BFBFBF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2" name="Bild 11" descr="ealogo05-pos.png"/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444" y="4578130"/>
            <a:ext cx="1763688" cy="37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21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62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SzPct val="75000"/>
        <a:buFont typeface="Arial"/>
        <a:buNone/>
        <a:defRPr sz="2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6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6.png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17.m4a"/><Relationship Id="rId7" Type="http://schemas.openxmlformats.org/officeDocument/2006/relationships/image" Target="../media/image32.png"/><Relationship Id="rId2" Type="http://schemas.microsoft.com/office/2007/relationships/media" Target="../media/media17.m4a"/><Relationship Id="rId1" Type="http://schemas.openxmlformats.org/officeDocument/2006/relationships/tags" Target="../tags/tag9.xml"/><Relationship Id="rId6" Type="http://schemas.openxmlformats.org/officeDocument/2006/relationships/image" Target="cid:F354CC61-EEF5-4F10-A6D9-02EF977ED041@eawag.wroot.emp-eaw.ch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1.png"/><Relationship Id="rId10" Type="http://schemas.openxmlformats.org/officeDocument/2006/relationships/image" Target="../media/image34.emf"/><Relationship Id="rId4" Type="http://schemas.openxmlformats.org/officeDocument/2006/relationships/slideLayout" Target="../slideLayouts/slideLayout2.xml"/><Relationship Id="rId9" Type="http://schemas.openxmlformats.org/officeDocument/2006/relationships/image" Target="cid:A1712C4E-ADD8-46A7-B0E0-0ED05FF59B70@eawag.wroot.emp-eaw.ch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0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media2.m4a"/><Relationship Id="rId7" Type="http://schemas.openxmlformats.org/officeDocument/2006/relationships/image" Target="../media/image9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8.m4a"/><Relationship Id="rId7" Type="http://schemas.openxmlformats.org/officeDocument/2006/relationships/image" Target="../media/image20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F25E7A0-7186-5D4A-81BF-9780BA512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512" y="1851670"/>
            <a:ext cx="8744888" cy="2448272"/>
          </a:xfrm>
        </p:spPr>
        <p:txBody>
          <a:bodyPr>
            <a:noAutofit/>
          </a:bodyPr>
          <a:lstStyle/>
          <a:p>
            <a:r>
              <a:rPr lang="en-US" noProof="0" dirty="0"/>
              <a:t>Hyperspectral retrieval of stratification in aquatic systems </a:t>
            </a:r>
          </a:p>
          <a:p>
            <a:endParaRPr lang="en-US" noProof="0" dirty="0"/>
          </a:p>
          <a:p>
            <a:endParaRPr lang="en-US" noProof="0" dirty="0"/>
          </a:p>
          <a:p>
            <a:r>
              <a:rPr lang="en-US" sz="1200" noProof="0" dirty="0"/>
              <a:t>Daniel Odermatt	Eawag</a:t>
            </a:r>
          </a:p>
          <a:p>
            <a:r>
              <a:rPr lang="en-US" sz="1200" noProof="0" dirty="0"/>
              <a:t>Alexander </a:t>
            </a:r>
            <a:r>
              <a:rPr lang="en-US" sz="1200" noProof="0" dirty="0" err="1"/>
              <a:t>Damm</a:t>
            </a:r>
            <a:r>
              <a:rPr lang="en-US" sz="1200" noProof="0" dirty="0"/>
              <a:t>	University of Zurich</a:t>
            </a:r>
          </a:p>
          <a:p>
            <a:r>
              <a:rPr lang="en-US" sz="1200" noProof="0" dirty="0"/>
              <a:t>Camille </a:t>
            </a:r>
            <a:r>
              <a:rPr lang="en-US" sz="1200" noProof="0" dirty="0" err="1"/>
              <a:t>Minaudo</a:t>
            </a:r>
            <a:r>
              <a:rPr lang="en-US" sz="1200" noProof="0" dirty="0"/>
              <a:t>	EPFL</a:t>
            </a:r>
          </a:p>
          <a:p>
            <a:r>
              <a:rPr lang="en-US" sz="1200" noProof="0" dirty="0" err="1"/>
              <a:t>Abolfazl</a:t>
            </a:r>
            <a:r>
              <a:rPr lang="en-US" sz="1200" noProof="0" dirty="0"/>
              <a:t> Irani </a:t>
            </a:r>
            <a:r>
              <a:rPr lang="en-US" sz="1200" noProof="0" dirty="0" err="1"/>
              <a:t>Rahaghi</a:t>
            </a:r>
            <a:r>
              <a:rPr lang="en-US" sz="1200" noProof="0" dirty="0"/>
              <a:t>	Eawag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A4847164-C590-CA43-81CE-0996EA92E7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451" y="2715766"/>
            <a:ext cx="5006949" cy="162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61E47-2D73-7B4B-AC11-FD4F4C016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1275606"/>
            <a:ext cx="8744888" cy="675120"/>
          </a:xfrm>
        </p:spPr>
        <p:txBody>
          <a:bodyPr>
            <a:normAutofit fontScale="90000"/>
          </a:bodyPr>
          <a:lstStyle/>
          <a:p>
            <a:r>
              <a:rPr lang="en-US" sz="4000" i="1" noProof="0" dirty="0" err="1"/>
              <a:t>HyperStrata</a:t>
            </a:r>
            <a:endParaRPr lang="en-US" sz="4000" i="1" noProof="0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44B86F01-BB42-A648-8848-7EE5044AC7A9}"/>
              </a:ext>
            </a:extLst>
          </p:cNvPr>
          <p:cNvSpPr txBox="1">
            <a:spLocks/>
          </p:cNvSpPr>
          <p:nvPr/>
        </p:nvSpPr>
        <p:spPr>
          <a:xfrm>
            <a:off x="179512" y="4659982"/>
            <a:ext cx="7308304" cy="2876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e-DE"/>
            </a:defPPr>
            <a:lvl1pPr marL="0" algn="l" defTabSz="914400" rtl="0" eaLnBrk="1" latinLnBrk="0" hangingPunct="1">
              <a:spcAft>
                <a:spcPts val="600"/>
              </a:spcAft>
              <a:defRPr sz="1000" i="1" kern="1200">
                <a:solidFill>
                  <a:srgbClr val="BFBFBF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8123DFB2-3AC4-EF4A-AE81-380BC317DD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905" y="1294602"/>
            <a:ext cx="661169" cy="367315"/>
          </a:xfrm>
          <a:prstGeom prst="rect">
            <a:avLst/>
          </a:prstGeom>
        </p:spPr>
      </p:pic>
      <p:pic>
        <p:nvPicPr>
          <p:cNvPr id="13" name="Picture 12" descr="Image result for epfl logo">
            <a:extLst>
              <a:ext uri="{FF2B5EF4-FFF2-40B4-BE49-F238E27FC236}">
                <a16:creationId xmlns:a16="http://schemas.microsoft.com/office/drawing/2014/main" id="{49B01698-8F50-EB4C-A2A6-F3E22A9D8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5815" y="1386645"/>
            <a:ext cx="628585" cy="18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ußzeilenplatzhalter 3">
            <a:extLst>
              <a:ext uri="{FF2B5EF4-FFF2-40B4-BE49-F238E27FC236}">
                <a16:creationId xmlns:a16="http://schemas.microsoft.com/office/drawing/2014/main" id="{3E4E9957-FBE0-0149-B737-2100F55AA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3850" y="4659982"/>
            <a:ext cx="8600550" cy="287684"/>
          </a:xfrm>
        </p:spPr>
        <p:txBody>
          <a:bodyPr/>
          <a:lstStyle/>
          <a:p>
            <a:pPr algn="r"/>
            <a:r>
              <a:rPr lang="en-GB" sz="800" dirty="0"/>
              <a:t>Fig.: Odermatt, D., Danne, O., Philipson, P., Brockmann, C., 2018. </a:t>
            </a:r>
            <a:br>
              <a:rPr lang="en-GB" sz="800" dirty="0"/>
            </a:br>
            <a:r>
              <a:rPr lang="en-GB" sz="800" dirty="0"/>
              <a:t>Diversity II water quality parameters from ENVISAT (2002–2012). </a:t>
            </a:r>
            <a:br>
              <a:rPr lang="en-GB" sz="800" dirty="0"/>
            </a:br>
            <a:r>
              <a:rPr lang="en-GB" sz="800" dirty="0"/>
              <a:t>Earth System Science Data 10, 1527–1549.</a:t>
            </a: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02DF7E04-3CB9-C540-95BE-BA8833A84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30"/>
    </mc:Choice>
    <mc:Fallback xmlns="">
      <p:transition spd="slow" advTm="69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62E1038-E705-4548-A83A-9BF5E20965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13F3CFD-F9BA-5A49-B3EA-96E64C826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1000 bio-</a:t>
            </a:r>
            <a:r>
              <a:rPr lang="de-DE" dirty="0" err="1"/>
              <a:t>optical</a:t>
            </a:r>
            <a:r>
              <a:rPr lang="de-DE" dirty="0"/>
              <a:t> </a:t>
            </a:r>
            <a:r>
              <a:rPr lang="de-DE" dirty="0" err="1"/>
              <a:t>profiles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October</a:t>
            </a:r>
            <a:r>
              <a:rPr lang="de-DE" dirty="0"/>
              <a:t> 2018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3C1AE0-6B40-2A40-8712-31A6F1885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Data by EPFL-ENAC </a:t>
            </a:r>
            <a:r>
              <a:rPr lang="en-GB" dirty="0" err="1"/>
              <a:t>Aphys</a:t>
            </a:r>
            <a:r>
              <a:rPr lang="en-GB" dirty="0"/>
              <a:t>, Camille </a:t>
            </a:r>
            <a:r>
              <a:rPr lang="en-GB" dirty="0" err="1"/>
              <a:t>Minaudo</a:t>
            </a:r>
            <a:endParaRPr lang="en-GB" dirty="0"/>
          </a:p>
        </p:txBody>
      </p:sp>
      <p:pic>
        <p:nvPicPr>
          <p:cNvPr id="5" name="Image 3">
            <a:extLst>
              <a:ext uri="{FF2B5EF4-FFF2-40B4-BE49-F238E27FC236}">
                <a16:creationId xmlns:a16="http://schemas.microsoft.com/office/drawing/2014/main" id="{8FFA2D25-79FD-7D4D-9A22-B85C7DFEC7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" t="2631"/>
          <a:stretch/>
        </p:blipFill>
        <p:spPr>
          <a:xfrm>
            <a:off x="785480" y="1365367"/>
            <a:ext cx="7584688" cy="1511688"/>
          </a:xfrm>
          <a:prstGeom prst="rect">
            <a:avLst/>
          </a:prstGeom>
          <a:ln>
            <a:noFill/>
          </a:ln>
        </p:spPr>
      </p:pic>
      <p:pic>
        <p:nvPicPr>
          <p:cNvPr id="6" name="Image 4">
            <a:extLst>
              <a:ext uri="{FF2B5EF4-FFF2-40B4-BE49-F238E27FC236}">
                <a16:creationId xmlns:a16="http://schemas.microsoft.com/office/drawing/2014/main" id="{991CEE08-FCB2-404E-92F3-3D11B079A1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80" y="2943816"/>
            <a:ext cx="7596336" cy="1592512"/>
          </a:xfrm>
          <a:prstGeom prst="rect">
            <a:avLst/>
          </a:prstGeom>
        </p:spPr>
      </p:pic>
      <p:grpSp>
        <p:nvGrpSpPr>
          <p:cNvPr id="7" name="Groupe 15">
            <a:extLst>
              <a:ext uri="{FF2B5EF4-FFF2-40B4-BE49-F238E27FC236}">
                <a16:creationId xmlns:a16="http://schemas.microsoft.com/office/drawing/2014/main" id="{5B2914C2-5EE1-BB40-9816-9BB5E050AB2F}"/>
              </a:ext>
            </a:extLst>
          </p:cNvPr>
          <p:cNvGrpSpPr/>
          <p:nvPr/>
        </p:nvGrpSpPr>
        <p:grpSpPr>
          <a:xfrm>
            <a:off x="6444208" y="1131590"/>
            <a:ext cx="2414041" cy="976078"/>
            <a:chOff x="9156699" y="1417348"/>
            <a:chExt cx="2873375" cy="1566591"/>
          </a:xfrm>
        </p:grpSpPr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DBD2D215-1611-D547-8B2E-E9982CF12CE5}"/>
                </a:ext>
              </a:extLst>
            </p:cNvPr>
            <p:cNvSpPr/>
            <p:nvPr/>
          </p:nvSpPr>
          <p:spPr>
            <a:xfrm>
              <a:off x="9156699" y="1417348"/>
              <a:ext cx="2873375" cy="135442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9" name="Ellipse 7">
              <a:extLst>
                <a:ext uri="{FF2B5EF4-FFF2-40B4-BE49-F238E27FC236}">
                  <a16:creationId xmlns:a16="http://schemas.microsoft.com/office/drawing/2014/main" id="{497BEF04-239B-2142-8CFF-70D560877BD1}"/>
                </a:ext>
              </a:extLst>
            </p:cNvPr>
            <p:cNvSpPr/>
            <p:nvPr/>
          </p:nvSpPr>
          <p:spPr>
            <a:xfrm>
              <a:off x="9309100" y="1928423"/>
              <a:ext cx="108000" cy="108000"/>
            </a:xfrm>
            <a:prstGeom prst="ellipse">
              <a:avLst/>
            </a:prstGeom>
            <a:solidFill>
              <a:srgbClr val="416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9F5B776B-F42B-7B4E-B99A-643945DA24E0}"/>
                </a:ext>
              </a:extLst>
            </p:cNvPr>
            <p:cNvCxnSpPr/>
            <p:nvPr/>
          </p:nvCxnSpPr>
          <p:spPr>
            <a:xfrm>
              <a:off x="9232925" y="1633248"/>
              <a:ext cx="26035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3C91D32-053E-F24F-80F1-5CA00D682261}"/>
                </a:ext>
              </a:extLst>
            </p:cNvPr>
            <p:cNvSpPr txBox="1"/>
            <p:nvPr/>
          </p:nvSpPr>
          <p:spPr>
            <a:xfrm>
              <a:off x="9652000" y="1448583"/>
              <a:ext cx="1047750" cy="740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200" dirty="0"/>
                <a:t>T°C air</a:t>
              </a:r>
              <a:endParaRPr lang="en-US" sz="1200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73A01CD-DA64-914E-98E1-A266B7AF8827}"/>
                </a:ext>
              </a:extLst>
            </p:cNvPr>
            <p:cNvSpPr txBox="1"/>
            <p:nvPr/>
          </p:nvSpPr>
          <p:spPr>
            <a:xfrm>
              <a:off x="9652000" y="1797757"/>
              <a:ext cx="2235199" cy="740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200" dirty="0"/>
                <a:t>T°C </a:t>
              </a:r>
              <a:r>
                <a:rPr lang="fr-CH" sz="1200" dirty="0" err="1"/>
                <a:t>lake</a:t>
              </a:r>
              <a:r>
                <a:rPr lang="fr-CH" sz="1200" dirty="0"/>
                <a:t> (mixed layer)</a:t>
              </a:r>
              <a:endParaRPr lang="en-US" sz="1200" dirty="0"/>
            </a:p>
          </p:txBody>
        </p:sp>
        <p:sp>
          <p:nvSpPr>
            <p:cNvPr id="13" name="Ellipse 13">
              <a:extLst>
                <a:ext uri="{FF2B5EF4-FFF2-40B4-BE49-F238E27FC236}">
                  <a16:creationId xmlns:a16="http://schemas.microsoft.com/office/drawing/2014/main" id="{12D72DCF-65FF-5C42-AD66-131085926305}"/>
                </a:ext>
              </a:extLst>
            </p:cNvPr>
            <p:cNvSpPr/>
            <p:nvPr/>
          </p:nvSpPr>
          <p:spPr>
            <a:xfrm>
              <a:off x="9309100" y="2373640"/>
              <a:ext cx="108000" cy="108000"/>
            </a:xfrm>
            <a:prstGeom prst="ellipse">
              <a:avLst/>
            </a:prstGeom>
            <a:solidFill>
              <a:srgbClr val="66CD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ZoneTexte 14">
              <a:extLst>
                <a:ext uri="{FF2B5EF4-FFF2-40B4-BE49-F238E27FC236}">
                  <a16:creationId xmlns:a16="http://schemas.microsoft.com/office/drawing/2014/main" id="{63C75982-FD36-EF40-966D-7E70F3AE2B7A}"/>
                </a:ext>
              </a:extLst>
            </p:cNvPr>
            <p:cNvSpPr txBox="1"/>
            <p:nvPr/>
          </p:nvSpPr>
          <p:spPr>
            <a:xfrm>
              <a:off x="9652000" y="2242973"/>
              <a:ext cx="2235199" cy="740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200" dirty="0"/>
                <a:t>CHL </a:t>
              </a:r>
              <a:r>
                <a:rPr lang="fr-CH" sz="1200" dirty="0" err="1"/>
                <a:t>lake</a:t>
              </a:r>
              <a:r>
                <a:rPr lang="fr-CH" sz="1200" dirty="0"/>
                <a:t> (mixed layer)</a:t>
              </a:r>
              <a:endParaRPr lang="en-US" sz="1200" dirty="0"/>
            </a:p>
          </p:txBody>
        </p:sp>
      </p:grp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A522DB9-7C6F-8B48-9422-685477BB9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1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87"/>
    </mc:Choice>
    <mc:Fallback xmlns="">
      <p:transition spd="slow" advTm="34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AD4334A-270A-C940-81B9-0322192D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spring </a:t>
            </a:r>
            <a:r>
              <a:rPr lang="de-DE" dirty="0" err="1"/>
              <a:t>bloom</a:t>
            </a:r>
            <a:r>
              <a:rPr lang="de-DE" dirty="0"/>
              <a:t>, March/April 2020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E55699-39CD-F748-913B-24C278B93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Data by EPFL-ENAC </a:t>
            </a:r>
            <a:r>
              <a:rPr lang="en-GB" dirty="0" err="1"/>
              <a:t>Aphys</a:t>
            </a:r>
            <a:r>
              <a:rPr lang="en-GB" dirty="0"/>
              <a:t>, Camille </a:t>
            </a:r>
            <a:r>
              <a:rPr lang="en-GB" dirty="0" err="1"/>
              <a:t>Minaudo</a:t>
            </a:r>
            <a:endParaRPr lang="en-GB" dirty="0"/>
          </a:p>
        </p:txBody>
      </p:sp>
      <p:pic>
        <p:nvPicPr>
          <p:cNvPr id="5" name="Image 15">
            <a:extLst>
              <a:ext uri="{FF2B5EF4-FFF2-40B4-BE49-F238E27FC236}">
                <a16:creationId xmlns:a16="http://schemas.microsoft.com/office/drawing/2014/main" id="{E66C9D10-AC36-1146-9EDA-6348E52B49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629" y="1655981"/>
            <a:ext cx="4114800" cy="2300288"/>
          </a:xfrm>
          <a:prstGeom prst="rect">
            <a:avLst/>
          </a:prstGeom>
        </p:spPr>
      </p:pic>
      <p:pic>
        <p:nvPicPr>
          <p:cNvPr id="6" name="Image 3">
            <a:extLst>
              <a:ext uri="{FF2B5EF4-FFF2-40B4-BE49-F238E27FC236}">
                <a16:creationId xmlns:a16="http://schemas.microsoft.com/office/drawing/2014/main" id="{63E3AFFE-A6A5-8D40-B5A1-1ED4819BD7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655981"/>
            <a:ext cx="4114800" cy="230028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5564E8C-7772-6E47-8C6C-CACA2CAB1F1B}"/>
              </a:ext>
            </a:extLst>
          </p:cNvPr>
          <p:cNvSpPr txBox="1"/>
          <p:nvPr/>
        </p:nvSpPr>
        <p:spPr>
          <a:xfrm>
            <a:off x="1783272" y="1491630"/>
            <a:ext cx="21939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350" dirty="0">
                <a:latin typeface="Helvetica" pitchFamily="2" charset="0"/>
              </a:rPr>
              <a:t>spectral </a:t>
            </a:r>
            <a:r>
              <a:rPr lang="fr-CH" sz="1350" dirty="0" err="1">
                <a:latin typeface="Helvetica" pitchFamily="2" charset="0"/>
              </a:rPr>
              <a:t>attenuation</a:t>
            </a:r>
            <a:r>
              <a:rPr lang="fr-CH" sz="1350" dirty="0">
                <a:latin typeface="Helvetica" pitchFamily="2" charset="0"/>
              </a:rPr>
              <a:t> </a:t>
            </a:r>
            <a:r>
              <a:rPr lang="fr-CH" sz="1350" dirty="0" err="1">
                <a:latin typeface="Helvetica" pitchFamily="2" charset="0"/>
              </a:rPr>
              <a:t>slope</a:t>
            </a:r>
            <a:endParaRPr lang="en-US" sz="1350" dirty="0">
              <a:latin typeface="Helvetica" pitchFamily="2" charset="0"/>
            </a:endParaRPr>
          </a:p>
        </p:txBody>
      </p:sp>
      <p:sp>
        <p:nvSpPr>
          <p:cNvPr id="8" name="ZoneTexte 6">
            <a:extLst>
              <a:ext uri="{FF2B5EF4-FFF2-40B4-BE49-F238E27FC236}">
                <a16:creationId xmlns:a16="http://schemas.microsoft.com/office/drawing/2014/main" id="{FE14A99D-D481-9946-830D-76CFBA433CBD}"/>
              </a:ext>
            </a:extLst>
          </p:cNvPr>
          <p:cNvSpPr txBox="1"/>
          <p:nvPr/>
        </p:nvSpPr>
        <p:spPr>
          <a:xfrm>
            <a:off x="5549106" y="1491630"/>
            <a:ext cx="26260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350" dirty="0">
                <a:latin typeface="Helvetica" pitchFamily="2" charset="0"/>
              </a:rPr>
              <a:t>676 nm absorption </a:t>
            </a:r>
            <a:r>
              <a:rPr lang="fr-CH" sz="1350" dirty="0" err="1">
                <a:latin typeface="Helvetica" pitchFamily="2" charset="0"/>
              </a:rPr>
              <a:t>peak</a:t>
            </a:r>
            <a:r>
              <a:rPr lang="fr-CH" sz="1350" dirty="0">
                <a:latin typeface="Helvetica" pitchFamily="2" charset="0"/>
              </a:rPr>
              <a:t> </a:t>
            </a:r>
            <a:r>
              <a:rPr lang="fr-CH" sz="1350" dirty="0" err="1">
                <a:latin typeface="Helvetica" pitchFamily="2" charset="0"/>
              </a:rPr>
              <a:t>height</a:t>
            </a:r>
            <a:endParaRPr lang="en-US" sz="1350" dirty="0">
              <a:latin typeface="Helvetica" pitchFamily="2" charset="0"/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41FE807A-5ED1-1248-8202-A2BD15EF0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7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75"/>
    </mc:Choice>
    <mc:Fallback xmlns="">
      <p:transition spd="slow" advTm="24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ein Film 1" descr="Mein Film 1">
            <a:hlinkClick r:id="" action="ppaction://media"/>
            <a:extLst>
              <a:ext uri="{FF2B5EF4-FFF2-40B4-BE49-F238E27FC236}">
                <a16:creationId xmlns:a16="http://schemas.microsoft.com/office/drawing/2014/main" id="{33C6C14C-59B6-454A-A386-5515E6802D92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88" t="4660" r="1021" b="1086"/>
          <a:stretch/>
        </p:blipFill>
        <p:spPr>
          <a:xfrm>
            <a:off x="1403648" y="1148108"/>
            <a:ext cx="6336704" cy="3428062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4380B6-EF8A-4E40-A0DB-1A01C2DE3A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err="1"/>
              <a:t>www.meteolakes.ch</a:t>
            </a:r>
            <a:endParaRPr lang="en-GB" dirty="0"/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CD676099-BB42-CD4D-B8F2-1D173C170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98" y="371826"/>
            <a:ext cx="8496300" cy="492443"/>
          </a:xfrm>
        </p:spPr>
        <p:txBody>
          <a:bodyPr/>
          <a:lstStyle/>
          <a:p>
            <a:r>
              <a:rPr lang="de-DE" dirty="0" err="1"/>
              <a:t>Meteolakes</a:t>
            </a:r>
            <a:r>
              <a:rPr lang="de-DE" dirty="0"/>
              <a:t> </a:t>
            </a:r>
            <a:r>
              <a:rPr lang="de-DE" dirty="0" err="1"/>
              <a:t>hydrodynamic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(Delft3D)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A4B7521-5EE0-624E-91B5-62C612ECEA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4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34"/>
    </mc:Choice>
    <mc:Fallback xmlns="">
      <p:transition spd="slow" advTm="27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4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" objId="12"/>
        <p14:stopEvt time="27234" objId="1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11FFFF2-F9DA-2244-92A9-08D15D9982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03" y="1273690"/>
            <a:ext cx="3209374" cy="2137673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63B59FE-EDB6-404B-A30C-CCFDCC532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1347614"/>
            <a:ext cx="4032250" cy="3313287"/>
          </a:xfrm>
        </p:spPr>
        <p:txBody>
          <a:bodyPr/>
          <a:lstStyle/>
          <a:p>
            <a:pPr marL="319088" indent="-311150">
              <a:buFont typeface="Arial" panose="020B0604020202020204" pitchFamily="34" charset="0"/>
              <a:buChar char="•"/>
            </a:pPr>
            <a:r>
              <a:rPr lang="de-DE" sz="1800" dirty="0" err="1"/>
              <a:t>Cooperation</a:t>
            </a:r>
            <a:r>
              <a:rPr lang="de-DE" sz="1800" dirty="0"/>
              <a:t> </a:t>
            </a:r>
            <a:r>
              <a:rPr lang="de-DE" sz="1800" dirty="0" err="1"/>
              <a:t>agreements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NASA </a:t>
            </a:r>
            <a:r>
              <a:rPr lang="de-DE" sz="1800" dirty="0" err="1"/>
              <a:t>and</a:t>
            </a:r>
            <a:r>
              <a:rPr lang="de-DE" sz="1800" dirty="0"/>
              <a:t> Univ. </a:t>
            </a:r>
            <a:r>
              <a:rPr lang="de-DE" sz="1800" dirty="0" err="1"/>
              <a:t>Zurich</a:t>
            </a:r>
            <a:r>
              <a:rPr lang="de-DE" sz="1800" dirty="0"/>
              <a:t> on hyperspectral </a:t>
            </a:r>
            <a:r>
              <a:rPr lang="de-DE" sz="1800" dirty="0" err="1"/>
              <a:t>sensor</a:t>
            </a:r>
            <a:r>
              <a:rPr lang="de-DE" sz="1800" dirty="0"/>
              <a:t> </a:t>
            </a:r>
            <a:r>
              <a:rPr lang="de-DE" sz="1800" dirty="0" err="1"/>
              <a:t>use</a:t>
            </a:r>
            <a:r>
              <a:rPr lang="de-DE" sz="1800" dirty="0"/>
              <a:t> (AVIRIS NG)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development</a:t>
            </a:r>
            <a:r>
              <a:rPr lang="de-DE" sz="1800" dirty="0"/>
              <a:t> (CWIS-II)</a:t>
            </a:r>
          </a:p>
          <a:p>
            <a:pPr marL="319088" indent="-311150">
              <a:buFont typeface="Arial" panose="020B0604020202020204" pitchFamily="34" charset="0"/>
              <a:buChar char="•"/>
            </a:pPr>
            <a:r>
              <a:rPr lang="de-DE" sz="1800" dirty="0"/>
              <a:t>2018 AVIRIS </a:t>
            </a:r>
            <a:r>
              <a:rPr lang="de-DE" sz="1800" dirty="0" err="1"/>
              <a:t>data</a:t>
            </a:r>
            <a:r>
              <a:rPr lang="de-DE" sz="1800" dirty="0"/>
              <a:t> </a:t>
            </a:r>
            <a:r>
              <a:rPr lang="de-DE" sz="1800" dirty="0" err="1"/>
              <a:t>provided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JRC, 2020 </a:t>
            </a:r>
            <a:r>
              <a:rPr lang="de-DE" sz="1800" dirty="0" err="1"/>
              <a:t>visit</a:t>
            </a:r>
            <a:r>
              <a:rPr lang="de-DE" sz="1800" dirty="0"/>
              <a:t> </a:t>
            </a:r>
            <a:r>
              <a:rPr lang="de-DE" sz="1800" dirty="0" err="1"/>
              <a:t>postponed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2021</a:t>
            </a:r>
          </a:p>
          <a:p>
            <a:pPr marL="319088" indent="-311150">
              <a:buFont typeface="Arial" panose="020B0604020202020204" pitchFamily="34" charset="0"/>
              <a:buChar char="•"/>
            </a:pPr>
            <a:r>
              <a:rPr lang="de-DE" sz="1800" dirty="0"/>
              <a:t>Lake </a:t>
            </a:r>
            <a:r>
              <a:rPr lang="de-DE" sz="1800" dirty="0" err="1"/>
              <a:t>Geneva</a:t>
            </a:r>
            <a:r>
              <a:rPr lang="de-DE" sz="1800" dirty="0"/>
              <a:t> was also </a:t>
            </a:r>
            <a:r>
              <a:rPr lang="de-DE" sz="1800" dirty="0" err="1"/>
              <a:t>tasked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acquisition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Italian</a:t>
            </a:r>
            <a:r>
              <a:rPr lang="de-DE" sz="1800" dirty="0"/>
              <a:t> PRISMA hyperspectral </a:t>
            </a:r>
            <a:r>
              <a:rPr lang="de-DE" sz="1800" dirty="0" err="1"/>
              <a:t>satellite</a:t>
            </a:r>
            <a:endParaRPr lang="de-DE" sz="18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A515537-E1AE-514C-82EE-906D0D2C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OCI-</a:t>
            </a:r>
            <a:r>
              <a:rPr lang="de-DE" dirty="0" err="1"/>
              <a:t>analogous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EFE88E33-D274-7647-B329-15E587A2DA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806" y="3232854"/>
            <a:ext cx="2566407" cy="1273912"/>
          </a:xfrm>
          <a:prstGeom prst="rect">
            <a:avLst/>
          </a:prstGeom>
        </p:spPr>
      </p:pic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6710DED3-5272-9A47-9935-473EA4508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3850" y="4659982"/>
            <a:ext cx="6552406" cy="287684"/>
          </a:xfrm>
        </p:spPr>
        <p:txBody>
          <a:bodyPr/>
          <a:lstStyle/>
          <a:p>
            <a:r>
              <a:rPr lang="en-GB" dirty="0"/>
              <a:t>NASA King Air B-200 with AVIRIS NG, photo by Karin Hofer (NZZ)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EA3591D3-0AAC-1B4A-A049-86BD2B94E3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19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78"/>
    </mc:Choice>
    <mc:Fallback xmlns="">
      <p:transition spd="slow" advTm="63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B4EDFD9-F258-F745-A088-E8018CDCB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323032"/>
            <a:ext cx="3168154" cy="1439093"/>
          </a:xfrm>
        </p:spPr>
        <p:txBody>
          <a:bodyPr>
            <a:normAutofit/>
          </a:bodyPr>
          <a:lstStyle/>
          <a:p>
            <a:r>
              <a:rPr lang="en-US" sz="2200" noProof="0" dirty="0"/>
              <a:t>IOP calibration:</a:t>
            </a:r>
          </a:p>
          <a:p>
            <a:pPr marL="319088" indent="-319088">
              <a:buFont typeface="Arial" panose="020B0604020202020204" pitchFamily="34" charset="0"/>
              <a:buChar char="•"/>
            </a:pPr>
            <a:r>
              <a:rPr lang="en-US" sz="1600" dirty="0"/>
              <a:t>Optical closure with Thetis AOP</a:t>
            </a:r>
          </a:p>
          <a:p>
            <a:pPr marL="319088" indent="-319088">
              <a:buFont typeface="Arial" panose="020B0604020202020204" pitchFamily="34" charset="0"/>
              <a:buChar char="•"/>
            </a:pPr>
            <a:r>
              <a:rPr lang="en-US" sz="1600" noProof="0" dirty="0"/>
              <a:t>TSM, CDOM</a:t>
            </a:r>
          </a:p>
          <a:p>
            <a:pPr marL="319088" indent="-319088">
              <a:buFont typeface="Arial" panose="020B0604020202020204" pitchFamily="34" charset="0"/>
              <a:buChar char="•"/>
            </a:pPr>
            <a:r>
              <a:rPr lang="en-US" sz="1600" noProof="0" dirty="0" err="1"/>
              <a:t>a</a:t>
            </a:r>
            <a:r>
              <a:rPr lang="en-US" sz="1600" baseline="-25000" noProof="0" dirty="0" err="1"/>
              <a:t>pig</a:t>
            </a:r>
            <a:r>
              <a:rPr lang="en-US" sz="1600" noProof="0" dirty="0"/>
              <a:t>, </a:t>
            </a:r>
            <a:r>
              <a:rPr lang="en-US" sz="1600" noProof="0" dirty="0" err="1"/>
              <a:t>a</a:t>
            </a:r>
            <a:r>
              <a:rPr lang="en-US" sz="1600" baseline="-25000" noProof="0" dirty="0" err="1"/>
              <a:t>det</a:t>
            </a:r>
            <a:endParaRPr lang="en-US" sz="1600" baseline="-25000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172627A-C735-B242-9728-A2AD7DCFF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Methods and fieldwork summary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147441-7C79-AB4B-A8CD-3231F33EA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5876989C-1F1B-B847-B4B9-11AEFD39CC27}"/>
              </a:ext>
            </a:extLst>
          </p:cNvPr>
          <p:cNvSpPr txBox="1">
            <a:spLocks/>
          </p:cNvSpPr>
          <p:nvPr/>
        </p:nvSpPr>
        <p:spPr>
          <a:xfrm>
            <a:off x="539750" y="3003798"/>
            <a:ext cx="3168154" cy="143909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75000"/>
              <a:buFontTx/>
              <a:buNone/>
              <a:defRPr sz="27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2880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80000"/>
              <a:buFont typeface="Courier New" pitchFamily="49" charset="0"/>
              <a:buNone/>
              <a:defRPr sz="2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AVIRIS ground truth:</a:t>
            </a:r>
          </a:p>
          <a:p>
            <a:pPr marL="319088" indent="-319088">
              <a:buFont typeface="Arial" panose="020B0604020202020204" pitchFamily="34" charset="0"/>
              <a:buChar char="•"/>
            </a:pPr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set of AOP/IOP devices</a:t>
            </a:r>
          </a:p>
          <a:p>
            <a:pPr marL="319088" indent="-319088">
              <a:buFont typeface="Arial" panose="020B0604020202020204" pitchFamily="34" charset="0"/>
              <a:buChar char="•"/>
            </a:pPr>
            <a:r>
              <a:rPr lang="en-US" sz="1600" dirty="0"/>
              <a:t>Fast-track sampling with CTD/fluorescence probe</a:t>
            </a:r>
          </a:p>
          <a:p>
            <a:pPr marL="319088" indent="-319088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3FB44236-E2EB-E04D-836F-E8AA13F0DD4C}"/>
              </a:ext>
            </a:extLst>
          </p:cNvPr>
          <p:cNvSpPr txBox="1">
            <a:spLocks/>
          </p:cNvSpPr>
          <p:nvPr/>
        </p:nvSpPr>
        <p:spPr>
          <a:xfrm>
            <a:off x="4583648" y="1323031"/>
            <a:ext cx="3372728" cy="1439093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75000"/>
              <a:buFontTx/>
              <a:buNone/>
              <a:defRPr sz="27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2880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80000"/>
              <a:buFont typeface="Courier New" pitchFamily="49" charset="0"/>
              <a:buNone/>
              <a:defRPr sz="2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AVIRIS pre-processing:</a:t>
            </a:r>
          </a:p>
          <a:p>
            <a:pPr marL="319088" indent="-319088">
              <a:buFont typeface="Arial" panose="020B0604020202020204" pitchFamily="34" charset="0"/>
              <a:buChar char="•"/>
            </a:pPr>
            <a:r>
              <a:rPr lang="en-US" sz="1600" dirty="0"/>
              <a:t>Atmospheric correction review (e.g. </a:t>
            </a:r>
            <a:r>
              <a:rPr lang="en-US" sz="1600" dirty="0" err="1"/>
              <a:t>Isofit</a:t>
            </a:r>
            <a:r>
              <a:rPr lang="en-US" sz="1600" dirty="0"/>
              <a:t>, ATCOR)</a:t>
            </a:r>
          </a:p>
          <a:p>
            <a:pPr marL="319088" indent="-319088">
              <a:buFont typeface="Arial" panose="020B0604020202020204" pitchFamily="34" charset="0"/>
              <a:buChar char="•"/>
            </a:pPr>
            <a:r>
              <a:rPr lang="en-US" sz="1600" dirty="0"/>
              <a:t>Preventing inappropriate assumptions on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w</a:t>
            </a:r>
            <a:r>
              <a:rPr lang="en-US" sz="1600" dirty="0"/>
              <a:t>(vis)</a:t>
            </a:r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B18FA70C-78E8-CB49-9DB3-D73F87752790}"/>
              </a:ext>
            </a:extLst>
          </p:cNvPr>
          <p:cNvSpPr txBox="1">
            <a:spLocks/>
          </p:cNvSpPr>
          <p:nvPr/>
        </p:nvSpPr>
        <p:spPr>
          <a:xfrm>
            <a:off x="4583648" y="3220886"/>
            <a:ext cx="3168154" cy="143909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75000"/>
              <a:buFontTx/>
              <a:buNone/>
              <a:defRPr sz="27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2880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80000"/>
              <a:buFont typeface="Courier New" pitchFamily="49" charset="0"/>
              <a:buNone/>
              <a:defRPr sz="2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Hydrodynamic model:</a:t>
            </a:r>
          </a:p>
          <a:p>
            <a:pPr marL="319088" indent="-319088">
              <a:buFont typeface="Arial" panose="020B0604020202020204" pitchFamily="34" charset="0"/>
              <a:buChar char="•"/>
            </a:pPr>
            <a:r>
              <a:rPr lang="en-US" sz="1600" dirty="0"/>
              <a:t>Further development in parallel project (</a:t>
            </a:r>
            <a:r>
              <a:rPr lang="en-US" sz="1600" dirty="0" err="1"/>
              <a:t>datalakes</a:t>
            </a:r>
            <a:r>
              <a:rPr lang="en-US" sz="1600" dirty="0"/>
              <a:t>)</a:t>
            </a:r>
          </a:p>
          <a:p>
            <a:pPr marL="319088" indent="-319088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5DED3AA-7CFC-CC46-A684-7E42FB892E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265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52"/>
    </mc:Choice>
    <mc:Fallback xmlns="">
      <p:transition spd="slow" advTm="104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6C3DE5A-C2DB-3E47-B7CA-69A202B36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419622"/>
            <a:ext cx="8064500" cy="3241279"/>
          </a:xfrm>
        </p:spPr>
        <p:txBody>
          <a:bodyPr>
            <a:noAutofit/>
          </a:bodyPr>
          <a:lstStyle/>
          <a:p>
            <a:pPr marL="342900" indent="-342900">
              <a:spcAft>
                <a:spcPts val="1800"/>
              </a:spcAft>
              <a:buAutoNum type="arabicPeriod"/>
            </a:pPr>
            <a:r>
              <a:rPr lang="en-US" sz="2000" dirty="0"/>
              <a:t>AVIRIS NG processing chain</a:t>
            </a:r>
          </a:p>
          <a:p>
            <a:pPr marL="342900" indent="-342900">
              <a:spcAft>
                <a:spcPts val="1800"/>
              </a:spcAft>
              <a:buAutoNum type="arabicPeriod"/>
            </a:pPr>
            <a:r>
              <a:rPr lang="de-CH" sz="2000" dirty="0"/>
              <a:t>AVIRIS NG </a:t>
            </a:r>
            <a:r>
              <a:rPr lang="de-CH" sz="2000" i="1" dirty="0" err="1"/>
              <a:t>R</a:t>
            </a:r>
            <a:r>
              <a:rPr lang="de-CH" sz="2000" i="1" baseline="-25000" dirty="0" err="1"/>
              <a:t>w</a:t>
            </a:r>
            <a:r>
              <a:rPr lang="de-CH" sz="2000" dirty="0"/>
              <a:t> </a:t>
            </a:r>
            <a:r>
              <a:rPr lang="de-CH" sz="2000" dirty="0" err="1"/>
              <a:t>products</a:t>
            </a:r>
            <a:endParaRPr lang="de-CH" sz="2000" dirty="0"/>
          </a:p>
          <a:p>
            <a:pPr marL="342900" indent="-342900">
              <a:spcAft>
                <a:spcPts val="1800"/>
              </a:spcAft>
              <a:buAutoNum type="arabicPeriod"/>
            </a:pPr>
            <a:r>
              <a:rPr lang="en-US" sz="2000" dirty="0"/>
              <a:t>A model that approximates optical from physical stratification</a:t>
            </a:r>
          </a:p>
          <a:p>
            <a:pPr marL="342900" indent="-342900">
              <a:spcAft>
                <a:spcPts val="1800"/>
              </a:spcAft>
              <a:buAutoNum type="arabicPeriod"/>
            </a:pPr>
            <a:r>
              <a:rPr lang="en-US" sz="2000" dirty="0"/>
              <a:t>A model that relates vertically non-uniform IOP to </a:t>
            </a:r>
            <a:r>
              <a:rPr lang="en-US" sz="2000" i="1" dirty="0" err="1"/>
              <a:t>R</a:t>
            </a:r>
            <a:r>
              <a:rPr lang="en-US" sz="2000" i="1" baseline="-25000" dirty="0" err="1"/>
              <a:t>w</a:t>
            </a:r>
            <a:endParaRPr lang="en-US" sz="2000" i="1" baseline="-25000" dirty="0"/>
          </a:p>
          <a:p>
            <a:pPr marL="342900" indent="-342900">
              <a:spcAft>
                <a:spcPts val="1800"/>
              </a:spcAft>
              <a:buAutoNum type="arabicPeriod"/>
            </a:pPr>
            <a:r>
              <a:rPr lang="en-US" sz="2000" dirty="0"/>
              <a:t>A retrieval algorithm implemented as SNAP-Python plugin</a:t>
            </a:r>
            <a:endParaRPr lang="de-CH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9795146-D77F-0044-8BF3-4641877C3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Deliverables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6BB02C-0FEA-EE4D-9704-78E682FBC0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26CB7E8-00AC-0741-A6D6-73C120C1C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8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37"/>
    </mc:Choice>
    <mc:Fallback xmlns="">
      <p:transition spd="slow" advTm="33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8A053B4-ED95-6D42-91DE-3BB8CAD82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98" y="371826"/>
            <a:ext cx="8496300" cy="477054"/>
          </a:xfrm>
        </p:spPr>
        <p:txBody>
          <a:bodyPr/>
          <a:lstStyle/>
          <a:p>
            <a:r>
              <a:rPr lang="en-US" sz="3100" noProof="0" dirty="0"/>
              <a:t>Performance assessment: Is this even working?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B8DA99-DAEB-834C-9430-921CF95F38F0}"/>
              </a:ext>
            </a:extLst>
          </p:cNvPr>
          <p:cNvSpPr txBox="1">
            <a:spLocks/>
          </p:cNvSpPr>
          <p:nvPr/>
        </p:nvSpPr>
        <p:spPr>
          <a:xfrm>
            <a:off x="323850" y="4659982"/>
            <a:ext cx="6552406" cy="28768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l" defTabSz="914400" rtl="0" eaLnBrk="1" latinLnBrk="0" hangingPunct="1">
              <a:spcAft>
                <a:spcPts val="600"/>
              </a:spcAft>
              <a:defRPr sz="1000" i="1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Downhill-Simplex retrieval result for a 60 m resampled Sentinel-2A 3x3 km subset around SHL2 on 2016-08-23,</a:t>
            </a:r>
            <a:br>
              <a:rPr lang="en-GB" dirty="0"/>
            </a:br>
            <a:r>
              <a:rPr lang="en-GB" dirty="0"/>
              <a:t>using a constrained layer boundary depth at </a:t>
            </a:r>
            <a:r>
              <a:rPr lang="en-GB" b="1" dirty="0"/>
              <a:t>z=8 m </a:t>
            </a:r>
            <a:r>
              <a:rPr lang="en-GB" dirty="0"/>
              <a:t>and </a:t>
            </a:r>
            <a:r>
              <a:rPr lang="en-GB" b="1" dirty="0" err="1"/>
              <a:t>chl</a:t>
            </a:r>
            <a:r>
              <a:rPr lang="en-GB" b="1" dirty="0"/>
              <a:t>=1.79</a:t>
            </a:r>
            <a:r>
              <a:rPr lang="en-GB" dirty="0"/>
              <a:t> </a:t>
            </a:r>
            <a:r>
              <a:rPr lang="en-GB" b="1" dirty="0"/>
              <a:t>mg/m</a:t>
            </a:r>
            <a:r>
              <a:rPr lang="en-GB" b="1" baseline="30000" dirty="0"/>
              <a:t>3</a:t>
            </a:r>
            <a:r>
              <a:rPr lang="en-GB" dirty="0"/>
              <a:t> at all depths for optimization.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5281B20-E24D-C843-BC2D-DDE98CDAA06A}"/>
              </a:ext>
            </a:extLst>
          </p:cNvPr>
          <p:cNvPicPr>
            <a:picLocks noChangeAspect="1"/>
          </p:cNvPicPr>
          <p:nvPr/>
        </p:nvPicPr>
        <p:blipFill rotWithShape="1"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83"/>
          <a:stretch>
            <a:fillRect/>
          </a:stretch>
        </p:blipFill>
        <p:spPr bwMode="auto">
          <a:xfrm>
            <a:off x="5652120" y="1131590"/>
            <a:ext cx="3143677" cy="307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B1374CA-640E-DF4A-819B-9088449853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" t="233" r="364"/>
          <a:stretch/>
        </p:blipFill>
        <p:spPr>
          <a:xfrm>
            <a:off x="403224" y="1631949"/>
            <a:ext cx="2327275" cy="2334531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B1D5A02-1CAA-4149-B35C-F5299FBA559E}"/>
              </a:ext>
            </a:extLst>
          </p:cNvPr>
          <p:cNvPicPr/>
          <p:nvPr/>
        </p:nvPicPr>
        <p:blipFill rotWithShape="1"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277"/>
          <a:stretch>
            <a:fillRect/>
          </a:stretch>
        </p:blipFill>
        <p:spPr bwMode="auto">
          <a:xfrm>
            <a:off x="2799813" y="1131590"/>
            <a:ext cx="2852307" cy="30758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E099296-AED6-3943-96AF-E9B2FCD25610}"/>
              </a:ext>
            </a:extLst>
          </p:cNvPr>
          <p:cNvGrpSpPr/>
          <p:nvPr/>
        </p:nvGrpSpPr>
        <p:grpSpPr>
          <a:xfrm>
            <a:off x="1115616" y="2941983"/>
            <a:ext cx="1718680" cy="1334073"/>
            <a:chOff x="1115616" y="2941983"/>
            <a:chExt cx="1718680" cy="1334073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0086A0A6-5B7D-2E40-A9AB-E8A62770D1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4982" r="66642" b="50289"/>
            <a:stretch/>
          </p:blipFill>
          <p:spPr>
            <a:xfrm>
              <a:off x="1115616" y="2941983"/>
              <a:ext cx="1718680" cy="1334073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AF779612-C383-5746-BB20-5E671A3C0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091" t="76148" r="-628" b="13405"/>
            <a:stretch/>
          </p:blipFill>
          <p:spPr>
            <a:xfrm>
              <a:off x="1835696" y="3075806"/>
              <a:ext cx="806511" cy="279748"/>
            </a:xfrm>
            <a:prstGeom prst="rect">
              <a:avLst/>
            </a:prstGeom>
          </p:spPr>
        </p:pic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AE5E70D-1F06-184E-967F-35DA3785FB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868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75"/>
    </mc:Choice>
    <mc:Fallback xmlns="">
      <p:transition spd="slow" advTm="112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224FA51-196C-A045-89F8-5D5D37F4FB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275606"/>
            <a:ext cx="8064500" cy="3385295"/>
          </a:xfrm>
        </p:spPr>
        <p:txBody>
          <a:bodyPr>
            <a:normAutofit fontScale="62500" lnSpcReduction="20000"/>
          </a:bodyPr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noProof="0" dirty="0"/>
              <a:t>Qualitative assessment will be sufficient for main concerns -</a:t>
            </a:r>
          </a:p>
          <a:p>
            <a:pPr marL="287338" lvl="1">
              <a:tabLst>
                <a:tab pos="666750" algn="l"/>
              </a:tabLst>
            </a:pPr>
            <a:r>
              <a:rPr lang="en-US" dirty="0"/>
              <a:t>	are the layer boundary depths reasonable?</a:t>
            </a:r>
          </a:p>
          <a:p>
            <a:pPr marL="287338" lvl="1">
              <a:spcAft>
                <a:spcPts val="1800"/>
              </a:spcAft>
              <a:tabLst>
                <a:tab pos="666750" algn="l"/>
              </a:tabLst>
            </a:pPr>
            <a:r>
              <a:rPr lang="en-US" noProof="0" dirty="0"/>
              <a:t>	are the vertical gradients reasonable?</a:t>
            </a:r>
          </a:p>
          <a:p>
            <a:pPr marL="342238" indent="-3429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666750" algn="l"/>
              </a:tabLst>
            </a:pPr>
            <a:r>
              <a:rPr lang="en-US" dirty="0"/>
              <a:t>For in-depth assessment we will adopt the performance metrics proposed by </a:t>
            </a:r>
            <a:r>
              <a:rPr lang="en-US" dirty="0" err="1"/>
              <a:t>Seegers</a:t>
            </a:r>
            <a:r>
              <a:rPr lang="en-US" dirty="0"/>
              <a:t> et al. (2018)</a:t>
            </a:r>
          </a:p>
          <a:p>
            <a:pPr marL="342238" indent="-3429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666750" algn="l"/>
              </a:tabLst>
            </a:pPr>
            <a:r>
              <a:rPr lang="en-US" dirty="0"/>
              <a:t>The spatial domain of applicability is theoretically large, given that most lakes worldwide are oligotrophic- or mesotrophic. Most remote sensing studies focus however on eutrophic lakes, where vertical non-uniformities are negligible</a:t>
            </a:r>
          </a:p>
          <a:p>
            <a:pPr marL="342238" indent="-3429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666750" algn="l"/>
              </a:tabLst>
            </a:pPr>
            <a:r>
              <a:rPr lang="en-US" noProof="0" dirty="0"/>
              <a:t>Our retrieval algorithm will probably require automated IOP profiles, a hydrodynamic model or comparable a priori knowledge as input in order to manage </a:t>
            </a:r>
            <a:r>
              <a:rPr lang="en-US" noProof="0" dirty="0" err="1"/>
              <a:t>il</a:t>
            </a:r>
            <a:r>
              <a:rPr lang="en-US" dirty="0"/>
              <a:t>l-posed spectral signals</a:t>
            </a:r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8A053B4-ED95-6D42-91DE-3BB8CAD82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noProof="0" dirty="0"/>
              <a:t>Performance and uncertainty assessment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5E36CD-678F-DF44-8D69-17622C6E0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Seegers, B.N., Stumpf, R.P., Schaeffer, B.A., </a:t>
            </a:r>
            <a:r>
              <a:rPr lang="de-DE" dirty="0" err="1"/>
              <a:t>Loftin</a:t>
            </a:r>
            <a:r>
              <a:rPr lang="de-DE" dirty="0"/>
              <a:t>, K.A., </a:t>
            </a:r>
            <a:r>
              <a:rPr lang="de-DE" dirty="0" err="1"/>
              <a:t>Werdell</a:t>
            </a:r>
            <a:r>
              <a:rPr lang="de-DE" dirty="0"/>
              <a:t>, P.J., 2018. Performance </a:t>
            </a:r>
            <a:r>
              <a:rPr lang="de-DE" dirty="0" err="1"/>
              <a:t>metrics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assessment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satellite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products</a:t>
            </a:r>
            <a:r>
              <a:rPr lang="de-DE" dirty="0"/>
              <a:t>: an </a:t>
            </a:r>
            <a:r>
              <a:rPr lang="de-DE" dirty="0" err="1"/>
              <a:t>ocean</a:t>
            </a:r>
            <a:r>
              <a:rPr lang="de-DE" dirty="0"/>
              <a:t> </a:t>
            </a:r>
            <a:r>
              <a:rPr lang="de-DE" dirty="0" err="1"/>
              <a:t>color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. </a:t>
            </a:r>
            <a:r>
              <a:rPr lang="de-DE" dirty="0" err="1"/>
              <a:t>Optics</a:t>
            </a:r>
            <a:r>
              <a:rPr lang="de-DE" dirty="0"/>
              <a:t> express 26, 7404–7422</a:t>
            </a: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0EC3790-2DC3-4E4B-B9DB-77FF3C571E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31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13"/>
    </mc:Choice>
    <mc:Fallback xmlns="">
      <p:transition spd="slow" advTm="5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4036A60-E3D6-7F40-B2F2-E5C309612B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This isn’t a very popular research topic yet, we appreciate all suggestions all opinions</a:t>
            </a:r>
          </a:p>
          <a:p>
            <a:endParaRPr lang="en-US" dirty="0"/>
          </a:p>
          <a:p>
            <a:r>
              <a:rPr lang="en-US" dirty="0"/>
              <a:t>We’re happy to help as PACE-SAT European branch where needed</a:t>
            </a:r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4CF62-8D01-9E4B-BF4B-D6B7A46F7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Final remarks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93BDAF-27EA-F549-87B2-C1159BAF5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7F2EB47-2A6F-DF49-9E3D-E37E7E2BC9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27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73"/>
    </mc:Choice>
    <mc:Fallback xmlns="">
      <p:transition spd="slow" advTm="35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0645C9F-54D6-0048-83EB-438169C509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2CE84D6-3AEA-7345-85E0-16F88DF86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Team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229DF5-0E26-614C-B158-C72ED844B1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750" y="3567572"/>
            <a:ext cx="1658653" cy="719732"/>
          </a:xfrm>
        </p:spPr>
        <p:txBody>
          <a:bodyPr/>
          <a:lstStyle/>
          <a:p>
            <a:r>
              <a:rPr lang="en-GB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Daniel Odermatt</a:t>
            </a:r>
          </a:p>
          <a:p>
            <a:pPr>
              <a:spcAft>
                <a:spcPts val="200"/>
              </a:spcAft>
            </a:pPr>
            <a:r>
              <a:rPr lang="en-GB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Aquatic remote sensing</a:t>
            </a:r>
          </a:p>
          <a:p>
            <a:pPr>
              <a:spcAft>
                <a:spcPts val="200"/>
              </a:spcAft>
            </a:pPr>
            <a:r>
              <a:rPr lang="en-GB" dirty="0">
                <a:solidFill>
                  <a:schemeClr val="tx1">
                    <a:lumMod val="90000"/>
                    <a:lumOff val="10000"/>
                  </a:schemeClr>
                </a:solidFill>
              </a:rPr>
              <a:t>Group leader tenure track</a:t>
            </a:r>
          </a:p>
          <a:p>
            <a:pPr>
              <a:spcAft>
                <a:spcPts val="200"/>
              </a:spcAft>
            </a:pPr>
            <a:r>
              <a:rPr lang="en-GB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Eawag dept. Surface Waters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819F0C1-4595-6545-B05C-7CBB1E9722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1203598"/>
            <a:ext cx="1658653" cy="221153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8F0A6DE-BA1E-0342-BBFA-DF0B3D084E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750" y="1479701"/>
            <a:ext cx="2520501" cy="165933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4E3A06F-EF9E-A641-A7D5-EC8505D08A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7598" y="1203598"/>
            <a:ext cx="1658653" cy="221153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9E8759B-C2D3-0641-8FC4-D596C949C7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5597" y="1203598"/>
            <a:ext cx="1658653" cy="2211537"/>
          </a:xfrm>
          <a:prstGeom prst="rect">
            <a:avLst/>
          </a:prstGeom>
        </p:spPr>
      </p:pic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6A7C71A9-E8B7-284A-BBB7-4251B234BD25}"/>
              </a:ext>
            </a:extLst>
          </p:cNvPr>
          <p:cNvSpPr txBox="1">
            <a:spLocks/>
          </p:cNvSpPr>
          <p:nvPr/>
        </p:nvSpPr>
        <p:spPr>
          <a:xfrm>
            <a:off x="2663887" y="3559508"/>
            <a:ext cx="1968226" cy="719732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l" defTabSz="914400" rtl="0" eaLnBrk="1" latinLnBrk="0" hangingPunct="1">
              <a:spcAft>
                <a:spcPts val="600"/>
              </a:spcAft>
              <a:defRPr sz="1000" i="1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Alexander </a:t>
            </a:r>
            <a:r>
              <a:rPr lang="en-GB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Damm</a:t>
            </a:r>
            <a:endParaRPr lang="en-GB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en-GB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Hyperspectral remote sensing</a:t>
            </a:r>
          </a:p>
          <a:p>
            <a:pPr>
              <a:spcAft>
                <a:spcPts val="200"/>
              </a:spcAft>
            </a:pPr>
            <a:r>
              <a:rPr lang="en-GB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Professor tenure track</a:t>
            </a:r>
          </a:p>
          <a:p>
            <a:pPr>
              <a:spcAft>
                <a:spcPts val="200"/>
              </a:spcAft>
            </a:pPr>
            <a:r>
              <a:rPr lang="en-GB" dirty="0">
                <a:solidFill>
                  <a:schemeClr val="tx1">
                    <a:lumMod val="90000"/>
                    <a:lumOff val="10000"/>
                  </a:schemeClr>
                </a:solidFill>
              </a:rPr>
              <a:t>University of Zurich, RSWS</a:t>
            </a:r>
          </a:p>
        </p:txBody>
      </p:sp>
      <p:sp>
        <p:nvSpPr>
          <p:cNvPr id="16" name="Fußzeilenplatzhalter 3">
            <a:extLst>
              <a:ext uri="{FF2B5EF4-FFF2-40B4-BE49-F238E27FC236}">
                <a16:creationId xmlns:a16="http://schemas.microsoft.com/office/drawing/2014/main" id="{95BA3D9A-63F2-A04C-AC4D-0012F361D72C}"/>
              </a:ext>
            </a:extLst>
          </p:cNvPr>
          <p:cNvSpPr txBox="1">
            <a:spLocks/>
          </p:cNvSpPr>
          <p:nvPr/>
        </p:nvSpPr>
        <p:spPr>
          <a:xfrm>
            <a:off x="5097597" y="3567572"/>
            <a:ext cx="1658653" cy="719732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l" defTabSz="914400" rtl="0" eaLnBrk="1" latinLnBrk="0" hangingPunct="1">
              <a:spcAft>
                <a:spcPts val="600"/>
              </a:spcAft>
              <a:defRPr sz="1000" i="1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Camille </a:t>
            </a:r>
            <a:r>
              <a:rPr lang="en-GB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Minaudo</a:t>
            </a:r>
            <a:endParaRPr lang="en-GB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en-GB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IOP measurements</a:t>
            </a:r>
          </a:p>
          <a:p>
            <a:pPr>
              <a:spcAft>
                <a:spcPts val="200"/>
              </a:spcAft>
            </a:pPr>
            <a:r>
              <a:rPr lang="en-GB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Postdoctoral researcher</a:t>
            </a:r>
          </a:p>
          <a:p>
            <a:pPr>
              <a:spcAft>
                <a:spcPts val="200"/>
              </a:spcAft>
            </a:pPr>
            <a:r>
              <a:rPr lang="en-GB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EPFL-ENAC Aquatic Physics</a:t>
            </a:r>
          </a:p>
        </p:txBody>
      </p:sp>
      <p:sp>
        <p:nvSpPr>
          <p:cNvPr id="17" name="Fußzeilenplatzhalter 3">
            <a:extLst>
              <a:ext uri="{FF2B5EF4-FFF2-40B4-BE49-F238E27FC236}">
                <a16:creationId xmlns:a16="http://schemas.microsoft.com/office/drawing/2014/main" id="{7F2E772A-FB21-AB40-9289-BEE7BE6CAF11}"/>
              </a:ext>
            </a:extLst>
          </p:cNvPr>
          <p:cNvSpPr txBox="1">
            <a:spLocks/>
          </p:cNvSpPr>
          <p:nvPr/>
        </p:nvSpPr>
        <p:spPr>
          <a:xfrm>
            <a:off x="6945597" y="3559508"/>
            <a:ext cx="1968226" cy="719732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l" defTabSz="914400" rtl="0" eaLnBrk="1" latinLnBrk="0" hangingPunct="1">
              <a:spcAft>
                <a:spcPts val="600"/>
              </a:spcAft>
              <a:defRPr sz="1000" i="1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Abolfazl</a:t>
            </a:r>
            <a:r>
              <a:rPr lang="en-GB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Irani </a:t>
            </a:r>
            <a:r>
              <a:rPr lang="en-GB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Rahaghi</a:t>
            </a:r>
            <a:endParaRPr lang="en-GB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en-GB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Project scientist</a:t>
            </a:r>
          </a:p>
          <a:p>
            <a:pPr>
              <a:spcAft>
                <a:spcPts val="200"/>
              </a:spcAft>
            </a:pPr>
            <a:r>
              <a:rPr lang="en-GB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Postdoctoral researcher</a:t>
            </a:r>
          </a:p>
          <a:p>
            <a:pPr>
              <a:spcAft>
                <a:spcPts val="200"/>
              </a:spcAft>
            </a:pPr>
            <a:r>
              <a:rPr lang="en-GB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Eawag dept. Surface Waters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066DEDE-4D99-914D-B300-2EE84A6C19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264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91"/>
    </mc:Choice>
    <mc:Fallback xmlns="">
      <p:transition spd="slow" advTm="63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0096FCD-FD7A-9344-9508-11B715444D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"/>
          <a:stretch/>
        </p:blipFill>
        <p:spPr>
          <a:xfrm>
            <a:off x="0" y="0"/>
            <a:ext cx="9144000" cy="5144400"/>
          </a:xfrm>
          <a:prstGeom prst="rect">
            <a:avLst/>
          </a:prstGeom>
        </p:spPr>
      </p:pic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44B86F01-BB42-A648-8848-7EE5044AC7A9}"/>
              </a:ext>
            </a:extLst>
          </p:cNvPr>
          <p:cNvSpPr txBox="1">
            <a:spLocks/>
          </p:cNvSpPr>
          <p:nvPr/>
        </p:nvSpPr>
        <p:spPr>
          <a:xfrm>
            <a:off x="179512" y="4659982"/>
            <a:ext cx="7308304" cy="2876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e-DE"/>
            </a:defPPr>
            <a:lvl1pPr marL="0" algn="l" defTabSz="914400" rtl="0" eaLnBrk="1" latinLnBrk="0" hangingPunct="1">
              <a:spcAft>
                <a:spcPts val="600"/>
              </a:spcAft>
              <a:defRPr sz="1000" i="1" kern="1200">
                <a:solidFill>
                  <a:srgbClr val="BFBFBF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7" name="Titel 10">
            <a:extLst>
              <a:ext uri="{FF2B5EF4-FFF2-40B4-BE49-F238E27FC236}">
                <a16:creationId xmlns:a16="http://schemas.microsoft.com/office/drawing/2014/main" id="{0639C303-EAD6-9A4B-BC2E-E0E74FD25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98" y="371826"/>
            <a:ext cx="8496300" cy="461665"/>
          </a:xfrm>
          <a:solidFill>
            <a:schemeClr val="bg1">
              <a:lumMod val="95000"/>
              <a:alpha val="50000"/>
            </a:schemeClr>
          </a:solidFill>
        </p:spPr>
        <p:txBody>
          <a:bodyPr/>
          <a:lstStyle/>
          <a:p>
            <a:r>
              <a:rPr lang="en-US" sz="3000" noProof="0" dirty="0"/>
              <a:t> Lake Geneva spring bloom, 2020-04-14 (S-2A)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E5D5736-8523-4F46-9EF6-1D2E307909E9}"/>
              </a:ext>
            </a:extLst>
          </p:cNvPr>
          <p:cNvSpPr/>
          <p:nvPr/>
        </p:nvSpPr>
        <p:spPr>
          <a:xfrm>
            <a:off x="6551917" y="3075806"/>
            <a:ext cx="2398059" cy="1800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2B34FA0-E862-2D40-87BE-2390C0731D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977" y="3076006"/>
            <a:ext cx="2376000" cy="180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46CE436-E4D1-B542-B9C6-8ED8D20731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918" y="3076006"/>
            <a:ext cx="2400000" cy="1800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1FD05AA-AB27-A74D-9BA2-33B47EDEA11E}"/>
              </a:ext>
            </a:extLst>
          </p:cNvPr>
          <p:cNvSpPr/>
          <p:nvPr/>
        </p:nvSpPr>
        <p:spPr>
          <a:xfrm>
            <a:off x="7485583" y="4360019"/>
            <a:ext cx="72008" cy="7200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0F0375A2-482C-A843-89BF-EC21B9165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5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75"/>
    </mc:Choice>
    <mc:Fallback xmlns="">
      <p:transition spd="slow" advTm="46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B3DA0D4-F119-384F-822B-71CEF48F79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20" y="0"/>
            <a:ext cx="9148111" cy="5143500"/>
          </a:xfrm>
          <a:prstGeom prst="rect">
            <a:avLst/>
          </a:prstGeom>
        </p:spPr>
      </p:pic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44B86F01-BB42-A648-8848-7EE5044AC7A9}"/>
              </a:ext>
            </a:extLst>
          </p:cNvPr>
          <p:cNvSpPr txBox="1">
            <a:spLocks/>
          </p:cNvSpPr>
          <p:nvPr/>
        </p:nvSpPr>
        <p:spPr>
          <a:xfrm>
            <a:off x="179512" y="4659982"/>
            <a:ext cx="7308304" cy="2876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e-DE"/>
            </a:defPPr>
            <a:lvl1pPr marL="0" algn="l" defTabSz="914400" rtl="0" eaLnBrk="1" latinLnBrk="0" hangingPunct="1">
              <a:spcAft>
                <a:spcPts val="600"/>
              </a:spcAft>
              <a:defRPr sz="1000" i="1" kern="1200">
                <a:solidFill>
                  <a:srgbClr val="BFBFBF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2D3CFB79-8875-F240-A6F7-F08DB0257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98" y="371826"/>
            <a:ext cx="8496300" cy="461665"/>
          </a:xfrm>
          <a:solidFill>
            <a:schemeClr val="bg1">
              <a:lumMod val="95000"/>
              <a:alpha val="50000"/>
            </a:schemeClr>
          </a:solidFill>
        </p:spPr>
        <p:txBody>
          <a:bodyPr/>
          <a:lstStyle/>
          <a:p>
            <a:r>
              <a:rPr lang="en-US" sz="3000" noProof="0" dirty="0"/>
              <a:t> Floating pollen, 2020-04-24 (S-2A)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83A41A-61D9-8D4A-9AC3-B469767DC2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80" y="2947358"/>
            <a:ext cx="3565680" cy="1892456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9A8A62D-3494-DF48-959A-111A3D7AE1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93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05"/>
    </mc:Choice>
    <mc:Fallback xmlns="">
      <p:transition spd="slow" advTm="41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0137F0E-FA54-AE40-8517-411A4EBA8A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44B86F01-BB42-A648-8848-7EE5044AC7A9}"/>
              </a:ext>
            </a:extLst>
          </p:cNvPr>
          <p:cNvSpPr txBox="1">
            <a:spLocks/>
          </p:cNvSpPr>
          <p:nvPr/>
        </p:nvSpPr>
        <p:spPr>
          <a:xfrm>
            <a:off x="179512" y="4659982"/>
            <a:ext cx="7308304" cy="2876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e-DE"/>
            </a:defPPr>
            <a:lvl1pPr marL="0" algn="l" defTabSz="914400" rtl="0" eaLnBrk="1" latinLnBrk="0" hangingPunct="1">
              <a:spcAft>
                <a:spcPts val="600"/>
              </a:spcAft>
              <a:defRPr sz="1000" i="1" kern="1200">
                <a:solidFill>
                  <a:srgbClr val="BFBFBF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0EB7A48E-6C9C-DA4C-9626-00A8DEC0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98" y="371826"/>
            <a:ext cx="8496300" cy="461665"/>
          </a:xfrm>
          <a:solidFill>
            <a:schemeClr val="bg1">
              <a:lumMod val="95000"/>
              <a:alpha val="50000"/>
            </a:schemeClr>
          </a:solidFill>
        </p:spPr>
        <p:txBody>
          <a:bodyPr/>
          <a:lstStyle/>
          <a:p>
            <a:r>
              <a:rPr lang="en-US" sz="3000" noProof="0" dirty="0"/>
              <a:t> Calcite precipitation, 2019-06-29 (S-2A)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D635151-62E3-2D42-B2C7-9452E92FD873}"/>
              </a:ext>
            </a:extLst>
          </p:cNvPr>
          <p:cNvSpPr/>
          <p:nvPr/>
        </p:nvSpPr>
        <p:spPr>
          <a:xfrm>
            <a:off x="6435080" y="1324888"/>
            <a:ext cx="72008" cy="7200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30A6699-66E5-054D-B7C0-EE907809071D}"/>
              </a:ext>
            </a:extLst>
          </p:cNvPr>
          <p:cNvSpPr/>
          <p:nvPr/>
        </p:nvSpPr>
        <p:spPr>
          <a:xfrm>
            <a:off x="5107682" y="1654696"/>
            <a:ext cx="72008" cy="7200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3E3F8F6-C3BA-BF48-AB1F-31320392B01B}"/>
              </a:ext>
            </a:extLst>
          </p:cNvPr>
          <p:cNvSpPr txBox="1"/>
          <p:nvPr/>
        </p:nvSpPr>
        <p:spPr>
          <a:xfrm>
            <a:off x="4381939" y="169070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  <a:latin typeface="Helvetica" pitchFamily="2" charset="0"/>
              </a:rPr>
              <a:t>SHL2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19747D8-20B9-6543-B976-4BFC1B1F21B0}"/>
              </a:ext>
            </a:extLst>
          </p:cNvPr>
          <p:cNvSpPr txBox="1"/>
          <p:nvPr/>
        </p:nvSpPr>
        <p:spPr>
          <a:xfrm>
            <a:off x="6471084" y="1357372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C00000"/>
                </a:solidFill>
                <a:latin typeface="Helvetica" pitchFamily="2" charset="0"/>
              </a:rPr>
              <a:t>LéXPLORE</a:t>
            </a:r>
            <a:endParaRPr lang="de-DE" dirty="0">
              <a:solidFill>
                <a:srgbClr val="C00000"/>
              </a:solidFill>
              <a:latin typeface="Helvetica" pitchFamily="2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942601D-5A23-154E-A8BA-B774E19AE4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82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21"/>
    </mc:Choice>
    <mc:Fallback xmlns="">
      <p:transition spd="slow" advTm="58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334F57B-9679-4349-BFC7-D7C3DE5494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86166D0-6EA2-6A49-91C5-EC9087C07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s</a:t>
            </a:r>
            <a:r>
              <a:rPr lang="en-US" noProof="0" dirty="0" err="1"/>
              <a:t>tratification</a:t>
            </a:r>
            <a:r>
              <a:rPr lang="en-US" noProof="0" dirty="0"/>
              <a:t> at lake center, 2002-2015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AB57CF4-29F9-E04E-AD5F-DCE95802C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Nouchi, V., Odermatt, D., Wüest, A., and Bouffard, D. (2018). Effects of non-uniform vertical constituent profiles on remote sensing reflectance of oligo- to mesotrophic lakes. Eur. J. Remote Sens. 51, 808–821.</a:t>
            </a:r>
            <a:endParaRPr lang="en-GB" dirty="0">
              <a:latin typeface="Helvetica" pitchFamily="2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3371650-8500-6B42-9D33-C21F3AA67E92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202" y="945702"/>
            <a:ext cx="8519596" cy="335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B646EBF-7AFB-FB48-AB9B-4D8B47806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9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69"/>
    </mc:Choice>
    <mc:Fallback xmlns="">
      <p:transition spd="slow" advTm="64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6C3DE5A-C2DB-3E47-B7CA-69A202B36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419622"/>
            <a:ext cx="8064500" cy="3241279"/>
          </a:xfrm>
        </p:spPr>
        <p:txBody>
          <a:bodyPr>
            <a:noAutofit/>
          </a:bodyPr>
          <a:lstStyle/>
          <a:p>
            <a:pPr marL="342900" indent="-342900">
              <a:spcAft>
                <a:spcPts val="1800"/>
              </a:spcAft>
              <a:buAutoNum type="arabicPeriod"/>
            </a:pPr>
            <a:r>
              <a:rPr lang="en-US" sz="1600" dirty="0"/>
              <a:t>Improvement of freshwater remote sensing retrieval methods by taking into account the vertical variation of water quality parameters</a:t>
            </a:r>
          </a:p>
          <a:p>
            <a:pPr marL="342900" indent="-342900">
              <a:spcAft>
                <a:spcPts val="1800"/>
              </a:spcAft>
              <a:buAutoNum type="arabicPeriod"/>
            </a:pPr>
            <a:r>
              <a:rPr lang="en-US" sz="1600" dirty="0"/>
              <a:t>Characterizing the physical and biogeochemical processes underlying the vertical variation of water quality parameters</a:t>
            </a:r>
            <a:endParaRPr lang="de-CH" sz="1600" dirty="0"/>
          </a:p>
          <a:p>
            <a:pPr marL="342900" indent="-342900">
              <a:spcAft>
                <a:spcPts val="1800"/>
              </a:spcAft>
              <a:buAutoNum type="arabicPeriod"/>
            </a:pPr>
            <a:r>
              <a:rPr lang="en-US" sz="1600" dirty="0"/>
              <a:t>Investigating the links between physical stratification, biogeochemical stratification and optical remote sensing signals using hydrodynamic simulations, high-resolution vertical water profiles and hyperspectral airborne (and later on PACE) imagery</a:t>
            </a:r>
            <a:endParaRPr lang="de-CH" sz="1600" dirty="0"/>
          </a:p>
          <a:p>
            <a:pPr marL="342900" indent="-342900">
              <a:spcAft>
                <a:spcPts val="1800"/>
              </a:spcAft>
              <a:buAutoNum type="arabicPeriod"/>
            </a:pPr>
            <a:r>
              <a:rPr lang="en-US" sz="1600" dirty="0"/>
              <a:t>Develop, test, and release a python plugin for SNAP that implements the developed algorithm for use with PACE data</a:t>
            </a:r>
            <a:endParaRPr lang="de-CH" sz="16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9795146-D77F-0044-8BF3-4641877C3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Objectives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6BB02C-0FEA-EE4D-9704-78E682FBC0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7AA77C-02CB-894A-AF08-595F222FA1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777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55"/>
    </mc:Choice>
    <mc:Fallback xmlns="">
      <p:transition spd="slow" advTm="51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2EEF4F1-FCF6-2A45-A178-F8C5C9822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Overall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logic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18A0354-E30C-E043-8A54-08124D407E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022F417-5931-6D48-86C8-57E287D6AD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1455749"/>
            <a:ext cx="2125995" cy="1116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EA21701-C1BE-2D41-9CD4-537B41B78F25}"/>
              </a:ext>
            </a:extLst>
          </p:cNvPr>
          <p:cNvSpPr txBox="1"/>
          <p:nvPr/>
        </p:nvSpPr>
        <p:spPr>
          <a:xfrm>
            <a:off x="335497" y="3622252"/>
            <a:ext cx="211434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/>
              <a:t>Link </a:t>
            </a:r>
            <a:r>
              <a:rPr lang="de-DE" sz="1200" dirty="0" err="1"/>
              <a:t>optical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physical</a:t>
            </a:r>
            <a:r>
              <a:rPr lang="de-DE" sz="1200" dirty="0"/>
              <a:t> </a:t>
            </a:r>
            <a:r>
              <a:rPr lang="de-DE" sz="1200" dirty="0" err="1"/>
              <a:t>stratification</a:t>
            </a:r>
            <a:r>
              <a:rPr lang="de-DE" sz="1200" dirty="0"/>
              <a:t> </a:t>
            </a:r>
            <a:r>
              <a:rPr lang="de-DE" sz="1200" dirty="0" err="1"/>
              <a:t>using</a:t>
            </a:r>
            <a:r>
              <a:rPr lang="de-DE" sz="1200" dirty="0"/>
              <a:t> </a:t>
            </a:r>
            <a:r>
              <a:rPr lang="de-DE" sz="1200" dirty="0" err="1"/>
              <a:t>automated</a:t>
            </a:r>
            <a:r>
              <a:rPr lang="de-DE" sz="1200" dirty="0"/>
              <a:t> </a:t>
            </a:r>
            <a:r>
              <a:rPr lang="de-DE" sz="1200" dirty="0" err="1"/>
              <a:t>profiler</a:t>
            </a:r>
            <a:r>
              <a:rPr lang="de-DE" sz="1200" dirty="0"/>
              <a:t> </a:t>
            </a:r>
            <a:r>
              <a:rPr lang="de-DE" sz="1200" dirty="0" err="1"/>
              <a:t>measurements</a:t>
            </a:r>
            <a:endParaRPr lang="de-DE" sz="12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E8D3D38-12A2-1040-966D-2E61E63BB9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832" y="1310220"/>
            <a:ext cx="2592288" cy="2269642"/>
          </a:xfrm>
          <a:prstGeom prst="rect">
            <a:avLst/>
          </a:prstGeom>
        </p:spPr>
      </p:pic>
      <p:pic>
        <p:nvPicPr>
          <p:cNvPr id="16" name="Grafik 42">
            <a:extLst>
              <a:ext uri="{FF2B5EF4-FFF2-40B4-BE49-F238E27FC236}">
                <a16:creationId xmlns:a16="http://schemas.microsoft.com/office/drawing/2014/main" id="{ECF51222-BB6E-E24D-8B86-98FE6BAAA17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275606"/>
            <a:ext cx="2225032" cy="189372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1D2B8B39-F5F5-484D-864B-A50784EB9595}"/>
              </a:ext>
            </a:extLst>
          </p:cNvPr>
          <p:cNvSpPr txBox="1"/>
          <p:nvPr/>
        </p:nvSpPr>
        <p:spPr>
          <a:xfrm>
            <a:off x="6372200" y="3622252"/>
            <a:ext cx="22250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 err="1"/>
              <a:t>Develop</a:t>
            </a:r>
            <a:r>
              <a:rPr lang="de-DE" sz="1200" dirty="0"/>
              <a:t> a </a:t>
            </a:r>
            <a:r>
              <a:rPr lang="de-DE" sz="1200" dirty="0" err="1"/>
              <a:t>constrained</a:t>
            </a:r>
            <a:r>
              <a:rPr lang="de-DE" sz="1200" dirty="0"/>
              <a:t> </a:t>
            </a:r>
            <a:r>
              <a:rPr lang="de-DE" sz="1200" dirty="0" err="1"/>
              <a:t>inversion</a:t>
            </a:r>
            <a:r>
              <a:rPr lang="de-DE" sz="1200" dirty="0"/>
              <a:t> </a:t>
            </a:r>
            <a:r>
              <a:rPr lang="de-DE" sz="1200" dirty="0" err="1"/>
              <a:t>technique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AVIRIS NG </a:t>
            </a:r>
            <a:r>
              <a:rPr lang="de-DE" sz="1200" dirty="0" err="1"/>
              <a:t>data</a:t>
            </a:r>
            <a:endParaRPr lang="de-DE" sz="12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F80E14F-7CA0-BF4C-95F6-E88F71D331FE}"/>
              </a:ext>
            </a:extLst>
          </p:cNvPr>
          <p:cNvSpPr txBox="1"/>
          <p:nvPr/>
        </p:nvSpPr>
        <p:spPr>
          <a:xfrm>
            <a:off x="3094666" y="3622252"/>
            <a:ext cx="252028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 err="1"/>
              <a:t>Expand</a:t>
            </a:r>
            <a:r>
              <a:rPr lang="de-DE" sz="1200" dirty="0"/>
              <a:t> </a:t>
            </a:r>
            <a:r>
              <a:rPr lang="de-DE" sz="1200" dirty="0" err="1"/>
              <a:t>optical</a:t>
            </a:r>
            <a:r>
              <a:rPr lang="de-DE" sz="1200" dirty="0"/>
              <a:t> </a:t>
            </a:r>
            <a:r>
              <a:rPr lang="de-DE" sz="1200" dirty="0" err="1"/>
              <a:t>stratification</a:t>
            </a:r>
            <a:r>
              <a:rPr lang="de-DE" sz="1200" dirty="0"/>
              <a:t> in </a:t>
            </a:r>
            <a:r>
              <a:rPr lang="de-DE" sz="1200" dirty="0" err="1"/>
              <a:t>the</a:t>
            </a:r>
            <a:r>
              <a:rPr lang="de-DE" sz="1200" dirty="0"/>
              <a:t> horizontal </a:t>
            </a:r>
            <a:r>
              <a:rPr lang="de-DE" sz="1200" dirty="0" err="1"/>
              <a:t>domain</a:t>
            </a:r>
            <a:r>
              <a:rPr lang="de-DE" sz="1200" dirty="0"/>
              <a:t> </a:t>
            </a:r>
            <a:r>
              <a:rPr lang="de-DE" sz="1200" dirty="0" err="1"/>
              <a:t>using</a:t>
            </a:r>
            <a:r>
              <a:rPr lang="de-DE" sz="1200" dirty="0"/>
              <a:t> a Delft3D </a:t>
            </a:r>
            <a:r>
              <a:rPr lang="de-DE" sz="1200" dirty="0" err="1"/>
              <a:t>hydrodynamic</a:t>
            </a:r>
            <a:r>
              <a:rPr lang="de-DE" sz="1200" dirty="0"/>
              <a:t> </a:t>
            </a:r>
            <a:r>
              <a:rPr lang="de-DE" sz="1200" dirty="0" err="1"/>
              <a:t>model</a:t>
            </a:r>
            <a:endParaRPr lang="de-DE" sz="1200" dirty="0"/>
          </a:p>
        </p:txBody>
      </p:sp>
      <p:sp>
        <p:nvSpPr>
          <p:cNvPr id="20" name="Dreieck 19">
            <a:extLst>
              <a:ext uri="{FF2B5EF4-FFF2-40B4-BE49-F238E27FC236}">
                <a16:creationId xmlns:a16="http://schemas.microsoft.com/office/drawing/2014/main" id="{6218D44F-FD54-134B-897C-184C3DB60343}"/>
              </a:ext>
            </a:extLst>
          </p:cNvPr>
          <p:cNvSpPr/>
          <p:nvPr/>
        </p:nvSpPr>
        <p:spPr>
          <a:xfrm rot="5400000">
            <a:off x="1843655" y="2240970"/>
            <a:ext cx="1800200" cy="23194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Dreieck 20">
            <a:extLst>
              <a:ext uri="{FF2B5EF4-FFF2-40B4-BE49-F238E27FC236}">
                <a16:creationId xmlns:a16="http://schemas.microsoft.com/office/drawing/2014/main" id="{B90D3913-1ADC-014D-BFA8-6789CB07E956}"/>
              </a:ext>
            </a:extLst>
          </p:cNvPr>
          <p:cNvSpPr/>
          <p:nvPr/>
        </p:nvSpPr>
        <p:spPr>
          <a:xfrm rot="5400000">
            <a:off x="5112060" y="2238945"/>
            <a:ext cx="1800200" cy="23194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21CF7834-A7A8-714A-AE1F-77D9869BF2A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69" y="2318929"/>
            <a:ext cx="2134827" cy="1116000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3B1281BF-00F8-274E-B66A-6C424FADA0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009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32"/>
    </mc:Choice>
    <mc:Fallback xmlns="">
      <p:transition spd="slow" advTm="59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7" grpId="0"/>
      <p:bldP spid="18" grpId="0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7">
            <a:extLst>
              <a:ext uri="{FF2B5EF4-FFF2-40B4-BE49-F238E27FC236}">
                <a16:creationId xmlns:a16="http://schemas.microsoft.com/office/drawing/2014/main" id="{B905E3A1-CA6B-1043-9788-099BB007A9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968" y="1635646"/>
            <a:ext cx="4176266" cy="2257096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85EDA30-136F-F04D-B3FF-2D11BC1BA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99181" y="1635794"/>
            <a:ext cx="3384178" cy="3024188"/>
          </a:xfrm>
        </p:spPr>
        <p:txBody>
          <a:bodyPr>
            <a:normAutofit/>
          </a:bodyPr>
          <a:lstStyle/>
          <a:p>
            <a:pPr marL="319088" indent="-319088">
              <a:buFont typeface="Arial" panose="020B0604020202020204" pitchFamily="34" charset="0"/>
              <a:buChar char="•"/>
            </a:pPr>
            <a:r>
              <a:rPr lang="de-DE" sz="1800" dirty="0"/>
              <a:t>1/cm </a:t>
            </a:r>
            <a:r>
              <a:rPr lang="de-DE" sz="1800" dirty="0" err="1"/>
              <a:t>sampling</a:t>
            </a:r>
            <a:r>
              <a:rPr lang="de-DE" sz="1800" dirty="0"/>
              <a:t> </a:t>
            </a:r>
            <a:r>
              <a:rPr lang="de-DE" sz="1800" dirty="0" err="1"/>
              <a:t>every</a:t>
            </a:r>
            <a:r>
              <a:rPr lang="de-DE" sz="1800" dirty="0"/>
              <a:t> 3 </a:t>
            </a:r>
            <a:r>
              <a:rPr lang="de-DE" sz="1800" dirty="0" err="1"/>
              <a:t>hours</a:t>
            </a:r>
            <a:endParaRPr lang="de-DE" sz="1800" dirty="0"/>
          </a:p>
          <a:p>
            <a:pPr marL="319088" indent="-319088">
              <a:buFont typeface="Arial" panose="020B0604020202020204" pitchFamily="34" charset="0"/>
              <a:buChar char="•"/>
            </a:pPr>
            <a:r>
              <a:rPr lang="de-DE" sz="1800" dirty="0"/>
              <a:t>ACS: </a:t>
            </a:r>
            <a:r>
              <a:rPr lang="de-DE" sz="1800" dirty="0" err="1"/>
              <a:t>absorption</a:t>
            </a:r>
            <a:r>
              <a:rPr lang="de-DE" sz="1800" dirty="0"/>
              <a:t>, </a:t>
            </a:r>
            <a:r>
              <a:rPr lang="de-DE" sz="1800" dirty="0" err="1"/>
              <a:t>attenuation</a:t>
            </a:r>
            <a:endParaRPr lang="de-DE" sz="1800" dirty="0"/>
          </a:p>
          <a:p>
            <a:pPr marL="319088" indent="-319088">
              <a:buFont typeface="Arial" panose="020B0604020202020204" pitchFamily="34" charset="0"/>
              <a:buChar char="•"/>
            </a:pPr>
            <a:r>
              <a:rPr lang="de-DE" sz="1800" dirty="0"/>
              <a:t>ECO </a:t>
            </a:r>
            <a:r>
              <a:rPr lang="de-DE" sz="1800" dirty="0" err="1"/>
              <a:t>triplets</a:t>
            </a:r>
            <a:r>
              <a:rPr lang="de-DE" sz="1800" dirty="0"/>
              <a:t>: </a:t>
            </a:r>
            <a:r>
              <a:rPr lang="de-DE" sz="1800" dirty="0" err="1"/>
              <a:t>backscatter</a:t>
            </a:r>
            <a:r>
              <a:rPr lang="de-DE" sz="1800" dirty="0"/>
              <a:t> (440, 532, 630, 700nm)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fluorescence</a:t>
            </a:r>
            <a:r>
              <a:rPr lang="de-DE" sz="1800" dirty="0"/>
              <a:t> (</a:t>
            </a:r>
            <a:r>
              <a:rPr lang="de-DE" sz="1800" i="1" dirty="0"/>
              <a:t>CHL</a:t>
            </a:r>
            <a:r>
              <a:rPr lang="de-DE" sz="1800" dirty="0"/>
              <a:t>, </a:t>
            </a:r>
            <a:r>
              <a:rPr lang="de-DE" sz="1800" i="1" dirty="0"/>
              <a:t>CDOM</a:t>
            </a:r>
            <a:r>
              <a:rPr lang="de-DE" sz="1800" dirty="0"/>
              <a:t>)</a:t>
            </a:r>
          </a:p>
          <a:p>
            <a:pPr marL="319088" indent="-319088">
              <a:buFont typeface="Arial" panose="020B0604020202020204" pitchFamily="34" charset="0"/>
              <a:buChar char="•"/>
            </a:pPr>
            <a:r>
              <a:rPr lang="de-DE" sz="1800" dirty="0" err="1"/>
              <a:t>Satlantic</a:t>
            </a:r>
            <a:r>
              <a:rPr lang="de-DE" sz="1800" dirty="0"/>
              <a:t> HOCR: </a:t>
            </a:r>
            <a:r>
              <a:rPr lang="de-DE" sz="1800" i="1" dirty="0"/>
              <a:t>E</a:t>
            </a:r>
            <a:r>
              <a:rPr lang="de-DE" sz="1800" i="1" baseline="-25000" dirty="0"/>
              <a:t>d</a:t>
            </a:r>
            <a:r>
              <a:rPr lang="de-DE" sz="1800" dirty="0"/>
              <a:t>, </a:t>
            </a:r>
            <a:r>
              <a:rPr lang="de-DE" sz="1800" i="1" dirty="0" err="1"/>
              <a:t>L</a:t>
            </a:r>
            <a:r>
              <a:rPr lang="de-DE" sz="1800" i="1" baseline="-25000" dirty="0" err="1"/>
              <a:t>u</a:t>
            </a:r>
            <a:endParaRPr lang="de-DE" sz="1800" dirty="0"/>
          </a:p>
          <a:p>
            <a:pPr marL="319088" indent="-319088">
              <a:buFont typeface="Arial" panose="020B0604020202020204" pitchFamily="34" charset="0"/>
              <a:buChar char="•"/>
            </a:pPr>
            <a:r>
              <a:rPr lang="de-DE" sz="1800" dirty="0" err="1"/>
              <a:t>SeaBird</a:t>
            </a:r>
            <a:r>
              <a:rPr lang="de-DE" sz="1800" dirty="0"/>
              <a:t> SBE: CTD </a:t>
            </a:r>
            <a:r>
              <a:rPr lang="de-DE" sz="1800" dirty="0" err="1"/>
              <a:t>and</a:t>
            </a:r>
            <a:r>
              <a:rPr lang="de-DE" sz="1800" dirty="0"/>
              <a:t> O</a:t>
            </a:r>
            <a:r>
              <a:rPr lang="de-DE" sz="1800" baseline="-25000" dirty="0"/>
              <a:t>2</a:t>
            </a:r>
          </a:p>
          <a:p>
            <a:pPr marL="319088" indent="-319088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18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27D4AED-2DBD-E94A-9239-1FC2C29BF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98" y="371826"/>
            <a:ext cx="8496300" cy="492443"/>
          </a:xfrm>
        </p:spPr>
        <p:txBody>
          <a:bodyPr/>
          <a:lstStyle/>
          <a:p>
            <a:r>
              <a:rPr lang="de-DE" dirty="0" err="1"/>
              <a:t>LéXPLORE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Wetlabs</a:t>
            </a:r>
            <a:r>
              <a:rPr lang="de-DE" dirty="0"/>
              <a:t> Thetis </a:t>
            </a:r>
            <a:r>
              <a:rPr lang="de-DE" dirty="0" err="1"/>
              <a:t>profiler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19A1289-DB33-3347-9922-C731D9FEA3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err="1"/>
              <a:t>www.lexplore.info</a:t>
            </a:r>
            <a:r>
              <a:rPr lang="en-GB" dirty="0"/>
              <a:t>, photos by Camille </a:t>
            </a:r>
            <a:r>
              <a:rPr lang="en-GB" dirty="0" err="1"/>
              <a:t>Minaudo</a:t>
            </a:r>
            <a:endParaRPr lang="en-GB" dirty="0"/>
          </a:p>
        </p:txBody>
      </p:sp>
      <p:pic>
        <p:nvPicPr>
          <p:cNvPr id="11" name="Image 4">
            <a:extLst>
              <a:ext uri="{FF2B5EF4-FFF2-40B4-BE49-F238E27FC236}">
                <a16:creationId xmlns:a16="http://schemas.microsoft.com/office/drawing/2014/main" id="{5C4845FA-3F93-274C-894C-964AA492FF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009" y="1029944"/>
            <a:ext cx="2810044" cy="3406114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E4C3F69-7C09-094D-A603-64216694A0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18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90"/>
    </mc:Choice>
    <mc:Fallback xmlns="">
      <p:transition spd="slow" advTm="57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16.9|14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6.6|2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0.4|17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|1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16.4|5.2|7.8|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6|18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|24.3|2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6"/>
</p:tagLst>
</file>

<file path=ppt/theme/theme1.xml><?xml version="1.0" encoding="utf-8"?>
<a:theme xmlns:a="http://schemas.openxmlformats.org/drawingml/2006/main" name="GEO374_FS18_WaterQuality">
  <a:themeElements>
    <a:clrScheme name="Eawag_blau">
      <a:dk1>
        <a:srgbClr val="323232"/>
      </a:dk1>
      <a:lt1>
        <a:srgbClr val="FFFFFF"/>
      </a:lt1>
      <a:dk2>
        <a:srgbClr val="323232"/>
      </a:dk2>
      <a:lt2>
        <a:srgbClr val="AEDFF4"/>
      </a:lt2>
      <a:accent1>
        <a:srgbClr val="AEDFF4"/>
      </a:accent1>
      <a:accent2>
        <a:srgbClr val="00ADDD"/>
      </a:accent2>
      <a:accent3>
        <a:srgbClr val="FFFFFF"/>
      </a:accent3>
      <a:accent4>
        <a:srgbClr val="292929"/>
      </a:accent4>
      <a:accent5>
        <a:srgbClr val="D3ECF8"/>
      </a:accent5>
      <a:accent6>
        <a:srgbClr val="009CC8"/>
      </a:accent6>
      <a:hlink>
        <a:srgbClr val="005572"/>
      </a:hlink>
      <a:folHlink>
        <a:srgbClr val="AEDFF4"/>
      </a:folHlink>
    </a:clrScheme>
    <a:fontScheme name="Eawag_bl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374_FS18_WaterQuality" id="{DBFCBABB-B73C-6F44-B1AC-C0DCB5DF347B}" vid="{329D471D-D212-D24C-98B2-25E114A5C369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GEO374_FS18_WaterQuality.potx</Template>
  <TotalTime>0</TotalTime>
  <Words>849</Words>
  <Application>Microsoft Macintosh PowerPoint</Application>
  <PresentationFormat>Bildschirmpräsentation (16:9)</PresentationFormat>
  <Paragraphs>101</Paragraphs>
  <Slides>18</Slides>
  <Notes>3</Notes>
  <HiddenSlides>0</HiddenSlides>
  <MMClips>19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Arial</vt:lpstr>
      <vt:lpstr>Calibri</vt:lpstr>
      <vt:lpstr>Courier New</vt:lpstr>
      <vt:lpstr>Helvetica</vt:lpstr>
      <vt:lpstr>GEO374_FS18_WaterQuality</vt:lpstr>
      <vt:lpstr>HyperStrata</vt:lpstr>
      <vt:lpstr>Team</vt:lpstr>
      <vt:lpstr> Lake Geneva spring bloom, 2020-04-14 (S-2A)</vt:lpstr>
      <vt:lpstr> Floating pollen, 2020-04-24 (S-2A)</vt:lpstr>
      <vt:lpstr> Calcite precipitation, 2019-06-29 (S-2A)</vt:lpstr>
      <vt:lpstr>Mean stratification at lake center, 2002-2015</vt:lpstr>
      <vt:lpstr>Objectives</vt:lpstr>
      <vt:lpstr>Overall project logic</vt:lpstr>
      <vt:lpstr>LéXPLORE and Wetlabs Thetis profiler</vt:lpstr>
      <vt:lpstr>1000 bio-optical profiles since October 2018</vt:lpstr>
      <vt:lpstr>Start of the spring bloom, March/April 2020</vt:lpstr>
      <vt:lpstr>Meteolakes hydrodynamic model (Delft3D)</vt:lpstr>
      <vt:lpstr>OCI-analogous data</vt:lpstr>
      <vt:lpstr>Methods and fieldwork summary</vt:lpstr>
      <vt:lpstr>Deliverables</vt:lpstr>
      <vt:lpstr>Performance assessment: Is this even working?</vt:lpstr>
      <vt:lpstr>Performance and uncertainty assessment</vt:lpstr>
      <vt:lpstr>Final remarks</vt:lpstr>
    </vt:vector>
  </TitlesOfParts>
  <Company>Eawag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Snozzi, Mario</dc:creator>
  <cp:lastModifiedBy>Daniel Odermatt</cp:lastModifiedBy>
  <cp:revision>763</cp:revision>
  <dcterms:created xsi:type="dcterms:W3CDTF">2011-11-24T13:59:31Z</dcterms:created>
  <dcterms:modified xsi:type="dcterms:W3CDTF">2020-05-25T09:56:07Z</dcterms:modified>
</cp:coreProperties>
</file>