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9" r:id="rId2"/>
    <p:sldId id="277" r:id="rId3"/>
    <p:sldId id="285" r:id="rId4"/>
    <p:sldId id="288" r:id="rId5"/>
    <p:sldId id="272" r:id="rId6"/>
    <p:sldId id="290" r:id="rId7"/>
    <p:sldId id="282" r:id="rId8"/>
    <p:sldId id="289" r:id="rId9"/>
    <p:sldId id="283" r:id="rId10"/>
    <p:sldId id="268" r:id="rId11"/>
    <p:sldId id="291" r:id="rId12"/>
    <p:sldId id="28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9903"/>
    <p:restoredTop sz="94663"/>
  </p:normalViewPr>
  <p:slideViewPr>
    <p:cSldViewPr snapToGrid="0" snapToObjects="1">
      <p:cViewPr>
        <p:scale>
          <a:sx n="90" d="100"/>
          <a:sy n="90" d="100"/>
        </p:scale>
        <p:origin x="664" y="82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182E0D-7617-B54F-9C61-A1F2AF9B3B82}" type="datetimeFigureOut">
              <a:rPr lang="en-US" smtClean="0"/>
              <a:t>5/22/20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AE519B-EE1D-454A-8119-961632C658D3}" type="slidenum">
              <a:rPr lang="en-US" smtClean="0"/>
              <a:t>‹#›</a:t>
            </a:fld>
            <a:endParaRPr lang="en-US"/>
          </a:p>
        </p:txBody>
      </p:sp>
    </p:spTree>
    <p:extLst>
      <p:ext uri="{BB962C8B-B14F-4D97-AF65-F5344CB8AC3E}">
        <p14:creationId xmlns:p14="http://schemas.microsoft.com/office/powerpoint/2010/main" val="836044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Hello, my name is Nickolay Krotkov.</a:t>
            </a:r>
          </a:p>
          <a:p>
            <a:pPr lvl="0"/>
            <a:r>
              <a:rPr lang="en-US" sz="1200" kern="1200" dirty="0">
                <a:solidFill>
                  <a:schemeClr val="tx1"/>
                </a:solidFill>
                <a:effectLst/>
                <a:latin typeface="+mn-lt"/>
                <a:ea typeface="+mn-ea"/>
                <a:cs typeface="+mn-cs"/>
              </a:rPr>
              <a:t>I work at Atmospheric Chemistry and Dynamics Laboratory at NASA Goddard Space Fligt Center in Maryland.</a:t>
            </a:r>
          </a:p>
          <a:p>
            <a:pPr lvl="0"/>
            <a:r>
              <a:rPr lang="en-US" sz="1200" kern="1200" dirty="0">
                <a:solidFill>
                  <a:schemeClr val="tx1"/>
                </a:solidFill>
                <a:effectLst/>
                <a:latin typeface="+mn-lt"/>
                <a:ea typeface="+mn-ea"/>
                <a:cs typeface="+mn-cs"/>
              </a:rPr>
              <a:t>I am PI of PACE research project to retrieve hyperspectral ultraviolet water leaving reflectances and penetration depths. </a:t>
            </a:r>
          </a:p>
          <a:p>
            <a:pPr lvl="0"/>
            <a:r>
              <a:rPr lang="en-US" sz="1200" kern="1200" dirty="0">
                <a:solidFill>
                  <a:schemeClr val="tx1"/>
                </a:solidFill>
                <a:effectLst/>
                <a:latin typeface="+mn-lt"/>
                <a:ea typeface="+mn-ea"/>
                <a:cs typeface="+mn-cs"/>
              </a:rPr>
              <a:t>Our team bring­s together a wide range of experience which is relevant to the OCI and the PACE mission.</a:t>
            </a:r>
          </a:p>
          <a:p>
            <a:pPr lvl="0"/>
            <a:r>
              <a:rPr lang="en-US" sz="1200" kern="1200" dirty="0">
                <a:solidFill>
                  <a:schemeClr val="tx1"/>
                </a:solidFill>
                <a:effectLst/>
                <a:latin typeface="+mn-lt"/>
                <a:ea typeface="+mn-ea"/>
                <a:cs typeface="+mn-cs"/>
              </a:rPr>
              <a:t>The team has extensive backgrounds in UV ocean optics, aerosols, satellite trace gas retrievals, radiative transfer, data assimilation, and surface aerosol and trace gas measurements.</a:t>
            </a:r>
          </a:p>
          <a:p>
            <a:pPr lvl="0"/>
            <a:r>
              <a:rPr lang="en-US" sz="1200" kern="1200" dirty="0">
                <a:solidFill>
                  <a:schemeClr val="tx1"/>
                </a:solidFill>
                <a:effectLst/>
                <a:latin typeface="+mn-lt"/>
                <a:ea typeface="+mn-ea"/>
                <a:cs typeface="+mn-cs"/>
              </a:rPr>
              <a:t>Next slide</a:t>
            </a:r>
          </a:p>
          <a:p>
            <a:endParaRPr lang="en-US" dirty="0"/>
          </a:p>
        </p:txBody>
      </p:sp>
      <p:sp>
        <p:nvSpPr>
          <p:cNvPr id="4" name="Slide Number Placeholder 3"/>
          <p:cNvSpPr>
            <a:spLocks noGrp="1"/>
          </p:cNvSpPr>
          <p:nvPr>
            <p:ph type="sldNum" sz="quarter" idx="5"/>
          </p:nvPr>
        </p:nvSpPr>
        <p:spPr/>
        <p:txBody>
          <a:bodyPr/>
          <a:lstStyle/>
          <a:p>
            <a:fld id="{CBAE519B-EE1D-454A-8119-961632C658D3}" type="slidenum">
              <a:rPr lang="en-US" smtClean="0"/>
              <a:t>1</a:t>
            </a:fld>
            <a:endParaRPr lang="en-US"/>
          </a:p>
        </p:txBody>
      </p:sp>
    </p:spTree>
    <p:extLst>
      <p:ext uri="{BB962C8B-B14F-4D97-AF65-F5344CB8AC3E}">
        <p14:creationId xmlns:p14="http://schemas.microsoft.com/office/powerpoint/2010/main" val="2084941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we are doing now is comparing OMI retrievals with Marine Optical buoy (MOBY) hyperspectral in-situ measurements that extend into UV.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MOBY in-situ measurements are considered a tool for vicarious calibration for satellite ocean color sensors in the visible.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also plan to compare OMI WLRs with satellite retrievals from </a:t>
            </a:r>
            <a:r>
              <a:rPr lang="en-US" sz="1200" kern="1200" dirty="0" err="1">
                <a:solidFill>
                  <a:schemeClr val="tx1"/>
                </a:solidFill>
                <a:effectLst/>
                <a:latin typeface="+mn-lt"/>
                <a:ea typeface="+mn-ea"/>
                <a:cs typeface="+mn-cs"/>
              </a:rPr>
              <a:t>SeaWiFs</a:t>
            </a:r>
            <a:r>
              <a:rPr lang="en-US" sz="1200" kern="1200" dirty="0">
                <a:solidFill>
                  <a:schemeClr val="tx1"/>
                </a:solidFill>
                <a:effectLst/>
                <a:latin typeface="+mn-lt"/>
                <a:ea typeface="+mn-ea"/>
                <a:cs typeface="+mn-cs"/>
              </a:rPr>
              <a:t>, MODIS &amp; VIIRS in the visible.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will continue evaluating GEOS-5 aerosol optical properties in UV</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will transfer OMI L1 calibration to TROPOMI TOA reflectances to demonstrate consistent WLRs retrievals at much higher spatial resolution.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will then apply our WLR retrievals to GEMS hourly measurements to study diurnal dependence.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will continue development of our underwater UV irradiance model and demonstrate with OMI, TROPOMI and GEMS measurements.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Thank you for your attention.</a:t>
            </a:r>
          </a:p>
          <a:p>
            <a:endParaRPr lang="en-US" dirty="0"/>
          </a:p>
        </p:txBody>
      </p:sp>
      <p:sp>
        <p:nvSpPr>
          <p:cNvPr id="4" name="Slide Number Placeholder 3"/>
          <p:cNvSpPr>
            <a:spLocks noGrp="1"/>
          </p:cNvSpPr>
          <p:nvPr>
            <p:ph type="sldNum" sz="quarter" idx="5"/>
          </p:nvPr>
        </p:nvSpPr>
        <p:spPr/>
        <p:txBody>
          <a:bodyPr/>
          <a:lstStyle/>
          <a:p>
            <a:fld id="{CBAE519B-EE1D-454A-8119-961632C658D3}" type="slidenum">
              <a:rPr lang="en-US" smtClean="0"/>
              <a:t>11</a:t>
            </a:fld>
            <a:endParaRPr lang="en-US"/>
          </a:p>
        </p:txBody>
      </p:sp>
    </p:spTree>
    <p:extLst>
      <p:ext uri="{BB962C8B-B14F-4D97-AF65-F5344CB8AC3E}">
        <p14:creationId xmlns:p14="http://schemas.microsoft.com/office/powerpoint/2010/main" val="2203649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Our team has previously developed retrievals of ozone, other trace gases, clouds, aerosols and surface UV radiation using measurements from Dutch – Finnish Ozone Monitoring Instrument (OMI) launched in 2004 on board  Aura satellite.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OMI is the first “push broom” spectrometer with spectral coverage in the UV and blue regions of the spectrum.</a:t>
            </a:r>
          </a:p>
          <a:p>
            <a:pPr lvl="0"/>
            <a:r>
              <a:rPr lang="en-US" sz="1200" kern="1200" dirty="0">
                <a:solidFill>
                  <a:schemeClr val="tx1"/>
                </a:solidFill>
                <a:effectLst/>
                <a:latin typeface="+mn-lt"/>
                <a:ea typeface="+mn-ea"/>
                <a:cs typeface="+mn-cs"/>
              </a:rPr>
              <a:t>OMI spectral resolution of is much higher than that of OCI.</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OMI is very well calibrated, with a 1% uncertainty and 1-2% absolute accuracy.</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Here is an example of the surface UV-B product from earlier this month.</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European TROPOspheric Monitoring Instrument (TROPOMI) continues OMI measurements with considerably better ground resolution and signal-to-noise.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Our team is involved in TROPOMI validation. We expect TROPOMI to overlap with PACE mission.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BAE519B-EE1D-454A-8119-961632C658D3}" type="slidenum">
              <a:rPr lang="en-US" smtClean="0"/>
              <a:t>2</a:t>
            </a:fld>
            <a:endParaRPr lang="en-US"/>
          </a:p>
        </p:txBody>
      </p:sp>
    </p:spTree>
    <p:extLst>
      <p:ext uri="{BB962C8B-B14F-4D97-AF65-F5344CB8AC3E}">
        <p14:creationId xmlns:p14="http://schemas.microsoft.com/office/powerpoint/2010/main" val="414071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 want to provide a few more details regarding the coupled ocean-atmosphere model used in our retrievals.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key quantity is water-leaving radiance.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It is computed from Case 1 water optical properties using our semi-empirical model that depends explicitly on pigment concentration and wind speed.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We assume it azimuthal independent.</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diffuse and direct downwelling atmospheric transmittances are calculated in atmospheric module of VLIDORT, which is coupled with water-leaving radiance.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CBAE519B-EE1D-454A-8119-961632C658D3}" type="slidenum">
              <a:rPr lang="en-US" smtClean="0"/>
              <a:t>4</a:t>
            </a:fld>
            <a:endParaRPr lang="en-US"/>
          </a:p>
        </p:txBody>
      </p:sp>
    </p:spTree>
    <p:extLst>
      <p:ext uri="{BB962C8B-B14F-4D97-AF65-F5344CB8AC3E}">
        <p14:creationId xmlns:p14="http://schemas.microsoft.com/office/powerpoint/2010/main" val="1945890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GEOS-5 modeling and analysis system assimilates MODIS and AERONET observations of AOD at 550 nm.</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To estimate aerosol optical properties in the UV, we use assumed speciated aerosol optical properties recorded in look-up-tables.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Synergistic use of GEOS assimilated AOD in the UV </a:t>
            </a:r>
          </a:p>
          <a:p>
            <a:pPr lvl="0"/>
            <a:r>
              <a:rPr lang="en-US" sz="1200" kern="1200" dirty="0">
                <a:solidFill>
                  <a:schemeClr val="tx1"/>
                </a:solidFill>
                <a:effectLst/>
                <a:latin typeface="+mn-lt"/>
                <a:ea typeface="+mn-ea"/>
                <a:cs typeface="+mn-cs"/>
              </a:rPr>
              <a:t>AND water leaving radiance retrieval can help with atmospheric correction,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 well as evaluate (and improve) the GEOS UV aerosol optical property assumptions</a:t>
            </a:r>
          </a:p>
          <a:p>
            <a:endParaRPr lang="en-US" dirty="0"/>
          </a:p>
        </p:txBody>
      </p:sp>
      <p:sp>
        <p:nvSpPr>
          <p:cNvPr id="4" name="Slide Number Placeholder 3"/>
          <p:cNvSpPr>
            <a:spLocks noGrp="1"/>
          </p:cNvSpPr>
          <p:nvPr>
            <p:ph type="sldNum" sz="quarter" idx="5"/>
          </p:nvPr>
        </p:nvSpPr>
        <p:spPr/>
        <p:txBody>
          <a:bodyPr/>
          <a:lstStyle/>
          <a:p>
            <a:fld id="{CBAE519B-EE1D-454A-8119-961632C658D3}" type="slidenum">
              <a:rPr lang="en-US" smtClean="0"/>
              <a:t>5</a:t>
            </a:fld>
            <a:endParaRPr lang="en-US"/>
          </a:p>
        </p:txBody>
      </p:sp>
    </p:spTree>
    <p:extLst>
      <p:ext uri="{BB962C8B-B14F-4D97-AF65-F5344CB8AC3E}">
        <p14:creationId xmlns:p14="http://schemas.microsoft.com/office/powerpoint/2010/main" val="4265547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This slide shows one example of our aerosol SSA  retrievals using synergistic measurements from co-located AERONET, SKYNET, UV- and VIS-Multifilter Rotating Shadowband radiometers.  </a:t>
            </a:r>
          </a:p>
          <a:p>
            <a:pPr lvl="0"/>
            <a:r>
              <a:rPr lang="en-US" sz="1200" kern="1200" dirty="0">
                <a:solidFill>
                  <a:schemeClr val="tx1"/>
                </a:solidFill>
                <a:effectLst/>
                <a:latin typeface="+mn-lt"/>
                <a:ea typeface="+mn-ea"/>
                <a:cs typeface="+mn-cs"/>
              </a:rPr>
              <a:t>We use PANDORA trace gas absorption spectrometer to correct for gaseous absorption due to ozone and NO2.</a:t>
            </a:r>
          </a:p>
          <a:p>
            <a:pPr lvl="0"/>
            <a:r>
              <a:rPr lang="en-US" sz="1200" kern="1200" dirty="0">
                <a:solidFill>
                  <a:schemeClr val="tx1"/>
                </a:solidFill>
                <a:effectLst/>
                <a:latin typeface="+mn-lt"/>
                <a:ea typeface="+mn-ea"/>
                <a:cs typeface="+mn-cs"/>
              </a:rPr>
              <a:t>Our SSA and AAOD retrievals agree well with independent AERONET retrievals in the visible and SKYNET retrievals in UV.</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The site at Yonsei University in Seoul, South Korea experiences wide range of aerosol conditions from local sources to long-range transported dust and pollution aerosols.</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We also conduct similar aerosol measurements at Izana observatory in Tenerife, Canary Islands.</a:t>
            </a:r>
          </a:p>
          <a:p>
            <a:endParaRPr lang="en-US" dirty="0"/>
          </a:p>
        </p:txBody>
      </p:sp>
      <p:sp>
        <p:nvSpPr>
          <p:cNvPr id="4" name="Slide Number Placeholder 3"/>
          <p:cNvSpPr>
            <a:spLocks noGrp="1"/>
          </p:cNvSpPr>
          <p:nvPr>
            <p:ph type="sldNum" sz="quarter" idx="5"/>
          </p:nvPr>
        </p:nvSpPr>
        <p:spPr/>
        <p:txBody>
          <a:bodyPr/>
          <a:lstStyle/>
          <a:p>
            <a:fld id="{CBAE519B-EE1D-454A-8119-961632C658D3}" type="slidenum">
              <a:rPr lang="en-US" smtClean="0"/>
              <a:t>6</a:t>
            </a:fld>
            <a:endParaRPr lang="en-US"/>
          </a:p>
        </p:txBody>
      </p:sp>
    </p:spTree>
    <p:extLst>
      <p:ext uri="{BB962C8B-B14F-4D97-AF65-F5344CB8AC3E}">
        <p14:creationId xmlns:p14="http://schemas.microsoft.com/office/powerpoint/2010/main" val="2276897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To demonstrate our OMI retrievals of WLRs we selected open ocean region in the South Pacific.</a:t>
            </a:r>
          </a:p>
          <a:p>
            <a:pPr lvl="0"/>
            <a:r>
              <a:rPr lang="en-US" sz="1200" kern="1200" dirty="0">
                <a:solidFill>
                  <a:schemeClr val="tx1"/>
                </a:solidFill>
                <a:effectLst/>
                <a:latin typeface="+mn-lt"/>
                <a:ea typeface="+mn-ea"/>
                <a:cs typeface="+mn-cs"/>
              </a:rPr>
              <a:t>We use OMI “gold” measurements with no clouds, glint avoided and lowest AOD.</a:t>
            </a:r>
          </a:p>
          <a:p>
            <a:pPr lvl="0"/>
            <a:r>
              <a:rPr lang="en-US" sz="1200" kern="1200" dirty="0">
                <a:solidFill>
                  <a:schemeClr val="tx1"/>
                </a:solidFill>
                <a:effectLst/>
                <a:latin typeface="+mn-lt"/>
                <a:ea typeface="+mn-ea"/>
                <a:cs typeface="+mn-cs"/>
              </a:rPr>
              <a:t>We spectrally smoothed OMI measurements with 5nm box-car filter  </a:t>
            </a:r>
          </a:p>
          <a:p>
            <a:pPr lvl="0"/>
            <a:r>
              <a:rPr lang="en-US" sz="1200" kern="1200" dirty="0">
                <a:solidFill>
                  <a:schemeClr val="tx1"/>
                </a:solidFill>
                <a:effectLst/>
                <a:latin typeface="+mn-lt"/>
                <a:ea typeface="+mn-ea"/>
                <a:cs typeface="+mn-cs"/>
              </a:rPr>
              <a:t>And retrieved WLRs from near UV 330nm to 500nm at 5nm steps by matching OMI-measured and forward model simulated TOA reflectances</a:t>
            </a:r>
          </a:p>
          <a:p>
            <a:pPr lvl="0"/>
            <a:r>
              <a:rPr lang="en-US" sz="1200" kern="1200" dirty="0">
                <a:solidFill>
                  <a:schemeClr val="tx1"/>
                </a:solidFill>
                <a:effectLst/>
                <a:latin typeface="+mn-lt"/>
                <a:ea typeface="+mn-ea"/>
                <a:cs typeface="+mn-cs"/>
              </a:rPr>
              <a:t>Our VLIDORT forward model input parameters included:</a:t>
            </a:r>
          </a:p>
          <a:p>
            <a:pPr lvl="1"/>
            <a:r>
              <a:rPr lang="en-US" sz="1200" kern="1200" dirty="0">
                <a:solidFill>
                  <a:schemeClr val="tx1"/>
                </a:solidFill>
                <a:effectLst/>
                <a:latin typeface="+mn-lt"/>
                <a:ea typeface="+mn-ea"/>
                <a:cs typeface="+mn-cs"/>
              </a:rPr>
              <a:t>Case 1 ocean water IOP model extended into UV</a:t>
            </a:r>
          </a:p>
          <a:p>
            <a:pPr lvl="1"/>
            <a:r>
              <a:rPr lang="en-US" sz="1200" kern="1200" dirty="0">
                <a:solidFill>
                  <a:schemeClr val="tx1"/>
                </a:solidFill>
                <a:effectLst/>
                <a:latin typeface="+mn-lt"/>
                <a:ea typeface="+mn-ea"/>
                <a:cs typeface="+mn-cs"/>
              </a:rPr>
              <a:t>MODIS </a:t>
            </a:r>
            <a:r>
              <a:rPr lang="en-US" sz="1200" kern="1200" dirty="0" err="1">
                <a:solidFill>
                  <a:schemeClr val="tx1"/>
                </a:solidFill>
                <a:effectLst/>
                <a:latin typeface="+mn-lt"/>
                <a:ea typeface="+mn-ea"/>
                <a:cs typeface="+mn-cs"/>
              </a:rPr>
              <a:t>Chl</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MERRA-2 AEROSOL optical properties, extended into UV, surface pressure and wind speed.</a:t>
            </a:r>
          </a:p>
          <a:p>
            <a:pPr lvl="0"/>
            <a:r>
              <a:rPr lang="en-US" sz="1200" kern="1200" dirty="0">
                <a:solidFill>
                  <a:schemeClr val="tx1"/>
                </a:solidFill>
                <a:effectLst/>
                <a:latin typeface="+mn-lt"/>
                <a:ea typeface="+mn-ea"/>
                <a:cs typeface="+mn-cs"/>
              </a:rPr>
              <a:t>We estimated retrieval uncertainties assuming 1% OMI measurement noise.</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CBAE519B-EE1D-454A-8119-961632C658D3}" type="slidenum">
              <a:rPr lang="en-US" smtClean="0"/>
              <a:t>7</a:t>
            </a:fld>
            <a:endParaRPr lang="en-US"/>
          </a:p>
        </p:txBody>
      </p:sp>
    </p:spTree>
    <p:extLst>
      <p:ext uri="{BB962C8B-B14F-4D97-AF65-F5344CB8AC3E}">
        <p14:creationId xmlns:p14="http://schemas.microsoft.com/office/powerpoint/2010/main" val="2396048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Spectral plot shows OMI TOA reflectance measured on June 2, 2006 over clear scene in south equatorial Pacific with low </a:t>
            </a:r>
            <a:r>
              <a:rPr lang="en-US" sz="1200" kern="1200" dirty="0" err="1">
                <a:solidFill>
                  <a:schemeClr val="tx1"/>
                </a:solidFill>
                <a:effectLst/>
                <a:latin typeface="+mn-lt"/>
                <a:ea typeface="+mn-ea"/>
                <a:cs typeface="+mn-cs"/>
              </a:rPr>
              <a:t>Chl</a:t>
            </a:r>
            <a:r>
              <a:rPr lang="en-US" sz="1200" kern="1200" dirty="0">
                <a:solidFill>
                  <a:schemeClr val="tx1"/>
                </a:solidFill>
                <a:effectLst/>
                <a:latin typeface="+mn-lt"/>
                <a:ea typeface="+mn-ea"/>
                <a:cs typeface="+mn-cs"/>
              </a:rPr>
              <a:t>=0.04 [mg/m</a:t>
            </a:r>
            <a:r>
              <a:rPr lang="en-US" sz="1200"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and AOD</a:t>
            </a:r>
            <a:r>
              <a:rPr lang="en-US" sz="1200" kern="1200" baseline="-25000" dirty="0">
                <a:solidFill>
                  <a:schemeClr val="tx1"/>
                </a:solidFill>
                <a:effectLst/>
                <a:latin typeface="+mn-lt"/>
                <a:ea typeface="+mn-ea"/>
                <a:cs typeface="+mn-cs"/>
              </a:rPr>
              <a:t>465 </a:t>
            </a:r>
            <a:r>
              <a:rPr lang="en-US" sz="1200" kern="1200" dirty="0">
                <a:solidFill>
                  <a:schemeClr val="tx1"/>
                </a:solidFill>
                <a:effectLst/>
                <a:latin typeface="+mn-lt"/>
                <a:ea typeface="+mn-ea"/>
                <a:cs typeface="+mn-cs"/>
              </a:rPr>
              <a:t>~0.03 at the original spectral resolution and with the 5nm boxcar smoothing applied (red).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Overall TOA reflectance features a broad maximum in the mid-UV at between 330 and 340nm due to both atmospheric Rayleigh scattering and oligotrophic clean water reflectance.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High-frequency spectral structures, such as Huggins ozone absorption at 310-340nm and spectral structures due to non-elastic Rotational Raman scattering filling-in of strong solar Fraunhofer lines are clearly visible at OMI original resolution.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Plot on the right shows spectral smoothing effect from OMI to OCI spectral resolution in the spectral region near Solar strong Ca H and K Fraunhofer lines.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size of the RRS features diminishes rapidly as smoothing is applied, and a notable distortion and spectral shift in the Fraunhofer features occurs as the smoothing width is increased from 3 to 5 nm (OCI resolution).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Actual OCI resolution and spectral response function could be different from the 5-nm box-car filter assumed here, and we plan applying actual OCI SRFs to the OMI spectra in the future.</a:t>
            </a:r>
          </a:p>
        </p:txBody>
      </p:sp>
      <p:sp>
        <p:nvSpPr>
          <p:cNvPr id="4" name="Slide Number Placeholder 3"/>
          <p:cNvSpPr>
            <a:spLocks noGrp="1"/>
          </p:cNvSpPr>
          <p:nvPr>
            <p:ph type="sldNum" sz="quarter" idx="5"/>
          </p:nvPr>
        </p:nvSpPr>
        <p:spPr/>
        <p:txBody>
          <a:bodyPr/>
          <a:lstStyle/>
          <a:p>
            <a:fld id="{CBAE519B-EE1D-454A-8119-961632C658D3}" type="slidenum">
              <a:rPr lang="en-US" smtClean="0"/>
              <a:t>8</a:t>
            </a:fld>
            <a:endParaRPr lang="en-US"/>
          </a:p>
        </p:txBody>
      </p:sp>
    </p:spTree>
    <p:extLst>
      <p:ext uri="{BB962C8B-B14F-4D97-AF65-F5344CB8AC3E}">
        <p14:creationId xmlns:p14="http://schemas.microsoft.com/office/powerpoint/2010/main" val="1996492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Case 1 IOP model was extended into UV using parameterization of particulate matter absorption, CDOM absorption and  pure seawater absorption in UV.</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model has been implemented in VLIDORT and used as retrieval initial guess shown as grey line.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Dots show OMI retrievals. Open circles show retrieval where aerosol effects are unaccounted for. In this case they are marginal.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error bars show estimated uncertainties due to OMI measurement 1% noise. </a:t>
            </a:r>
          </a:p>
          <a:p>
            <a:r>
              <a:rPr lang="en-US" sz="1200" kern="1200" dirty="0">
                <a:solidFill>
                  <a:schemeClr val="tx1"/>
                </a:solidFill>
                <a:effectLst/>
                <a:latin typeface="+mn-lt"/>
                <a:ea typeface="+mn-ea"/>
                <a:cs typeface="+mn-cs"/>
              </a:rPr>
              <a:t>They increase in UV because of decrease in atmospheric transmittance.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 is reasonable agreement between our model and OMI retrievals in UV.</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is also good agreement between OMI , SeaWiFS and MODIS traditional retrievals in the visible.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Model discrepancies in VIS need further investigation.</a:t>
            </a:r>
          </a:p>
          <a:p>
            <a:endParaRPr lang="en-US" dirty="0"/>
          </a:p>
        </p:txBody>
      </p:sp>
      <p:sp>
        <p:nvSpPr>
          <p:cNvPr id="4" name="Slide Number Placeholder 3"/>
          <p:cNvSpPr>
            <a:spLocks noGrp="1"/>
          </p:cNvSpPr>
          <p:nvPr>
            <p:ph type="sldNum" sz="quarter" idx="5"/>
          </p:nvPr>
        </p:nvSpPr>
        <p:spPr/>
        <p:txBody>
          <a:bodyPr/>
          <a:lstStyle/>
          <a:p>
            <a:fld id="{CBAE519B-EE1D-454A-8119-961632C658D3}" type="slidenum">
              <a:rPr lang="en-US" smtClean="0"/>
              <a:t>9</a:t>
            </a:fld>
            <a:endParaRPr lang="en-US"/>
          </a:p>
        </p:txBody>
      </p:sp>
    </p:spTree>
    <p:extLst>
      <p:ext uri="{BB962C8B-B14F-4D97-AF65-F5344CB8AC3E}">
        <p14:creationId xmlns:p14="http://schemas.microsoft.com/office/powerpoint/2010/main" val="3260545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will calculate penetration of UV radiation into the ocean on global scale by combining OMI and TROPOMI retrievals of ozone, cloud reflectivity and UV absorbing aerosols with the MODIS and VIIRS ocean color retrievals in the visible.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algorithm has been previously demonstrated with TOMS and SeaWiFS measurements.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In-water irradiance is calculations using:</a:t>
            </a:r>
          </a:p>
          <a:p>
            <a:r>
              <a:rPr lang="en-US" sz="1200" kern="1200" dirty="0">
                <a:solidFill>
                  <a:schemeClr val="tx1"/>
                </a:solidFill>
                <a:effectLst/>
                <a:latin typeface="+mn-lt"/>
                <a:ea typeface="+mn-ea"/>
                <a:cs typeface="+mn-cs"/>
              </a:rPr>
              <a:t>(1) the fast quasi-single scattering approximation;</a:t>
            </a:r>
          </a:p>
          <a:p>
            <a:r>
              <a:rPr lang="en-US" sz="1200" kern="1200" dirty="0">
                <a:solidFill>
                  <a:schemeClr val="tx1"/>
                </a:solidFill>
                <a:effectLst/>
                <a:latin typeface="+mn-lt"/>
                <a:ea typeface="+mn-ea"/>
                <a:cs typeface="+mn-cs"/>
              </a:rPr>
              <a:t>(2) LUTs generated with more accurate </a:t>
            </a:r>
            <a:r>
              <a:rPr lang="en-US" sz="1200" kern="1200" dirty="0" err="1">
                <a:solidFill>
                  <a:schemeClr val="tx1"/>
                </a:solidFill>
                <a:effectLst/>
                <a:latin typeface="+mn-lt"/>
                <a:ea typeface="+mn-ea"/>
                <a:cs typeface="+mn-cs"/>
              </a:rPr>
              <a:t>Hydrolight</a:t>
            </a:r>
            <a:r>
              <a:rPr lang="en-US" sz="1200" kern="1200" dirty="0">
                <a:solidFill>
                  <a:schemeClr val="tx1"/>
                </a:solidFill>
                <a:effectLst/>
                <a:latin typeface="+mn-lt"/>
                <a:ea typeface="+mn-ea"/>
                <a:cs typeface="+mn-cs"/>
              </a:rPr>
              <a:t> code;</a:t>
            </a:r>
          </a:p>
          <a:p>
            <a:r>
              <a:rPr lang="en-US" sz="1200" kern="1200" dirty="0">
                <a:solidFill>
                  <a:schemeClr val="tx1"/>
                </a:solidFill>
                <a:effectLst/>
                <a:latin typeface="+mn-lt"/>
                <a:ea typeface="+mn-ea"/>
                <a:cs typeface="+mn-cs"/>
              </a:rPr>
              <a:t>(3) Our IOP model is an extension of the Case 1 model into UV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Outputs are spectrally averaged downward irradiances convolved with different biological action spectra and corresponding penetration depths.</a:t>
            </a:r>
          </a:p>
          <a:p>
            <a:endParaRPr lang="en-US" dirty="0"/>
          </a:p>
        </p:txBody>
      </p:sp>
      <p:sp>
        <p:nvSpPr>
          <p:cNvPr id="4" name="Slide Number Placeholder 3"/>
          <p:cNvSpPr>
            <a:spLocks noGrp="1"/>
          </p:cNvSpPr>
          <p:nvPr>
            <p:ph type="sldNum" sz="quarter" idx="5"/>
          </p:nvPr>
        </p:nvSpPr>
        <p:spPr/>
        <p:txBody>
          <a:bodyPr/>
          <a:lstStyle/>
          <a:p>
            <a:fld id="{CBAE519B-EE1D-454A-8119-961632C658D3}" type="slidenum">
              <a:rPr lang="en-US" smtClean="0"/>
              <a:t>10</a:t>
            </a:fld>
            <a:endParaRPr lang="en-US"/>
          </a:p>
        </p:txBody>
      </p:sp>
    </p:spTree>
    <p:extLst>
      <p:ext uri="{BB962C8B-B14F-4D97-AF65-F5344CB8AC3E}">
        <p14:creationId xmlns:p14="http://schemas.microsoft.com/office/powerpoint/2010/main" val="2707051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A8C82-1634-7946-BD03-4ACDE0F6A7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21AB10-DE60-5346-AFB3-5CD61A906F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5C4CAB-DF0D-8B46-A244-428E8B54C8DD}"/>
              </a:ext>
            </a:extLst>
          </p:cNvPr>
          <p:cNvSpPr>
            <a:spLocks noGrp="1"/>
          </p:cNvSpPr>
          <p:nvPr>
            <p:ph type="dt" sz="half" idx="10"/>
          </p:nvPr>
        </p:nvSpPr>
        <p:spPr/>
        <p:txBody>
          <a:bodyPr/>
          <a:lstStyle/>
          <a:p>
            <a:fld id="{586B7AAA-B917-A940-A0E7-3E5BB940D94E}" type="datetimeFigureOut">
              <a:rPr lang="en-US" smtClean="0"/>
              <a:t>5/20/20</a:t>
            </a:fld>
            <a:endParaRPr lang="en-US"/>
          </a:p>
        </p:txBody>
      </p:sp>
      <p:sp>
        <p:nvSpPr>
          <p:cNvPr id="5" name="Footer Placeholder 4">
            <a:extLst>
              <a:ext uri="{FF2B5EF4-FFF2-40B4-BE49-F238E27FC236}">
                <a16:creationId xmlns:a16="http://schemas.microsoft.com/office/drawing/2014/main" id="{69580CAA-6798-794F-ABBE-2C3C49340A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111F19-21AE-C449-9FA0-7E1EDFC92DB3}"/>
              </a:ext>
            </a:extLst>
          </p:cNvPr>
          <p:cNvSpPr>
            <a:spLocks noGrp="1"/>
          </p:cNvSpPr>
          <p:nvPr>
            <p:ph type="sldNum" sz="quarter" idx="12"/>
          </p:nvPr>
        </p:nvSpPr>
        <p:spPr/>
        <p:txBody>
          <a:bodyPr/>
          <a:lstStyle/>
          <a:p>
            <a:fld id="{B408296D-2797-3141-87D0-144C8F5B00EE}" type="slidenum">
              <a:rPr lang="en-US" smtClean="0"/>
              <a:t>‹#›</a:t>
            </a:fld>
            <a:endParaRPr lang="en-US"/>
          </a:p>
        </p:txBody>
      </p:sp>
    </p:spTree>
    <p:extLst>
      <p:ext uri="{BB962C8B-B14F-4D97-AF65-F5344CB8AC3E}">
        <p14:creationId xmlns:p14="http://schemas.microsoft.com/office/powerpoint/2010/main" val="1006877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2251D-07AD-D449-8081-A679129763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2FB4C7-113C-9F41-A05C-890DD2A5A1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82D438-ECFC-C847-962B-5995437E7759}"/>
              </a:ext>
            </a:extLst>
          </p:cNvPr>
          <p:cNvSpPr>
            <a:spLocks noGrp="1"/>
          </p:cNvSpPr>
          <p:nvPr>
            <p:ph type="dt" sz="half" idx="10"/>
          </p:nvPr>
        </p:nvSpPr>
        <p:spPr/>
        <p:txBody>
          <a:bodyPr/>
          <a:lstStyle/>
          <a:p>
            <a:fld id="{586B7AAA-B917-A940-A0E7-3E5BB940D94E}" type="datetimeFigureOut">
              <a:rPr lang="en-US" smtClean="0"/>
              <a:t>5/20/20</a:t>
            </a:fld>
            <a:endParaRPr lang="en-US"/>
          </a:p>
        </p:txBody>
      </p:sp>
      <p:sp>
        <p:nvSpPr>
          <p:cNvPr id="5" name="Footer Placeholder 4">
            <a:extLst>
              <a:ext uri="{FF2B5EF4-FFF2-40B4-BE49-F238E27FC236}">
                <a16:creationId xmlns:a16="http://schemas.microsoft.com/office/drawing/2014/main" id="{74D38D66-4133-4F4E-A449-7764C5320F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3A2032-D159-A045-A710-A201EC6653C7}"/>
              </a:ext>
            </a:extLst>
          </p:cNvPr>
          <p:cNvSpPr>
            <a:spLocks noGrp="1"/>
          </p:cNvSpPr>
          <p:nvPr>
            <p:ph type="sldNum" sz="quarter" idx="12"/>
          </p:nvPr>
        </p:nvSpPr>
        <p:spPr/>
        <p:txBody>
          <a:bodyPr/>
          <a:lstStyle/>
          <a:p>
            <a:fld id="{B408296D-2797-3141-87D0-144C8F5B00EE}" type="slidenum">
              <a:rPr lang="en-US" smtClean="0"/>
              <a:t>‹#›</a:t>
            </a:fld>
            <a:endParaRPr lang="en-US"/>
          </a:p>
        </p:txBody>
      </p:sp>
    </p:spTree>
    <p:extLst>
      <p:ext uri="{BB962C8B-B14F-4D97-AF65-F5344CB8AC3E}">
        <p14:creationId xmlns:p14="http://schemas.microsoft.com/office/powerpoint/2010/main" val="2655280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580A17-A70B-D74D-AE98-3E44A0D6C9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46E04-94CF-DA4A-B377-DCDE800A82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2E8679-133E-D441-BD9F-DCACBA57E68D}"/>
              </a:ext>
            </a:extLst>
          </p:cNvPr>
          <p:cNvSpPr>
            <a:spLocks noGrp="1"/>
          </p:cNvSpPr>
          <p:nvPr>
            <p:ph type="dt" sz="half" idx="10"/>
          </p:nvPr>
        </p:nvSpPr>
        <p:spPr/>
        <p:txBody>
          <a:bodyPr/>
          <a:lstStyle/>
          <a:p>
            <a:fld id="{586B7AAA-B917-A940-A0E7-3E5BB940D94E}" type="datetimeFigureOut">
              <a:rPr lang="en-US" smtClean="0"/>
              <a:t>5/20/20</a:t>
            </a:fld>
            <a:endParaRPr lang="en-US"/>
          </a:p>
        </p:txBody>
      </p:sp>
      <p:sp>
        <p:nvSpPr>
          <p:cNvPr id="5" name="Footer Placeholder 4">
            <a:extLst>
              <a:ext uri="{FF2B5EF4-FFF2-40B4-BE49-F238E27FC236}">
                <a16:creationId xmlns:a16="http://schemas.microsoft.com/office/drawing/2014/main" id="{ED3E643D-200C-6A40-9848-7DF5CCC14B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F3C301-3968-E947-B459-04DEEBB7F1FD}"/>
              </a:ext>
            </a:extLst>
          </p:cNvPr>
          <p:cNvSpPr>
            <a:spLocks noGrp="1"/>
          </p:cNvSpPr>
          <p:nvPr>
            <p:ph type="sldNum" sz="quarter" idx="12"/>
          </p:nvPr>
        </p:nvSpPr>
        <p:spPr/>
        <p:txBody>
          <a:bodyPr/>
          <a:lstStyle/>
          <a:p>
            <a:fld id="{B408296D-2797-3141-87D0-144C8F5B00EE}" type="slidenum">
              <a:rPr lang="en-US" smtClean="0"/>
              <a:t>‹#›</a:t>
            </a:fld>
            <a:endParaRPr lang="en-US"/>
          </a:p>
        </p:txBody>
      </p:sp>
    </p:spTree>
    <p:extLst>
      <p:ext uri="{BB962C8B-B14F-4D97-AF65-F5344CB8AC3E}">
        <p14:creationId xmlns:p14="http://schemas.microsoft.com/office/powerpoint/2010/main" val="8790144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6"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Tree>
    <p:extLst>
      <p:ext uri="{BB962C8B-B14F-4D97-AF65-F5344CB8AC3E}">
        <p14:creationId xmlns:p14="http://schemas.microsoft.com/office/powerpoint/2010/main" val="628438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E8423-BB55-0B4A-B2AE-F68B435F30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6C01AD-305C-F443-B1CE-6CD1DDC495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67DA92-6767-ED4D-ACB3-C2B645E160E2}"/>
              </a:ext>
            </a:extLst>
          </p:cNvPr>
          <p:cNvSpPr>
            <a:spLocks noGrp="1"/>
          </p:cNvSpPr>
          <p:nvPr>
            <p:ph type="dt" sz="half" idx="10"/>
          </p:nvPr>
        </p:nvSpPr>
        <p:spPr/>
        <p:txBody>
          <a:bodyPr/>
          <a:lstStyle/>
          <a:p>
            <a:fld id="{586B7AAA-B917-A940-A0E7-3E5BB940D94E}" type="datetimeFigureOut">
              <a:rPr lang="en-US" smtClean="0"/>
              <a:t>5/20/20</a:t>
            </a:fld>
            <a:endParaRPr lang="en-US"/>
          </a:p>
        </p:txBody>
      </p:sp>
      <p:sp>
        <p:nvSpPr>
          <p:cNvPr id="5" name="Footer Placeholder 4">
            <a:extLst>
              <a:ext uri="{FF2B5EF4-FFF2-40B4-BE49-F238E27FC236}">
                <a16:creationId xmlns:a16="http://schemas.microsoft.com/office/drawing/2014/main" id="{AF9517E6-234A-9146-B568-17C0087DAC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424045-E6C7-A645-9878-D226BF4EA2CC}"/>
              </a:ext>
            </a:extLst>
          </p:cNvPr>
          <p:cNvSpPr>
            <a:spLocks noGrp="1"/>
          </p:cNvSpPr>
          <p:nvPr>
            <p:ph type="sldNum" sz="quarter" idx="12"/>
          </p:nvPr>
        </p:nvSpPr>
        <p:spPr/>
        <p:txBody>
          <a:bodyPr/>
          <a:lstStyle/>
          <a:p>
            <a:fld id="{B408296D-2797-3141-87D0-144C8F5B00EE}" type="slidenum">
              <a:rPr lang="en-US" smtClean="0"/>
              <a:t>‹#›</a:t>
            </a:fld>
            <a:endParaRPr lang="en-US"/>
          </a:p>
        </p:txBody>
      </p:sp>
    </p:spTree>
    <p:extLst>
      <p:ext uri="{BB962C8B-B14F-4D97-AF65-F5344CB8AC3E}">
        <p14:creationId xmlns:p14="http://schemas.microsoft.com/office/powerpoint/2010/main" val="1877149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65F69-83E6-BD42-A1E1-D5FCFB8D07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B79C73-55D1-5947-B3CC-8BC345C882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367857-D702-814E-9BDA-B3C4169F9913}"/>
              </a:ext>
            </a:extLst>
          </p:cNvPr>
          <p:cNvSpPr>
            <a:spLocks noGrp="1"/>
          </p:cNvSpPr>
          <p:nvPr>
            <p:ph type="dt" sz="half" idx="10"/>
          </p:nvPr>
        </p:nvSpPr>
        <p:spPr/>
        <p:txBody>
          <a:bodyPr/>
          <a:lstStyle/>
          <a:p>
            <a:fld id="{586B7AAA-B917-A940-A0E7-3E5BB940D94E}" type="datetimeFigureOut">
              <a:rPr lang="en-US" smtClean="0"/>
              <a:t>5/20/20</a:t>
            </a:fld>
            <a:endParaRPr lang="en-US"/>
          </a:p>
        </p:txBody>
      </p:sp>
      <p:sp>
        <p:nvSpPr>
          <p:cNvPr id="5" name="Footer Placeholder 4">
            <a:extLst>
              <a:ext uri="{FF2B5EF4-FFF2-40B4-BE49-F238E27FC236}">
                <a16:creationId xmlns:a16="http://schemas.microsoft.com/office/drawing/2014/main" id="{FB1B37FD-C735-A74A-8666-C42774F0A3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98DE62-A073-D04A-BA48-C017B7225FFD}"/>
              </a:ext>
            </a:extLst>
          </p:cNvPr>
          <p:cNvSpPr>
            <a:spLocks noGrp="1"/>
          </p:cNvSpPr>
          <p:nvPr>
            <p:ph type="sldNum" sz="quarter" idx="12"/>
          </p:nvPr>
        </p:nvSpPr>
        <p:spPr/>
        <p:txBody>
          <a:bodyPr/>
          <a:lstStyle/>
          <a:p>
            <a:fld id="{B408296D-2797-3141-87D0-144C8F5B00EE}" type="slidenum">
              <a:rPr lang="en-US" smtClean="0"/>
              <a:t>‹#›</a:t>
            </a:fld>
            <a:endParaRPr lang="en-US"/>
          </a:p>
        </p:txBody>
      </p:sp>
    </p:spTree>
    <p:extLst>
      <p:ext uri="{BB962C8B-B14F-4D97-AF65-F5344CB8AC3E}">
        <p14:creationId xmlns:p14="http://schemas.microsoft.com/office/powerpoint/2010/main" val="2264926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53914-9E09-E14A-9552-9449E8801D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96CF41-5EA2-5E4C-94EA-FDE9D843EE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525591-D9F5-5F4B-AF2C-A35178EB43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7659BE-DECF-0544-9674-0CF901BBF008}"/>
              </a:ext>
            </a:extLst>
          </p:cNvPr>
          <p:cNvSpPr>
            <a:spLocks noGrp="1"/>
          </p:cNvSpPr>
          <p:nvPr>
            <p:ph type="dt" sz="half" idx="10"/>
          </p:nvPr>
        </p:nvSpPr>
        <p:spPr/>
        <p:txBody>
          <a:bodyPr/>
          <a:lstStyle/>
          <a:p>
            <a:fld id="{586B7AAA-B917-A940-A0E7-3E5BB940D94E}" type="datetimeFigureOut">
              <a:rPr lang="en-US" smtClean="0"/>
              <a:t>5/20/20</a:t>
            </a:fld>
            <a:endParaRPr lang="en-US"/>
          </a:p>
        </p:txBody>
      </p:sp>
      <p:sp>
        <p:nvSpPr>
          <p:cNvPr id="6" name="Footer Placeholder 5">
            <a:extLst>
              <a:ext uri="{FF2B5EF4-FFF2-40B4-BE49-F238E27FC236}">
                <a16:creationId xmlns:a16="http://schemas.microsoft.com/office/drawing/2014/main" id="{E84CBA17-F3B0-374C-A88C-42931AB0A0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39475F-EA88-5643-B190-53ED4C36C252}"/>
              </a:ext>
            </a:extLst>
          </p:cNvPr>
          <p:cNvSpPr>
            <a:spLocks noGrp="1"/>
          </p:cNvSpPr>
          <p:nvPr>
            <p:ph type="sldNum" sz="quarter" idx="12"/>
          </p:nvPr>
        </p:nvSpPr>
        <p:spPr/>
        <p:txBody>
          <a:bodyPr/>
          <a:lstStyle/>
          <a:p>
            <a:fld id="{B408296D-2797-3141-87D0-144C8F5B00EE}" type="slidenum">
              <a:rPr lang="en-US" smtClean="0"/>
              <a:t>‹#›</a:t>
            </a:fld>
            <a:endParaRPr lang="en-US"/>
          </a:p>
        </p:txBody>
      </p:sp>
    </p:spTree>
    <p:extLst>
      <p:ext uri="{BB962C8B-B14F-4D97-AF65-F5344CB8AC3E}">
        <p14:creationId xmlns:p14="http://schemas.microsoft.com/office/powerpoint/2010/main" val="1568805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4920C-409F-BD4E-98F6-A65A369513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DE2EBA-F663-E340-9AEC-27F925F6B1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2858C9-4D92-6A4C-B16F-869B88AAE3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72A15B-8EA9-E840-8158-ABCC59DD93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7028F-FBAA-574F-B4DE-37992D1B30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D40710-FB48-8841-9FCA-57FD0A4A54FE}"/>
              </a:ext>
            </a:extLst>
          </p:cNvPr>
          <p:cNvSpPr>
            <a:spLocks noGrp="1"/>
          </p:cNvSpPr>
          <p:nvPr>
            <p:ph type="dt" sz="half" idx="10"/>
          </p:nvPr>
        </p:nvSpPr>
        <p:spPr/>
        <p:txBody>
          <a:bodyPr/>
          <a:lstStyle/>
          <a:p>
            <a:fld id="{586B7AAA-B917-A940-A0E7-3E5BB940D94E}" type="datetimeFigureOut">
              <a:rPr lang="en-US" smtClean="0"/>
              <a:t>5/20/20</a:t>
            </a:fld>
            <a:endParaRPr lang="en-US"/>
          </a:p>
        </p:txBody>
      </p:sp>
      <p:sp>
        <p:nvSpPr>
          <p:cNvPr id="8" name="Footer Placeholder 7">
            <a:extLst>
              <a:ext uri="{FF2B5EF4-FFF2-40B4-BE49-F238E27FC236}">
                <a16:creationId xmlns:a16="http://schemas.microsoft.com/office/drawing/2014/main" id="{BF0251AA-F076-2243-9554-E8D5F643D9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E35F1A-7FBA-7446-8222-DC448BC6060F}"/>
              </a:ext>
            </a:extLst>
          </p:cNvPr>
          <p:cNvSpPr>
            <a:spLocks noGrp="1"/>
          </p:cNvSpPr>
          <p:nvPr>
            <p:ph type="sldNum" sz="quarter" idx="12"/>
          </p:nvPr>
        </p:nvSpPr>
        <p:spPr/>
        <p:txBody>
          <a:bodyPr/>
          <a:lstStyle/>
          <a:p>
            <a:fld id="{B408296D-2797-3141-87D0-144C8F5B00EE}" type="slidenum">
              <a:rPr lang="en-US" smtClean="0"/>
              <a:t>‹#›</a:t>
            </a:fld>
            <a:endParaRPr lang="en-US"/>
          </a:p>
        </p:txBody>
      </p:sp>
    </p:spTree>
    <p:extLst>
      <p:ext uri="{BB962C8B-B14F-4D97-AF65-F5344CB8AC3E}">
        <p14:creationId xmlns:p14="http://schemas.microsoft.com/office/powerpoint/2010/main" val="4225236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C9FAE-62A6-8D4B-8CB4-306C81C3EA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9088CE-7962-5342-BC77-07C8E0689486}"/>
              </a:ext>
            </a:extLst>
          </p:cNvPr>
          <p:cNvSpPr>
            <a:spLocks noGrp="1"/>
          </p:cNvSpPr>
          <p:nvPr>
            <p:ph type="dt" sz="half" idx="10"/>
          </p:nvPr>
        </p:nvSpPr>
        <p:spPr/>
        <p:txBody>
          <a:bodyPr/>
          <a:lstStyle/>
          <a:p>
            <a:fld id="{586B7AAA-B917-A940-A0E7-3E5BB940D94E}" type="datetimeFigureOut">
              <a:rPr lang="en-US" smtClean="0"/>
              <a:t>5/20/20</a:t>
            </a:fld>
            <a:endParaRPr lang="en-US"/>
          </a:p>
        </p:txBody>
      </p:sp>
      <p:sp>
        <p:nvSpPr>
          <p:cNvPr id="4" name="Footer Placeholder 3">
            <a:extLst>
              <a:ext uri="{FF2B5EF4-FFF2-40B4-BE49-F238E27FC236}">
                <a16:creationId xmlns:a16="http://schemas.microsoft.com/office/drawing/2014/main" id="{A4934066-9769-0447-A788-7C6D9A7BE4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ADDFFA-6E53-5C4F-B4E7-9B238EC9E378}"/>
              </a:ext>
            </a:extLst>
          </p:cNvPr>
          <p:cNvSpPr>
            <a:spLocks noGrp="1"/>
          </p:cNvSpPr>
          <p:nvPr>
            <p:ph type="sldNum" sz="quarter" idx="12"/>
          </p:nvPr>
        </p:nvSpPr>
        <p:spPr/>
        <p:txBody>
          <a:bodyPr/>
          <a:lstStyle/>
          <a:p>
            <a:fld id="{B408296D-2797-3141-87D0-144C8F5B00EE}" type="slidenum">
              <a:rPr lang="en-US" smtClean="0"/>
              <a:t>‹#›</a:t>
            </a:fld>
            <a:endParaRPr lang="en-US"/>
          </a:p>
        </p:txBody>
      </p:sp>
    </p:spTree>
    <p:extLst>
      <p:ext uri="{BB962C8B-B14F-4D97-AF65-F5344CB8AC3E}">
        <p14:creationId xmlns:p14="http://schemas.microsoft.com/office/powerpoint/2010/main" val="3611824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6A1065-B4F7-9940-9F92-1B16C13A15AC}"/>
              </a:ext>
            </a:extLst>
          </p:cNvPr>
          <p:cNvSpPr>
            <a:spLocks noGrp="1"/>
          </p:cNvSpPr>
          <p:nvPr>
            <p:ph type="dt" sz="half" idx="10"/>
          </p:nvPr>
        </p:nvSpPr>
        <p:spPr/>
        <p:txBody>
          <a:bodyPr/>
          <a:lstStyle/>
          <a:p>
            <a:fld id="{586B7AAA-B917-A940-A0E7-3E5BB940D94E}" type="datetimeFigureOut">
              <a:rPr lang="en-US" smtClean="0"/>
              <a:t>5/20/20</a:t>
            </a:fld>
            <a:endParaRPr lang="en-US"/>
          </a:p>
        </p:txBody>
      </p:sp>
      <p:sp>
        <p:nvSpPr>
          <p:cNvPr id="3" name="Footer Placeholder 2">
            <a:extLst>
              <a:ext uri="{FF2B5EF4-FFF2-40B4-BE49-F238E27FC236}">
                <a16:creationId xmlns:a16="http://schemas.microsoft.com/office/drawing/2014/main" id="{5595AC29-40DA-E64D-8787-959A472FFD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824CF7-72B4-6C48-A734-05EBE90CB0BA}"/>
              </a:ext>
            </a:extLst>
          </p:cNvPr>
          <p:cNvSpPr>
            <a:spLocks noGrp="1"/>
          </p:cNvSpPr>
          <p:nvPr>
            <p:ph type="sldNum" sz="quarter" idx="12"/>
          </p:nvPr>
        </p:nvSpPr>
        <p:spPr/>
        <p:txBody>
          <a:bodyPr/>
          <a:lstStyle/>
          <a:p>
            <a:fld id="{B408296D-2797-3141-87D0-144C8F5B00EE}" type="slidenum">
              <a:rPr lang="en-US" smtClean="0"/>
              <a:t>‹#›</a:t>
            </a:fld>
            <a:endParaRPr lang="en-US"/>
          </a:p>
        </p:txBody>
      </p:sp>
    </p:spTree>
    <p:extLst>
      <p:ext uri="{BB962C8B-B14F-4D97-AF65-F5344CB8AC3E}">
        <p14:creationId xmlns:p14="http://schemas.microsoft.com/office/powerpoint/2010/main" val="3162297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AF89A-852C-1B41-BFB9-32D677A303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46523E-E9DA-DB41-9AD2-D83984A0A1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336E6E-6CA2-8F4F-863A-E0CB95C676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C9CA14-D12B-2B46-A6C2-6F9C9E149D06}"/>
              </a:ext>
            </a:extLst>
          </p:cNvPr>
          <p:cNvSpPr>
            <a:spLocks noGrp="1"/>
          </p:cNvSpPr>
          <p:nvPr>
            <p:ph type="dt" sz="half" idx="10"/>
          </p:nvPr>
        </p:nvSpPr>
        <p:spPr/>
        <p:txBody>
          <a:bodyPr/>
          <a:lstStyle/>
          <a:p>
            <a:fld id="{586B7AAA-B917-A940-A0E7-3E5BB940D94E}" type="datetimeFigureOut">
              <a:rPr lang="en-US" smtClean="0"/>
              <a:t>5/20/20</a:t>
            </a:fld>
            <a:endParaRPr lang="en-US"/>
          </a:p>
        </p:txBody>
      </p:sp>
      <p:sp>
        <p:nvSpPr>
          <p:cNvPr id="6" name="Footer Placeholder 5">
            <a:extLst>
              <a:ext uri="{FF2B5EF4-FFF2-40B4-BE49-F238E27FC236}">
                <a16:creationId xmlns:a16="http://schemas.microsoft.com/office/drawing/2014/main" id="{7A29C3F6-E190-DE45-9360-8B5060BA3A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DD30FA-D6DA-C64A-BDDF-F0EC71112349}"/>
              </a:ext>
            </a:extLst>
          </p:cNvPr>
          <p:cNvSpPr>
            <a:spLocks noGrp="1"/>
          </p:cNvSpPr>
          <p:nvPr>
            <p:ph type="sldNum" sz="quarter" idx="12"/>
          </p:nvPr>
        </p:nvSpPr>
        <p:spPr/>
        <p:txBody>
          <a:bodyPr/>
          <a:lstStyle/>
          <a:p>
            <a:fld id="{B408296D-2797-3141-87D0-144C8F5B00EE}" type="slidenum">
              <a:rPr lang="en-US" smtClean="0"/>
              <a:t>‹#›</a:t>
            </a:fld>
            <a:endParaRPr lang="en-US"/>
          </a:p>
        </p:txBody>
      </p:sp>
    </p:spTree>
    <p:extLst>
      <p:ext uri="{BB962C8B-B14F-4D97-AF65-F5344CB8AC3E}">
        <p14:creationId xmlns:p14="http://schemas.microsoft.com/office/powerpoint/2010/main" val="174422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5E47B-6C73-934A-8AA4-71BD8F772D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53FC4F-32ED-1343-9E89-A1613FA50E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FBCCA9-8F4A-494B-971B-462FE5C90C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643445-6B6E-B34F-BA20-2196CE0BF8BA}"/>
              </a:ext>
            </a:extLst>
          </p:cNvPr>
          <p:cNvSpPr>
            <a:spLocks noGrp="1"/>
          </p:cNvSpPr>
          <p:nvPr>
            <p:ph type="dt" sz="half" idx="10"/>
          </p:nvPr>
        </p:nvSpPr>
        <p:spPr/>
        <p:txBody>
          <a:bodyPr/>
          <a:lstStyle/>
          <a:p>
            <a:fld id="{586B7AAA-B917-A940-A0E7-3E5BB940D94E}" type="datetimeFigureOut">
              <a:rPr lang="en-US" smtClean="0"/>
              <a:t>5/20/20</a:t>
            </a:fld>
            <a:endParaRPr lang="en-US"/>
          </a:p>
        </p:txBody>
      </p:sp>
      <p:sp>
        <p:nvSpPr>
          <p:cNvPr id="6" name="Footer Placeholder 5">
            <a:extLst>
              <a:ext uri="{FF2B5EF4-FFF2-40B4-BE49-F238E27FC236}">
                <a16:creationId xmlns:a16="http://schemas.microsoft.com/office/drawing/2014/main" id="{A9A923E0-55D2-F446-AD14-9F4DC0D20F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BBD000-29C2-E24C-9D41-5726254F8025}"/>
              </a:ext>
            </a:extLst>
          </p:cNvPr>
          <p:cNvSpPr>
            <a:spLocks noGrp="1"/>
          </p:cNvSpPr>
          <p:nvPr>
            <p:ph type="sldNum" sz="quarter" idx="12"/>
          </p:nvPr>
        </p:nvSpPr>
        <p:spPr/>
        <p:txBody>
          <a:bodyPr/>
          <a:lstStyle/>
          <a:p>
            <a:fld id="{B408296D-2797-3141-87D0-144C8F5B00EE}" type="slidenum">
              <a:rPr lang="en-US" smtClean="0"/>
              <a:t>‹#›</a:t>
            </a:fld>
            <a:endParaRPr lang="en-US"/>
          </a:p>
        </p:txBody>
      </p:sp>
    </p:spTree>
    <p:extLst>
      <p:ext uri="{BB962C8B-B14F-4D97-AF65-F5344CB8AC3E}">
        <p14:creationId xmlns:p14="http://schemas.microsoft.com/office/powerpoint/2010/main" val="1661927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2F11FA-168F-0D47-87EA-9E0F6F8427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BEF752-37A7-C243-B9E6-FD503D15A5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2446B-340A-7F4D-81E9-38C46F56B1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6B7AAA-B917-A940-A0E7-3E5BB940D94E}" type="datetimeFigureOut">
              <a:rPr lang="en-US" smtClean="0"/>
              <a:t>5/20/20</a:t>
            </a:fld>
            <a:endParaRPr lang="en-US"/>
          </a:p>
        </p:txBody>
      </p:sp>
      <p:sp>
        <p:nvSpPr>
          <p:cNvPr id="5" name="Footer Placeholder 4">
            <a:extLst>
              <a:ext uri="{FF2B5EF4-FFF2-40B4-BE49-F238E27FC236}">
                <a16:creationId xmlns:a16="http://schemas.microsoft.com/office/drawing/2014/main" id="{C57E212B-F762-F747-A37C-55610F7CCF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1F9A5F-6287-3C4F-AC65-A2CA329749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8296D-2797-3141-87D0-144C8F5B00EE}" type="slidenum">
              <a:rPr lang="en-US" smtClean="0"/>
              <a:t>‹#›</a:t>
            </a:fld>
            <a:endParaRPr lang="en-US"/>
          </a:p>
        </p:txBody>
      </p:sp>
    </p:spTree>
    <p:extLst>
      <p:ext uri="{BB962C8B-B14F-4D97-AF65-F5344CB8AC3E}">
        <p14:creationId xmlns:p14="http://schemas.microsoft.com/office/powerpoint/2010/main" val="39248865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g"/><Relationship Id="rId11" Type="http://schemas.openxmlformats.org/officeDocument/2006/relationships/image" Target="../media/image7.tiff"/><Relationship Id="rId5" Type="http://schemas.openxmlformats.org/officeDocument/2006/relationships/image" Target="../media/image1.jpg"/><Relationship Id="rId10" Type="http://schemas.openxmlformats.org/officeDocument/2006/relationships/image" Target="../media/image6.jpg"/><Relationship Id="rId4" Type="http://schemas.openxmlformats.org/officeDocument/2006/relationships/notesSlide" Target="../notesSlides/notesSlide1.xml"/><Relationship Id="rId9"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20.tiff"/><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hyperlink" Target="http://doi.wiley.com/10.1029/2000JC000373" TargetMode="External"/><Relationship Id="rId3" Type="http://schemas.openxmlformats.org/officeDocument/2006/relationships/hyperlink" Target="http://doi.wiley.com/10.1029/98JD00233" TargetMode="External"/><Relationship Id="rId7" Type="http://schemas.openxmlformats.org/officeDocument/2006/relationships/hyperlink" Target="https://doi.org/10.5194/amt-2020-124" TargetMode="External"/><Relationship Id="rId2" Type="http://schemas.openxmlformats.org/officeDocument/2006/relationships/hyperlink" Target="https://doi.org/10.5194/amt-12-6749-2019" TargetMode="External"/><Relationship Id="rId1" Type="http://schemas.openxmlformats.org/officeDocument/2006/relationships/slideLayout" Target="../slideLayouts/slideLayout2.xml"/><Relationship Id="rId6" Type="http://schemas.openxmlformats.org/officeDocument/2006/relationships/hyperlink" Target="https://doi.org/10.5194/amt-11-2295-2018" TargetMode="External"/><Relationship Id="rId5" Type="http://schemas.openxmlformats.org/officeDocument/2006/relationships/hyperlink" Target="https://doi.org/10.5194/amt-11-997-2018" TargetMode="External"/><Relationship Id="rId4" Type="http://schemas.openxmlformats.org/officeDocument/2006/relationships/hyperlink" Target="http://doi.wiley.com/10.1029/2000JD900721" TargetMode="External"/><Relationship Id="rId9" Type="http://schemas.openxmlformats.org/officeDocument/2006/relationships/hyperlink" Target="https://journals.ametsoc.org/doi/pdf/10.1175/JTECH-D-18-0150.1"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urldefense.proofpoint.com/v2/url?u=https-3A__prd-2Dwret.s3.us-2Dwest-2D2.amazonaws.com_assets_palladium_production_atoms_files_OzoneOMI-5Fcitation.pdf&amp;d=DwMFaQ&amp;c=ApwzowJNAKKw3xye91w7BE1XMRKi2LN9kiMk5Csz9Zk&amp;r=rS7Cu39gg_mZTRG1kq_WSSBx7jqHufa3XzXfLE_JJxg&amp;m=Py0Ju4Tezv7RH3fhuyMv9n2iXwozJ2INWc4WhR88uRc&amp;s=6F15alNgEmaYxHgZxlYYKFXWYW1jwJ5qA1F0QlUo_dc&amp;e="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tiff"/><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16.tiff"/><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19.wmf"/><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53325-D120-4949-AF45-BED6ED11FA32}"/>
              </a:ext>
            </a:extLst>
          </p:cNvPr>
          <p:cNvSpPr>
            <a:spLocks noGrp="1"/>
          </p:cNvSpPr>
          <p:nvPr>
            <p:ph type="ctrTitle"/>
          </p:nvPr>
        </p:nvSpPr>
        <p:spPr>
          <a:xfrm>
            <a:off x="2647383" y="333873"/>
            <a:ext cx="6375384" cy="1122947"/>
          </a:xfrm>
        </p:spPr>
        <p:txBody>
          <a:bodyPr>
            <a:normAutofit fontScale="90000"/>
          </a:bodyPr>
          <a:lstStyle/>
          <a:p>
            <a:r>
              <a:rPr lang="en-US" sz="3200" dirty="0"/>
              <a:t> </a:t>
            </a:r>
            <a:r>
              <a:rPr lang="en-US" sz="3200" b="1" dirty="0"/>
              <a:t>Hyperspectral algorithms for PACE OCI water leaving reflectances </a:t>
            </a:r>
            <a:br>
              <a:rPr lang="en-US" sz="3200" b="1" dirty="0"/>
            </a:br>
            <a:r>
              <a:rPr lang="en-US" sz="3200" b="1" dirty="0"/>
              <a:t>and UV penetration depths </a:t>
            </a:r>
            <a:endParaRPr lang="en-US" sz="3200" dirty="0"/>
          </a:p>
        </p:txBody>
      </p:sp>
      <p:sp>
        <p:nvSpPr>
          <p:cNvPr id="8" name="Rectangle 7">
            <a:extLst>
              <a:ext uri="{FF2B5EF4-FFF2-40B4-BE49-F238E27FC236}">
                <a16:creationId xmlns:a16="http://schemas.microsoft.com/office/drawing/2014/main" id="{C111238B-3CB7-094D-8A10-9B4A27B390A3}"/>
              </a:ext>
            </a:extLst>
          </p:cNvPr>
          <p:cNvSpPr/>
          <p:nvPr/>
        </p:nvSpPr>
        <p:spPr>
          <a:xfrm>
            <a:off x="3507798" y="1655546"/>
            <a:ext cx="4680987" cy="1477328"/>
          </a:xfrm>
          <a:prstGeom prst="rect">
            <a:avLst/>
          </a:prstGeom>
        </p:spPr>
        <p:txBody>
          <a:bodyPr wrap="square">
            <a:spAutoFit/>
          </a:bodyPr>
          <a:lstStyle/>
          <a:p>
            <a:pPr algn="ctr">
              <a:tabLst>
                <a:tab pos="2743200" algn="ctr"/>
                <a:tab pos="5486400" algn="r"/>
                <a:tab pos="2743200" algn="ctr"/>
              </a:tabLst>
            </a:pPr>
            <a:r>
              <a:rPr lang="en-US" i="1" dirty="0">
                <a:latin typeface="Times New Roman" panose="02020603050405020304" pitchFamily="18" charset="0"/>
                <a:ea typeface="Times New Roman" panose="02020603050405020304" pitchFamily="18" charset="0"/>
              </a:rPr>
              <a:t>Pawan K. (PK) Bhartia (NASA GSFC), </a:t>
            </a:r>
          </a:p>
          <a:p>
            <a:pPr algn="ctr">
              <a:tabLst>
                <a:tab pos="2743200" algn="ctr"/>
                <a:tab pos="5486400" algn="r"/>
                <a:tab pos="2743200" algn="ctr"/>
              </a:tabLst>
            </a:pPr>
            <a:r>
              <a:rPr lang="en-US" i="1" dirty="0">
                <a:latin typeface="Times New Roman" panose="02020603050405020304" pitchFamily="18" charset="0"/>
                <a:ea typeface="Times New Roman" panose="02020603050405020304" pitchFamily="18" charset="0"/>
              </a:rPr>
              <a:t>Joanna Joiner (NASA GSFC),</a:t>
            </a:r>
          </a:p>
          <a:p>
            <a:pPr algn="ctr">
              <a:tabLst>
                <a:tab pos="2743200" algn="ctr"/>
                <a:tab pos="5486400" algn="r"/>
                <a:tab pos="2743200" algn="ctr"/>
              </a:tabLst>
            </a:pPr>
            <a:r>
              <a:rPr lang="en-US" i="1" dirty="0">
                <a:latin typeface="Times New Roman" panose="02020603050405020304" pitchFamily="18" charset="0"/>
                <a:ea typeface="Times New Roman" panose="02020603050405020304" pitchFamily="18" charset="0"/>
              </a:rPr>
              <a:t> Jhoon Kim (Yonsei University, Seoul, Korea), </a:t>
            </a:r>
          </a:p>
          <a:p>
            <a:pPr algn="ctr">
              <a:tabLst>
                <a:tab pos="2743200" algn="ctr"/>
                <a:tab pos="5486400" algn="r"/>
                <a:tab pos="2743200" algn="ctr"/>
              </a:tabLst>
            </a:pPr>
            <a:r>
              <a:rPr lang="en-US" i="1" dirty="0">
                <a:latin typeface="Times New Roman" panose="02020603050405020304" pitchFamily="18" charset="0"/>
                <a:ea typeface="Times New Roman" panose="02020603050405020304" pitchFamily="18" charset="0"/>
              </a:rPr>
              <a:t>Wenhan Qin (SSAI), </a:t>
            </a:r>
          </a:p>
          <a:p>
            <a:pPr algn="ctr">
              <a:tabLst>
                <a:tab pos="2743200" algn="ctr"/>
                <a:tab pos="5486400" algn="r"/>
                <a:tab pos="2743200" algn="ctr"/>
              </a:tabLst>
            </a:pPr>
            <a:r>
              <a:rPr lang="en-US" i="1" dirty="0">
                <a:latin typeface="Times New Roman" panose="02020603050405020304" pitchFamily="18" charset="0"/>
                <a:ea typeface="Times New Roman" panose="02020603050405020304" pitchFamily="18" charset="0"/>
              </a:rPr>
              <a:t>Robert Spurr (RT Solutions) </a:t>
            </a:r>
          </a:p>
        </p:txBody>
      </p:sp>
      <p:pic>
        <p:nvPicPr>
          <p:cNvPr id="6" name="Picture 5">
            <a:extLst>
              <a:ext uri="{FF2B5EF4-FFF2-40B4-BE49-F238E27FC236}">
                <a16:creationId xmlns:a16="http://schemas.microsoft.com/office/drawing/2014/main" id="{283B461E-720B-434F-BF8E-2D900E6EA246}"/>
              </a:ext>
            </a:extLst>
          </p:cNvPr>
          <p:cNvPicPr>
            <a:picLocks noChangeAspect="1"/>
          </p:cNvPicPr>
          <p:nvPr/>
        </p:nvPicPr>
        <p:blipFill>
          <a:blip r:embed="rId5"/>
          <a:stretch>
            <a:fillRect/>
          </a:stretch>
        </p:blipFill>
        <p:spPr>
          <a:xfrm rot="5400000">
            <a:off x="6679875" y="4189850"/>
            <a:ext cx="2623279" cy="1970858"/>
          </a:xfrm>
          <a:prstGeom prst="rect">
            <a:avLst/>
          </a:prstGeom>
        </p:spPr>
      </p:pic>
      <p:pic>
        <p:nvPicPr>
          <p:cNvPr id="7" name="Picture 6">
            <a:extLst>
              <a:ext uri="{FF2B5EF4-FFF2-40B4-BE49-F238E27FC236}">
                <a16:creationId xmlns:a16="http://schemas.microsoft.com/office/drawing/2014/main" id="{B96913CA-4AD4-C740-867D-705E4D6DF80D}"/>
              </a:ext>
            </a:extLst>
          </p:cNvPr>
          <p:cNvPicPr>
            <a:picLocks noChangeAspect="1"/>
          </p:cNvPicPr>
          <p:nvPr/>
        </p:nvPicPr>
        <p:blipFill>
          <a:blip r:embed="rId6"/>
          <a:stretch>
            <a:fillRect/>
          </a:stretch>
        </p:blipFill>
        <p:spPr>
          <a:xfrm rot="16200000">
            <a:off x="2063239" y="4133194"/>
            <a:ext cx="2701452" cy="2026090"/>
          </a:xfrm>
          <a:prstGeom prst="rect">
            <a:avLst/>
          </a:prstGeom>
        </p:spPr>
      </p:pic>
      <p:pic>
        <p:nvPicPr>
          <p:cNvPr id="10" name="Picture 9">
            <a:extLst>
              <a:ext uri="{FF2B5EF4-FFF2-40B4-BE49-F238E27FC236}">
                <a16:creationId xmlns:a16="http://schemas.microsoft.com/office/drawing/2014/main" id="{1C79B978-FC25-164D-85A6-6158BB21AD7A}"/>
              </a:ext>
            </a:extLst>
          </p:cNvPr>
          <p:cNvPicPr>
            <a:picLocks noChangeAspect="1"/>
          </p:cNvPicPr>
          <p:nvPr/>
        </p:nvPicPr>
        <p:blipFill rotWithShape="1">
          <a:blip r:embed="rId7"/>
          <a:srcRect l="61605" b="33353"/>
          <a:stretch/>
        </p:blipFill>
        <p:spPr>
          <a:xfrm>
            <a:off x="4432505" y="3873686"/>
            <a:ext cx="2543130" cy="2623279"/>
          </a:xfrm>
          <a:prstGeom prst="rect">
            <a:avLst/>
          </a:prstGeom>
        </p:spPr>
      </p:pic>
      <p:sp>
        <p:nvSpPr>
          <p:cNvPr id="11" name="Rectangle 10">
            <a:extLst>
              <a:ext uri="{FF2B5EF4-FFF2-40B4-BE49-F238E27FC236}">
                <a16:creationId xmlns:a16="http://schemas.microsoft.com/office/drawing/2014/main" id="{9E243137-3D4A-EB43-AAD7-7F4A4590DC58}"/>
              </a:ext>
            </a:extLst>
          </p:cNvPr>
          <p:cNvSpPr/>
          <p:nvPr/>
        </p:nvSpPr>
        <p:spPr>
          <a:xfrm>
            <a:off x="6962521" y="3474020"/>
            <a:ext cx="2196486" cy="646331"/>
          </a:xfrm>
          <a:prstGeom prst="rect">
            <a:avLst/>
          </a:prstGeom>
        </p:spPr>
        <p:txBody>
          <a:bodyPr wrap="square">
            <a:spAutoFit/>
          </a:bodyPr>
          <a:lstStyle/>
          <a:p>
            <a:pPr algn="ctr">
              <a:tabLst>
                <a:tab pos="2743200" algn="ctr"/>
                <a:tab pos="5486400" algn="r"/>
                <a:tab pos="2743200" algn="ctr"/>
              </a:tabLst>
            </a:pPr>
            <a:r>
              <a:rPr lang="en-US" i="1" dirty="0">
                <a:latin typeface="Times New Roman" panose="02020603050405020304" pitchFamily="18" charset="0"/>
                <a:ea typeface="Times New Roman" panose="02020603050405020304" pitchFamily="18" charset="0"/>
              </a:rPr>
              <a:t>Patricia Castellanos </a:t>
            </a:r>
          </a:p>
          <a:p>
            <a:pPr algn="ctr">
              <a:tabLst>
                <a:tab pos="2743200" algn="ctr"/>
                <a:tab pos="5486400" algn="r"/>
                <a:tab pos="2743200" algn="ctr"/>
              </a:tabLst>
            </a:pPr>
            <a:r>
              <a:rPr lang="en-US" i="1" dirty="0">
                <a:latin typeface="Times New Roman" panose="02020603050405020304" pitchFamily="18" charset="0"/>
                <a:ea typeface="Times New Roman" panose="02020603050405020304" pitchFamily="18" charset="0"/>
              </a:rPr>
              <a:t>NASA GSFC</a:t>
            </a:r>
            <a:endParaRPr lang="en-US" dirty="0">
              <a:latin typeface="Times New Roman" panose="02020603050405020304" pitchFamily="18" charset="0"/>
              <a:ea typeface="Times New Roman" panose="02020603050405020304" pitchFamily="18" charset="0"/>
            </a:endParaRPr>
          </a:p>
        </p:txBody>
      </p:sp>
      <p:sp>
        <p:nvSpPr>
          <p:cNvPr id="12" name="Rectangle 11">
            <a:extLst>
              <a:ext uri="{FF2B5EF4-FFF2-40B4-BE49-F238E27FC236}">
                <a16:creationId xmlns:a16="http://schemas.microsoft.com/office/drawing/2014/main" id="{88ABA836-E6CE-224A-81E2-311451CF81B2}"/>
              </a:ext>
            </a:extLst>
          </p:cNvPr>
          <p:cNvSpPr/>
          <p:nvPr/>
        </p:nvSpPr>
        <p:spPr>
          <a:xfrm>
            <a:off x="4602084" y="3488824"/>
            <a:ext cx="2133918" cy="369332"/>
          </a:xfrm>
          <a:prstGeom prst="rect">
            <a:avLst/>
          </a:prstGeom>
        </p:spPr>
        <p:txBody>
          <a:bodyPr wrap="none">
            <a:spAutoFit/>
          </a:bodyPr>
          <a:lstStyle/>
          <a:p>
            <a:r>
              <a:rPr lang="en-US" i="1" dirty="0">
                <a:latin typeface="Times New Roman" panose="02020603050405020304" pitchFamily="18" charset="0"/>
                <a:ea typeface="Times New Roman" panose="02020603050405020304" pitchFamily="18" charset="0"/>
              </a:rPr>
              <a:t>Jungbin Mok (UMD)</a:t>
            </a:r>
            <a:endParaRPr lang="en-US" dirty="0"/>
          </a:p>
        </p:txBody>
      </p:sp>
      <p:sp>
        <p:nvSpPr>
          <p:cNvPr id="13" name="Rectangle 12">
            <a:extLst>
              <a:ext uri="{FF2B5EF4-FFF2-40B4-BE49-F238E27FC236}">
                <a16:creationId xmlns:a16="http://schemas.microsoft.com/office/drawing/2014/main" id="{35C715AC-66DE-D949-A990-BA9744044AE7}"/>
              </a:ext>
            </a:extLst>
          </p:cNvPr>
          <p:cNvSpPr/>
          <p:nvPr/>
        </p:nvSpPr>
        <p:spPr>
          <a:xfrm>
            <a:off x="2742585" y="3528453"/>
            <a:ext cx="1424493" cy="646331"/>
          </a:xfrm>
          <a:prstGeom prst="rect">
            <a:avLst/>
          </a:prstGeom>
        </p:spPr>
        <p:txBody>
          <a:bodyPr wrap="none">
            <a:spAutoFit/>
          </a:bodyPr>
          <a:lstStyle/>
          <a:p>
            <a:r>
              <a:rPr lang="en-US" i="1" dirty="0">
                <a:latin typeface="Times New Roman" panose="02020603050405020304" pitchFamily="18" charset="0"/>
                <a:ea typeface="Times New Roman" panose="02020603050405020304" pitchFamily="18" charset="0"/>
              </a:rPr>
              <a:t>Omar Torres </a:t>
            </a:r>
          </a:p>
          <a:p>
            <a:pPr algn="ctr"/>
            <a:r>
              <a:rPr lang="en-US" i="1" dirty="0">
                <a:latin typeface="Times New Roman" panose="02020603050405020304" pitchFamily="18" charset="0"/>
                <a:ea typeface="Times New Roman" panose="02020603050405020304" pitchFamily="18" charset="0"/>
              </a:rPr>
              <a:t>NASA GSFC </a:t>
            </a:r>
            <a:endParaRPr lang="en-US" dirty="0"/>
          </a:p>
        </p:txBody>
      </p:sp>
      <p:pic>
        <p:nvPicPr>
          <p:cNvPr id="15" name="Picture 14">
            <a:extLst>
              <a:ext uri="{FF2B5EF4-FFF2-40B4-BE49-F238E27FC236}">
                <a16:creationId xmlns:a16="http://schemas.microsoft.com/office/drawing/2014/main" id="{953E7F9B-6AC4-B94C-9D04-68AD0A38A2FD}"/>
              </a:ext>
            </a:extLst>
          </p:cNvPr>
          <p:cNvPicPr>
            <a:picLocks noChangeAspect="1"/>
          </p:cNvPicPr>
          <p:nvPr/>
        </p:nvPicPr>
        <p:blipFill>
          <a:blip r:embed="rId8"/>
          <a:stretch>
            <a:fillRect/>
          </a:stretch>
        </p:blipFill>
        <p:spPr>
          <a:xfrm>
            <a:off x="9007395" y="4319077"/>
            <a:ext cx="2891687" cy="2167842"/>
          </a:xfrm>
          <a:prstGeom prst="rect">
            <a:avLst/>
          </a:prstGeom>
        </p:spPr>
      </p:pic>
      <p:sp>
        <p:nvSpPr>
          <p:cNvPr id="16" name="Rectangle 15">
            <a:extLst>
              <a:ext uri="{FF2B5EF4-FFF2-40B4-BE49-F238E27FC236}">
                <a16:creationId xmlns:a16="http://schemas.microsoft.com/office/drawing/2014/main" id="{7E6EE774-36E6-CC44-B40D-D0B101020A92}"/>
              </a:ext>
            </a:extLst>
          </p:cNvPr>
          <p:cNvSpPr/>
          <p:nvPr/>
        </p:nvSpPr>
        <p:spPr>
          <a:xfrm>
            <a:off x="9502822" y="3513586"/>
            <a:ext cx="2240742" cy="646331"/>
          </a:xfrm>
          <a:prstGeom prst="rect">
            <a:avLst/>
          </a:prstGeom>
        </p:spPr>
        <p:txBody>
          <a:bodyPr wrap="none">
            <a:spAutoFit/>
          </a:bodyPr>
          <a:lstStyle/>
          <a:p>
            <a:r>
              <a:rPr lang="en-US" b="1" i="1" dirty="0">
                <a:latin typeface="Times New Roman" panose="02020603050405020304" pitchFamily="18" charset="0"/>
                <a:ea typeface="Times New Roman" panose="02020603050405020304" pitchFamily="18" charset="0"/>
              </a:rPr>
              <a:t>Nickolay Krotkov, PI </a:t>
            </a:r>
          </a:p>
          <a:p>
            <a:pPr algn="ctr"/>
            <a:r>
              <a:rPr lang="en-US" i="1" dirty="0">
                <a:latin typeface="Times New Roman" panose="02020603050405020304" pitchFamily="18" charset="0"/>
                <a:ea typeface="Times New Roman" panose="02020603050405020304" pitchFamily="18" charset="0"/>
              </a:rPr>
              <a:t>NASA GSFC</a:t>
            </a:r>
            <a:endParaRPr lang="en-US" dirty="0"/>
          </a:p>
        </p:txBody>
      </p:sp>
      <p:pic>
        <p:nvPicPr>
          <p:cNvPr id="4" name="Picture 3">
            <a:extLst>
              <a:ext uri="{FF2B5EF4-FFF2-40B4-BE49-F238E27FC236}">
                <a16:creationId xmlns:a16="http://schemas.microsoft.com/office/drawing/2014/main" id="{6EF4A1E2-A6FA-EC49-B1DE-420FEA6B2AA2}"/>
              </a:ext>
            </a:extLst>
          </p:cNvPr>
          <p:cNvPicPr>
            <a:picLocks noChangeAspect="1"/>
          </p:cNvPicPr>
          <p:nvPr/>
        </p:nvPicPr>
        <p:blipFill rotWithShape="1">
          <a:blip r:embed="rId9"/>
          <a:srcRect l="50383" t="8325" r="-1" b="24290"/>
          <a:stretch/>
        </p:blipFill>
        <p:spPr>
          <a:xfrm>
            <a:off x="9028222" y="146737"/>
            <a:ext cx="2870860" cy="3168123"/>
          </a:xfrm>
          <a:prstGeom prst="rect">
            <a:avLst/>
          </a:prstGeom>
        </p:spPr>
      </p:pic>
      <p:sp>
        <p:nvSpPr>
          <p:cNvPr id="5" name="Rectangle 4">
            <a:extLst>
              <a:ext uri="{FF2B5EF4-FFF2-40B4-BE49-F238E27FC236}">
                <a16:creationId xmlns:a16="http://schemas.microsoft.com/office/drawing/2014/main" id="{7CBCC973-C320-304F-A0D0-CE106C26A378}"/>
              </a:ext>
            </a:extLst>
          </p:cNvPr>
          <p:cNvSpPr/>
          <p:nvPr/>
        </p:nvSpPr>
        <p:spPr>
          <a:xfrm>
            <a:off x="9188610" y="205058"/>
            <a:ext cx="2646878" cy="369332"/>
          </a:xfrm>
          <a:prstGeom prst="rect">
            <a:avLst/>
          </a:prstGeom>
        </p:spPr>
        <p:txBody>
          <a:bodyPr wrap="none">
            <a:spAutoFit/>
          </a:bodyPr>
          <a:lstStyle/>
          <a:p>
            <a:r>
              <a:rPr lang="en-US" i="1" dirty="0">
                <a:latin typeface="Times New Roman" panose="02020603050405020304" pitchFamily="18" charset="0"/>
                <a:ea typeface="Times New Roman" panose="02020603050405020304" pitchFamily="18" charset="0"/>
              </a:rPr>
              <a:t>Zachary Fasnacht (SSAI) </a:t>
            </a:r>
            <a:endParaRPr lang="en-US" dirty="0"/>
          </a:p>
        </p:txBody>
      </p:sp>
      <p:pic>
        <p:nvPicPr>
          <p:cNvPr id="17" name="Picture 16">
            <a:extLst>
              <a:ext uri="{FF2B5EF4-FFF2-40B4-BE49-F238E27FC236}">
                <a16:creationId xmlns:a16="http://schemas.microsoft.com/office/drawing/2014/main" id="{92B076D0-F8C0-7649-9F82-D4AEE6FD9C7C}"/>
              </a:ext>
            </a:extLst>
          </p:cNvPr>
          <p:cNvPicPr>
            <a:picLocks noChangeAspect="1"/>
          </p:cNvPicPr>
          <p:nvPr/>
        </p:nvPicPr>
        <p:blipFill rotWithShape="1">
          <a:blip r:embed="rId10"/>
          <a:srcRect l="54739" t="8124" r="10261" b="33542"/>
          <a:stretch/>
        </p:blipFill>
        <p:spPr>
          <a:xfrm>
            <a:off x="123040" y="159417"/>
            <a:ext cx="2545321" cy="3181652"/>
          </a:xfrm>
          <a:prstGeom prst="rect">
            <a:avLst/>
          </a:prstGeom>
        </p:spPr>
      </p:pic>
      <p:sp>
        <p:nvSpPr>
          <p:cNvPr id="3" name="Rectangle 2">
            <a:extLst>
              <a:ext uri="{FF2B5EF4-FFF2-40B4-BE49-F238E27FC236}">
                <a16:creationId xmlns:a16="http://schemas.microsoft.com/office/drawing/2014/main" id="{EFE0AEBF-F0B5-424C-A872-D6E85F09F6BA}"/>
              </a:ext>
            </a:extLst>
          </p:cNvPr>
          <p:cNvSpPr/>
          <p:nvPr/>
        </p:nvSpPr>
        <p:spPr>
          <a:xfrm>
            <a:off x="79004" y="238369"/>
            <a:ext cx="2679002" cy="369332"/>
          </a:xfrm>
          <a:prstGeom prst="rect">
            <a:avLst/>
          </a:prstGeom>
        </p:spPr>
        <p:txBody>
          <a:bodyPr wrap="none">
            <a:spAutoFit/>
          </a:bodyPr>
          <a:lstStyle/>
          <a:p>
            <a:pPr algn="ctr">
              <a:tabLst>
                <a:tab pos="2743200" algn="ctr"/>
                <a:tab pos="5486400" algn="r"/>
                <a:tab pos="2743200" algn="ctr"/>
              </a:tabLst>
            </a:pPr>
            <a:r>
              <a:rPr lang="en-US" i="1" dirty="0">
                <a:latin typeface="Times New Roman" panose="02020603050405020304" pitchFamily="18" charset="0"/>
                <a:ea typeface="Times New Roman" panose="02020603050405020304" pitchFamily="18" charset="0"/>
              </a:rPr>
              <a:t>Alexander Vasilkov (SSAI) </a:t>
            </a:r>
            <a:endParaRPr lang="en-US" dirty="0">
              <a:latin typeface="Times New Roman" panose="02020603050405020304" pitchFamily="18" charset="0"/>
              <a:ea typeface="Times New Roman" panose="02020603050405020304" pitchFamily="18" charset="0"/>
            </a:endParaRPr>
          </a:p>
        </p:txBody>
      </p:sp>
      <p:pic>
        <p:nvPicPr>
          <p:cNvPr id="18" name="Picture 17">
            <a:extLst>
              <a:ext uri="{FF2B5EF4-FFF2-40B4-BE49-F238E27FC236}">
                <a16:creationId xmlns:a16="http://schemas.microsoft.com/office/drawing/2014/main" id="{84720463-53F2-6341-B6D5-0BA4FC945BE9}"/>
              </a:ext>
            </a:extLst>
          </p:cNvPr>
          <p:cNvPicPr>
            <a:picLocks noChangeAspect="1"/>
          </p:cNvPicPr>
          <p:nvPr/>
        </p:nvPicPr>
        <p:blipFill>
          <a:blip r:embed="rId11"/>
          <a:stretch>
            <a:fillRect/>
          </a:stretch>
        </p:blipFill>
        <p:spPr>
          <a:xfrm>
            <a:off x="123040" y="4217293"/>
            <a:ext cx="2277880" cy="2277880"/>
          </a:xfrm>
          <a:prstGeom prst="rect">
            <a:avLst/>
          </a:prstGeom>
        </p:spPr>
      </p:pic>
      <p:sp>
        <p:nvSpPr>
          <p:cNvPr id="19" name="Rectangle 18">
            <a:extLst>
              <a:ext uri="{FF2B5EF4-FFF2-40B4-BE49-F238E27FC236}">
                <a16:creationId xmlns:a16="http://schemas.microsoft.com/office/drawing/2014/main" id="{7900BC01-AD51-CE4D-A36A-21976BE867FE}"/>
              </a:ext>
            </a:extLst>
          </p:cNvPr>
          <p:cNvSpPr/>
          <p:nvPr/>
        </p:nvSpPr>
        <p:spPr>
          <a:xfrm>
            <a:off x="456616" y="3558662"/>
            <a:ext cx="1582484" cy="646331"/>
          </a:xfrm>
          <a:prstGeom prst="rect">
            <a:avLst/>
          </a:prstGeom>
        </p:spPr>
        <p:txBody>
          <a:bodyPr wrap="none">
            <a:spAutoFit/>
          </a:bodyPr>
          <a:lstStyle/>
          <a:p>
            <a:pPr algn="ctr">
              <a:tabLst>
                <a:tab pos="2743200" algn="ctr"/>
                <a:tab pos="5486400" algn="r"/>
                <a:tab pos="2743200" algn="ctr"/>
              </a:tabLst>
            </a:pPr>
            <a:r>
              <a:rPr lang="en-US" i="1" dirty="0">
                <a:latin typeface="Times New Roman" panose="02020603050405020304" pitchFamily="18" charset="0"/>
                <a:ea typeface="Times New Roman" panose="02020603050405020304" pitchFamily="18" charset="0"/>
              </a:rPr>
              <a:t>David Haffner </a:t>
            </a:r>
          </a:p>
          <a:p>
            <a:pPr algn="ctr">
              <a:tabLst>
                <a:tab pos="2743200" algn="ctr"/>
                <a:tab pos="5486400" algn="r"/>
                <a:tab pos="2743200" algn="ctr"/>
              </a:tabLst>
            </a:pPr>
            <a:r>
              <a:rPr lang="en-US" i="1" dirty="0">
                <a:latin typeface="Times New Roman" panose="02020603050405020304" pitchFamily="18" charset="0"/>
                <a:ea typeface="Times New Roman" panose="02020603050405020304" pitchFamily="18" charset="0"/>
              </a:rPr>
              <a:t>SSAI </a:t>
            </a:r>
          </a:p>
        </p:txBody>
      </p:sp>
      <p:pic>
        <p:nvPicPr>
          <p:cNvPr id="22" name="Audio 21">
            <a:hlinkClick r:id="" action="ppaction://media"/>
            <a:extLst>
              <a:ext uri="{FF2B5EF4-FFF2-40B4-BE49-F238E27FC236}">
                <a16:creationId xmlns:a16="http://schemas.microsoft.com/office/drawing/2014/main" id="{D146FDAF-6C67-9F42-893A-6A09A9B1EB9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16087984"/>
      </p:ext>
    </p:extLst>
  </p:cSld>
  <p:clrMapOvr>
    <a:masterClrMapping/>
  </p:clrMapOvr>
  <mc:AlternateContent xmlns:mc="http://schemas.openxmlformats.org/markup-compatibility/2006">
    <mc:Choice xmlns:p14="http://schemas.microsoft.com/office/powerpoint/2010/main" Requires="p14">
      <p:transition spd="slow" p14:dur="2000" advTm="37546"/>
    </mc:Choice>
    <mc:Fallback>
      <p:transition spd="slow" advTm="37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8D011F-28C4-2E46-8697-E73EE3D7A0B4}"/>
              </a:ext>
            </a:extLst>
          </p:cNvPr>
          <p:cNvPicPr>
            <a:picLocks noChangeAspect="1"/>
          </p:cNvPicPr>
          <p:nvPr/>
        </p:nvPicPr>
        <p:blipFill rotWithShape="1">
          <a:blip r:embed="rId5"/>
          <a:srcRect l="7932"/>
          <a:stretch/>
        </p:blipFill>
        <p:spPr>
          <a:xfrm>
            <a:off x="6096000" y="957168"/>
            <a:ext cx="5808402" cy="5038531"/>
          </a:xfrm>
          <a:prstGeom prst="rect">
            <a:avLst/>
          </a:prstGeom>
        </p:spPr>
      </p:pic>
      <p:sp>
        <p:nvSpPr>
          <p:cNvPr id="10" name="TextBox 9">
            <a:extLst>
              <a:ext uri="{FF2B5EF4-FFF2-40B4-BE49-F238E27FC236}">
                <a16:creationId xmlns:a16="http://schemas.microsoft.com/office/drawing/2014/main" id="{AD5E22B0-6623-D346-818E-7A193409DB90}"/>
              </a:ext>
            </a:extLst>
          </p:cNvPr>
          <p:cNvSpPr txBox="1"/>
          <p:nvPr/>
        </p:nvSpPr>
        <p:spPr>
          <a:xfrm>
            <a:off x="6210763" y="6028409"/>
            <a:ext cx="5922242"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400" dirty="0"/>
              <a:t>Vasilkov et al., Global mapping of underwater UV irradiances and DNA-weighted exposures using TOMS and SeaWiFS data products, JGR-oceans, 2001 </a:t>
            </a:r>
          </a:p>
        </p:txBody>
      </p:sp>
      <p:sp>
        <p:nvSpPr>
          <p:cNvPr id="12" name="Title 1">
            <a:extLst>
              <a:ext uri="{FF2B5EF4-FFF2-40B4-BE49-F238E27FC236}">
                <a16:creationId xmlns:a16="http://schemas.microsoft.com/office/drawing/2014/main" id="{B0A11773-681E-1943-88C9-61CFE9B35671}"/>
              </a:ext>
            </a:extLst>
          </p:cNvPr>
          <p:cNvSpPr>
            <a:spLocks noGrp="1"/>
          </p:cNvSpPr>
          <p:nvPr>
            <p:ph type="title"/>
          </p:nvPr>
        </p:nvSpPr>
        <p:spPr>
          <a:xfrm>
            <a:off x="1523999" y="22225"/>
            <a:ext cx="9144001" cy="768329"/>
          </a:xfrm>
        </p:spPr>
        <p:txBody>
          <a:bodyPr>
            <a:normAutofit/>
          </a:bodyPr>
          <a:lstStyle/>
          <a:p>
            <a:pPr algn="ctr"/>
            <a:r>
              <a:rPr lang="en-US" sz="4000" b="1" dirty="0"/>
              <a:t>Level 2 UV penetration depth algorithm</a:t>
            </a:r>
          </a:p>
        </p:txBody>
      </p:sp>
      <p:sp>
        <p:nvSpPr>
          <p:cNvPr id="2" name="TextBox 1">
            <a:extLst>
              <a:ext uri="{FF2B5EF4-FFF2-40B4-BE49-F238E27FC236}">
                <a16:creationId xmlns:a16="http://schemas.microsoft.com/office/drawing/2014/main" id="{DD5D5485-08D5-B442-BE64-19C68CB58D1C}"/>
              </a:ext>
            </a:extLst>
          </p:cNvPr>
          <p:cNvSpPr txBox="1"/>
          <p:nvPr/>
        </p:nvSpPr>
        <p:spPr>
          <a:xfrm>
            <a:off x="170273" y="876494"/>
            <a:ext cx="6359114" cy="6001643"/>
          </a:xfrm>
          <a:prstGeom prst="rect">
            <a:avLst/>
          </a:prstGeom>
          <a:noFill/>
        </p:spPr>
        <p:txBody>
          <a:bodyPr wrap="square" rtlCol="0">
            <a:spAutoFit/>
          </a:bodyPr>
          <a:lstStyle/>
          <a:p>
            <a:pPr marL="342900" indent="-342900">
              <a:buFont typeface="Arial" panose="020B0604020202020204" pitchFamily="34" charset="0"/>
              <a:buChar char="•"/>
            </a:pPr>
            <a:r>
              <a:rPr lang="en-US" sz="2400" spc="-1" dirty="0"/>
              <a:t>Surface UV irradiance algorithm from TOMS/OMI/TROPOMI [Krotkov et al., 1998; 2001; Lindfors et al., 2018]</a:t>
            </a:r>
          </a:p>
          <a:p>
            <a:pPr marL="342900" indent="-342900">
              <a:buFont typeface="Arial" panose="020B0604020202020204" pitchFamily="34" charset="0"/>
              <a:buChar char="•"/>
            </a:pPr>
            <a:endParaRPr lang="en-US" sz="2400" spc="-1" dirty="0"/>
          </a:p>
          <a:p>
            <a:pPr marL="342900" indent="-342900">
              <a:buFont typeface="Arial" panose="020B0604020202020204" pitchFamily="34" charset="0"/>
              <a:buChar char="•"/>
            </a:pPr>
            <a:r>
              <a:rPr lang="en-US" sz="2400" spc="-1" dirty="0"/>
              <a:t>In-water irradiance is calculated using: </a:t>
            </a:r>
          </a:p>
          <a:p>
            <a:pPr marL="914400" lvl="1" indent="-457200">
              <a:buFont typeface="+mj-lt"/>
              <a:buAutoNum type="arabicPeriod"/>
            </a:pPr>
            <a:r>
              <a:rPr lang="en-US" sz="2400" spc="-1" dirty="0"/>
              <a:t>the quasi-single scattering approximation [Vasilkov et al., </a:t>
            </a:r>
            <a:r>
              <a:rPr lang="en-US" sz="2400" i="1" spc="-1" dirty="0"/>
              <a:t>JGR</a:t>
            </a:r>
            <a:r>
              <a:rPr lang="en-US" sz="2400" spc="-1" dirty="0"/>
              <a:t>, 2001] which is sufficiently fast for global processing of multi-year data sets.</a:t>
            </a:r>
          </a:p>
          <a:p>
            <a:pPr marL="914400" lvl="1" indent="-457200">
              <a:buFont typeface="+mj-lt"/>
              <a:buAutoNum type="arabicPeriod"/>
            </a:pPr>
            <a:r>
              <a:rPr lang="en-US" sz="2400" spc="-1" dirty="0"/>
              <a:t>LUTs generated with </a:t>
            </a:r>
            <a:r>
              <a:rPr lang="en-US" sz="2400" spc="-1" dirty="0" err="1"/>
              <a:t>Hydrolight</a:t>
            </a:r>
            <a:endParaRPr lang="en-US" sz="2400" spc="-1" dirty="0"/>
          </a:p>
          <a:p>
            <a:pPr marL="914400" lvl="1" indent="-457200">
              <a:buFont typeface="+mj-lt"/>
              <a:buAutoNum type="arabicPeriod"/>
            </a:pPr>
            <a:r>
              <a:rPr lang="en-US" sz="2400" spc="-1" dirty="0"/>
              <a:t>IOP model is an extension of the Case 1 model to UV [Vasilkov et al., </a:t>
            </a:r>
            <a:r>
              <a:rPr lang="en-US" sz="2400" i="1" spc="-1" dirty="0"/>
              <a:t>Appl. Opt</a:t>
            </a:r>
            <a:r>
              <a:rPr lang="en-US" sz="2400" spc="-1" dirty="0"/>
              <a:t>., 2005].</a:t>
            </a:r>
          </a:p>
          <a:p>
            <a:pPr marL="342900" indent="-342900">
              <a:buFont typeface="Arial" panose="020B0604020202020204" pitchFamily="34" charset="0"/>
              <a:buChar char="•"/>
            </a:pPr>
            <a:r>
              <a:rPr lang="en-US" sz="2400" spc="-1" dirty="0"/>
              <a:t>Outputs are downward irradiances convolved with biological action spectra (erythema and DNA) and penetration depths.</a:t>
            </a:r>
          </a:p>
        </p:txBody>
      </p:sp>
      <p:pic>
        <p:nvPicPr>
          <p:cNvPr id="9" name="Audio 8">
            <a:hlinkClick r:id="" action="ppaction://media"/>
            <a:extLst>
              <a:ext uri="{FF2B5EF4-FFF2-40B4-BE49-F238E27FC236}">
                <a16:creationId xmlns:a16="http://schemas.microsoft.com/office/drawing/2014/main" id="{CE02A6F0-446F-BB42-842F-72458D3B1D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42597193"/>
      </p:ext>
    </p:extLst>
  </p:cSld>
  <p:clrMapOvr>
    <a:masterClrMapping/>
  </p:clrMapOvr>
  <mc:AlternateContent xmlns:mc="http://schemas.openxmlformats.org/markup-compatibility/2006">
    <mc:Choice xmlns:p14="http://schemas.microsoft.com/office/powerpoint/2010/main" Requires="p14">
      <p:transition spd="slow" p14:dur="2000" advTm="51470"/>
    </mc:Choice>
    <mc:Fallback>
      <p:transition spd="slow" advTm="51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429A6-D40C-1742-A882-CC58D818DA29}"/>
              </a:ext>
            </a:extLst>
          </p:cNvPr>
          <p:cNvSpPr>
            <a:spLocks noGrp="1"/>
          </p:cNvSpPr>
          <p:nvPr>
            <p:ph type="title"/>
          </p:nvPr>
        </p:nvSpPr>
        <p:spPr>
          <a:xfrm>
            <a:off x="838200" y="365125"/>
            <a:ext cx="10515600" cy="536575"/>
          </a:xfrm>
        </p:spPr>
        <p:txBody>
          <a:bodyPr>
            <a:normAutofit/>
          </a:bodyPr>
          <a:lstStyle/>
          <a:p>
            <a:pPr algn="ctr"/>
            <a:r>
              <a:rPr lang="en-US" sz="3600" b="1" dirty="0"/>
              <a:t>Plan of work</a:t>
            </a:r>
          </a:p>
        </p:txBody>
      </p:sp>
      <p:sp>
        <p:nvSpPr>
          <p:cNvPr id="3" name="Content Placeholder 2">
            <a:extLst>
              <a:ext uri="{FF2B5EF4-FFF2-40B4-BE49-F238E27FC236}">
                <a16:creationId xmlns:a16="http://schemas.microsoft.com/office/drawing/2014/main" id="{1465F3E1-2743-BB48-9961-3938272C37BD}"/>
              </a:ext>
            </a:extLst>
          </p:cNvPr>
          <p:cNvSpPr>
            <a:spLocks noGrp="1"/>
          </p:cNvSpPr>
          <p:nvPr>
            <p:ph idx="1"/>
          </p:nvPr>
        </p:nvSpPr>
        <p:spPr>
          <a:xfrm>
            <a:off x="428626" y="1253331"/>
            <a:ext cx="11258550" cy="5239544"/>
          </a:xfrm>
        </p:spPr>
        <p:txBody>
          <a:bodyPr/>
          <a:lstStyle/>
          <a:p>
            <a:r>
              <a:rPr lang="en-US" dirty="0"/>
              <a:t>Compare our OMI  </a:t>
            </a:r>
            <a:r>
              <a:rPr lang="en-US" dirty="0" err="1"/>
              <a:t>R</a:t>
            </a:r>
            <a:r>
              <a:rPr lang="en-US" baseline="-25000" dirty="0" err="1"/>
              <a:t>rs</a:t>
            </a:r>
            <a:r>
              <a:rPr lang="en-US" dirty="0"/>
              <a:t>(𝛌) retrievals with Marine Optical buoy (MOBY) hyperspectral </a:t>
            </a:r>
            <a:r>
              <a:rPr lang="en-US" i="1" dirty="0"/>
              <a:t>in-situ</a:t>
            </a:r>
            <a:r>
              <a:rPr lang="en-US" dirty="0"/>
              <a:t> measurements that extend into UV.</a:t>
            </a:r>
          </a:p>
          <a:p>
            <a:r>
              <a:rPr lang="en-US" dirty="0"/>
              <a:t>Compare OMI with </a:t>
            </a:r>
            <a:r>
              <a:rPr lang="en-US" dirty="0" err="1"/>
              <a:t>SeaWiFs</a:t>
            </a:r>
            <a:r>
              <a:rPr lang="en-US" dirty="0"/>
              <a:t>, MODIS &amp; VIIRS </a:t>
            </a:r>
            <a:r>
              <a:rPr lang="en-US" i="1" dirty="0" err="1"/>
              <a:t>R</a:t>
            </a:r>
            <a:r>
              <a:rPr lang="en-US" i="1" baseline="-25000" dirty="0" err="1"/>
              <a:t>rs</a:t>
            </a:r>
            <a:r>
              <a:rPr lang="en-US" dirty="0"/>
              <a:t> retrievals in the visible bands up to 500nm. </a:t>
            </a:r>
          </a:p>
          <a:p>
            <a:r>
              <a:rPr lang="en-US" dirty="0"/>
              <a:t>Evaluate GEOS-5 aerosol optical properties in UV.</a:t>
            </a:r>
          </a:p>
          <a:p>
            <a:r>
              <a:rPr lang="en-US" dirty="0"/>
              <a:t>Transfer OMI calibration to TROPOMI TOA reflectances [Torres et al., 2020] and demonstrate consistent </a:t>
            </a:r>
            <a:r>
              <a:rPr lang="en-US" dirty="0" err="1"/>
              <a:t>R</a:t>
            </a:r>
            <a:r>
              <a:rPr lang="en-US" baseline="-25000" dirty="0" err="1"/>
              <a:t>rs</a:t>
            </a:r>
            <a:r>
              <a:rPr lang="en-US" dirty="0"/>
              <a:t>(𝛌) retrievals at high spatial resolution.</a:t>
            </a:r>
          </a:p>
          <a:p>
            <a:r>
              <a:rPr lang="en-US" dirty="0"/>
              <a:t>Apply </a:t>
            </a:r>
            <a:r>
              <a:rPr lang="en-US" dirty="0" err="1"/>
              <a:t>R</a:t>
            </a:r>
            <a:r>
              <a:rPr lang="en-US" baseline="-25000" dirty="0" err="1"/>
              <a:t>rs</a:t>
            </a:r>
            <a:r>
              <a:rPr lang="en-US" dirty="0"/>
              <a:t>(𝛌) retrievals to GEMS hourly L1B measurements  to study diurnal dependence.</a:t>
            </a:r>
          </a:p>
          <a:p>
            <a:r>
              <a:rPr lang="en-US" dirty="0"/>
              <a:t>Develop underwater UV irradiance model and demonstrate with OMI, TROPOMI and GEMS measurements.</a:t>
            </a:r>
          </a:p>
          <a:p>
            <a:endParaRPr lang="en-US" dirty="0"/>
          </a:p>
          <a:p>
            <a:endParaRPr lang="en-US" dirty="0"/>
          </a:p>
          <a:p>
            <a:endParaRPr lang="en-US" b="1" dirty="0"/>
          </a:p>
          <a:p>
            <a:endParaRPr lang="en-US" dirty="0"/>
          </a:p>
          <a:p>
            <a:endParaRPr lang="en-US" dirty="0"/>
          </a:p>
          <a:p>
            <a:endParaRPr lang="en-US" dirty="0"/>
          </a:p>
        </p:txBody>
      </p:sp>
      <p:pic>
        <p:nvPicPr>
          <p:cNvPr id="7" name="Audio 6">
            <a:hlinkClick r:id="" action="ppaction://media"/>
            <a:extLst>
              <a:ext uri="{FF2B5EF4-FFF2-40B4-BE49-F238E27FC236}">
                <a16:creationId xmlns:a16="http://schemas.microsoft.com/office/drawing/2014/main" id="{6F52AA7F-2530-384B-B82A-947AFAD661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89025037"/>
      </p:ext>
    </p:extLst>
  </p:cSld>
  <p:clrMapOvr>
    <a:masterClrMapping/>
  </p:clrMapOvr>
  <mc:AlternateContent xmlns:mc="http://schemas.openxmlformats.org/markup-compatibility/2006">
    <mc:Choice xmlns:p14="http://schemas.microsoft.com/office/powerpoint/2010/main" Requires="p14">
      <p:transition spd="slow" p14:dur="2000" advTm="69182"/>
    </mc:Choice>
    <mc:Fallback>
      <p:transition spd="slow" advTm="69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CAF087-31C5-EC4A-B898-D4ADD4744FA8}"/>
              </a:ext>
            </a:extLst>
          </p:cNvPr>
          <p:cNvSpPr>
            <a:spLocks noGrp="1"/>
          </p:cNvSpPr>
          <p:nvPr>
            <p:ph idx="1"/>
          </p:nvPr>
        </p:nvSpPr>
        <p:spPr>
          <a:xfrm>
            <a:off x="393699" y="126206"/>
            <a:ext cx="11579225" cy="6605587"/>
          </a:xfrm>
        </p:spPr>
        <p:txBody>
          <a:bodyPr>
            <a:noAutofit/>
          </a:bodyPr>
          <a:lstStyle/>
          <a:p>
            <a:r>
              <a:rPr lang="en-US" sz="1900" spc="-1" dirty="0">
                <a:cs typeface="Calibri" panose="020F0502020204030204" pitchFamily="34" charset="0"/>
              </a:rPr>
              <a:t>Fasnacht et al., A geometry-dependent surface Lambertian-equivalent reflectivity product for UV/Vis retrievals - Part 2: Evaluation over open ocean</a:t>
            </a:r>
            <a:r>
              <a:rPr lang="en-US" sz="1900" i="1" spc="-1" dirty="0">
                <a:cs typeface="Calibri" panose="020F0502020204030204" pitchFamily="34" charset="0"/>
              </a:rPr>
              <a:t>, Atmos. Meas. Tech., 12, 6749–6769, </a:t>
            </a:r>
            <a:r>
              <a:rPr lang="en-US" sz="1900" i="1" spc="-1" dirty="0">
                <a:cs typeface="Calibri" panose="020F0502020204030204" pitchFamily="34" charset="0"/>
                <a:hlinkClick r:id="rId2"/>
              </a:rPr>
              <a:t>https://doi.org/10.5194/amt-12-6749-2019</a:t>
            </a:r>
            <a:r>
              <a:rPr lang="en-US" sz="1900" i="1" spc="-1" dirty="0">
                <a:cs typeface="Calibri" panose="020F0502020204030204" pitchFamily="34" charset="0"/>
              </a:rPr>
              <a:t>, 2019. </a:t>
            </a:r>
            <a:endParaRPr lang="en-US" sz="1900" spc="-1" dirty="0">
              <a:cs typeface="Calibri" panose="020F0502020204030204" pitchFamily="34" charset="0"/>
            </a:endParaRPr>
          </a:p>
          <a:p>
            <a:r>
              <a:rPr lang="en-US" sz="1900" spc="-1" dirty="0">
                <a:cs typeface="Calibri" panose="020F0502020204030204" pitchFamily="34" charset="0"/>
              </a:rPr>
              <a:t>Fry, Visible and near ultraviolet absorption spectrum of liquid water: comment, </a:t>
            </a:r>
            <a:r>
              <a:rPr lang="en-US" sz="1900" i="1" spc="-1" dirty="0">
                <a:cs typeface="Calibri" panose="020F0502020204030204" pitchFamily="34" charset="0"/>
              </a:rPr>
              <a:t>Appl. Opt</a:t>
            </a:r>
            <a:r>
              <a:rPr lang="en-US" sz="1900" spc="-1" dirty="0">
                <a:cs typeface="Calibri" panose="020F0502020204030204" pitchFamily="34" charset="0"/>
              </a:rPr>
              <a:t>. 39, 2743–2744, 2000.</a:t>
            </a:r>
          </a:p>
          <a:p>
            <a:r>
              <a:rPr lang="en-US" sz="1900" spc="-1" dirty="0">
                <a:cs typeface="Calibri" panose="020F0502020204030204" pitchFamily="34" charset="0"/>
              </a:rPr>
              <a:t>Krotkov et al., Satellite estimation of spectral surface UV irradiance in the presence of tropospheric aerosols 1. Cloud-free case, </a:t>
            </a:r>
            <a:r>
              <a:rPr lang="en-US" sz="1900" i="1" spc="-1" dirty="0">
                <a:cs typeface="Calibri" panose="020F0502020204030204" pitchFamily="34" charset="0"/>
              </a:rPr>
              <a:t>J. </a:t>
            </a:r>
            <a:r>
              <a:rPr lang="en-US" sz="1900" i="1" spc="-1" dirty="0" err="1">
                <a:cs typeface="Calibri" panose="020F0502020204030204" pitchFamily="34" charset="0"/>
              </a:rPr>
              <a:t>Geophys</a:t>
            </a:r>
            <a:r>
              <a:rPr lang="en-US" sz="1900" i="1" spc="-1" dirty="0">
                <a:cs typeface="Calibri" panose="020F0502020204030204" pitchFamily="34" charset="0"/>
              </a:rPr>
              <a:t>. Res</a:t>
            </a:r>
            <a:r>
              <a:rPr lang="en-US" sz="1900" spc="-1" dirty="0">
                <a:cs typeface="Calibri" panose="020F0502020204030204" pitchFamily="34" charset="0"/>
              </a:rPr>
              <a:t>., 103(D8), </a:t>
            </a:r>
            <a:r>
              <a:rPr lang="en-US" sz="1900" spc="-1" dirty="0">
                <a:cs typeface="Calibri" panose="020F0502020204030204" pitchFamily="34" charset="0"/>
                <a:hlinkClick r:id="rId3"/>
              </a:rPr>
              <a:t>http://doi.wiley.com/10.1029/98JD00233</a:t>
            </a:r>
            <a:r>
              <a:rPr lang="en-US" sz="1900" spc="-1" dirty="0">
                <a:cs typeface="Calibri" panose="020F0502020204030204" pitchFamily="34" charset="0"/>
              </a:rPr>
              <a:t>, 1998</a:t>
            </a:r>
          </a:p>
          <a:p>
            <a:r>
              <a:rPr lang="en-US" sz="1900" spc="-1" dirty="0">
                <a:cs typeface="Calibri" panose="020F0502020204030204" pitchFamily="34" charset="0"/>
              </a:rPr>
              <a:t>Krotkov et al., Satellite estimation of spectral surface UV irradiance 2. Effects of homogeneous clouds and snow, </a:t>
            </a:r>
            <a:r>
              <a:rPr lang="en-US" sz="1900" i="1" spc="-1" dirty="0">
                <a:cs typeface="Calibri" panose="020F0502020204030204" pitchFamily="34" charset="0"/>
              </a:rPr>
              <a:t>J. </a:t>
            </a:r>
            <a:r>
              <a:rPr lang="en-US" sz="1900" i="1" spc="-1" dirty="0" err="1">
                <a:cs typeface="Calibri" panose="020F0502020204030204" pitchFamily="34" charset="0"/>
              </a:rPr>
              <a:t>Geophys</a:t>
            </a:r>
            <a:r>
              <a:rPr lang="en-US" sz="1900" i="1" spc="-1" dirty="0">
                <a:cs typeface="Calibri" panose="020F0502020204030204" pitchFamily="34" charset="0"/>
              </a:rPr>
              <a:t>. Res</a:t>
            </a:r>
            <a:r>
              <a:rPr lang="en-US" sz="1900" spc="-1" dirty="0">
                <a:cs typeface="Calibri" panose="020F0502020204030204" pitchFamily="34" charset="0"/>
              </a:rPr>
              <a:t>., 106(D11), 11743-11760, </a:t>
            </a:r>
            <a:r>
              <a:rPr lang="en-US" sz="1900" spc="-1" dirty="0">
                <a:cs typeface="Calibri" panose="020F0502020204030204" pitchFamily="34" charset="0"/>
                <a:hlinkClick r:id="rId4"/>
              </a:rPr>
              <a:t>http://doi.wiley.com/10.1029/2000JD900721</a:t>
            </a:r>
            <a:r>
              <a:rPr lang="en-US" sz="1900" spc="-1" dirty="0">
                <a:cs typeface="Calibri" panose="020F0502020204030204" pitchFamily="34" charset="0"/>
              </a:rPr>
              <a:t>, 2001</a:t>
            </a:r>
          </a:p>
          <a:p>
            <a:r>
              <a:rPr lang="en-US" sz="1900" dirty="0">
                <a:cs typeface="Calibri" panose="020F0502020204030204" pitchFamily="34" charset="0"/>
              </a:rPr>
              <a:t>Lindfors et al., The TROPOMI surface UV algorithm, </a:t>
            </a:r>
            <a:r>
              <a:rPr lang="en-US" sz="1900" i="1" dirty="0">
                <a:cs typeface="Calibri" panose="020F0502020204030204" pitchFamily="34" charset="0"/>
              </a:rPr>
              <a:t>Atmos. Meas. Tech</a:t>
            </a:r>
            <a:r>
              <a:rPr lang="en-US" sz="1900" dirty="0">
                <a:cs typeface="Calibri" panose="020F0502020204030204" pitchFamily="34" charset="0"/>
              </a:rPr>
              <a:t>., 11, 997-1008, </a:t>
            </a:r>
            <a:r>
              <a:rPr lang="en-US" sz="1900" dirty="0">
                <a:cs typeface="Calibri" panose="020F0502020204030204" pitchFamily="34" charset="0"/>
                <a:hlinkClick r:id="rId5"/>
              </a:rPr>
              <a:t>https://doi.org/10.5194/amt-11-997-2018</a:t>
            </a:r>
            <a:r>
              <a:rPr lang="en-US" sz="1900" dirty="0">
                <a:cs typeface="Calibri" panose="020F0502020204030204" pitchFamily="34" charset="0"/>
              </a:rPr>
              <a:t> , 2018 </a:t>
            </a:r>
          </a:p>
          <a:p>
            <a:r>
              <a:rPr lang="en-US" sz="1900" dirty="0"/>
              <a:t>Mok et al., Comparisons of spectral aerosol absorption in Seoul, South Korea, </a:t>
            </a:r>
            <a:r>
              <a:rPr lang="en-US" sz="1900" i="1" dirty="0"/>
              <a:t>Atmos. Meas. Tech., 11, 2295-2311, </a:t>
            </a:r>
            <a:r>
              <a:rPr lang="en-US" sz="1900" i="1" dirty="0">
                <a:hlinkClick r:id="rId6"/>
              </a:rPr>
              <a:t>https://doi.org/10.5194/amt-11-2295-2018</a:t>
            </a:r>
            <a:r>
              <a:rPr lang="en-US" sz="1900" i="1" dirty="0"/>
              <a:t>, </a:t>
            </a:r>
            <a:r>
              <a:rPr lang="en-US" sz="1900" dirty="0"/>
              <a:t>2018</a:t>
            </a:r>
          </a:p>
          <a:p>
            <a:r>
              <a:rPr lang="en-US" sz="1900" dirty="0">
                <a:cs typeface="Calibri" panose="020F0502020204030204" pitchFamily="34" charset="0"/>
              </a:rPr>
              <a:t>Torres et al., TROPOMI Aerosol Products: Evaluation and Observations of Synoptic Scale Carbonaceous Aerosol Plumes during 2018-2020, </a:t>
            </a:r>
            <a:r>
              <a:rPr lang="en-US" sz="1900" i="1" dirty="0">
                <a:cs typeface="Calibri" panose="020F0502020204030204" pitchFamily="34" charset="0"/>
              </a:rPr>
              <a:t>Atmos. Meas. Tech</a:t>
            </a:r>
            <a:r>
              <a:rPr lang="en-US" sz="1900" dirty="0">
                <a:cs typeface="Calibri" panose="020F0502020204030204" pitchFamily="34" charset="0"/>
              </a:rPr>
              <a:t>. </a:t>
            </a:r>
            <a:r>
              <a:rPr lang="en-US" sz="1900" i="1" dirty="0">
                <a:cs typeface="Calibri" panose="020F0502020204030204" pitchFamily="34" charset="0"/>
              </a:rPr>
              <a:t>Dis</a:t>
            </a:r>
            <a:r>
              <a:rPr lang="en-US" sz="1900" dirty="0">
                <a:cs typeface="Calibri" panose="020F0502020204030204" pitchFamily="34" charset="0"/>
              </a:rPr>
              <a:t>., </a:t>
            </a:r>
            <a:r>
              <a:rPr lang="en-US" sz="1900" dirty="0">
                <a:cs typeface="Calibri" panose="020F0502020204030204" pitchFamily="34" charset="0"/>
                <a:hlinkClick r:id="rId7"/>
              </a:rPr>
              <a:t>https://doi.org/10.5194/amt-2020-124</a:t>
            </a:r>
            <a:r>
              <a:rPr lang="en-US" sz="1900" dirty="0">
                <a:cs typeface="Calibri" panose="020F0502020204030204" pitchFamily="34" charset="0"/>
              </a:rPr>
              <a:t> , 2020</a:t>
            </a:r>
          </a:p>
          <a:p>
            <a:pPr lvl="0"/>
            <a:r>
              <a:rPr lang="en-US" sz="1900" dirty="0">
                <a:cs typeface="Calibri" panose="020F0502020204030204" pitchFamily="34" charset="0"/>
              </a:rPr>
              <a:t>Vasilkov et al., Global mapping of underwater UV irradiances and DNA-weighted exposures using TOMS and SeaWiFS data products, </a:t>
            </a:r>
            <a:r>
              <a:rPr lang="en-US" sz="1900" i="1" dirty="0">
                <a:cs typeface="Calibri" panose="020F0502020204030204" pitchFamily="34" charset="0"/>
              </a:rPr>
              <a:t>JGR Oceans</a:t>
            </a:r>
            <a:r>
              <a:rPr lang="en-US" sz="1900" dirty="0">
                <a:cs typeface="Calibri" panose="020F0502020204030204" pitchFamily="34" charset="0"/>
              </a:rPr>
              <a:t>, </a:t>
            </a:r>
            <a:r>
              <a:rPr lang="en-US" sz="1900" dirty="0">
                <a:cs typeface="Calibri" panose="020F0502020204030204" pitchFamily="34" charset="0"/>
                <a:hlinkClick r:id="rId8"/>
              </a:rPr>
              <a:t>http://doi.wiley.com/10.1029/2000JC000373</a:t>
            </a:r>
            <a:r>
              <a:rPr lang="en-US" sz="1900" dirty="0">
                <a:cs typeface="Calibri" panose="020F0502020204030204" pitchFamily="34" charset="0"/>
              </a:rPr>
              <a:t>, 2001</a:t>
            </a:r>
            <a:endParaRPr lang="en-US" sz="1900" spc="-1" dirty="0">
              <a:cs typeface="Calibri" panose="020F0502020204030204" pitchFamily="34" charset="0"/>
            </a:endParaRPr>
          </a:p>
          <a:p>
            <a:r>
              <a:rPr lang="en-US" sz="1900" spc="-1" dirty="0">
                <a:cs typeface="Calibri" panose="020F0502020204030204" pitchFamily="34" charset="0"/>
              </a:rPr>
              <a:t>Vasilkov et al., Assessment of the ultraviolet radiation field in ocean waters from space-based measurements and full radiative-transfer calculations, </a:t>
            </a:r>
            <a:r>
              <a:rPr lang="en-US" sz="1900" i="1" spc="-1" dirty="0">
                <a:cs typeface="Calibri" panose="020F0502020204030204" pitchFamily="34" charset="0"/>
              </a:rPr>
              <a:t>Appl. Opt</a:t>
            </a:r>
            <a:r>
              <a:rPr lang="en-US" sz="1900" spc="-1" dirty="0">
                <a:cs typeface="Calibri" panose="020F0502020204030204" pitchFamily="34" charset="0"/>
              </a:rPr>
              <a:t>., Vol. 44, No. 14, pp. 3863-2869, 2005.</a:t>
            </a:r>
          </a:p>
          <a:p>
            <a:r>
              <a:rPr lang="en-US" sz="1900" spc="-1" dirty="0">
                <a:cs typeface="Calibri" panose="020F0502020204030204" pitchFamily="34" charset="0"/>
              </a:rPr>
              <a:t>Vasilkov et al., UV Reflectance of the Ocean from DSCOVR/EPIC: Comparisons with a Theoretical Model and Aura/OMI Observations, </a:t>
            </a:r>
            <a:r>
              <a:rPr lang="en-US" sz="1900" i="1" spc="-1" dirty="0">
                <a:cs typeface="Calibri" panose="020F0502020204030204" pitchFamily="34" charset="0"/>
              </a:rPr>
              <a:t>J. Atm. Oceanic Tech., </a:t>
            </a:r>
            <a:r>
              <a:rPr lang="en-US" sz="1900" i="1" spc="-1" dirty="0">
                <a:cs typeface="Calibri" panose="020F0502020204030204" pitchFamily="34" charset="0"/>
                <a:hlinkClick r:id="rId9"/>
              </a:rPr>
              <a:t>https://journals.ametsoc.org/doi/pdf/10.1175/JTECH-D-18-0150.1</a:t>
            </a:r>
            <a:r>
              <a:rPr lang="en-US" sz="1900" i="1" spc="-1" dirty="0">
                <a:cs typeface="Calibri" panose="020F0502020204030204" pitchFamily="34" charset="0"/>
              </a:rPr>
              <a:t> </a:t>
            </a:r>
            <a:r>
              <a:rPr lang="en-US" sz="1900" spc="-1" dirty="0">
                <a:cs typeface="Calibri" panose="020F0502020204030204" pitchFamily="34" charset="0"/>
              </a:rPr>
              <a:t>2019</a:t>
            </a:r>
          </a:p>
        </p:txBody>
      </p:sp>
    </p:spTree>
    <p:extLst>
      <p:ext uri="{BB962C8B-B14F-4D97-AF65-F5344CB8AC3E}">
        <p14:creationId xmlns:p14="http://schemas.microsoft.com/office/powerpoint/2010/main" val="1986692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92D33-F805-0F44-B39D-B18C2C3FCE1E}"/>
              </a:ext>
            </a:extLst>
          </p:cNvPr>
          <p:cNvSpPr>
            <a:spLocks noGrp="1"/>
          </p:cNvSpPr>
          <p:nvPr>
            <p:ph type="title"/>
          </p:nvPr>
        </p:nvSpPr>
        <p:spPr>
          <a:xfrm>
            <a:off x="147638" y="18256"/>
            <a:ext cx="11206162" cy="662782"/>
          </a:xfrm>
        </p:spPr>
        <p:txBody>
          <a:bodyPr>
            <a:normAutofit fontScale="90000"/>
          </a:bodyPr>
          <a:lstStyle/>
          <a:p>
            <a:pPr algn="ctr"/>
            <a:r>
              <a:rPr lang="en-US" b="1" dirty="0"/>
              <a:t>Aura Ozone Monitoring Instrument (OMI)</a:t>
            </a:r>
          </a:p>
        </p:txBody>
      </p:sp>
      <p:sp>
        <p:nvSpPr>
          <p:cNvPr id="3" name="Content Placeholder 2">
            <a:extLst>
              <a:ext uri="{FF2B5EF4-FFF2-40B4-BE49-F238E27FC236}">
                <a16:creationId xmlns:a16="http://schemas.microsoft.com/office/drawing/2014/main" id="{4D1952F4-39A4-2E4C-B0F2-3EA0A6E0D970}"/>
              </a:ext>
            </a:extLst>
          </p:cNvPr>
          <p:cNvSpPr>
            <a:spLocks noGrp="1"/>
          </p:cNvSpPr>
          <p:nvPr>
            <p:ph idx="1"/>
          </p:nvPr>
        </p:nvSpPr>
        <p:spPr>
          <a:xfrm>
            <a:off x="5231334" y="1244655"/>
            <a:ext cx="6570021" cy="4292610"/>
          </a:xfrm>
        </p:spPr>
        <p:txBody>
          <a:bodyPr>
            <a:noAutofit/>
          </a:bodyPr>
          <a:lstStyle/>
          <a:p>
            <a:r>
              <a:rPr lang="en-US" sz="2200" dirty="0">
                <a:latin typeface="Calibri" panose="020F0502020204030204" pitchFamily="34" charset="0"/>
                <a:cs typeface="Calibri" panose="020F0502020204030204" pitchFamily="34" charset="0"/>
              </a:rPr>
              <a:t>Global daily measurements of ozone (O</a:t>
            </a:r>
            <a:r>
              <a:rPr lang="en-US" sz="2200" baseline="-25000" dirty="0">
                <a:latin typeface="Calibri" panose="020F0502020204030204" pitchFamily="34" charset="0"/>
                <a:cs typeface="Calibri" panose="020F0502020204030204" pitchFamily="34" charset="0"/>
              </a:rPr>
              <a:t>3</a:t>
            </a:r>
            <a:r>
              <a:rPr lang="en-US" sz="2200" dirty="0">
                <a:latin typeface="Calibri" panose="020F0502020204030204" pitchFamily="34" charset="0"/>
                <a:cs typeface="Calibri" panose="020F0502020204030204" pitchFamily="34" charset="0"/>
              </a:rPr>
              <a:t>);</a:t>
            </a:r>
          </a:p>
          <a:p>
            <a:r>
              <a:rPr lang="en-US" sz="2200" dirty="0">
                <a:latin typeface="Calibri" panose="020F0502020204030204" pitchFamily="34" charset="0"/>
                <a:cs typeface="Calibri" panose="020F0502020204030204" pitchFamily="34" charset="0"/>
              </a:rPr>
              <a:t>trace gases: SO</a:t>
            </a:r>
            <a:r>
              <a:rPr lang="en-US" sz="2200" baseline="-25000" dirty="0">
                <a:latin typeface="Calibri" panose="020F0502020204030204" pitchFamily="34" charset="0"/>
                <a:cs typeface="Calibri" panose="020F0502020204030204" pitchFamily="34" charset="0"/>
              </a:rPr>
              <a:t>2</a:t>
            </a:r>
            <a:r>
              <a:rPr lang="en-US" sz="2200" dirty="0">
                <a:latin typeface="Calibri" panose="020F0502020204030204" pitchFamily="34" charset="0"/>
                <a:cs typeface="Calibri" panose="020F0502020204030204" pitchFamily="34" charset="0"/>
              </a:rPr>
              <a:t>, NO</a:t>
            </a:r>
            <a:r>
              <a:rPr lang="en-US" sz="2200" baseline="-25000" dirty="0">
                <a:latin typeface="Calibri" panose="020F0502020204030204" pitchFamily="34" charset="0"/>
                <a:cs typeface="Calibri" panose="020F0502020204030204" pitchFamily="34" charset="0"/>
              </a:rPr>
              <a:t>2</a:t>
            </a:r>
            <a:r>
              <a:rPr lang="en-US" sz="2200" dirty="0">
                <a:latin typeface="Calibri" panose="020F0502020204030204" pitchFamily="34" charset="0"/>
                <a:cs typeface="Calibri" panose="020F0502020204030204" pitchFamily="34" charset="0"/>
              </a:rPr>
              <a:t>, HCHO, </a:t>
            </a:r>
            <a:r>
              <a:rPr lang="en-US" sz="2200" dirty="0" err="1">
                <a:latin typeface="Calibri" panose="020F0502020204030204" pitchFamily="34" charset="0"/>
                <a:cs typeface="Calibri" panose="020F0502020204030204" pitchFamily="34" charset="0"/>
              </a:rPr>
              <a:t>BrO</a:t>
            </a:r>
            <a:r>
              <a:rPr lang="en-US" sz="2200" dirty="0">
                <a:latin typeface="Calibri" panose="020F0502020204030204" pitchFamily="34" charset="0"/>
                <a:cs typeface="Calibri" panose="020F0502020204030204" pitchFamily="34" charset="0"/>
              </a:rPr>
              <a:t>, OCLO;</a:t>
            </a:r>
          </a:p>
          <a:p>
            <a:r>
              <a:rPr lang="en-US" sz="2200" dirty="0">
                <a:latin typeface="Calibri" panose="020F0502020204030204" pitchFamily="34" charset="0"/>
                <a:cs typeface="Calibri" panose="020F0502020204030204" pitchFamily="34" charset="0"/>
              </a:rPr>
              <a:t>cloud optical centroid pressure and effective fraction;</a:t>
            </a:r>
          </a:p>
          <a:p>
            <a:r>
              <a:rPr lang="en-US" sz="2200" b="1" dirty="0">
                <a:latin typeface="Calibri" panose="020F0502020204030204" pitchFamily="34" charset="0"/>
                <a:cs typeface="Calibri" panose="020F0502020204030204" pitchFamily="34" charset="0"/>
              </a:rPr>
              <a:t>G</a:t>
            </a:r>
            <a:r>
              <a:rPr lang="en-US" sz="2200" dirty="0">
                <a:latin typeface="Calibri" panose="020F0502020204030204" pitchFamily="34" charset="0"/>
                <a:cs typeface="Calibri" panose="020F0502020204030204" pitchFamily="34" charset="0"/>
              </a:rPr>
              <a:t>eometry-dependent </a:t>
            </a:r>
            <a:r>
              <a:rPr lang="en-US" sz="2200" b="1" dirty="0">
                <a:latin typeface="Calibri" panose="020F0502020204030204" pitchFamily="34" charset="0"/>
                <a:cs typeface="Calibri" panose="020F0502020204030204" pitchFamily="34" charset="0"/>
              </a:rPr>
              <a:t>L</a:t>
            </a:r>
            <a:r>
              <a:rPr lang="en-US" sz="2200" dirty="0">
                <a:latin typeface="Calibri" panose="020F0502020204030204" pitchFamily="34" charset="0"/>
                <a:cs typeface="Calibri" panose="020F0502020204030204" pitchFamily="34" charset="0"/>
              </a:rPr>
              <a:t>ambertian </a:t>
            </a:r>
            <a:r>
              <a:rPr lang="en-US" sz="2200" b="1" dirty="0">
                <a:latin typeface="Calibri" panose="020F0502020204030204" pitchFamily="34" charset="0"/>
                <a:cs typeface="Calibri" panose="020F0502020204030204" pitchFamily="34" charset="0"/>
              </a:rPr>
              <a:t>E</a:t>
            </a:r>
            <a:r>
              <a:rPr lang="en-US" sz="2200" dirty="0">
                <a:latin typeface="Calibri" panose="020F0502020204030204" pitchFamily="34" charset="0"/>
                <a:cs typeface="Calibri" panose="020F0502020204030204" pitchFamily="34" charset="0"/>
              </a:rPr>
              <a:t>quivalent surface </a:t>
            </a:r>
            <a:r>
              <a:rPr lang="en-US" sz="2200" b="1" dirty="0">
                <a:latin typeface="Calibri" panose="020F0502020204030204" pitchFamily="34" charset="0"/>
                <a:cs typeface="Calibri" panose="020F0502020204030204" pitchFamily="34" charset="0"/>
              </a:rPr>
              <a:t>R</a:t>
            </a:r>
            <a:r>
              <a:rPr lang="en-US" sz="2200" dirty="0">
                <a:latin typeface="Calibri" panose="020F0502020204030204" pitchFamily="34" charset="0"/>
                <a:cs typeface="Calibri" panose="020F0502020204030204" pitchFamily="34" charset="0"/>
              </a:rPr>
              <a:t>eflectivity  (</a:t>
            </a:r>
            <a:r>
              <a:rPr lang="en-US" sz="2200" b="1" dirty="0">
                <a:latin typeface="Calibri" panose="020F0502020204030204" pitchFamily="34" charset="0"/>
                <a:cs typeface="Calibri" panose="020F0502020204030204" pitchFamily="34" charset="0"/>
              </a:rPr>
              <a:t>GLER</a:t>
            </a:r>
            <a:r>
              <a:rPr lang="en-US" sz="2200" dirty="0">
                <a:latin typeface="Calibri" panose="020F0502020204030204" pitchFamily="34" charset="0"/>
                <a:cs typeface="Calibri" panose="020F0502020204030204" pitchFamily="34" charset="0"/>
              </a:rPr>
              <a:t>) accounting for Cox–Munk slope distribution with water-leaving radiance;</a:t>
            </a:r>
          </a:p>
          <a:p>
            <a:r>
              <a:rPr lang="en-US" sz="2200" dirty="0">
                <a:latin typeface="Calibri" panose="020F0502020204030204" pitchFamily="34" charset="0"/>
                <a:cs typeface="Calibri" panose="020F0502020204030204" pitchFamily="34" charset="0"/>
              </a:rPr>
              <a:t>UV absorbing aerosols: </a:t>
            </a:r>
          </a:p>
          <a:p>
            <a:pPr marL="0" indent="0">
              <a:buNone/>
            </a:pPr>
            <a:r>
              <a:rPr lang="en-US" sz="2200" dirty="0">
                <a:latin typeface="Calibri" panose="020F0502020204030204" pitchFamily="34" charset="0"/>
                <a:cs typeface="Calibri" panose="020F0502020204030204" pitchFamily="34" charset="0"/>
              </a:rPr>
              <a:t>              (smoke, dust, ash); </a:t>
            </a:r>
          </a:p>
          <a:p>
            <a:r>
              <a:rPr lang="en-US" sz="2200" dirty="0">
                <a:latin typeface="Calibri" panose="020F0502020204030204" pitchFamily="34" charset="0"/>
                <a:cs typeface="Calibri" panose="020F0502020204030204" pitchFamily="34" charset="0"/>
              </a:rPr>
              <a:t>solar spectral irradiance;</a:t>
            </a:r>
          </a:p>
          <a:p>
            <a:r>
              <a:rPr lang="en-US" sz="2200" dirty="0">
                <a:latin typeface="Calibri" panose="020F0502020204030204" pitchFamily="34" charset="0"/>
                <a:cs typeface="Calibri" panose="020F0502020204030204" pitchFamily="34" charset="0"/>
              </a:rPr>
              <a:t>surface UV irradiance.</a:t>
            </a:r>
          </a:p>
          <a:p>
            <a:pPr marL="0" indent="0">
              <a:buNone/>
            </a:pPr>
            <a:endParaRPr lang="en-US" sz="2200" dirty="0">
              <a:latin typeface="Calibri" panose="020F0502020204030204" pitchFamily="34" charset="0"/>
              <a:cs typeface="Calibri" panose="020F0502020204030204" pitchFamily="34" charset="0"/>
            </a:endParaRPr>
          </a:p>
        </p:txBody>
      </p:sp>
      <p:sp>
        <p:nvSpPr>
          <p:cNvPr id="4" name="Title 1">
            <a:extLst>
              <a:ext uri="{FF2B5EF4-FFF2-40B4-BE49-F238E27FC236}">
                <a16:creationId xmlns:a16="http://schemas.microsoft.com/office/drawing/2014/main" id="{C94AC2CD-B3D0-654A-AA40-7407C7768AF3}"/>
              </a:ext>
            </a:extLst>
          </p:cNvPr>
          <p:cNvSpPr txBox="1">
            <a:spLocks/>
          </p:cNvSpPr>
          <p:nvPr/>
        </p:nvSpPr>
        <p:spPr>
          <a:xfrm>
            <a:off x="300038" y="527844"/>
            <a:ext cx="11658600" cy="66278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i="1" dirty="0"/>
              <a:t>Joanna Joiner (US ST lead), Pieternel Levelt (Netherlands), Johanna Tamminen (Finland)   </a:t>
            </a:r>
          </a:p>
        </p:txBody>
      </p:sp>
      <p:grpSp>
        <p:nvGrpSpPr>
          <p:cNvPr id="6" name="Group 5">
            <a:extLst>
              <a:ext uri="{FF2B5EF4-FFF2-40B4-BE49-F238E27FC236}">
                <a16:creationId xmlns:a16="http://schemas.microsoft.com/office/drawing/2014/main" id="{1E7067AD-CCFB-8544-84E8-F0DEAABAF055}"/>
              </a:ext>
            </a:extLst>
          </p:cNvPr>
          <p:cNvGrpSpPr/>
          <p:nvPr/>
        </p:nvGrpSpPr>
        <p:grpSpPr>
          <a:xfrm>
            <a:off x="160094" y="1042988"/>
            <a:ext cx="4859145" cy="4906310"/>
            <a:chOff x="1387692" y="1343818"/>
            <a:chExt cx="4708308" cy="5072743"/>
          </a:xfrm>
        </p:grpSpPr>
        <p:grpSp>
          <p:nvGrpSpPr>
            <p:cNvPr id="7" name="Group 6">
              <a:extLst>
                <a:ext uri="{FF2B5EF4-FFF2-40B4-BE49-F238E27FC236}">
                  <a16:creationId xmlns:a16="http://schemas.microsoft.com/office/drawing/2014/main" id="{8DA28A1E-4B36-FD46-BD1E-255772B3A084}"/>
                </a:ext>
              </a:extLst>
            </p:cNvPr>
            <p:cNvGrpSpPr/>
            <p:nvPr/>
          </p:nvGrpSpPr>
          <p:grpSpPr>
            <a:xfrm>
              <a:off x="1458685" y="1343818"/>
              <a:ext cx="4637315" cy="5072743"/>
              <a:chOff x="1458685" y="1343818"/>
              <a:chExt cx="4637315" cy="5072743"/>
            </a:xfrm>
          </p:grpSpPr>
          <p:pic>
            <p:nvPicPr>
              <p:cNvPr id="9" name="Picture 8">
                <a:extLst>
                  <a:ext uri="{FF2B5EF4-FFF2-40B4-BE49-F238E27FC236}">
                    <a16:creationId xmlns:a16="http://schemas.microsoft.com/office/drawing/2014/main" id="{4768503F-A4E9-AA44-9731-7364FEA14C8F}"/>
                  </a:ext>
                </a:extLst>
              </p:cNvPr>
              <p:cNvPicPr>
                <a:picLocks noChangeAspect="1"/>
              </p:cNvPicPr>
              <p:nvPr/>
            </p:nvPicPr>
            <p:blipFill rotWithShape="1">
              <a:blip r:embed="rId5"/>
              <a:srcRect l="19446" t="13969" r="39681" b="12063"/>
              <a:stretch/>
            </p:blipFill>
            <p:spPr>
              <a:xfrm>
                <a:off x="1611086" y="1343818"/>
                <a:ext cx="4484914" cy="5072743"/>
              </a:xfrm>
              <a:prstGeom prst="rect">
                <a:avLst/>
              </a:prstGeom>
            </p:spPr>
          </p:pic>
          <p:pic>
            <p:nvPicPr>
              <p:cNvPr id="10" name="Picture 9">
                <a:extLst>
                  <a:ext uri="{FF2B5EF4-FFF2-40B4-BE49-F238E27FC236}">
                    <a16:creationId xmlns:a16="http://schemas.microsoft.com/office/drawing/2014/main" id="{B1CF8767-1CED-9444-BFEE-C3F95B0EE471}"/>
                  </a:ext>
                </a:extLst>
              </p:cNvPr>
              <p:cNvPicPr>
                <a:picLocks noChangeAspect="1"/>
              </p:cNvPicPr>
              <p:nvPr/>
            </p:nvPicPr>
            <p:blipFill rotWithShape="1">
              <a:blip r:embed="rId5"/>
              <a:srcRect l="73178" t="76350" r="14521" b="18570"/>
              <a:stretch/>
            </p:blipFill>
            <p:spPr>
              <a:xfrm>
                <a:off x="4679909" y="5715459"/>
                <a:ext cx="1029486" cy="265674"/>
              </a:xfrm>
              <a:prstGeom prst="rect">
                <a:avLst/>
              </a:prstGeom>
            </p:spPr>
          </p:pic>
          <p:sp>
            <p:nvSpPr>
              <p:cNvPr id="11" name="Rectangle 10">
                <a:extLst>
                  <a:ext uri="{FF2B5EF4-FFF2-40B4-BE49-F238E27FC236}">
                    <a16:creationId xmlns:a16="http://schemas.microsoft.com/office/drawing/2014/main" id="{FFB68B05-1D0E-7C43-A110-6765523ECEFD}"/>
                  </a:ext>
                </a:extLst>
              </p:cNvPr>
              <p:cNvSpPr/>
              <p:nvPr/>
            </p:nvSpPr>
            <p:spPr>
              <a:xfrm>
                <a:off x="1458685" y="1431581"/>
                <a:ext cx="1872343" cy="849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0AC817E-AC7D-424F-B6C7-0A9B7FDC5ECD}"/>
                  </a:ext>
                </a:extLst>
              </p:cNvPr>
              <p:cNvSpPr/>
              <p:nvPr/>
            </p:nvSpPr>
            <p:spPr>
              <a:xfrm>
                <a:off x="2939142" y="2246991"/>
                <a:ext cx="816429" cy="531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85F3AA8-ED84-4448-8115-CB04948D8E70}"/>
                  </a:ext>
                </a:extLst>
              </p:cNvPr>
              <p:cNvSpPr/>
              <p:nvPr/>
            </p:nvSpPr>
            <p:spPr>
              <a:xfrm>
                <a:off x="4892966" y="2280667"/>
                <a:ext cx="1050634" cy="531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3330011A-76E8-C34A-84C5-86797155A258}"/>
                </a:ext>
              </a:extLst>
            </p:cNvPr>
            <p:cNvSpPr/>
            <p:nvPr/>
          </p:nvSpPr>
          <p:spPr>
            <a:xfrm>
              <a:off x="1387692" y="1490544"/>
              <a:ext cx="1857207" cy="849086"/>
            </a:xfrm>
            <a:prstGeom prst="rect">
              <a:avLst/>
            </a:prstGeom>
            <a:solidFill>
              <a:schemeClr val="bg2"/>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dirty="0">
                  <a:solidFill>
                    <a:schemeClr val="tx1"/>
                  </a:solidFill>
                </a:rPr>
                <a:t>Dutch-Finnish “Push broom” spectrometer</a:t>
              </a:r>
            </a:p>
          </p:txBody>
        </p:sp>
      </p:grpSp>
      <p:sp>
        <p:nvSpPr>
          <p:cNvPr id="17" name="TextBox 16">
            <a:extLst>
              <a:ext uri="{FF2B5EF4-FFF2-40B4-BE49-F238E27FC236}">
                <a16:creationId xmlns:a16="http://schemas.microsoft.com/office/drawing/2014/main" id="{8AEA40C1-3E88-6A41-8BF1-2AB775AEC9E5}"/>
              </a:ext>
            </a:extLst>
          </p:cNvPr>
          <p:cNvSpPr txBox="1"/>
          <p:nvPr/>
        </p:nvSpPr>
        <p:spPr>
          <a:xfrm rot="768064">
            <a:off x="2131433" y="1794242"/>
            <a:ext cx="1394731" cy="307777"/>
          </a:xfrm>
          <a:prstGeom prst="rect">
            <a:avLst/>
          </a:prstGeom>
          <a:solidFill>
            <a:schemeClr val="bg1"/>
          </a:solidFill>
        </p:spPr>
        <p:txBody>
          <a:bodyPr wrap="square" rtlCol="0">
            <a:spAutoFit/>
          </a:bodyPr>
          <a:lstStyle/>
          <a:p>
            <a:r>
              <a:rPr lang="en-US" sz="1400" dirty="0"/>
              <a:t>         Swath</a:t>
            </a:r>
          </a:p>
        </p:txBody>
      </p:sp>
      <p:sp>
        <p:nvSpPr>
          <p:cNvPr id="18" name="TextBox 17">
            <a:extLst>
              <a:ext uri="{FF2B5EF4-FFF2-40B4-BE49-F238E27FC236}">
                <a16:creationId xmlns:a16="http://schemas.microsoft.com/office/drawing/2014/main" id="{BEFD7AD6-0738-F94A-8AC7-A9F37DF870D9}"/>
              </a:ext>
            </a:extLst>
          </p:cNvPr>
          <p:cNvSpPr txBox="1"/>
          <p:nvPr/>
        </p:nvSpPr>
        <p:spPr>
          <a:xfrm rot="20145433">
            <a:off x="3662413" y="1655823"/>
            <a:ext cx="1418079" cy="954107"/>
          </a:xfrm>
          <a:prstGeom prst="rect">
            <a:avLst/>
          </a:prstGeom>
          <a:solidFill>
            <a:schemeClr val="bg1"/>
          </a:solidFill>
        </p:spPr>
        <p:txBody>
          <a:bodyPr wrap="square" rtlCol="0">
            <a:spAutoFit/>
          </a:bodyPr>
          <a:lstStyle/>
          <a:p>
            <a:r>
              <a:rPr lang="en-US" sz="1400" dirty="0"/>
              <a:t>Wavelength:</a:t>
            </a:r>
          </a:p>
          <a:p>
            <a:r>
              <a:rPr lang="en-US" sz="1400" dirty="0"/>
              <a:t> 0.15nm/pixel ~0.5 nm FWHM</a:t>
            </a:r>
          </a:p>
          <a:p>
            <a:endParaRPr lang="en-US" sz="1400" dirty="0"/>
          </a:p>
        </p:txBody>
      </p:sp>
      <p:sp>
        <p:nvSpPr>
          <p:cNvPr id="19" name="TextBox 18">
            <a:extLst>
              <a:ext uri="{FF2B5EF4-FFF2-40B4-BE49-F238E27FC236}">
                <a16:creationId xmlns:a16="http://schemas.microsoft.com/office/drawing/2014/main" id="{1213E2B5-473D-9D4D-AEA4-EA50D5AF11CE}"/>
              </a:ext>
            </a:extLst>
          </p:cNvPr>
          <p:cNvSpPr txBox="1"/>
          <p:nvPr/>
        </p:nvSpPr>
        <p:spPr>
          <a:xfrm>
            <a:off x="3582871" y="4767468"/>
            <a:ext cx="1389996" cy="523220"/>
          </a:xfrm>
          <a:prstGeom prst="rect">
            <a:avLst/>
          </a:prstGeom>
          <a:solidFill>
            <a:schemeClr val="bg1"/>
          </a:solidFill>
        </p:spPr>
        <p:txBody>
          <a:bodyPr wrap="none" rtlCol="0">
            <a:spAutoFit/>
          </a:bodyPr>
          <a:lstStyle/>
          <a:p>
            <a:r>
              <a:rPr lang="en-US" sz="1400" dirty="0"/>
              <a:t>13km  OMI </a:t>
            </a:r>
          </a:p>
          <a:p>
            <a:r>
              <a:rPr lang="en-US" sz="1400" dirty="0">
                <a:solidFill>
                  <a:srgbClr val="FF0000"/>
                </a:solidFill>
              </a:rPr>
              <a:t>5.5km TROPOMI</a:t>
            </a:r>
          </a:p>
        </p:txBody>
      </p:sp>
      <p:sp>
        <p:nvSpPr>
          <p:cNvPr id="20" name="TextBox 19">
            <a:extLst>
              <a:ext uri="{FF2B5EF4-FFF2-40B4-BE49-F238E27FC236}">
                <a16:creationId xmlns:a16="http://schemas.microsoft.com/office/drawing/2014/main" id="{B8478563-02E7-3349-912A-94E4ACD8182D}"/>
              </a:ext>
            </a:extLst>
          </p:cNvPr>
          <p:cNvSpPr txBox="1"/>
          <p:nvPr/>
        </p:nvSpPr>
        <p:spPr>
          <a:xfrm>
            <a:off x="2563835" y="4037148"/>
            <a:ext cx="1850058" cy="523220"/>
          </a:xfrm>
          <a:prstGeom prst="rect">
            <a:avLst/>
          </a:prstGeom>
          <a:solidFill>
            <a:schemeClr val="bg1"/>
          </a:solidFill>
        </p:spPr>
        <p:txBody>
          <a:bodyPr wrap="none" rtlCol="0">
            <a:spAutoFit/>
          </a:bodyPr>
          <a:lstStyle/>
          <a:p>
            <a:r>
              <a:rPr lang="en-US" sz="1400" dirty="0"/>
              <a:t>24 km  OMI  2004-</a:t>
            </a:r>
          </a:p>
          <a:p>
            <a:r>
              <a:rPr lang="en-US" sz="1400" dirty="0">
                <a:solidFill>
                  <a:srgbClr val="FF0000"/>
                </a:solidFill>
              </a:rPr>
              <a:t>3.5km TROPOMI 2018-</a:t>
            </a:r>
          </a:p>
        </p:txBody>
      </p:sp>
      <p:sp>
        <p:nvSpPr>
          <p:cNvPr id="15" name="TextBox 14">
            <a:extLst>
              <a:ext uri="{FF2B5EF4-FFF2-40B4-BE49-F238E27FC236}">
                <a16:creationId xmlns:a16="http://schemas.microsoft.com/office/drawing/2014/main" id="{7F7A063E-C40C-E54A-984A-5C9B17806329}"/>
              </a:ext>
            </a:extLst>
          </p:cNvPr>
          <p:cNvSpPr txBox="1"/>
          <p:nvPr/>
        </p:nvSpPr>
        <p:spPr>
          <a:xfrm rot="20226808">
            <a:off x="3192434" y="1802430"/>
            <a:ext cx="841897" cy="307777"/>
          </a:xfrm>
          <a:prstGeom prst="rect">
            <a:avLst/>
          </a:prstGeom>
          <a:noFill/>
        </p:spPr>
        <p:txBody>
          <a:bodyPr wrap="square" rtlCol="0">
            <a:spAutoFit/>
          </a:bodyPr>
          <a:lstStyle/>
          <a:p>
            <a:r>
              <a:rPr lang="en-US" sz="1400" dirty="0"/>
              <a:t>~270</a:t>
            </a:r>
          </a:p>
        </p:txBody>
      </p:sp>
      <p:sp>
        <p:nvSpPr>
          <p:cNvPr id="16" name="TextBox 15">
            <a:extLst>
              <a:ext uri="{FF2B5EF4-FFF2-40B4-BE49-F238E27FC236}">
                <a16:creationId xmlns:a16="http://schemas.microsoft.com/office/drawing/2014/main" id="{EEB97DA0-D9DC-A24A-91B1-FAF3AE11BBAA}"/>
              </a:ext>
            </a:extLst>
          </p:cNvPr>
          <p:cNvSpPr txBox="1"/>
          <p:nvPr/>
        </p:nvSpPr>
        <p:spPr>
          <a:xfrm rot="20027445">
            <a:off x="4263923" y="1344407"/>
            <a:ext cx="696024" cy="307777"/>
          </a:xfrm>
          <a:prstGeom prst="rect">
            <a:avLst/>
          </a:prstGeom>
          <a:noFill/>
        </p:spPr>
        <p:txBody>
          <a:bodyPr wrap="none" rtlCol="0">
            <a:spAutoFit/>
          </a:bodyPr>
          <a:lstStyle/>
          <a:p>
            <a:r>
              <a:rPr lang="en-US" sz="1400" dirty="0"/>
              <a:t>500nm</a:t>
            </a:r>
          </a:p>
        </p:txBody>
      </p:sp>
      <p:sp>
        <p:nvSpPr>
          <p:cNvPr id="21" name="TextBox 20">
            <a:extLst>
              <a:ext uri="{FF2B5EF4-FFF2-40B4-BE49-F238E27FC236}">
                <a16:creationId xmlns:a16="http://schemas.microsoft.com/office/drawing/2014/main" id="{3D07877D-07F7-024F-B51B-2FCB341F2724}"/>
              </a:ext>
            </a:extLst>
          </p:cNvPr>
          <p:cNvSpPr txBox="1"/>
          <p:nvPr/>
        </p:nvSpPr>
        <p:spPr>
          <a:xfrm rot="741632">
            <a:off x="2883328" y="1272592"/>
            <a:ext cx="808426" cy="523220"/>
          </a:xfrm>
          <a:prstGeom prst="rect">
            <a:avLst/>
          </a:prstGeom>
          <a:noFill/>
        </p:spPr>
        <p:txBody>
          <a:bodyPr wrap="none" rtlCol="0">
            <a:spAutoFit/>
          </a:bodyPr>
          <a:lstStyle/>
          <a:p>
            <a:r>
              <a:rPr lang="en-US" sz="1400" b="1" dirty="0"/>
              <a:t>2D CCD </a:t>
            </a:r>
          </a:p>
          <a:p>
            <a:r>
              <a:rPr lang="en-US" sz="1400" b="1" dirty="0"/>
              <a:t>detector</a:t>
            </a:r>
          </a:p>
        </p:txBody>
      </p:sp>
      <p:grpSp>
        <p:nvGrpSpPr>
          <p:cNvPr id="22" name="Group 21">
            <a:extLst>
              <a:ext uri="{FF2B5EF4-FFF2-40B4-BE49-F238E27FC236}">
                <a16:creationId xmlns:a16="http://schemas.microsoft.com/office/drawing/2014/main" id="{A5F03C62-D111-634D-A904-F6D8FFB46B44}"/>
              </a:ext>
            </a:extLst>
          </p:cNvPr>
          <p:cNvGrpSpPr/>
          <p:nvPr/>
        </p:nvGrpSpPr>
        <p:grpSpPr>
          <a:xfrm>
            <a:off x="8516344" y="3569235"/>
            <a:ext cx="3193518" cy="2039684"/>
            <a:chOff x="7146974" y="3248169"/>
            <a:chExt cx="4206826" cy="2759092"/>
          </a:xfrm>
        </p:grpSpPr>
        <p:grpSp>
          <p:nvGrpSpPr>
            <p:cNvPr id="23" name="Group 22">
              <a:extLst>
                <a:ext uri="{FF2B5EF4-FFF2-40B4-BE49-F238E27FC236}">
                  <a16:creationId xmlns:a16="http://schemas.microsoft.com/office/drawing/2014/main" id="{60B40CAD-C49F-CD4B-A636-344FCA2C3D05}"/>
                </a:ext>
              </a:extLst>
            </p:cNvPr>
            <p:cNvGrpSpPr/>
            <p:nvPr/>
          </p:nvGrpSpPr>
          <p:grpSpPr>
            <a:xfrm>
              <a:off x="7257848" y="3281509"/>
              <a:ext cx="4095952" cy="2628825"/>
              <a:chOff x="6309454" y="3504633"/>
              <a:chExt cx="4095952" cy="2628825"/>
            </a:xfrm>
          </p:grpSpPr>
          <p:pic>
            <p:nvPicPr>
              <p:cNvPr id="25" name="Picture 24">
                <a:extLst>
                  <a:ext uri="{FF2B5EF4-FFF2-40B4-BE49-F238E27FC236}">
                    <a16:creationId xmlns:a16="http://schemas.microsoft.com/office/drawing/2014/main" id="{552C429B-2FC7-8C4D-894F-D8CC76A9F9A7}"/>
                  </a:ext>
                </a:extLst>
              </p:cNvPr>
              <p:cNvPicPr>
                <a:picLocks noChangeAspect="1"/>
              </p:cNvPicPr>
              <p:nvPr/>
            </p:nvPicPr>
            <p:blipFill rotWithShape="1">
              <a:blip r:embed="rId6"/>
              <a:srcRect t="18426" b="10707"/>
              <a:stretch/>
            </p:blipFill>
            <p:spPr>
              <a:xfrm>
                <a:off x="6309454" y="3811276"/>
                <a:ext cx="4095952" cy="2322182"/>
              </a:xfrm>
              <a:prstGeom prst="rect">
                <a:avLst/>
              </a:prstGeom>
              <a:ln>
                <a:noFill/>
              </a:ln>
            </p:spPr>
          </p:pic>
          <p:sp>
            <p:nvSpPr>
              <p:cNvPr id="26" name="TextBox 25">
                <a:extLst>
                  <a:ext uri="{FF2B5EF4-FFF2-40B4-BE49-F238E27FC236}">
                    <a16:creationId xmlns:a16="http://schemas.microsoft.com/office/drawing/2014/main" id="{E9789050-38E4-7D48-81E5-2099898E1A26}"/>
                  </a:ext>
                </a:extLst>
              </p:cNvPr>
              <p:cNvSpPr txBox="1"/>
              <p:nvPr/>
            </p:nvSpPr>
            <p:spPr>
              <a:xfrm>
                <a:off x="6425204" y="3504633"/>
                <a:ext cx="3937277" cy="416332"/>
              </a:xfrm>
              <a:prstGeom prst="rect">
                <a:avLst/>
              </a:prstGeom>
              <a:solidFill>
                <a:schemeClr val="bg1"/>
              </a:solidFill>
              <a:ln>
                <a:noFill/>
              </a:ln>
            </p:spPr>
            <p:txBody>
              <a:bodyPr wrap="none" rtlCol="0">
                <a:spAutoFit/>
              </a:bodyPr>
              <a:lstStyle/>
              <a:p>
                <a:r>
                  <a:rPr lang="en-US" sz="1400" dirty="0"/>
                  <a:t>OMI UV-B Erythemal-weighted dose  </a:t>
                </a:r>
              </a:p>
            </p:txBody>
          </p:sp>
        </p:grpSp>
        <p:sp>
          <p:nvSpPr>
            <p:cNvPr id="24" name="Rectangle 23">
              <a:extLst>
                <a:ext uri="{FF2B5EF4-FFF2-40B4-BE49-F238E27FC236}">
                  <a16:creationId xmlns:a16="http://schemas.microsoft.com/office/drawing/2014/main" id="{323AD8F8-9CD3-E346-BB5D-DB34BCF72AD9}"/>
                </a:ext>
              </a:extLst>
            </p:cNvPr>
            <p:cNvSpPr/>
            <p:nvPr/>
          </p:nvSpPr>
          <p:spPr>
            <a:xfrm>
              <a:off x="7146974" y="3248169"/>
              <a:ext cx="4206826" cy="27590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90AAEE6F-9D91-374A-9DCF-35BF10358A88}"/>
              </a:ext>
            </a:extLst>
          </p:cNvPr>
          <p:cNvSpPr/>
          <p:nvPr/>
        </p:nvSpPr>
        <p:spPr>
          <a:xfrm>
            <a:off x="1199524" y="6464431"/>
            <a:ext cx="11768769" cy="369332"/>
          </a:xfrm>
          <a:prstGeom prst="rect">
            <a:avLst/>
          </a:prstGeom>
        </p:spPr>
        <p:txBody>
          <a:bodyPr wrap="square">
            <a:spAutoFit/>
          </a:bodyPr>
          <a:lstStyle/>
          <a:p>
            <a:r>
              <a:rPr lang="en-US" dirty="0">
                <a:solidFill>
                  <a:schemeClr val="bg2">
                    <a:lumMod val="75000"/>
                  </a:schemeClr>
                </a:solidFill>
                <a:latin typeface="-webkit-standard"/>
              </a:rPr>
              <a:t> </a:t>
            </a:r>
            <a:r>
              <a:rPr lang="en-US" dirty="0">
                <a:solidFill>
                  <a:schemeClr val="bg2">
                    <a:lumMod val="75000"/>
                  </a:schemeClr>
                </a:solidFill>
                <a:latin typeface="-webkit-standard"/>
                <a:hlinkClick r:id="rId7" tooltip="https://urldefense.proofpoint.com/v2/url?u=https-3A__prd-2Dwret.s3.us-2Dwest-2D2.amazonaws.com_assets_palladium_production_atoms_files_OzoneOMI-5Fcitation.pdf&amp;d=DwMFaQ&amp;c=ApwzowJNAKKw3xye91w7BE1XMRKi2LN9kiMk5Csz9Zk&amp;r=rS7Cu39gg_mZTRG1kq_WSSBx7jqHufa3XzXfLE_JJxg&amp;m=Py0Ju4Tezv7RH3fhuyMv9n2iXwozJ2INWc4WhR88uRc&amp;s=6F15alNgEmaYxHgZxlYYKFXWYW1jwJ5qA1F0QlUo_dc&amp;e=">
                  <a:extLst>
                    <a:ext uri="{A12FA001-AC4F-418D-AE19-62706E023703}">
                      <ahyp:hlinkClr xmlns:ahyp="http://schemas.microsoft.com/office/drawing/2018/hyperlinkcolor" val="tx"/>
                    </a:ext>
                  </a:extLst>
                </a:hlinkClick>
              </a:rPr>
              <a:t>https://prd-wret.s3.us-west-2.amazonaws.com/assets/palladium/production/atoms/files/OzoneOMI_citation.pdf</a:t>
            </a:r>
            <a:endParaRPr lang="en-US" dirty="0">
              <a:solidFill>
                <a:schemeClr val="bg2">
                  <a:lumMod val="75000"/>
                </a:schemeClr>
              </a:solidFill>
            </a:endParaRPr>
          </a:p>
        </p:txBody>
      </p:sp>
      <p:sp>
        <p:nvSpPr>
          <p:cNvPr id="5" name="Title 1">
            <a:extLst>
              <a:ext uri="{FF2B5EF4-FFF2-40B4-BE49-F238E27FC236}">
                <a16:creationId xmlns:a16="http://schemas.microsoft.com/office/drawing/2014/main" id="{143E7408-CA86-7C41-8598-5ACBD1F27066}"/>
              </a:ext>
            </a:extLst>
          </p:cNvPr>
          <p:cNvSpPr txBox="1">
            <a:spLocks/>
          </p:cNvSpPr>
          <p:nvPr/>
        </p:nvSpPr>
        <p:spPr>
          <a:xfrm>
            <a:off x="1543677" y="5514303"/>
            <a:ext cx="9448799" cy="11608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rgbClr val="FF0000"/>
                </a:solidFill>
              </a:rPr>
              <a:t>2018 USGS WILLIAM T. PECORA award to the OMI ST: </a:t>
            </a:r>
          </a:p>
          <a:p>
            <a:pPr algn="ctr"/>
            <a:r>
              <a:rPr lang="en-US" sz="2000" b="1" dirty="0">
                <a:solidFill>
                  <a:srgbClr val="FF0000"/>
                </a:solidFill>
              </a:rPr>
              <a:t>“</a:t>
            </a:r>
            <a:r>
              <a:rPr lang="en-US" sz="2000" i="1" dirty="0">
                <a:solidFill>
                  <a:srgbClr val="FF0000"/>
                </a:solidFill>
              </a:rPr>
              <a:t>For sustained team innovation and international collaboration to produce daily global satellite data that revolutionized air quality, stratospheric chemistry, and climate research</a:t>
            </a:r>
            <a:r>
              <a:rPr lang="en-US" sz="2000" b="1" dirty="0">
                <a:solidFill>
                  <a:srgbClr val="FF0000"/>
                </a:solidFill>
              </a:rPr>
              <a:t>”</a:t>
            </a:r>
          </a:p>
        </p:txBody>
      </p:sp>
      <p:pic>
        <p:nvPicPr>
          <p:cNvPr id="34" name="Audio 33">
            <a:hlinkClick r:id="" action="ppaction://media"/>
            <a:extLst>
              <a:ext uri="{FF2B5EF4-FFF2-40B4-BE49-F238E27FC236}">
                <a16:creationId xmlns:a16="http://schemas.microsoft.com/office/drawing/2014/main" id="{B23CD978-0499-8147-8BC3-51FBE87A1B5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6958766"/>
      </p:ext>
    </p:extLst>
  </p:cSld>
  <p:clrMapOvr>
    <a:masterClrMapping/>
  </p:clrMapOvr>
  <mc:AlternateContent xmlns:mc="http://schemas.openxmlformats.org/markup-compatibility/2006">
    <mc:Choice xmlns:p14="http://schemas.microsoft.com/office/powerpoint/2010/main" Requires="p14">
      <p:transition spd="slow" p14:dur="2000" advTm="55613"/>
    </mc:Choice>
    <mc:Fallback>
      <p:transition spd="slow" advTm="55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ED22D43-0722-834B-B0CC-6EFD7F66876C}"/>
              </a:ext>
            </a:extLst>
          </p:cNvPr>
          <p:cNvSpPr>
            <a:spLocks noGrp="1"/>
          </p:cNvSpPr>
          <p:nvPr>
            <p:ph type="subTitle" idx="1"/>
          </p:nvPr>
        </p:nvSpPr>
        <p:spPr>
          <a:xfrm>
            <a:off x="182788" y="843142"/>
            <a:ext cx="12009212" cy="2802835"/>
          </a:xfrm>
        </p:spPr>
        <p:txBody>
          <a:bodyPr wrap="square" lIns="91440">
            <a:normAutofit/>
          </a:bodyPr>
          <a:lstStyle/>
          <a:p>
            <a:pPr marL="409575" indent="-390525" algn="l">
              <a:buFont typeface="+mj-lt"/>
              <a:buAutoNum type="arabicPeriod"/>
            </a:pPr>
            <a:r>
              <a:rPr lang="en-US" sz="2800" b="1" dirty="0"/>
              <a:t>Demonstrate hyperspectral UV-VIS </a:t>
            </a:r>
            <a:r>
              <a:rPr lang="en-US" sz="2800" b="1" i="1" dirty="0" err="1"/>
              <a:t>R</a:t>
            </a:r>
            <a:r>
              <a:rPr lang="en-US" sz="2800" b="1" i="1" baseline="-25000" dirty="0" err="1"/>
              <a:t>rs</a:t>
            </a:r>
            <a:r>
              <a:rPr lang="en-US" sz="2800" b="1" i="1" dirty="0"/>
              <a:t>(𝛌) </a:t>
            </a:r>
            <a:r>
              <a:rPr lang="en-US" sz="2800" b="1" dirty="0"/>
              <a:t>retrievals using:</a:t>
            </a:r>
            <a:endParaRPr lang="en-US" sz="2800" dirty="0"/>
          </a:p>
          <a:p>
            <a:pPr marL="762000" lvl="1" indent="-304800" algn="l">
              <a:buFont typeface="Wingdings" pitchFamily="2" charset="2"/>
              <a:buChar char="ü"/>
            </a:pPr>
            <a:r>
              <a:rPr lang="en-US" sz="2400" dirty="0"/>
              <a:t>Satellite UV-Vis spectrometers: </a:t>
            </a:r>
          </a:p>
          <a:p>
            <a:pPr marL="1211263" lvl="2" indent="-296863" algn="l">
              <a:buFont typeface="Courier New" panose="02070309020205020404" pitchFamily="49" charset="0"/>
              <a:buChar char="o"/>
            </a:pPr>
            <a:r>
              <a:rPr lang="en-US" sz="2000" dirty="0"/>
              <a:t>LEO :       Aura/OMI (2004 </a:t>
            </a:r>
            <a:r>
              <a:rPr lang="en-US" sz="2000" dirty="0">
                <a:sym typeface="Wingdings" pitchFamily="2" charset="2"/>
              </a:rPr>
              <a:t></a:t>
            </a:r>
            <a:r>
              <a:rPr lang="en-US" sz="2000" dirty="0"/>
              <a:t>)   and   </a:t>
            </a:r>
            <a:r>
              <a:rPr lang="en-US" sz="2000" dirty="0">
                <a:solidFill>
                  <a:srgbClr val="FF0000"/>
                </a:solidFill>
              </a:rPr>
              <a:t>S5P/TROPOMI </a:t>
            </a:r>
            <a:r>
              <a:rPr lang="en-US" sz="2000" dirty="0"/>
              <a:t>(2018 </a:t>
            </a:r>
            <a:r>
              <a:rPr lang="en-US" sz="2000" dirty="0">
                <a:sym typeface="Wingdings" pitchFamily="2" charset="2"/>
              </a:rPr>
              <a:t></a:t>
            </a:r>
            <a:r>
              <a:rPr lang="en-US" sz="2000" dirty="0"/>
              <a:t>);</a:t>
            </a:r>
          </a:p>
          <a:p>
            <a:pPr marL="1211263" lvl="2" indent="-296863" algn="l">
              <a:buFont typeface="Courier New" panose="02070309020205020404" pitchFamily="49" charset="0"/>
              <a:buChar char="o"/>
            </a:pPr>
            <a:r>
              <a:rPr lang="en-US" sz="2000" dirty="0"/>
              <a:t>GEO: Korean GEMS (2020 </a:t>
            </a:r>
            <a:r>
              <a:rPr lang="en-US" sz="2000" dirty="0">
                <a:sym typeface="Wingdings" pitchFamily="2" charset="2"/>
              </a:rPr>
              <a:t></a:t>
            </a:r>
            <a:r>
              <a:rPr lang="en-US" sz="2000" dirty="0"/>
              <a:t>)  and   NASA TEMPO (2022 </a:t>
            </a:r>
            <a:r>
              <a:rPr lang="en-US" sz="2000" dirty="0">
                <a:sym typeface="Wingdings" pitchFamily="2" charset="2"/>
              </a:rPr>
              <a:t>↑</a:t>
            </a:r>
            <a:r>
              <a:rPr lang="en-US" sz="2000" dirty="0"/>
              <a:t>);</a:t>
            </a:r>
          </a:p>
          <a:p>
            <a:pPr marL="800100" lvl="1" indent="-342900" algn="l">
              <a:buFont typeface="Wingdings" pitchFamily="2" charset="2"/>
              <a:buChar char="ü"/>
            </a:pPr>
            <a:r>
              <a:rPr lang="en-US" sz="2400" dirty="0"/>
              <a:t>Forward linearized RT model (VLIDORT) with water-leaving reflectance supplement; </a:t>
            </a:r>
          </a:p>
          <a:p>
            <a:pPr marL="800100" lvl="1" indent="-342900" algn="l">
              <a:buFont typeface="Wingdings" pitchFamily="2" charset="2"/>
              <a:buChar char="ü"/>
            </a:pPr>
            <a:r>
              <a:rPr lang="en-US" sz="2400" dirty="0"/>
              <a:t>GMAO GEOS-5 aerosol modeling and analysis system.</a:t>
            </a:r>
          </a:p>
        </p:txBody>
      </p:sp>
      <p:sp>
        <p:nvSpPr>
          <p:cNvPr id="5" name="TextBox 4">
            <a:extLst>
              <a:ext uri="{FF2B5EF4-FFF2-40B4-BE49-F238E27FC236}">
                <a16:creationId xmlns:a16="http://schemas.microsoft.com/office/drawing/2014/main" id="{9F44E6FE-9C07-2847-B396-CD24EF7583F0}"/>
              </a:ext>
            </a:extLst>
          </p:cNvPr>
          <p:cNvSpPr txBox="1"/>
          <p:nvPr/>
        </p:nvSpPr>
        <p:spPr>
          <a:xfrm>
            <a:off x="3949136" y="42201"/>
            <a:ext cx="4271106" cy="769441"/>
          </a:xfrm>
          <a:prstGeom prst="rect">
            <a:avLst/>
          </a:prstGeom>
          <a:noFill/>
        </p:spPr>
        <p:txBody>
          <a:bodyPr wrap="none" rtlCol="0">
            <a:spAutoFit/>
          </a:bodyPr>
          <a:lstStyle/>
          <a:p>
            <a:r>
              <a:rPr lang="en-US" sz="4400" b="1" dirty="0">
                <a:latin typeface="+mj-lt"/>
                <a:cs typeface="Calibri" panose="020F0502020204030204" pitchFamily="34" charset="0"/>
              </a:rPr>
              <a:t>Project Objectives</a:t>
            </a:r>
            <a:endParaRPr lang="en-US" sz="3600" b="1" dirty="0">
              <a:latin typeface="+mj-lt"/>
              <a:cs typeface="Calibri" panose="020F0502020204030204" pitchFamily="34" charset="0"/>
            </a:endParaRPr>
          </a:p>
        </p:txBody>
      </p:sp>
      <p:sp>
        <p:nvSpPr>
          <p:cNvPr id="6" name="Subtitle 2">
            <a:extLst>
              <a:ext uri="{FF2B5EF4-FFF2-40B4-BE49-F238E27FC236}">
                <a16:creationId xmlns:a16="http://schemas.microsoft.com/office/drawing/2014/main" id="{B1333E42-E288-3D44-A586-854096B62FB5}"/>
              </a:ext>
            </a:extLst>
          </p:cNvPr>
          <p:cNvSpPr txBox="1">
            <a:spLocks/>
          </p:cNvSpPr>
          <p:nvPr/>
        </p:nvSpPr>
        <p:spPr>
          <a:xfrm>
            <a:off x="182786" y="3647219"/>
            <a:ext cx="11238187" cy="1641282"/>
          </a:xfrm>
          <a:prstGeom prst="rect">
            <a:avLst/>
          </a:prstGeom>
        </p:spPr>
        <p:txBody>
          <a:bodyPr vert="horz" wrap="square"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09575" indent="-409575" algn="l">
              <a:buFont typeface="+mj-lt"/>
              <a:buAutoNum type="arabicPeriod" startAt="2"/>
            </a:pPr>
            <a:r>
              <a:rPr lang="en-US" sz="2800" b="1" dirty="0"/>
              <a:t>Evaluate </a:t>
            </a:r>
            <a:r>
              <a:rPr lang="en-US" sz="2800" b="1" i="1" dirty="0" err="1"/>
              <a:t>R</a:t>
            </a:r>
            <a:r>
              <a:rPr lang="en-US" sz="2800" b="1" i="1" baseline="-25000" dirty="0" err="1"/>
              <a:t>rs</a:t>
            </a:r>
            <a:r>
              <a:rPr lang="en-US" sz="2800" b="1" i="1" dirty="0"/>
              <a:t>(𝛌) </a:t>
            </a:r>
            <a:r>
              <a:rPr lang="en-US" sz="2800" b="1" dirty="0"/>
              <a:t>retrievals and GMAO aerosol optical properties using:</a:t>
            </a:r>
          </a:p>
          <a:p>
            <a:pPr marL="914400" lvl="1" indent="-457200" algn="l">
              <a:buFont typeface="Wingdings" pitchFamily="2" charset="2"/>
              <a:buChar char="ü"/>
            </a:pPr>
            <a:r>
              <a:rPr lang="en-US" sz="2400" dirty="0"/>
              <a:t>Ground-based UV aerosol absorption retrievals; </a:t>
            </a:r>
          </a:p>
          <a:p>
            <a:pPr marL="914400" lvl="1" indent="-457200" algn="l">
              <a:buFont typeface="Wingdings" pitchFamily="2" charset="2"/>
              <a:buChar char="ü"/>
            </a:pPr>
            <a:r>
              <a:rPr lang="en-US" sz="2400" dirty="0"/>
              <a:t>In-situ buoy (MOBY) data;</a:t>
            </a:r>
          </a:p>
          <a:p>
            <a:pPr marL="914400" lvl="1" indent="-457200" algn="l">
              <a:buFont typeface="Wingdings" pitchFamily="2" charset="2"/>
              <a:buChar char="ü"/>
            </a:pPr>
            <a:r>
              <a:rPr lang="en-US" sz="2400" dirty="0" err="1"/>
              <a:t>SeaWiFs</a:t>
            </a:r>
            <a:r>
              <a:rPr lang="en-US" sz="2400" dirty="0"/>
              <a:t>, MODIS &amp; VIIRS </a:t>
            </a:r>
            <a:r>
              <a:rPr lang="en-US" sz="2400" i="1" dirty="0" err="1"/>
              <a:t>R</a:t>
            </a:r>
            <a:r>
              <a:rPr lang="en-US" sz="2400" i="1" baseline="-25000" dirty="0" err="1"/>
              <a:t>rs</a:t>
            </a:r>
            <a:r>
              <a:rPr lang="en-US" sz="2400" dirty="0"/>
              <a:t> retrievals in the visible up to 500nm. </a:t>
            </a:r>
            <a:endParaRPr lang="en-US" sz="2400" b="1" dirty="0"/>
          </a:p>
        </p:txBody>
      </p:sp>
      <p:sp>
        <p:nvSpPr>
          <p:cNvPr id="7" name="Subtitle 2">
            <a:extLst>
              <a:ext uri="{FF2B5EF4-FFF2-40B4-BE49-F238E27FC236}">
                <a16:creationId xmlns:a16="http://schemas.microsoft.com/office/drawing/2014/main" id="{C06CB0DD-187D-D847-B179-A0EA8D737B30}"/>
              </a:ext>
            </a:extLst>
          </p:cNvPr>
          <p:cNvSpPr txBox="1">
            <a:spLocks/>
          </p:cNvSpPr>
          <p:nvPr/>
        </p:nvSpPr>
        <p:spPr>
          <a:xfrm>
            <a:off x="182786" y="5309621"/>
            <a:ext cx="11238187" cy="1431235"/>
          </a:xfrm>
          <a:prstGeom prst="rect">
            <a:avLst/>
          </a:prstGeom>
        </p:spPr>
        <p:txBody>
          <a:bodyPr vert="horz" wrap="square"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t>3. Develop OCI algorithms for Level 2 geophysical products:</a:t>
            </a:r>
          </a:p>
          <a:p>
            <a:pPr marL="800100" lvl="1" indent="-342900" algn="l">
              <a:buFont typeface="Wingdings" pitchFamily="2" charset="2"/>
              <a:buChar char="ü"/>
            </a:pPr>
            <a:r>
              <a:rPr lang="en-US" sz="2200" dirty="0"/>
              <a:t>	 </a:t>
            </a:r>
            <a:r>
              <a:rPr lang="en-US" sz="2400" dirty="0"/>
              <a:t>Underwater UV irradiance;</a:t>
            </a:r>
          </a:p>
          <a:p>
            <a:pPr marL="800100" lvl="1" indent="-342900" algn="l">
              <a:buFont typeface="Wingdings" pitchFamily="2" charset="2"/>
              <a:buChar char="ü"/>
            </a:pPr>
            <a:r>
              <a:rPr lang="en-US" sz="2400" dirty="0"/>
              <a:t>	 Biological action spectra-weighted UV penetration depths.</a:t>
            </a:r>
          </a:p>
        </p:txBody>
      </p:sp>
      <p:pic>
        <p:nvPicPr>
          <p:cNvPr id="11" name="Audio 10">
            <a:hlinkClick r:id="" action="ppaction://media"/>
            <a:extLst>
              <a:ext uri="{FF2B5EF4-FFF2-40B4-BE49-F238E27FC236}">
                <a16:creationId xmlns:a16="http://schemas.microsoft.com/office/drawing/2014/main" id="{EA276ED5-B826-2248-A665-E02F6817B4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4977448"/>
      </p:ext>
    </p:extLst>
  </p:cSld>
  <p:clrMapOvr>
    <a:masterClrMapping/>
  </p:clrMapOvr>
  <mc:AlternateContent xmlns:mc="http://schemas.openxmlformats.org/markup-compatibility/2006">
    <mc:Choice xmlns:p14="http://schemas.microsoft.com/office/powerpoint/2010/main" Requires="p14">
      <p:transition spd="slow" p14:dur="2000" advTm="113936"/>
    </mc:Choice>
    <mc:Fallback>
      <p:transition spd="slow" advTm="113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48079" y="38100"/>
            <a:ext cx="10405797" cy="949233"/>
          </a:xfrm>
          <a:noFill/>
        </p:spPr>
        <p:txBody>
          <a:bodyPr>
            <a:noAutofit/>
          </a:bodyPr>
          <a:lstStyle/>
          <a:p>
            <a:r>
              <a:rPr lang="en-US" sz="4000" b="1" dirty="0"/>
              <a:t>VLIDORT Coupled Atmosphere-Ocean RT model</a:t>
            </a:r>
          </a:p>
        </p:txBody>
      </p:sp>
      <mc:AlternateContent xmlns:mc="http://schemas.openxmlformats.org/markup-compatibility/2006">
        <mc:Choice xmlns:a14="http://schemas.microsoft.com/office/drawing/2010/main" Requires="a14">
          <p:sp>
            <p:nvSpPr>
              <p:cNvPr id="5" name="Content Placeholder 4"/>
              <p:cNvSpPr>
                <a:spLocks noGrp="1"/>
              </p:cNvSpPr>
              <p:nvPr>
                <p:ph idx="1"/>
              </p:nvPr>
            </p:nvSpPr>
            <p:spPr>
              <a:xfrm>
                <a:off x="236219" y="1127760"/>
                <a:ext cx="11756997" cy="5478780"/>
              </a:xfrm>
            </p:spPr>
            <p:txBody>
              <a:bodyPr>
                <a:noAutofit/>
              </a:bodyPr>
              <a:lstStyle/>
              <a:p>
                <a:pPr>
                  <a:lnSpc>
                    <a:spcPct val="120000"/>
                  </a:lnSpc>
                  <a:spcBef>
                    <a:spcPts val="600"/>
                  </a:spcBef>
                  <a:spcAft>
                    <a:spcPts val="600"/>
                  </a:spcAft>
                </a:pPr>
                <a:r>
                  <a:rPr lang="en-US" sz="3000" dirty="0">
                    <a:solidFill>
                      <a:schemeClr val="tx1"/>
                    </a:solidFill>
                    <a:latin typeface="Calibri" panose="020F0502020204030204" pitchFamily="34" charset="0"/>
                    <a:cs typeface="Calibri" panose="020F0502020204030204" pitchFamily="34" charset="0"/>
                  </a:rPr>
                  <a:t>Water-leaving radiance </a:t>
                </a:r>
                <a14:m>
                  <m:oMath xmlns:m="http://schemas.openxmlformats.org/officeDocument/2006/math">
                    <m:sSub>
                      <m:sSubPr>
                        <m:ctrlPr>
                          <a:rPr lang="en-US" sz="3000" i="1">
                            <a:solidFill>
                              <a:schemeClr val="tx1"/>
                            </a:solidFill>
                            <a:latin typeface="Cambria Math" panose="02040503050406030204" pitchFamily="18" charset="0"/>
                          </a:rPr>
                        </m:ctrlPr>
                      </m:sSubPr>
                      <m:e>
                        <m:r>
                          <a:rPr lang="en-US" sz="3000" b="0" i="1">
                            <a:solidFill>
                              <a:schemeClr val="tx1"/>
                            </a:solidFill>
                            <a:latin typeface="Cambria Math" panose="02040503050406030204" pitchFamily="18" charset="0"/>
                          </a:rPr>
                          <m:t>𝐿</m:t>
                        </m:r>
                      </m:e>
                      <m:sub>
                        <m:r>
                          <a:rPr lang="en-US" sz="3000" b="0" i="1">
                            <a:solidFill>
                              <a:schemeClr val="tx1"/>
                            </a:solidFill>
                            <a:latin typeface="Cambria Math" panose="02040503050406030204" pitchFamily="18" charset="0"/>
                          </a:rPr>
                          <m:t>𝑊</m:t>
                        </m:r>
                      </m:sub>
                    </m:sSub>
                    <m:d>
                      <m:dPr>
                        <m:ctrlPr>
                          <a:rPr lang="en-US" sz="3000" i="1">
                            <a:solidFill>
                              <a:schemeClr val="tx1"/>
                            </a:solidFill>
                            <a:latin typeface="Cambria Math" panose="02040503050406030204" pitchFamily="18" charset="0"/>
                          </a:rPr>
                        </m:ctrlPr>
                      </m:dPr>
                      <m:e>
                        <m:sSub>
                          <m:sSubPr>
                            <m:ctrlPr>
                              <a:rPr lang="en-US" sz="3000" i="1">
                                <a:solidFill>
                                  <a:schemeClr val="tx1"/>
                                </a:solidFill>
                                <a:latin typeface="Cambria Math" panose="02040503050406030204" pitchFamily="18" charset="0"/>
                              </a:rPr>
                            </m:ctrlPr>
                          </m:sSubPr>
                          <m:e>
                            <m:r>
                              <a:rPr lang="en-US" sz="3000" b="0" i="1">
                                <a:solidFill>
                                  <a:schemeClr val="tx1"/>
                                </a:solidFill>
                                <a:latin typeface="Cambria Math"/>
                              </a:rPr>
                              <m:t>𝜇</m:t>
                            </m:r>
                          </m:e>
                          <m:sub>
                            <m:r>
                              <a:rPr lang="en-US" sz="3000" b="0" i="1">
                                <a:solidFill>
                                  <a:schemeClr val="tx1"/>
                                </a:solidFill>
                                <a:latin typeface="Cambria Math"/>
                              </a:rPr>
                              <m:t>0</m:t>
                            </m:r>
                          </m:sub>
                        </m:sSub>
                        <m:r>
                          <a:rPr lang="en-US" sz="3000" b="0" i="1">
                            <a:solidFill>
                              <a:schemeClr val="tx1"/>
                            </a:solidFill>
                            <a:latin typeface="Cambria Math"/>
                          </a:rPr>
                          <m:t>,</m:t>
                        </m:r>
                        <m:r>
                          <a:rPr lang="en-US" sz="3000" b="0" i="1">
                            <a:solidFill>
                              <a:schemeClr val="tx1"/>
                            </a:solidFill>
                            <a:latin typeface="Cambria Math"/>
                            <a:ea typeface="Cambria Math"/>
                          </a:rPr>
                          <m:t>𝜇</m:t>
                        </m:r>
                      </m:e>
                    </m:d>
                    <m:r>
                      <a:rPr lang="en-US" sz="3000" b="0" i="1">
                        <a:solidFill>
                          <a:schemeClr val="tx1"/>
                        </a:solidFill>
                        <a:latin typeface="Cambria Math" panose="02040503050406030204" pitchFamily="18" charset="0"/>
                      </a:rPr>
                      <m:t>=</m:t>
                    </m:r>
                    <m:sSubSup>
                      <m:sSubSupPr>
                        <m:ctrlPr>
                          <a:rPr lang="en-US" sz="3000" i="1">
                            <a:solidFill>
                              <a:schemeClr val="tx1"/>
                            </a:solidFill>
                            <a:latin typeface="Cambria Math" panose="02040503050406030204" pitchFamily="18" charset="0"/>
                          </a:rPr>
                        </m:ctrlPr>
                      </m:sSubSupPr>
                      <m:e>
                        <m:r>
                          <a:rPr lang="en-US" sz="3000" b="0" i="1">
                            <a:solidFill>
                              <a:schemeClr val="tx1"/>
                            </a:solidFill>
                            <a:latin typeface="Cambria Math" panose="02040503050406030204" pitchFamily="18" charset="0"/>
                          </a:rPr>
                          <m:t>𝐿</m:t>
                        </m:r>
                      </m:e>
                      <m:sub>
                        <m:r>
                          <a:rPr lang="en-US" sz="3000" b="0" i="1">
                            <a:solidFill>
                              <a:schemeClr val="tx1"/>
                            </a:solidFill>
                            <a:latin typeface="Cambria Math" panose="02040503050406030204" pitchFamily="18" charset="0"/>
                          </a:rPr>
                          <m:t>𝑊</m:t>
                        </m:r>
                      </m:sub>
                      <m:sup>
                        <m:r>
                          <a:rPr lang="en-US" sz="3000" b="0" i="1">
                            <a:solidFill>
                              <a:schemeClr val="tx1"/>
                            </a:solidFill>
                            <a:latin typeface="Cambria Math" panose="02040503050406030204" pitchFamily="18" charset="0"/>
                          </a:rPr>
                          <m:t>∗</m:t>
                        </m:r>
                      </m:sup>
                    </m:sSubSup>
                    <m:d>
                      <m:dPr>
                        <m:ctrlPr>
                          <a:rPr lang="en-US" sz="3000" i="1">
                            <a:solidFill>
                              <a:schemeClr val="tx1"/>
                            </a:solidFill>
                            <a:latin typeface="Cambria Math" panose="02040503050406030204" pitchFamily="18" charset="0"/>
                          </a:rPr>
                        </m:ctrlPr>
                      </m:dPr>
                      <m:e>
                        <m:sSub>
                          <m:sSubPr>
                            <m:ctrlPr>
                              <a:rPr lang="en-US" sz="3000" i="1">
                                <a:solidFill>
                                  <a:schemeClr val="tx1"/>
                                </a:solidFill>
                                <a:latin typeface="Cambria Math" panose="02040503050406030204" pitchFamily="18" charset="0"/>
                              </a:rPr>
                            </m:ctrlPr>
                          </m:sSubPr>
                          <m:e>
                            <m:r>
                              <a:rPr lang="en-US" sz="3000" b="0" i="1">
                                <a:solidFill>
                                  <a:schemeClr val="tx1"/>
                                </a:solidFill>
                                <a:latin typeface="Cambria Math"/>
                              </a:rPr>
                              <m:t>𝜇</m:t>
                            </m:r>
                          </m:e>
                          <m:sub>
                            <m:r>
                              <a:rPr lang="en-US" sz="3000" b="0" i="1">
                                <a:solidFill>
                                  <a:schemeClr val="tx1"/>
                                </a:solidFill>
                                <a:latin typeface="Cambria Math"/>
                              </a:rPr>
                              <m:t>0</m:t>
                            </m:r>
                          </m:sub>
                        </m:sSub>
                        <m:r>
                          <a:rPr lang="en-US" sz="3000" b="0" i="1">
                            <a:solidFill>
                              <a:schemeClr val="tx1"/>
                            </a:solidFill>
                            <a:latin typeface="Cambria Math"/>
                          </a:rPr>
                          <m:t>,</m:t>
                        </m:r>
                        <m:r>
                          <a:rPr lang="en-US" sz="3000" b="0" i="1">
                            <a:solidFill>
                              <a:schemeClr val="tx1"/>
                            </a:solidFill>
                            <a:latin typeface="Cambria Math"/>
                            <a:ea typeface="Cambria Math"/>
                          </a:rPr>
                          <m:t>𝜇</m:t>
                        </m:r>
                        <m:r>
                          <a:rPr lang="en-US" sz="3000" b="0" i="1">
                            <a:solidFill>
                              <a:schemeClr val="tx1"/>
                            </a:solidFill>
                            <a:latin typeface="Cambria Math" panose="02040503050406030204" pitchFamily="18" charset="0"/>
                          </a:rPr>
                          <m:t>;</m:t>
                        </m:r>
                        <m:r>
                          <a:rPr lang="en-US" sz="3000" b="0" i="1">
                            <a:solidFill>
                              <a:schemeClr val="tx1"/>
                            </a:solidFill>
                            <a:latin typeface="Cambria Math" panose="02040503050406030204" pitchFamily="18" charset="0"/>
                          </a:rPr>
                          <m:t>𝐶</m:t>
                        </m:r>
                        <m:r>
                          <a:rPr lang="en-US" sz="3000" b="0" i="1">
                            <a:solidFill>
                              <a:schemeClr val="tx1"/>
                            </a:solidFill>
                            <a:latin typeface="Cambria Math" panose="02040503050406030204" pitchFamily="18" charset="0"/>
                          </a:rPr>
                          <m:t>,</m:t>
                        </m:r>
                        <m:r>
                          <a:rPr lang="en-US" sz="3000" b="0" i="1">
                            <a:solidFill>
                              <a:schemeClr val="tx1"/>
                            </a:solidFill>
                            <a:latin typeface="Cambria Math" panose="02040503050406030204" pitchFamily="18" charset="0"/>
                          </a:rPr>
                          <m:t>𝑉</m:t>
                        </m:r>
                      </m:e>
                    </m:d>
                    <m:sSup>
                      <m:sSupPr>
                        <m:ctrlPr>
                          <a:rPr lang="en-US" sz="3000" i="1">
                            <a:solidFill>
                              <a:schemeClr val="tx1"/>
                            </a:solidFill>
                            <a:latin typeface="Cambria Math" panose="02040503050406030204" pitchFamily="18" charset="0"/>
                          </a:rPr>
                        </m:ctrlPr>
                      </m:sSupPr>
                      <m:e>
                        <m:r>
                          <a:rPr lang="en-US" sz="3000" b="0" i="1">
                            <a:solidFill>
                              <a:schemeClr val="tx1"/>
                            </a:solidFill>
                            <a:latin typeface="Cambria Math"/>
                          </a:rPr>
                          <m:t>𝑇</m:t>
                        </m:r>
                      </m:e>
                      <m:sup>
                        <m:r>
                          <a:rPr lang="en-US" sz="3000" b="0" i="1">
                            <a:solidFill>
                              <a:schemeClr val="tx1"/>
                            </a:solidFill>
                            <a:latin typeface="Cambria Math"/>
                          </a:rPr>
                          <m:t>↓</m:t>
                        </m:r>
                      </m:sup>
                    </m:sSup>
                    <m:d>
                      <m:dPr>
                        <m:ctrlPr>
                          <a:rPr lang="en-US" sz="3000" i="1">
                            <a:solidFill>
                              <a:schemeClr val="tx1"/>
                            </a:solidFill>
                            <a:latin typeface="Cambria Math" panose="02040503050406030204" pitchFamily="18" charset="0"/>
                          </a:rPr>
                        </m:ctrlPr>
                      </m:dPr>
                      <m:e>
                        <m:sSub>
                          <m:sSubPr>
                            <m:ctrlPr>
                              <a:rPr lang="en-US" sz="3000" i="1">
                                <a:solidFill>
                                  <a:schemeClr val="tx1"/>
                                </a:solidFill>
                                <a:latin typeface="Cambria Math" panose="02040503050406030204" pitchFamily="18" charset="0"/>
                              </a:rPr>
                            </m:ctrlPr>
                          </m:sSubPr>
                          <m:e>
                            <m:r>
                              <a:rPr lang="en-US" sz="3000" b="0" i="1">
                                <a:solidFill>
                                  <a:schemeClr val="tx1"/>
                                </a:solidFill>
                                <a:latin typeface="Cambria Math"/>
                              </a:rPr>
                              <m:t>𝜇</m:t>
                            </m:r>
                          </m:e>
                          <m:sub>
                            <m:r>
                              <a:rPr lang="en-US" sz="3000" b="0" i="1">
                                <a:solidFill>
                                  <a:schemeClr val="tx1"/>
                                </a:solidFill>
                                <a:latin typeface="Cambria Math"/>
                              </a:rPr>
                              <m:t>0</m:t>
                            </m:r>
                          </m:sub>
                        </m:sSub>
                      </m:e>
                    </m:d>
                  </m:oMath>
                </a14:m>
                <a:r>
                  <a:rPr lang="en-US" sz="3000" dirty="0">
                    <a:solidFill>
                      <a:schemeClr val="tx1"/>
                    </a:solidFill>
                    <a:latin typeface="Calibri" panose="020F0502020204030204" pitchFamily="34" charset="0"/>
                    <a:cs typeface="Calibri" panose="020F0502020204030204" pitchFamily="34" charset="0"/>
                  </a:rPr>
                  <a:t>.</a:t>
                </a:r>
                <a:r>
                  <a:rPr lang="en-US" sz="3200" dirty="0">
                    <a:solidFill>
                      <a:schemeClr val="tx1"/>
                    </a:solidFill>
                    <a:latin typeface="Calibri" panose="020F0502020204030204" pitchFamily="34" charset="0"/>
                    <a:cs typeface="Calibri" panose="020F0502020204030204" pitchFamily="34" charset="0"/>
                  </a:rPr>
                  <a:t> </a:t>
                </a:r>
              </a:p>
              <a:p>
                <a:pPr marL="548640" lvl="1" indent="-182880">
                  <a:lnSpc>
                    <a:spcPct val="120000"/>
                  </a:lnSpc>
                </a:pPr>
                <a14:m>
                  <m:oMath xmlns:m="http://schemas.openxmlformats.org/officeDocument/2006/math">
                    <m:sSubSup>
                      <m:sSubSupPr>
                        <m:ctrlPr>
                          <a:rPr lang="en-US" i="1">
                            <a:solidFill>
                              <a:schemeClr val="tx1"/>
                            </a:solidFill>
                            <a:latin typeface="Cambria Math" panose="02040503050406030204" pitchFamily="18" charset="0"/>
                          </a:rPr>
                        </m:ctrlPr>
                      </m:sSubSupPr>
                      <m:e>
                        <m:r>
                          <a:rPr lang="en-US" i="1">
                            <a:solidFill>
                              <a:schemeClr val="tx1"/>
                            </a:solidFill>
                            <a:latin typeface="Cambria Math" panose="02040503050406030204" pitchFamily="18" charset="0"/>
                          </a:rPr>
                          <m:t>𝐿</m:t>
                        </m:r>
                      </m:e>
                      <m:sub>
                        <m:r>
                          <a:rPr lang="en-US" i="1">
                            <a:solidFill>
                              <a:schemeClr val="tx1"/>
                            </a:solidFill>
                            <a:latin typeface="Cambria Math" panose="02040503050406030204" pitchFamily="18" charset="0"/>
                          </a:rPr>
                          <m:t>𝑊</m:t>
                        </m:r>
                      </m:sub>
                      <m:sup>
                        <m:r>
                          <a:rPr lang="en-US" b="0" i="1" smtClean="0">
                            <a:solidFill>
                              <a:schemeClr val="tx1"/>
                            </a:solidFill>
                            <a:latin typeface="Cambria Math" panose="02040503050406030204" pitchFamily="18" charset="0"/>
                          </a:rPr>
                          <m:t>∗</m:t>
                        </m:r>
                      </m:sup>
                    </m:sSubSup>
                  </m:oMath>
                </a14:m>
                <a:r>
                  <a:rPr lang="en-US" dirty="0">
                    <a:solidFill>
                      <a:schemeClr val="tx1"/>
                    </a:solidFill>
                    <a:latin typeface="Calibri" panose="020F0502020204030204" pitchFamily="34" charset="0"/>
                    <a:cs typeface="Calibri" panose="020F0502020204030204" pitchFamily="34" charset="0"/>
                  </a:rPr>
                  <a:t> computed from marine optical properties using semi-empirical model; </a:t>
                </a:r>
                <a:br>
                  <a:rPr lang="en-US" dirty="0">
                    <a:solidFill>
                      <a:schemeClr val="tx1"/>
                    </a:solidFill>
                    <a:latin typeface="Calibri" panose="020F0502020204030204" pitchFamily="34" charset="0"/>
                    <a:cs typeface="Calibri" panose="020F0502020204030204" pitchFamily="34" charset="0"/>
                  </a:rPr>
                </a:br>
                <a:r>
                  <a:rPr lang="en-US" dirty="0">
                    <a:solidFill>
                      <a:schemeClr val="tx1"/>
                    </a:solidFill>
                    <a:latin typeface="Calibri" panose="020F0502020204030204" pitchFamily="34" charset="0"/>
                    <a:cs typeface="Calibri" panose="020F0502020204030204" pitchFamily="34" charset="0"/>
                  </a:rPr>
                  <a:t>depends explicitly on chlorophyll pigment concentration </a:t>
                </a:r>
                <a14:m>
                  <m:oMath xmlns:m="http://schemas.openxmlformats.org/officeDocument/2006/math">
                    <m:r>
                      <a:rPr lang="en-US" i="1">
                        <a:solidFill>
                          <a:schemeClr val="tx1"/>
                        </a:solidFill>
                        <a:latin typeface="Cambria Math" panose="02040503050406030204" pitchFamily="18" charset="0"/>
                      </a:rPr>
                      <m:t>𝐶</m:t>
                    </m:r>
                  </m:oMath>
                </a14:m>
                <a:r>
                  <a:rPr lang="en-US" dirty="0">
                    <a:solidFill>
                      <a:schemeClr val="tx1"/>
                    </a:solidFill>
                    <a:latin typeface="Calibri" panose="020F0502020204030204" pitchFamily="34" charset="0"/>
                    <a:cs typeface="Calibri" panose="020F0502020204030204" pitchFamily="34" charset="0"/>
                  </a:rPr>
                  <a:t> and wind speed </a:t>
                </a:r>
                <a14:m>
                  <m:oMath xmlns:m="http://schemas.openxmlformats.org/officeDocument/2006/math">
                    <m:r>
                      <a:rPr lang="en-US" i="1">
                        <a:solidFill>
                          <a:schemeClr val="tx1"/>
                        </a:solidFill>
                        <a:latin typeface="Cambria Math" panose="02040503050406030204" pitchFamily="18" charset="0"/>
                      </a:rPr>
                      <m:t>𝑉</m:t>
                    </m:r>
                  </m:oMath>
                </a14:m>
                <a:r>
                  <a:rPr lang="en-US" dirty="0">
                    <a:latin typeface="Calibri" panose="020F0502020204030204" pitchFamily="34" charset="0"/>
                    <a:cs typeface="Calibri" panose="020F0502020204030204" pitchFamily="34" charset="0"/>
                  </a:rPr>
                  <a:t> (rough surfaces). </a:t>
                </a:r>
                <a:endParaRPr lang="en-US" dirty="0">
                  <a:solidFill>
                    <a:schemeClr val="tx1"/>
                  </a:solidFill>
                  <a:latin typeface="Calibri" panose="020F0502020204030204" pitchFamily="34" charset="0"/>
                  <a:cs typeface="Calibri" panose="020F0502020204030204" pitchFamily="34" charset="0"/>
                </a:endParaRPr>
              </a:p>
              <a:p>
                <a:pPr marL="548640" lvl="1" indent="-182880">
                  <a:lnSpc>
                    <a:spcPct val="120000"/>
                  </a:lnSpc>
                </a:pPr>
                <a:r>
                  <a:rPr lang="en-US" dirty="0">
                    <a:solidFill>
                      <a:schemeClr val="tx1"/>
                    </a:solidFill>
                    <a:latin typeface="Calibri" panose="020F0502020204030204" pitchFamily="34" charset="0"/>
                    <a:cs typeface="Calibri" panose="020F0502020204030204" pitchFamily="34" charset="0"/>
                  </a:rPr>
                  <a:t>Assumes azimuthal independence.</a:t>
                </a:r>
              </a:p>
              <a:p>
                <a:pPr marL="548640" lvl="1" indent="-182880">
                  <a:lnSpc>
                    <a:spcPct val="120000"/>
                  </a:lnSpc>
                </a:pPr>
                <a:r>
                  <a:rPr lang="en-US" dirty="0">
                    <a:solidFill>
                      <a:schemeClr val="tx1"/>
                    </a:solidFill>
                    <a:latin typeface="Calibri" panose="020F0502020204030204" pitchFamily="34" charset="0"/>
                    <a:cs typeface="Calibri" panose="020F0502020204030204" pitchFamily="34" charset="0"/>
                  </a:rPr>
                  <a:t>Diffuse and direct downwelling atmospheric transmittance considered in calculating  </a:t>
                </a:r>
                <a14:m>
                  <m:oMath xmlns:m="http://schemas.openxmlformats.org/officeDocument/2006/math">
                    <m:sSup>
                      <m:sSupPr>
                        <m:ctrlPr>
                          <a:rPr lang="en-US" sz="2800" i="1">
                            <a:solidFill>
                              <a:schemeClr val="tx1"/>
                            </a:solidFill>
                            <a:latin typeface="Cambria Math" panose="02040503050406030204" pitchFamily="18" charset="0"/>
                          </a:rPr>
                        </m:ctrlPr>
                      </m:sSupPr>
                      <m:e>
                        <m:r>
                          <a:rPr lang="en-US" sz="2800" i="1">
                            <a:solidFill>
                              <a:schemeClr val="tx1"/>
                            </a:solidFill>
                            <a:latin typeface="Cambria Math"/>
                          </a:rPr>
                          <m:t>𝑇</m:t>
                        </m:r>
                      </m:e>
                      <m:sup>
                        <m:r>
                          <a:rPr lang="en-US" sz="2800" i="1">
                            <a:solidFill>
                              <a:schemeClr val="tx1"/>
                            </a:solidFill>
                            <a:latin typeface="Cambria Math"/>
                          </a:rPr>
                          <m:t>↓</m:t>
                        </m:r>
                      </m:sup>
                    </m:sSup>
                  </m:oMath>
                </a14:m>
                <a:endParaRPr lang="en-US" sz="2800" dirty="0">
                  <a:solidFill>
                    <a:schemeClr val="tx1"/>
                  </a:solidFill>
                  <a:latin typeface="Calibri" panose="020F0502020204030204" pitchFamily="34" charset="0"/>
                  <a:cs typeface="Calibri" panose="020F0502020204030204" pitchFamily="34" charset="0"/>
                </a:endParaRPr>
              </a:p>
              <a:p>
                <a:pPr marL="457200" lvl="1" indent="0">
                  <a:buNone/>
                </a:pPr>
                <a:endParaRPr lang="en-US" sz="900" dirty="0">
                  <a:solidFill>
                    <a:schemeClr val="tx1"/>
                  </a:solidFill>
                  <a:latin typeface="Calibri" panose="020F0502020204030204" pitchFamily="34" charset="0"/>
                  <a:cs typeface="Calibri" panose="020F0502020204030204" pitchFamily="34" charset="0"/>
                </a:endParaRPr>
              </a:p>
              <a:p>
                <a:pPr>
                  <a:lnSpc>
                    <a:spcPct val="120000"/>
                  </a:lnSpc>
                  <a:spcBef>
                    <a:spcPts val="0"/>
                  </a:spcBef>
                  <a:spcAft>
                    <a:spcPts val="600"/>
                  </a:spcAft>
                </a:pPr>
                <a14:m>
                  <m:oMath xmlns:m="http://schemas.openxmlformats.org/officeDocument/2006/math">
                    <m:sSup>
                      <m:sSupPr>
                        <m:ctrlPr>
                          <a:rPr lang="en-US" sz="3000" i="1">
                            <a:solidFill>
                              <a:schemeClr val="tx1"/>
                            </a:solidFill>
                            <a:latin typeface="Cambria Math" panose="02040503050406030204" pitchFamily="18" charset="0"/>
                          </a:rPr>
                        </m:ctrlPr>
                      </m:sSupPr>
                      <m:e>
                        <m:r>
                          <a:rPr lang="en-US" sz="3000" i="1">
                            <a:solidFill>
                              <a:schemeClr val="tx1"/>
                            </a:solidFill>
                            <a:latin typeface="Cambria Math"/>
                          </a:rPr>
                          <m:t>𝑇</m:t>
                        </m:r>
                      </m:e>
                      <m:sup>
                        <m:r>
                          <a:rPr lang="en-US" sz="3000" i="1">
                            <a:solidFill>
                              <a:schemeClr val="tx1"/>
                            </a:solidFill>
                            <a:latin typeface="Cambria Math"/>
                          </a:rPr>
                          <m:t>↓</m:t>
                        </m:r>
                      </m:sup>
                    </m:sSup>
                    <m:r>
                      <a:rPr lang="en-US" sz="3000" b="0" i="1" smtClean="0">
                        <a:solidFill>
                          <a:schemeClr val="tx1"/>
                        </a:solidFill>
                        <a:latin typeface="Cambria Math" panose="02040503050406030204" pitchFamily="18" charset="0"/>
                      </a:rPr>
                      <m:t> </m:t>
                    </m:r>
                  </m:oMath>
                </a14:m>
                <a:r>
                  <a:rPr lang="en-US" sz="3000" dirty="0">
                    <a:solidFill>
                      <a:schemeClr val="tx1"/>
                    </a:solidFill>
                    <a:latin typeface="Calibri" panose="020F0502020204030204" pitchFamily="34" charset="0"/>
                    <a:cs typeface="Calibri" panose="020F0502020204030204" pitchFamily="34" charset="0"/>
                  </a:rPr>
                  <a:t>calculated inside VLIDORT because it depends on water-leaving radiance</a:t>
                </a:r>
                <a:r>
                  <a:rPr lang="en-US" sz="3000" dirty="0">
                    <a:solidFill>
                      <a:schemeClr val="tx1"/>
                    </a:solidFill>
                    <a:latin typeface="Calibri" panose="020F0502020204030204" pitchFamily="34" charset="0"/>
                    <a:cs typeface="Calibri" panose="020F0502020204030204" pitchFamily="34" charset="0"/>
                    <a:sym typeface="Wingdings" panose="05000000000000000000" pitchFamily="2" charset="2"/>
                  </a:rPr>
                  <a:t>.</a:t>
                </a:r>
              </a:p>
              <a:p>
                <a:pPr>
                  <a:lnSpc>
                    <a:spcPct val="120000"/>
                  </a:lnSpc>
                  <a:spcBef>
                    <a:spcPts val="0"/>
                  </a:spcBef>
                  <a:spcAft>
                    <a:spcPts val="600"/>
                  </a:spcAft>
                </a:pPr>
                <a:r>
                  <a:rPr lang="en-US" sz="3000" dirty="0">
                    <a:solidFill>
                      <a:schemeClr val="tx1"/>
                    </a:solidFill>
                    <a:latin typeface="Calibri" panose="020F0502020204030204" pitchFamily="34" charset="0"/>
                    <a:cs typeface="Calibri" panose="020F0502020204030204" pitchFamily="34" charset="0"/>
                    <a:sym typeface="Wingdings" panose="05000000000000000000" pitchFamily="2" charset="2"/>
                  </a:rPr>
                  <a:t> </a:t>
                </a:r>
                <a14:m>
                  <m:oMath xmlns:m="http://schemas.openxmlformats.org/officeDocument/2006/math">
                    <m:sSub>
                      <m:sSubPr>
                        <m:ctrlPr>
                          <a:rPr lang="en-US" sz="3000" i="1">
                            <a:solidFill>
                              <a:schemeClr val="tx1"/>
                            </a:solidFill>
                            <a:latin typeface="Cambria Math" panose="02040503050406030204" pitchFamily="18" charset="0"/>
                          </a:rPr>
                        </m:ctrlPr>
                      </m:sSubPr>
                      <m:e>
                        <m:r>
                          <a:rPr lang="en-US" sz="3000" i="1">
                            <a:solidFill>
                              <a:schemeClr val="tx1"/>
                            </a:solidFill>
                            <a:latin typeface="Cambria Math"/>
                          </a:rPr>
                          <m:t>𝐿</m:t>
                        </m:r>
                      </m:e>
                      <m:sub>
                        <m:r>
                          <a:rPr lang="en-US" sz="3000" i="1">
                            <a:solidFill>
                              <a:schemeClr val="tx1"/>
                            </a:solidFill>
                            <a:latin typeface="Cambria Math"/>
                          </a:rPr>
                          <m:t>𝑊</m:t>
                        </m:r>
                      </m:sub>
                    </m:sSub>
                    <m:d>
                      <m:dPr>
                        <m:ctrlPr>
                          <a:rPr lang="en-US" sz="3000" i="1">
                            <a:solidFill>
                              <a:schemeClr val="tx1"/>
                            </a:solidFill>
                            <a:latin typeface="Cambria Math" panose="02040503050406030204" pitchFamily="18" charset="0"/>
                          </a:rPr>
                        </m:ctrlPr>
                      </m:dPr>
                      <m:e>
                        <m:r>
                          <m:rPr>
                            <m:sty m:val="p"/>
                          </m:rPr>
                          <a:rPr lang="el-GR" sz="3000" i="1">
                            <a:solidFill>
                              <a:schemeClr val="tx1"/>
                            </a:solidFill>
                            <a:latin typeface="Cambria Math"/>
                            <a:ea typeface="Cambria Math"/>
                          </a:rPr>
                          <m:t>Ω</m:t>
                        </m:r>
                        <m:r>
                          <a:rPr lang="en-US" sz="3000" i="1">
                            <a:solidFill>
                              <a:schemeClr val="tx1"/>
                            </a:solidFill>
                            <a:latin typeface="Cambria Math"/>
                            <a:ea typeface="Cambria Math"/>
                          </a:rPr>
                          <m:t>, </m:t>
                        </m:r>
                        <m:sSub>
                          <m:sSubPr>
                            <m:ctrlPr>
                              <a:rPr lang="en-US" sz="3000" i="1">
                                <a:solidFill>
                                  <a:schemeClr val="tx1"/>
                                </a:solidFill>
                                <a:latin typeface="Cambria Math" panose="02040503050406030204" pitchFamily="18" charset="0"/>
                                <a:ea typeface="Cambria Math"/>
                              </a:rPr>
                            </m:ctrlPr>
                          </m:sSubPr>
                          <m:e>
                            <m:r>
                              <m:rPr>
                                <m:sty m:val="p"/>
                              </m:rPr>
                              <a:rPr lang="el-GR" sz="3000" i="1">
                                <a:solidFill>
                                  <a:schemeClr val="tx1"/>
                                </a:solidFill>
                                <a:latin typeface="Cambria Math"/>
                                <a:ea typeface="Cambria Math"/>
                              </a:rPr>
                              <m:t>Ω</m:t>
                            </m:r>
                          </m:e>
                          <m:sub>
                            <m:r>
                              <a:rPr lang="en-US" sz="3000" i="1">
                                <a:solidFill>
                                  <a:schemeClr val="tx1"/>
                                </a:solidFill>
                                <a:latin typeface="Cambria Math"/>
                                <a:ea typeface="Cambria Math"/>
                              </a:rPr>
                              <m:t>0</m:t>
                            </m:r>
                          </m:sub>
                        </m:sSub>
                      </m:e>
                    </m:d>
                  </m:oMath>
                </a14:m>
                <a:r>
                  <a:rPr lang="en-US" sz="3000" dirty="0">
                    <a:solidFill>
                      <a:schemeClr val="tx1"/>
                    </a:solidFill>
                    <a:latin typeface="Calibri" panose="020F0502020204030204" pitchFamily="34" charset="0"/>
                    <a:cs typeface="Calibri" panose="020F0502020204030204" pitchFamily="34" charset="0"/>
                    <a:sym typeface="Wingdings" panose="05000000000000000000" pitchFamily="2" charset="2"/>
                  </a:rPr>
                  <a:t> is </a:t>
                </a:r>
                <a:r>
                  <a:rPr lang="en-US" sz="3000" i="1" u="sng" dirty="0">
                    <a:solidFill>
                      <a:schemeClr val="tx1"/>
                    </a:solidFill>
                    <a:latin typeface="Calibri" panose="020F0502020204030204" pitchFamily="34" charset="0"/>
                    <a:cs typeface="Calibri" panose="020F0502020204030204" pitchFamily="34" charset="0"/>
                    <a:sym typeface="Wingdings" panose="05000000000000000000" pitchFamily="2" charset="2"/>
                  </a:rPr>
                  <a:t>coupled</a:t>
                </a:r>
                <a:r>
                  <a:rPr lang="en-US" sz="3000" dirty="0">
                    <a:solidFill>
                      <a:schemeClr val="tx1"/>
                    </a:solidFill>
                    <a:latin typeface="Calibri" panose="020F0502020204030204" pitchFamily="34" charset="0"/>
                    <a:cs typeface="Calibri" panose="020F0502020204030204" pitchFamily="34" charset="0"/>
                    <a:sym typeface="Wingdings" panose="05000000000000000000" pitchFamily="2" charset="2"/>
                  </a:rPr>
                  <a:t> to atmospheric </a:t>
                </a:r>
                <a:r>
                  <a:rPr lang="en-US" sz="3000" dirty="0">
                    <a:latin typeface="Calibri" panose="020F0502020204030204" pitchFamily="34" charset="0"/>
                    <a:cs typeface="Calibri" panose="020F0502020204030204" pitchFamily="34" charset="0"/>
                    <a:sym typeface="Wingdings" panose="05000000000000000000" pitchFamily="2" charset="2"/>
                  </a:rPr>
                  <a:t>radiative transfer code (VLIDORT)</a:t>
                </a:r>
                <a:r>
                  <a:rPr lang="en-US" sz="3000" dirty="0">
                    <a:solidFill>
                      <a:schemeClr val="tx1"/>
                    </a:solidFill>
                    <a:latin typeface="Calibri" panose="020F0502020204030204" pitchFamily="34" charset="0"/>
                    <a:cs typeface="Calibri" panose="020F0502020204030204" pitchFamily="34" charset="0"/>
                    <a:sym typeface="Wingdings" panose="05000000000000000000" pitchFamily="2" charset="2"/>
                  </a:rPr>
                  <a:t>. </a:t>
                </a:r>
              </a:p>
            </p:txBody>
          </p:sp>
        </mc:Choice>
        <mc:Fallback>
          <p:sp>
            <p:nvSpPr>
              <p:cNvPr id="5" name="Content Placeholder 4"/>
              <p:cNvSpPr>
                <a:spLocks noGrp="1" noRot="1" noChangeAspect="1" noMove="1" noResize="1" noEditPoints="1" noAdjustHandles="1" noChangeArrowheads="1" noChangeShapeType="1" noTextEdit="1"/>
              </p:cNvSpPr>
              <p:nvPr>
                <p:ph idx="1"/>
              </p:nvPr>
            </p:nvSpPr>
            <p:spPr>
              <a:xfrm>
                <a:off x="236219" y="1127760"/>
                <a:ext cx="11756997" cy="5478780"/>
              </a:xfrm>
              <a:blipFill>
                <a:blip r:embed="rId5"/>
                <a:stretch>
                  <a:fillRect l="-1080"/>
                </a:stretch>
              </a:blipFill>
            </p:spPr>
            <p:txBody>
              <a:bodyPr/>
              <a:lstStyle/>
              <a:p>
                <a:r>
                  <a:rPr lang="en-US">
                    <a:noFill/>
                  </a:rPr>
                  <a:t> </a:t>
                </a:r>
              </a:p>
            </p:txBody>
          </p:sp>
        </mc:Fallback>
      </mc:AlternateContent>
      <p:pic>
        <p:nvPicPr>
          <p:cNvPr id="3" name="Audio 2">
            <a:hlinkClick r:id="" action="ppaction://media"/>
            <a:extLst>
              <a:ext uri="{FF2B5EF4-FFF2-40B4-BE49-F238E27FC236}">
                <a16:creationId xmlns:a16="http://schemas.microsoft.com/office/drawing/2014/main" id="{C808C97B-DFE4-2647-800A-0722C2EB88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58496245"/>
      </p:ext>
    </p:extLst>
  </p:cSld>
  <p:clrMapOvr>
    <a:masterClrMapping/>
  </p:clrMapOvr>
  <mc:AlternateContent xmlns:mc="http://schemas.openxmlformats.org/markup-compatibility/2006">
    <mc:Choice xmlns:p14="http://schemas.microsoft.com/office/powerpoint/2010/main" Requires="p14">
      <p:transition spd="slow" p14:dur="2000" advTm="39406"/>
    </mc:Choice>
    <mc:Fallback>
      <p:transition spd="slow" advTm="39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3525CE-B2CA-B145-A34C-B6B50FE1FC7E}"/>
              </a:ext>
            </a:extLst>
          </p:cNvPr>
          <p:cNvSpPr txBox="1"/>
          <p:nvPr/>
        </p:nvSpPr>
        <p:spPr>
          <a:xfrm>
            <a:off x="3262628" y="0"/>
            <a:ext cx="5666744" cy="707886"/>
          </a:xfrm>
          <a:prstGeom prst="rect">
            <a:avLst/>
          </a:prstGeom>
          <a:noFill/>
        </p:spPr>
        <p:txBody>
          <a:bodyPr wrap="none" rtlCol="0">
            <a:spAutoFit/>
          </a:bodyPr>
          <a:lstStyle/>
          <a:p>
            <a:r>
              <a:rPr lang="en-US" sz="4000" dirty="0"/>
              <a:t>GEOS Aerosol Assimilation</a:t>
            </a:r>
          </a:p>
        </p:txBody>
      </p:sp>
      <p:sp>
        <p:nvSpPr>
          <p:cNvPr id="6" name="Rectangle 5">
            <a:extLst>
              <a:ext uri="{FF2B5EF4-FFF2-40B4-BE49-F238E27FC236}">
                <a16:creationId xmlns:a16="http://schemas.microsoft.com/office/drawing/2014/main" id="{C9B25368-58B1-1741-A586-80577D43DCF2}"/>
              </a:ext>
            </a:extLst>
          </p:cNvPr>
          <p:cNvSpPr/>
          <p:nvPr/>
        </p:nvSpPr>
        <p:spPr>
          <a:xfrm>
            <a:off x="150548" y="5409467"/>
            <a:ext cx="7000265" cy="132343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000" dirty="0"/>
              <a:t>Assimilated speciated 550 nm AOD for August 2019 through January 2020.   MODIS and AERONET observations are used to constrain the simulation of AOD.  MODIS observations are also used to predict fire emissions.</a:t>
            </a:r>
          </a:p>
        </p:txBody>
      </p:sp>
      <p:pic>
        <p:nvPicPr>
          <p:cNvPr id="8" name="Picture 7">
            <a:extLst>
              <a:ext uri="{FF2B5EF4-FFF2-40B4-BE49-F238E27FC236}">
                <a16:creationId xmlns:a16="http://schemas.microsoft.com/office/drawing/2014/main" id="{50B1D048-A4BC-9E4F-B752-B49A80E59217}"/>
              </a:ext>
            </a:extLst>
          </p:cNvPr>
          <p:cNvPicPr>
            <a:picLocks noChangeAspect="1"/>
          </p:cNvPicPr>
          <p:nvPr/>
        </p:nvPicPr>
        <p:blipFill rotWithShape="1">
          <a:blip r:embed="rId5"/>
          <a:srcRect l="76739" t="62416" r="1087" b="1835"/>
          <a:stretch/>
        </p:blipFill>
        <p:spPr>
          <a:xfrm>
            <a:off x="7216215" y="5368371"/>
            <a:ext cx="1597301" cy="1448533"/>
          </a:xfrm>
          <a:prstGeom prst="rect">
            <a:avLst/>
          </a:prstGeom>
        </p:spPr>
      </p:pic>
      <p:sp>
        <p:nvSpPr>
          <p:cNvPr id="2" name="TextBox 1">
            <a:extLst>
              <a:ext uri="{FF2B5EF4-FFF2-40B4-BE49-F238E27FC236}">
                <a16:creationId xmlns:a16="http://schemas.microsoft.com/office/drawing/2014/main" id="{6EAEC701-5BFA-924A-9E6B-1D109A050078}"/>
              </a:ext>
            </a:extLst>
          </p:cNvPr>
          <p:cNvSpPr txBox="1"/>
          <p:nvPr/>
        </p:nvSpPr>
        <p:spPr>
          <a:xfrm>
            <a:off x="8929372" y="938128"/>
            <a:ext cx="3262628" cy="5909310"/>
          </a:xfrm>
          <a:prstGeom prst="rect">
            <a:avLst/>
          </a:prstGeom>
          <a:noFill/>
        </p:spPr>
        <p:txBody>
          <a:bodyPr wrap="square" rtlCol="0">
            <a:spAutoFit/>
          </a:bodyPr>
          <a:lstStyle/>
          <a:p>
            <a:pPr marL="285750" indent="-285750">
              <a:buFont typeface="Arial" panose="020B0604020202020204" pitchFamily="34" charset="0"/>
              <a:buChar char="•"/>
            </a:pPr>
            <a:r>
              <a:rPr lang="en-KR" dirty="0"/>
              <a:t>The GEOS modeling and analysis system assimilates MODIS and AERONET observations of AOD at </a:t>
            </a:r>
            <a:r>
              <a:rPr lang="en-KR"/>
              <a:t>550 nm</a:t>
            </a:r>
            <a:endParaRPr lang="en-US" dirty="0"/>
          </a:p>
          <a:p>
            <a:pPr marL="285750" indent="-285750">
              <a:buFont typeface="Arial" panose="020B0604020202020204" pitchFamily="34" charset="0"/>
              <a:buChar char="•"/>
            </a:pPr>
            <a:endParaRPr lang="en-KR" dirty="0"/>
          </a:p>
          <a:p>
            <a:pPr marL="285750" indent="-285750">
              <a:buFont typeface="Arial" panose="020B0604020202020204" pitchFamily="34" charset="0"/>
              <a:buChar char="•"/>
            </a:pPr>
            <a:r>
              <a:rPr lang="en-KR" dirty="0"/>
              <a:t>To </a:t>
            </a:r>
            <a:r>
              <a:rPr lang="en-KR"/>
              <a:t>estimate </a:t>
            </a:r>
            <a:r>
              <a:rPr lang="en-US" dirty="0"/>
              <a:t>aerosol optical properties </a:t>
            </a:r>
            <a:r>
              <a:rPr lang="en-KR"/>
              <a:t>in </a:t>
            </a:r>
            <a:r>
              <a:rPr lang="en-KR" dirty="0"/>
              <a:t>the UV, we use assumed speciated aerosol optical properties </a:t>
            </a:r>
            <a:r>
              <a:rPr lang="en-KR"/>
              <a:t>via look-up-tables</a:t>
            </a:r>
            <a:endParaRPr lang="en-US" dirty="0"/>
          </a:p>
          <a:p>
            <a:pPr marL="285750" indent="-285750">
              <a:buFont typeface="Arial" panose="020B0604020202020204" pitchFamily="34" charset="0"/>
              <a:buChar char="•"/>
            </a:pPr>
            <a:endParaRPr lang="en-KR" dirty="0"/>
          </a:p>
          <a:p>
            <a:pPr marL="285750" indent="-285750">
              <a:buFont typeface="Arial" panose="020B0604020202020204" pitchFamily="34" charset="0"/>
              <a:buChar char="•"/>
            </a:pPr>
            <a:r>
              <a:rPr lang="en-KR" dirty="0"/>
              <a:t>Synergistic use of GEOS assimilated AOD in the UV water leaving </a:t>
            </a:r>
            <a:r>
              <a:rPr lang="en-KR"/>
              <a:t>radiance retrieval can help with </a:t>
            </a:r>
            <a:r>
              <a:rPr lang="en-KR" dirty="0"/>
              <a:t>atmospheric correction, as well as evaluate (and improve) the GEOS UV aerosol optical </a:t>
            </a:r>
            <a:r>
              <a:rPr lang="en-KR"/>
              <a:t>property assumptions</a:t>
            </a:r>
            <a:endParaRPr lang="en-KR" dirty="0"/>
          </a:p>
        </p:txBody>
      </p:sp>
      <p:pic>
        <p:nvPicPr>
          <p:cNvPr id="7" name="Picture 6">
            <a:extLst>
              <a:ext uri="{FF2B5EF4-FFF2-40B4-BE49-F238E27FC236}">
                <a16:creationId xmlns:a16="http://schemas.microsoft.com/office/drawing/2014/main" id="{CD29F0DD-2CED-0742-82F1-69D8D56A8FB3}"/>
              </a:ext>
            </a:extLst>
          </p:cNvPr>
          <p:cNvPicPr>
            <a:picLocks noChangeAspect="1"/>
          </p:cNvPicPr>
          <p:nvPr/>
        </p:nvPicPr>
        <p:blipFill>
          <a:blip r:embed="rId6"/>
          <a:stretch>
            <a:fillRect/>
          </a:stretch>
        </p:blipFill>
        <p:spPr>
          <a:xfrm>
            <a:off x="255272" y="852231"/>
            <a:ext cx="8674100" cy="4330700"/>
          </a:xfrm>
          <a:prstGeom prst="rect">
            <a:avLst/>
          </a:prstGeom>
        </p:spPr>
      </p:pic>
      <p:pic>
        <p:nvPicPr>
          <p:cNvPr id="4" name="Audio 3">
            <a:hlinkClick r:id="" action="ppaction://media"/>
            <a:extLst>
              <a:ext uri="{FF2B5EF4-FFF2-40B4-BE49-F238E27FC236}">
                <a16:creationId xmlns:a16="http://schemas.microsoft.com/office/drawing/2014/main" id="{0E0E92F1-4CBE-0A41-9E30-9677443ECA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90778023"/>
      </p:ext>
    </p:extLst>
  </p:cSld>
  <p:clrMapOvr>
    <a:masterClrMapping/>
  </p:clrMapOvr>
  <mc:AlternateContent xmlns:mc="http://schemas.openxmlformats.org/markup-compatibility/2006">
    <mc:Choice xmlns:p14="http://schemas.microsoft.com/office/powerpoint/2010/main" Requires="p14">
      <p:transition spd="slow" p14:dur="2000" advTm="41851"/>
    </mc:Choice>
    <mc:Fallback>
      <p:transition spd="slow" advTm="41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514E1C2-0A47-6F40-9217-46691AA08374}"/>
              </a:ext>
            </a:extLst>
          </p:cNvPr>
          <p:cNvSpPr txBox="1"/>
          <p:nvPr/>
        </p:nvSpPr>
        <p:spPr>
          <a:xfrm>
            <a:off x="964358" y="83734"/>
            <a:ext cx="10284482" cy="707886"/>
          </a:xfrm>
          <a:prstGeom prst="rect">
            <a:avLst/>
          </a:prstGeom>
          <a:noFill/>
        </p:spPr>
        <p:txBody>
          <a:bodyPr wrap="none" rtlCol="0">
            <a:spAutoFit/>
          </a:bodyPr>
          <a:lstStyle/>
          <a:p>
            <a:r>
              <a:rPr lang="en-US" sz="4000" dirty="0"/>
              <a:t>Verification of UV-VIS aerosol absorption models</a:t>
            </a:r>
          </a:p>
        </p:txBody>
      </p:sp>
      <p:graphicFrame>
        <p:nvGraphicFramePr>
          <p:cNvPr id="7" name="Table 6">
            <a:extLst>
              <a:ext uri="{FF2B5EF4-FFF2-40B4-BE49-F238E27FC236}">
                <a16:creationId xmlns:a16="http://schemas.microsoft.com/office/drawing/2014/main" id="{7CFEE63E-8395-3742-BEBE-A45A643A58D5}"/>
              </a:ext>
            </a:extLst>
          </p:cNvPr>
          <p:cNvGraphicFramePr>
            <a:graphicFrameLocks noGrp="1"/>
          </p:cNvGraphicFramePr>
          <p:nvPr>
            <p:extLst>
              <p:ext uri="{D42A27DB-BD31-4B8C-83A1-F6EECF244321}">
                <p14:modId xmlns:p14="http://schemas.microsoft.com/office/powerpoint/2010/main" val="2418950361"/>
              </p:ext>
            </p:extLst>
          </p:nvPr>
        </p:nvGraphicFramePr>
        <p:xfrm>
          <a:off x="601964" y="4973698"/>
          <a:ext cx="4601043" cy="1463040"/>
        </p:xfrm>
        <a:graphic>
          <a:graphicData uri="http://schemas.openxmlformats.org/drawingml/2006/table">
            <a:tbl>
              <a:tblPr/>
              <a:tblGrid>
                <a:gridCol w="4601043">
                  <a:extLst>
                    <a:ext uri="{9D8B030D-6E8A-4147-A177-3AD203B41FA5}">
                      <a16:colId xmlns:a16="http://schemas.microsoft.com/office/drawing/2014/main" val="626155540"/>
                    </a:ext>
                  </a:extLst>
                </a:gridCol>
              </a:tblGrid>
              <a:tr h="0">
                <a:tc>
                  <a:txBody>
                    <a:bodyPr/>
                    <a:lstStyle/>
                    <a:p>
                      <a:pPr algn="ctr"/>
                      <a:r>
                        <a:rPr lang="en-US" sz="2400" dirty="0">
                          <a:effectLst/>
                          <a:latin typeface="Calibri" panose="020F0502020204030204" pitchFamily="34" charset="0"/>
                          <a:cs typeface="Calibri" panose="020F0502020204030204" pitchFamily="34" charset="0"/>
                        </a:rPr>
                        <a:t>Our modified UV- and VIS-MFRSR </a:t>
                      </a:r>
                      <a:br>
                        <a:rPr lang="en-US" sz="2400" dirty="0">
                          <a:effectLst/>
                          <a:latin typeface="Calibri" panose="020F0502020204030204" pitchFamily="34" charset="0"/>
                          <a:cs typeface="Calibri" panose="020F0502020204030204" pitchFamily="34" charset="0"/>
                        </a:rPr>
                      </a:br>
                      <a:r>
                        <a:rPr lang="en-US" sz="2400" dirty="0">
                          <a:effectLst/>
                          <a:latin typeface="Calibri" panose="020F0502020204030204" pitchFamily="34" charset="0"/>
                          <a:cs typeface="Calibri" panose="020F0502020204030204" pitchFamily="34" charset="0"/>
                        </a:rPr>
                        <a:t>at Yonsei Univ. in Seoul, South Korea</a:t>
                      </a:r>
                    </a:p>
                    <a:p>
                      <a:pPr algn="ctr"/>
                      <a:endParaRPr lang="en-US" sz="2400" dirty="0">
                        <a:effectLst/>
                        <a:latin typeface="Calibri" panose="020F0502020204030204" pitchFamily="34" charset="0"/>
                        <a:cs typeface="Calibri" panose="020F0502020204030204" pitchFamily="34" charset="0"/>
                      </a:endParaRPr>
                    </a:p>
                    <a:p>
                      <a:pPr algn="ctr"/>
                      <a:r>
                        <a:rPr lang="en-US" sz="2400" dirty="0">
                          <a:effectLst/>
                          <a:latin typeface="Calibri" panose="020F0502020204030204" pitchFamily="34" charset="0"/>
                          <a:cs typeface="Calibri" panose="020F0502020204030204" pitchFamily="34" charset="0"/>
                        </a:rPr>
                        <a:t>Since 2016 </a:t>
                      </a:r>
                    </a:p>
                  </a:txBody>
                  <a:tcPr marL="47625" marR="47625" marT="0" marB="0">
                    <a:lnL>
                      <a:noFill/>
                    </a:lnL>
                    <a:lnR>
                      <a:noFill/>
                    </a:lnR>
                    <a:lnT>
                      <a:noFill/>
                    </a:lnT>
                    <a:lnB>
                      <a:noFill/>
                    </a:lnB>
                  </a:tcPr>
                </a:tc>
                <a:extLst>
                  <a:ext uri="{0D108BD9-81ED-4DB2-BD59-A6C34878D82A}">
                    <a16:rowId xmlns:a16="http://schemas.microsoft.com/office/drawing/2014/main" val="1412370335"/>
                  </a:ext>
                </a:extLst>
              </a:tr>
            </a:tbl>
          </a:graphicData>
        </a:graphic>
      </p:graphicFrame>
      <p:sp>
        <p:nvSpPr>
          <p:cNvPr id="2" name="Rectangle 1">
            <a:extLst>
              <a:ext uri="{FF2B5EF4-FFF2-40B4-BE49-F238E27FC236}">
                <a16:creationId xmlns:a16="http://schemas.microsoft.com/office/drawing/2014/main" id="{0F35A37A-4F39-C447-B6A9-DCBED9467BCC}"/>
              </a:ext>
            </a:extLst>
          </p:cNvPr>
          <p:cNvSpPr/>
          <p:nvPr/>
        </p:nvSpPr>
        <p:spPr>
          <a:xfrm>
            <a:off x="5730240" y="5455526"/>
            <a:ext cx="6268556" cy="1200329"/>
          </a:xfrm>
          <a:prstGeom prst="rect">
            <a:avLst/>
          </a:prstGeom>
        </p:spPr>
        <p:txBody>
          <a:bodyPr wrap="square">
            <a:spAutoFit/>
          </a:bodyPr>
          <a:lstStyle/>
          <a:p>
            <a:r>
              <a:rPr lang="en-US" sz="2400" dirty="0"/>
              <a:t>MFRSR  UV-VIS-NIR SSA retrievals (</a:t>
            </a:r>
            <a:r>
              <a:rPr lang="en-US" sz="2400" dirty="0">
                <a:solidFill>
                  <a:srgbClr val="0432FF"/>
                </a:solidFill>
              </a:rPr>
              <a:t>blue</a:t>
            </a:r>
            <a:r>
              <a:rPr lang="en-US" sz="2400" dirty="0"/>
              <a:t>) and independent SKYNET retrievals (</a:t>
            </a:r>
            <a:r>
              <a:rPr lang="en-US" sz="2400" dirty="0">
                <a:solidFill>
                  <a:schemeClr val="accent2"/>
                </a:solidFill>
              </a:rPr>
              <a:t>orange</a:t>
            </a:r>
            <a:r>
              <a:rPr lang="en-US" sz="2400" dirty="0"/>
              <a:t>) </a:t>
            </a:r>
          </a:p>
          <a:p>
            <a:r>
              <a:rPr lang="en-US" sz="2400" dirty="0"/>
              <a:t>are in good agreement [</a:t>
            </a:r>
            <a:r>
              <a:rPr lang="en-US" sz="2400" i="1" dirty="0"/>
              <a:t>Mok et al., AMT </a:t>
            </a:r>
            <a:r>
              <a:rPr lang="en-US" sz="2400" dirty="0"/>
              <a:t>2018]. </a:t>
            </a:r>
          </a:p>
        </p:txBody>
      </p:sp>
      <p:pic>
        <p:nvPicPr>
          <p:cNvPr id="8" name="Picture 7">
            <a:extLst>
              <a:ext uri="{FF2B5EF4-FFF2-40B4-BE49-F238E27FC236}">
                <a16:creationId xmlns:a16="http://schemas.microsoft.com/office/drawing/2014/main" id="{6AE3F7DC-E5F5-CF46-8D3C-2DE645B96924}"/>
              </a:ext>
            </a:extLst>
          </p:cNvPr>
          <p:cNvPicPr>
            <a:picLocks noChangeAspect="1"/>
          </p:cNvPicPr>
          <p:nvPr/>
        </p:nvPicPr>
        <p:blipFill>
          <a:blip r:embed="rId5"/>
          <a:stretch>
            <a:fillRect/>
          </a:stretch>
        </p:blipFill>
        <p:spPr>
          <a:xfrm>
            <a:off x="525046" y="1174785"/>
            <a:ext cx="4754880" cy="3568150"/>
          </a:xfrm>
          <a:prstGeom prst="rect">
            <a:avLst/>
          </a:prstGeom>
        </p:spPr>
      </p:pic>
      <p:pic>
        <p:nvPicPr>
          <p:cNvPr id="10" name="Picture 9">
            <a:extLst>
              <a:ext uri="{FF2B5EF4-FFF2-40B4-BE49-F238E27FC236}">
                <a16:creationId xmlns:a16="http://schemas.microsoft.com/office/drawing/2014/main" id="{8F12D433-4125-6443-84CA-8492113092F2}"/>
              </a:ext>
            </a:extLst>
          </p:cNvPr>
          <p:cNvPicPr>
            <a:picLocks noChangeAspect="1"/>
          </p:cNvPicPr>
          <p:nvPr/>
        </p:nvPicPr>
        <p:blipFill>
          <a:blip r:embed="rId6"/>
          <a:stretch>
            <a:fillRect/>
          </a:stretch>
        </p:blipFill>
        <p:spPr>
          <a:xfrm>
            <a:off x="5554246" y="944022"/>
            <a:ext cx="6037603" cy="4515796"/>
          </a:xfrm>
          <a:prstGeom prst="rect">
            <a:avLst/>
          </a:prstGeom>
        </p:spPr>
      </p:pic>
      <p:pic>
        <p:nvPicPr>
          <p:cNvPr id="6" name="Audio 5">
            <a:hlinkClick r:id="" action="ppaction://media"/>
            <a:extLst>
              <a:ext uri="{FF2B5EF4-FFF2-40B4-BE49-F238E27FC236}">
                <a16:creationId xmlns:a16="http://schemas.microsoft.com/office/drawing/2014/main" id="{D3394574-4F8F-0144-9549-589C7F3AAA1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95896261"/>
      </p:ext>
    </p:extLst>
  </p:cSld>
  <p:clrMapOvr>
    <a:masterClrMapping/>
  </p:clrMapOvr>
  <mc:AlternateContent xmlns:mc="http://schemas.openxmlformats.org/markup-compatibility/2006">
    <mc:Choice xmlns:p14="http://schemas.microsoft.com/office/powerpoint/2010/main" Requires="p14">
      <p:transition spd="slow" p14:dur="2000" advTm="52822"/>
    </mc:Choice>
    <mc:Fallback>
      <p:transition spd="slow" advTm="52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F00CA-8507-3A40-8FAE-8E6921E2CD65}"/>
              </a:ext>
            </a:extLst>
          </p:cNvPr>
          <p:cNvSpPr>
            <a:spLocks noGrp="1"/>
          </p:cNvSpPr>
          <p:nvPr>
            <p:ph type="title"/>
          </p:nvPr>
        </p:nvSpPr>
        <p:spPr>
          <a:xfrm>
            <a:off x="1523999" y="4321"/>
            <a:ext cx="9144001" cy="600363"/>
          </a:xfrm>
        </p:spPr>
        <p:txBody>
          <a:bodyPr>
            <a:normAutofit/>
          </a:bodyPr>
          <a:lstStyle/>
          <a:p>
            <a:pPr algn="ctr"/>
            <a:r>
              <a:rPr lang="en-US" sz="4000" b="1" dirty="0"/>
              <a:t>First OMI </a:t>
            </a:r>
            <a:r>
              <a:rPr lang="en-US" sz="4000" b="1" i="1" dirty="0" err="1"/>
              <a:t>R</a:t>
            </a:r>
            <a:r>
              <a:rPr lang="en-US" sz="4000" b="1" i="1" baseline="-25000" dirty="0" err="1"/>
              <a:t>rs</a:t>
            </a:r>
            <a:r>
              <a:rPr lang="en-US" sz="4000" b="1" i="1" dirty="0"/>
              <a:t>(</a:t>
            </a:r>
            <a:r>
              <a:rPr lang="en-US" sz="4000" i="1" dirty="0"/>
              <a:t>𝛌</a:t>
            </a:r>
            <a:r>
              <a:rPr lang="en-US" sz="4000" b="1" i="1" dirty="0"/>
              <a:t>)</a:t>
            </a:r>
            <a:r>
              <a:rPr lang="en-US" sz="4000" b="1" dirty="0"/>
              <a:t> retrievals</a:t>
            </a:r>
          </a:p>
        </p:txBody>
      </p:sp>
      <p:sp>
        <p:nvSpPr>
          <p:cNvPr id="3" name="Content Placeholder 2">
            <a:extLst>
              <a:ext uri="{FF2B5EF4-FFF2-40B4-BE49-F238E27FC236}">
                <a16:creationId xmlns:a16="http://schemas.microsoft.com/office/drawing/2014/main" id="{B43808B1-3976-6344-ABB0-A887DF55D128}"/>
              </a:ext>
            </a:extLst>
          </p:cNvPr>
          <p:cNvSpPr>
            <a:spLocks noGrp="1"/>
          </p:cNvSpPr>
          <p:nvPr>
            <p:ph idx="1"/>
          </p:nvPr>
        </p:nvSpPr>
        <p:spPr>
          <a:xfrm>
            <a:off x="0" y="604684"/>
            <a:ext cx="6472238" cy="6253316"/>
          </a:xfrm>
        </p:spPr>
        <p:txBody>
          <a:bodyPr>
            <a:normAutofit fontScale="92500" lnSpcReduction="10000"/>
          </a:bodyPr>
          <a:lstStyle/>
          <a:p>
            <a:r>
              <a:rPr lang="en-US" b="1" dirty="0"/>
              <a:t>South Pacific - Case 1 water</a:t>
            </a:r>
            <a:r>
              <a:rPr lang="en-US" dirty="0"/>
              <a:t> </a:t>
            </a:r>
          </a:p>
          <a:p>
            <a:r>
              <a:rPr lang="en-US" b="1" dirty="0"/>
              <a:t>OMI “gold” measurements</a:t>
            </a:r>
          </a:p>
          <a:p>
            <a:pPr lvl="1"/>
            <a:r>
              <a:rPr lang="en-US" dirty="0"/>
              <a:t>No clouds and low AOD (sea salt) </a:t>
            </a:r>
            <a:endParaRPr lang="en-US" i="1" dirty="0"/>
          </a:p>
          <a:p>
            <a:pPr lvl="1"/>
            <a:r>
              <a:rPr lang="en-US" dirty="0"/>
              <a:t>Glint avoided</a:t>
            </a:r>
          </a:p>
          <a:p>
            <a:pPr lvl="1"/>
            <a:r>
              <a:rPr lang="en-US" dirty="0"/>
              <a:t>Spectrally smoothed TOA reflectances </a:t>
            </a:r>
          </a:p>
          <a:p>
            <a:pPr marL="457200" lvl="1" indent="0">
              <a:buNone/>
            </a:pPr>
            <a:r>
              <a:rPr lang="en-US" dirty="0"/>
              <a:t>       (5nm box-car)</a:t>
            </a:r>
          </a:p>
          <a:p>
            <a:r>
              <a:rPr lang="en-US" b="1" dirty="0"/>
              <a:t>Forward model</a:t>
            </a:r>
          </a:p>
          <a:p>
            <a:pPr lvl="1"/>
            <a:r>
              <a:rPr lang="en-US" dirty="0"/>
              <a:t>VLIDORT ocean-atmosphere transmittance coupling</a:t>
            </a:r>
          </a:p>
          <a:p>
            <a:pPr lvl="1"/>
            <a:r>
              <a:rPr lang="en-US" dirty="0"/>
              <a:t>Case 1 ocean water IOP model (Vasilkov et al., 2005;  Fasnacht et al., AMT 2019)</a:t>
            </a:r>
          </a:p>
          <a:p>
            <a:pPr lvl="1"/>
            <a:r>
              <a:rPr lang="en-US" dirty="0"/>
              <a:t>MODIS C</a:t>
            </a:r>
            <a:r>
              <a:rPr lang="en-US" baseline="-25000" dirty="0"/>
              <a:t>HL</a:t>
            </a:r>
            <a:r>
              <a:rPr lang="en-US" dirty="0"/>
              <a:t> </a:t>
            </a:r>
            <a:r>
              <a:rPr lang="en-US" i="1" dirty="0"/>
              <a:t> </a:t>
            </a:r>
            <a:r>
              <a:rPr lang="en-US" dirty="0"/>
              <a:t>and MERRA-2 aerosols, winds, </a:t>
            </a:r>
            <a:r>
              <a:rPr lang="en-US" dirty="0" err="1"/>
              <a:t>sfc</a:t>
            </a:r>
            <a:r>
              <a:rPr lang="en-US" dirty="0"/>
              <a:t>. Pressure</a:t>
            </a:r>
          </a:p>
          <a:p>
            <a:pPr lvl="1"/>
            <a:r>
              <a:rPr lang="en-US" dirty="0"/>
              <a:t>Jacobians of TOA rad for </a:t>
            </a:r>
            <a:r>
              <a:rPr lang="en-US" dirty="0" err="1"/>
              <a:t>Lw</a:t>
            </a:r>
            <a:r>
              <a:rPr lang="en-US" dirty="0"/>
              <a:t> – currently F.D., analytical to follow</a:t>
            </a:r>
          </a:p>
          <a:p>
            <a:r>
              <a:rPr lang="en-US" b="1" i="1" dirty="0" err="1"/>
              <a:t>R</a:t>
            </a:r>
            <a:r>
              <a:rPr lang="en-US" b="1" i="1" baseline="-25000" dirty="0" err="1"/>
              <a:t>rs</a:t>
            </a:r>
            <a:r>
              <a:rPr lang="en-US" b="1" dirty="0"/>
              <a:t> retrieval</a:t>
            </a:r>
          </a:p>
          <a:p>
            <a:pPr lvl="1"/>
            <a:r>
              <a:rPr lang="en-US" dirty="0"/>
              <a:t>TOA reflectance fitting retrieval technique;</a:t>
            </a:r>
          </a:p>
          <a:p>
            <a:pPr lvl="1"/>
            <a:r>
              <a:rPr lang="en-US" dirty="0"/>
              <a:t>Assumes ~1% noise error in all OMI reflectances.</a:t>
            </a:r>
          </a:p>
        </p:txBody>
      </p:sp>
      <p:sp>
        <p:nvSpPr>
          <p:cNvPr id="4" name="Slide Number Placeholder 3">
            <a:extLst>
              <a:ext uri="{FF2B5EF4-FFF2-40B4-BE49-F238E27FC236}">
                <a16:creationId xmlns:a16="http://schemas.microsoft.com/office/drawing/2014/main" id="{6E5DCFED-3046-7140-9E0C-533A19CEC384}"/>
              </a:ext>
            </a:extLst>
          </p:cNvPr>
          <p:cNvSpPr>
            <a:spLocks noGrp="1"/>
          </p:cNvSpPr>
          <p:nvPr>
            <p:ph type="sldNum" sz="quarter" idx="12"/>
          </p:nvPr>
        </p:nvSpPr>
        <p:spPr>
          <a:xfrm rot="16200000">
            <a:off x="10410825" y="2546557"/>
            <a:ext cx="2743200" cy="365125"/>
          </a:xfrm>
        </p:spPr>
        <p:txBody>
          <a:bodyPr/>
          <a:lstStyle/>
          <a:p>
            <a:r>
              <a:rPr lang="en-US" sz="2000" dirty="0">
                <a:solidFill>
                  <a:schemeClr val="tx1"/>
                </a:solidFill>
              </a:rPr>
              <a:t>AOD 550nm</a:t>
            </a:r>
          </a:p>
        </p:txBody>
      </p:sp>
      <p:pic>
        <p:nvPicPr>
          <p:cNvPr id="5" name="Picture 4">
            <a:extLst>
              <a:ext uri="{FF2B5EF4-FFF2-40B4-BE49-F238E27FC236}">
                <a16:creationId xmlns:a16="http://schemas.microsoft.com/office/drawing/2014/main" id="{D1501CD7-5C64-1C45-9B1A-C023BE294F07}"/>
              </a:ext>
            </a:extLst>
          </p:cNvPr>
          <p:cNvPicPr>
            <a:picLocks noChangeAspect="1"/>
          </p:cNvPicPr>
          <p:nvPr/>
        </p:nvPicPr>
        <p:blipFill>
          <a:blip r:embed="rId5"/>
          <a:stretch>
            <a:fillRect/>
          </a:stretch>
        </p:blipFill>
        <p:spPr>
          <a:xfrm>
            <a:off x="6236751" y="904840"/>
            <a:ext cx="5363271" cy="2695699"/>
          </a:xfrm>
          <a:prstGeom prst="rect">
            <a:avLst/>
          </a:prstGeom>
        </p:spPr>
      </p:pic>
      <p:sp>
        <p:nvSpPr>
          <p:cNvPr id="6" name="TextBox 5">
            <a:extLst>
              <a:ext uri="{FF2B5EF4-FFF2-40B4-BE49-F238E27FC236}">
                <a16:creationId xmlns:a16="http://schemas.microsoft.com/office/drawing/2014/main" id="{09BD800A-3D25-2E4F-9F19-38024639074D}"/>
              </a:ext>
            </a:extLst>
          </p:cNvPr>
          <p:cNvSpPr txBox="1"/>
          <p:nvPr/>
        </p:nvSpPr>
        <p:spPr>
          <a:xfrm>
            <a:off x="6524625" y="3900695"/>
            <a:ext cx="52578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dirty="0"/>
              <a:t>GMAO assimilated AOD at 550nm in July 2008. The circle shows location of first OMI </a:t>
            </a:r>
            <a:r>
              <a:rPr lang="en-US" sz="2400" i="1" dirty="0" err="1"/>
              <a:t>R</a:t>
            </a:r>
            <a:r>
              <a:rPr lang="en-US" sz="2400" i="1" baseline="-25000" dirty="0" err="1"/>
              <a:t>rs</a:t>
            </a:r>
            <a:r>
              <a:rPr lang="en-US" sz="2400" i="1" dirty="0"/>
              <a:t> </a:t>
            </a:r>
            <a:r>
              <a:rPr lang="en-US" sz="2400" dirty="0"/>
              <a:t>retrievals for Case 1 waters. </a:t>
            </a:r>
          </a:p>
        </p:txBody>
      </p:sp>
      <p:pic>
        <p:nvPicPr>
          <p:cNvPr id="8" name="Audio 7">
            <a:hlinkClick r:id="" action="ppaction://media"/>
            <a:extLst>
              <a:ext uri="{FF2B5EF4-FFF2-40B4-BE49-F238E27FC236}">
                <a16:creationId xmlns:a16="http://schemas.microsoft.com/office/drawing/2014/main" id="{2F541B68-2015-9E4B-B405-02CA24CAE2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2766714"/>
      </p:ext>
    </p:extLst>
  </p:cSld>
  <p:clrMapOvr>
    <a:masterClrMapping/>
  </p:clrMapOvr>
  <mc:AlternateContent xmlns:mc="http://schemas.openxmlformats.org/markup-compatibility/2006">
    <mc:Choice xmlns:p14="http://schemas.microsoft.com/office/powerpoint/2010/main" Requires="p14">
      <p:transition spd="slow" p14:dur="2000" advTm="67507"/>
    </mc:Choice>
    <mc:Fallback>
      <p:transition spd="slow" advTm="67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DFA67D5-7D61-6640-80A1-86AD539D83ED}"/>
              </a:ext>
            </a:extLst>
          </p:cNvPr>
          <p:cNvPicPr/>
          <p:nvPr/>
        </p:nvPicPr>
        <p:blipFill rotWithShape="1">
          <a:blip r:embed="rId5"/>
          <a:srcRect l="3905" t="8410" r="3004" b="2008"/>
          <a:stretch/>
        </p:blipFill>
        <p:spPr bwMode="auto">
          <a:xfrm>
            <a:off x="7437588" y="1172817"/>
            <a:ext cx="4323263" cy="3154680"/>
          </a:xfrm>
          <a:prstGeom prst="rect">
            <a:avLst/>
          </a:prstGeom>
          <a:solidFill>
            <a:schemeClr val="accent2">
              <a:lumMod val="20000"/>
              <a:lumOff val="80000"/>
              <a:alpha val="15000"/>
            </a:schemeClr>
          </a:solidFill>
          <a:ln>
            <a:solidFill>
              <a:srgbClr val="FF0000">
                <a:alpha val="50196"/>
              </a:srgbClr>
            </a:solidFill>
          </a:ln>
          <a:extLst>
            <a:ext uri="{53640926-AAD7-44D8-BBD7-CCE9431645EC}">
              <a14:shadowObscured xmlns:a14="http://schemas.microsoft.com/office/drawing/2010/main"/>
            </a:ext>
          </a:extLst>
        </p:spPr>
      </p:pic>
      <p:sp>
        <p:nvSpPr>
          <p:cNvPr id="2" name="Rectangle 1">
            <a:extLst>
              <a:ext uri="{FF2B5EF4-FFF2-40B4-BE49-F238E27FC236}">
                <a16:creationId xmlns:a16="http://schemas.microsoft.com/office/drawing/2014/main" id="{0FBE1F5E-A116-A04B-A130-CA89CB4A0A0B}"/>
              </a:ext>
            </a:extLst>
          </p:cNvPr>
          <p:cNvSpPr/>
          <p:nvPr/>
        </p:nvSpPr>
        <p:spPr>
          <a:xfrm>
            <a:off x="556277" y="5257032"/>
            <a:ext cx="6316471" cy="1323439"/>
          </a:xfrm>
          <a:prstGeom prst="rect">
            <a:avLst/>
          </a:prstGeom>
        </p:spPr>
        <p:txBody>
          <a:bodyPr wrap="square">
            <a:spAutoFit/>
          </a:bodyPr>
          <a:lstStyle/>
          <a:p>
            <a:r>
              <a:rPr lang="en-US" sz="2000" dirty="0"/>
              <a:t>Measured on June 2, 2006 over clear scene in south equatorial Pacific with low </a:t>
            </a:r>
            <a:r>
              <a:rPr lang="en-US" sz="2000" dirty="0" err="1"/>
              <a:t>Chl</a:t>
            </a:r>
            <a:r>
              <a:rPr lang="en-US" sz="2000" dirty="0"/>
              <a:t>=0.04 [mg/m</a:t>
            </a:r>
            <a:r>
              <a:rPr lang="en-US" sz="2000" baseline="30000" dirty="0"/>
              <a:t>3</a:t>
            </a:r>
            <a:r>
              <a:rPr lang="en-US" sz="2000" dirty="0"/>
              <a:t>] and AOD</a:t>
            </a:r>
            <a:r>
              <a:rPr lang="en-US" sz="2000" baseline="-25000" dirty="0"/>
              <a:t>465 </a:t>
            </a:r>
            <a:r>
              <a:rPr lang="en-US" sz="2000" dirty="0"/>
              <a:t>~0.03 at the original spectral resolution (0.45-0.6 nm - black) and with the 5nm boxcar smoothing applied (red). </a:t>
            </a:r>
          </a:p>
        </p:txBody>
      </p:sp>
      <p:pic>
        <p:nvPicPr>
          <p:cNvPr id="4" name="Picture 3">
            <a:extLst>
              <a:ext uri="{FF2B5EF4-FFF2-40B4-BE49-F238E27FC236}">
                <a16:creationId xmlns:a16="http://schemas.microsoft.com/office/drawing/2014/main" id="{C433090E-04E2-1049-B38A-72D1B2763C6E}"/>
              </a:ext>
            </a:extLst>
          </p:cNvPr>
          <p:cNvPicPr/>
          <p:nvPr/>
        </p:nvPicPr>
        <p:blipFill rotWithShape="1">
          <a:blip r:embed="rId6"/>
          <a:srcRect l="3605" t="7570" r="3557" b="2840"/>
          <a:stretch/>
        </p:blipFill>
        <p:spPr bwMode="auto">
          <a:xfrm>
            <a:off x="619440" y="1172817"/>
            <a:ext cx="5565913" cy="3796748"/>
          </a:xfrm>
          <a:prstGeom prst="rect">
            <a:avLst/>
          </a:prstGeom>
          <a:ln>
            <a:noFill/>
          </a:ln>
          <a:extLst>
            <a:ext uri="{53640926-AAD7-44D8-BBD7-CCE9431645EC}">
              <a14:shadowObscured xmlns:a14="http://schemas.microsoft.com/office/drawing/2010/main"/>
            </a:ext>
          </a:extLst>
        </p:spPr>
      </p:pic>
      <p:sp>
        <p:nvSpPr>
          <p:cNvPr id="5" name="Title 1">
            <a:extLst>
              <a:ext uri="{FF2B5EF4-FFF2-40B4-BE49-F238E27FC236}">
                <a16:creationId xmlns:a16="http://schemas.microsoft.com/office/drawing/2014/main" id="{189849ED-FFD1-0946-8E9D-0B04ECD1ED5B}"/>
              </a:ext>
            </a:extLst>
          </p:cNvPr>
          <p:cNvSpPr txBox="1">
            <a:spLocks/>
          </p:cNvSpPr>
          <p:nvPr/>
        </p:nvSpPr>
        <p:spPr>
          <a:xfrm>
            <a:off x="309282" y="0"/>
            <a:ext cx="11451569" cy="768329"/>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t>OMI measured </a:t>
            </a:r>
            <a:r>
              <a:rPr lang="en-US" sz="4000" b="1" i="1" dirty="0"/>
              <a:t>TOA(</a:t>
            </a:r>
            <a:r>
              <a:rPr lang="en-US" sz="4000" i="1" dirty="0"/>
              <a:t>𝛌</a:t>
            </a:r>
            <a:r>
              <a:rPr lang="en-US" sz="4000" b="1" i="1" dirty="0"/>
              <a:t>)</a:t>
            </a:r>
            <a:r>
              <a:rPr lang="en-US" sz="4000" b="1" dirty="0"/>
              <a:t> reflectance smoothed to OCI resolution (5nm)  </a:t>
            </a:r>
          </a:p>
        </p:txBody>
      </p:sp>
      <p:sp>
        <p:nvSpPr>
          <p:cNvPr id="7" name="TextBox 6">
            <a:extLst>
              <a:ext uri="{FF2B5EF4-FFF2-40B4-BE49-F238E27FC236}">
                <a16:creationId xmlns:a16="http://schemas.microsoft.com/office/drawing/2014/main" id="{933FE444-C511-8249-AA9E-7DDC96707D36}"/>
              </a:ext>
            </a:extLst>
          </p:cNvPr>
          <p:cNvSpPr txBox="1"/>
          <p:nvPr/>
        </p:nvSpPr>
        <p:spPr>
          <a:xfrm>
            <a:off x="9979546" y="1305843"/>
            <a:ext cx="1523366" cy="369332"/>
          </a:xfrm>
          <a:prstGeom prst="rect">
            <a:avLst/>
          </a:prstGeom>
          <a:noFill/>
          <a:ln>
            <a:solidFill>
              <a:srgbClr val="FF0000"/>
            </a:solidFill>
          </a:ln>
        </p:spPr>
        <p:txBody>
          <a:bodyPr wrap="none" rtlCol="0">
            <a:spAutoFit/>
          </a:bodyPr>
          <a:lstStyle/>
          <a:p>
            <a:r>
              <a:rPr lang="en-US" dirty="0">
                <a:solidFill>
                  <a:srgbClr val="FF0000"/>
                </a:solidFill>
              </a:rPr>
              <a:t>OCI resolution</a:t>
            </a:r>
          </a:p>
        </p:txBody>
      </p:sp>
      <p:cxnSp>
        <p:nvCxnSpPr>
          <p:cNvPr id="10" name="Straight Connector 9">
            <a:extLst>
              <a:ext uri="{FF2B5EF4-FFF2-40B4-BE49-F238E27FC236}">
                <a16:creationId xmlns:a16="http://schemas.microsoft.com/office/drawing/2014/main" id="{5557583C-ADD0-464C-82E9-5F6D74218714}"/>
              </a:ext>
            </a:extLst>
          </p:cNvPr>
          <p:cNvCxnSpPr>
            <a:cxnSpLocks/>
          </p:cNvCxnSpPr>
          <p:nvPr/>
        </p:nvCxnSpPr>
        <p:spPr>
          <a:xfrm flipH="1">
            <a:off x="3714512" y="1172817"/>
            <a:ext cx="3723077" cy="1114446"/>
          </a:xfrm>
          <a:prstGeom prst="line">
            <a:avLst/>
          </a:prstGeom>
          <a:ln>
            <a:solidFill>
              <a:srgbClr val="FF0000">
                <a:alpha val="50196"/>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79FFE73-7300-454C-B8B1-F62C3A4AAED1}"/>
              </a:ext>
            </a:extLst>
          </p:cNvPr>
          <p:cNvCxnSpPr>
            <a:cxnSpLocks/>
          </p:cNvCxnSpPr>
          <p:nvPr/>
        </p:nvCxnSpPr>
        <p:spPr>
          <a:xfrm flipH="1" flipV="1">
            <a:off x="3714513" y="2905432"/>
            <a:ext cx="3723074" cy="1419255"/>
          </a:xfrm>
          <a:prstGeom prst="line">
            <a:avLst/>
          </a:prstGeom>
          <a:ln>
            <a:solidFill>
              <a:srgbClr val="FF0000">
                <a:alpha val="50196"/>
              </a:srgbClr>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A6295FF-60DA-F242-8A7E-3EDDEE92BC07}"/>
              </a:ext>
            </a:extLst>
          </p:cNvPr>
          <p:cNvCxnSpPr>
            <a:cxnSpLocks/>
          </p:cNvCxnSpPr>
          <p:nvPr/>
        </p:nvCxnSpPr>
        <p:spPr>
          <a:xfrm flipH="1">
            <a:off x="9979546" y="1675175"/>
            <a:ext cx="189023" cy="73751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7E1AA7B5-2BD9-4B43-94D5-2976478B2BCA}"/>
              </a:ext>
            </a:extLst>
          </p:cNvPr>
          <p:cNvSpPr/>
          <p:nvPr/>
        </p:nvSpPr>
        <p:spPr>
          <a:xfrm>
            <a:off x="7295535" y="4674994"/>
            <a:ext cx="4896465" cy="1754326"/>
          </a:xfrm>
          <a:prstGeom prst="rect">
            <a:avLst/>
          </a:prstGeom>
        </p:spPr>
        <p:txBody>
          <a:bodyPr wrap="square">
            <a:spAutoFit/>
          </a:bodyPr>
          <a:lstStyle/>
          <a:p>
            <a:r>
              <a:rPr lang="en-US" dirty="0"/>
              <a:t>Varying boxcar smoothing widths from 1-5 nm. The size of the Ca H and K Fraunhofer features diminishes rapidly as smoothing is applied, and a notable distortion and spectral shift in the Fraunhofer features occurs as the smoothing width is increased from 3 to </a:t>
            </a:r>
            <a:r>
              <a:rPr lang="en-US" dirty="0">
                <a:solidFill>
                  <a:srgbClr val="FF0000"/>
                </a:solidFill>
              </a:rPr>
              <a:t>5 nm (OCI resolution). </a:t>
            </a:r>
          </a:p>
        </p:txBody>
      </p:sp>
      <p:sp>
        <p:nvSpPr>
          <p:cNvPr id="25" name="Rectangle 24">
            <a:extLst>
              <a:ext uri="{FF2B5EF4-FFF2-40B4-BE49-F238E27FC236}">
                <a16:creationId xmlns:a16="http://schemas.microsoft.com/office/drawing/2014/main" id="{A13FD643-FE72-F344-89E3-CF5F38526030}"/>
              </a:ext>
            </a:extLst>
          </p:cNvPr>
          <p:cNvSpPr/>
          <p:nvPr/>
        </p:nvSpPr>
        <p:spPr>
          <a:xfrm>
            <a:off x="3215148" y="2287263"/>
            <a:ext cx="499364" cy="618168"/>
          </a:xfrm>
          <a:prstGeom prst="rect">
            <a:avLst/>
          </a:prstGeom>
          <a:noFill/>
          <a:ln>
            <a:solidFill>
              <a:srgbClr val="FF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74DDF0C-10F7-1940-B48F-E0842A49F24A}"/>
              </a:ext>
            </a:extLst>
          </p:cNvPr>
          <p:cNvSpPr txBox="1"/>
          <p:nvPr/>
        </p:nvSpPr>
        <p:spPr>
          <a:xfrm rot="16200000">
            <a:off x="750618" y="2259864"/>
            <a:ext cx="2543425" cy="369332"/>
          </a:xfrm>
          <a:prstGeom prst="rect">
            <a:avLst/>
          </a:prstGeom>
          <a:solidFill>
            <a:schemeClr val="bg2">
              <a:alpha val="36000"/>
            </a:schemeClr>
          </a:solidFill>
        </p:spPr>
        <p:txBody>
          <a:bodyPr wrap="square" rtlCol="0">
            <a:spAutoFit/>
          </a:bodyPr>
          <a:lstStyle/>
          <a:p>
            <a:r>
              <a:rPr lang="en-US" dirty="0"/>
              <a:t>Ozone absorption</a:t>
            </a:r>
          </a:p>
        </p:txBody>
      </p:sp>
      <p:sp>
        <p:nvSpPr>
          <p:cNvPr id="15" name="TextBox 14">
            <a:extLst>
              <a:ext uri="{FF2B5EF4-FFF2-40B4-BE49-F238E27FC236}">
                <a16:creationId xmlns:a16="http://schemas.microsoft.com/office/drawing/2014/main" id="{5F480E26-DDF3-754C-B0A9-12E3AE54E6B1}"/>
              </a:ext>
            </a:extLst>
          </p:cNvPr>
          <p:cNvSpPr txBox="1"/>
          <p:nvPr/>
        </p:nvSpPr>
        <p:spPr>
          <a:xfrm>
            <a:off x="3831163" y="2411681"/>
            <a:ext cx="1399456" cy="369332"/>
          </a:xfrm>
          <a:prstGeom prst="rect">
            <a:avLst/>
          </a:prstGeom>
          <a:solidFill>
            <a:schemeClr val="accent2">
              <a:lumMod val="20000"/>
              <a:lumOff val="80000"/>
              <a:alpha val="36000"/>
            </a:schemeClr>
          </a:solidFill>
        </p:spPr>
        <p:txBody>
          <a:bodyPr wrap="square" rtlCol="0">
            <a:spAutoFit/>
          </a:bodyPr>
          <a:lstStyle/>
          <a:p>
            <a:r>
              <a:rPr lang="en-US" dirty="0"/>
              <a:t>Raman RRS</a:t>
            </a:r>
          </a:p>
        </p:txBody>
      </p:sp>
      <p:pic>
        <p:nvPicPr>
          <p:cNvPr id="3" name="Audio 2">
            <a:hlinkClick r:id="" action="ppaction://media"/>
            <a:extLst>
              <a:ext uri="{FF2B5EF4-FFF2-40B4-BE49-F238E27FC236}">
                <a16:creationId xmlns:a16="http://schemas.microsoft.com/office/drawing/2014/main" id="{2A9F5E3A-D1AD-8F42-9B54-FC6427A919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67567576"/>
      </p:ext>
    </p:extLst>
  </p:cSld>
  <p:clrMapOvr>
    <a:masterClrMapping/>
  </p:clrMapOvr>
  <mc:AlternateContent xmlns:mc="http://schemas.openxmlformats.org/markup-compatibility/2006">
    <mc:Choice xmlns:p14="http://schemas.microsoft.com/office/powerpoint/2010/main" Requires="p14">
      <p:transition spd="slow" p14:dur="2000" advTm="103254"/>
    </mc:Choice>
    <mc:Fallback>
      <p:transition spd="slow" advTm="103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6"/>
          <p:cNvPicPr/>
          <p:nvPr/>
        </p:nvPicPr>
        <p:blipFill>
          <a:blip r:embed="rId5"/>
          <a:srcRect l="3115" t="7630" r="4653"/>
          <a:stretch/>
        </p:blipFill>
        <p:spPr>
          <a:xfrm>
            <a:off x="5958590" y="746510"/>
            <a:ext cx="5592960" cy="3756240"/>
          </a:xfrm>
          <a:prstGeom prst="rect">
            <a:avLst/>
          </a:prstGeom>
          <a:ln>
            <a:noFill/>
          </a:ln>
        </p:spPr>
      </p:pic>
      <p:sp>
        <p:nvSpPr>
          <p:cNvPr id="83" name="CustomShape 1"/>
          <p:cNvSpPr/>
          <p:nvPr/>
        </p:nvSpPr>
        <p:spPr>
          <a:xfrm>
            <a:off x="1312920" y="0"/>
            <a:ext cx="10044522" cy="706432"/>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4000" b="0" strike="noStrike" spc="-1" dirty="0">
                <a:solidFill>
                  <a:srgbClr val="000000"/>
                </a:solidFill>
                <a:latin typeface="Calibri"/>
              </a:rPr>
              <a:t>OMI retrieved water leaving reflectance: </a:t>
            </a:r>
            <a:r>
              <a:rPr lang="en-US" sz="4000" b="0" strike="noStrike" spc="-1" dirty="0" err="1">
                <a:solidFill>
                  <a:srgbClr val="000000"/>
                </a:solidFill>
                <a:latin typeface="Calibri"/>
              </a:rPr>
              <a:t>R</a:t>
            </a:r>
            <a:r>
              <a:rPr lang="en-US" sz="4000" b="0" strike="noStrike" spc="-1" baseline="-25000" dirty="0" err="1">
                <a:solidFill>
                  <a:srgbClr val="000000"/>
                </a:solidFill>
                <a:latin typeface="Calibri"/>
              </a:rPr>
              <a:t>rs</a:t>
            </a:r>
            <a:r>
              <a:rPr lang="en-US" sz="4000" b="0" strike="noStrike" spc="-1" dirty="0">
                <a:solidFill>
                  <a:srgbClr val="000000"/>
                </a:solidFill>
                <a:latin typeface="Calibri"/>
              </a:rPr>
              <a:t>(𝛌) </a:t>
            </a:r>
            <a:endParaRPr lang="en-US" sz="4000" b="0" strike="noStrike" spc="-1" dirty="0">
              <a:latin typeface="Arial"/>
            </a:endParaRPr>
          </a:p>
        </p:txBody>
      </p:sp>
      <p:sp>
        <p:nvSpPr>
          <p:cNvPr id="84" name="CustomShape 2"/>
          <p:cNvSpPr/>
          <p:nvPr/>
        </p:nvSpPr>
        <p:spPr>
          <a:xfrm>
            <a:off x="5871959" y="4690440"/>
            <a:ext cx="6044737" cy="1937538"/>
          </a:xfrm>
          <a:prstGeom prst="rect">
            <a:avLst/>
          </a:prstGeom>
          <a:gradFill rotWithShape="0">
            <a:gsLst>
              <a:gs pos="0">
                <a:srgbClr val="D1D1D1"/>
              </a:gs>
              <a:gs pos="100000">
                <a:srgbClr val="C7C7C7"/>
              </a:gs>
            </a:gsLst>
            <a:lin ang="5400000"/>
          </a:gradFill>
          <a:ln/>
        </p:spPr>
        <p:style>
          <a:lnRef idx="1">
            <a:schemeClr val="accent3"/>
          </a:lnRef>
          <a:fillRef idx="2">
            <a:schemeClr val="accent3"/>
          </a:fillRef>
          <a:effectRef idx="1">
            <a:schemeClr val="accent3"/>
          </a:effectRef>
          <a:fontRef idx="minor"/>
        </p:style>
        <p:txBody>
          <a:bodyPr wrap="square" lIns="90000" tIns="45000" rIns="90000" bIns="45000">
            <a:spAutoFit/>
          </a:bodyPr>
          <a:lstStyle/>
          <a:p>
            <a:pPr algn="ctr">
              <a:lnSpc>
                <a:spcPct val="100000"/>
              </a:lnSpc>
            </a:pPr>
            <a:r>
              <a:rPr lang="en-US" sz="2000" b="0" strike="noStrike" spc="-1" dirty="0">
                <a:solidFill>
                  <a:srgbClr val="000000"/>
                </a:solidFill>
                <a:latin typeface="Calibri"/>
                <a:ea typeface="Times New Roman"/>
              </a:rPr>
              <a:t>Retrieved (filled circles and stars) and theoretically predicted (grey line) </a:t>
            </a:r>
            <a:r>
              <a:rPr lang="en-US" sz="2000" b="1" i="1" strike="noStrike" spc="-1" dirty="0" err="1">
                <a:solidFill>
                  <a:srgbClr val="000000"/>
                </a:solidFill>
                <a:latin typeface="Calibri"/>
                <a:ea typeface="Times New Roman"/>
              </a:rPr>
              <a:t>R</a:t>
            </a:r>
            <a:r>
              <a:rPr lang="en-US" sz="2000" b="1" i="1" strike="noStrike" spc="-1" baseline="-25000" dirty="0" err="1">
                <a:solidFill>
                  <a:srgbClr val="000000"/>
                </a:solidFill>
                <a:latin typeface="Calibri"/>
                <a:ea typeface="Times New Roman"/>
              </a:rPr>
              <a:t>rs</a:t>
            </a:r>
            <a:r>
              <a:rPr lang="en-US" sz="2000" b="0" strike="noStrike" spc="-1" dirty="0">
                <a:solidFill>
                  <a:srgbClr val="000000"/>
                </a:solidFill>
                <a:latin typeface="Calibri"/>
                <a:ea typeface="Times New Roman"/>
              </a:rPr>
              <a:t>. Open circles show retrievals where aerosol effects are unaccounted for; in this case they are marginal. Stars show optional </a:t>
            </a:r>
            <a:r>
              <a:rPr lang="en-US" sz="2000" b="1" i="1" strike="noStrike" spc="-1" dirty="0" err="1">
                <a:solidFill>
                  <a:srgbClr val="000000"/>
                </a:solidFill>
                <a:latin typeface="Calibri"/>
                <a:ea typeface="Times New Roman"/>
              </a:rPr>
              <a:t>R</a:t>
            </a:r>
            <a:r>
              <a:rPr lang="en-US" sz="2000" b="1" i="1" strike="noStrike" spc="-1" baseline="-25000" dirty="0" err="1">
                <a:solidFill>
                  <a:srgbClr val="000000"/>
                </a:solidFill>
                <a:latin typeface="Calibri"/>
                <a:ea typeface="Times New Roman"/>
              </a:rPr>
              <a:t>rs</a:t>
            </a:r>
            <a:r>
              <a:rPr lang="en-US" sz="2000" b="0" strike="noStrike" spc="-1" dirty="0">
                <a:solidFill>
                  <a:srgbClr val="000000"/>
                </a:solidFill>
                <a:latin typeface="Calibri"/>
                <a:ea typeface="Times New Roman"/>
              </a:rPr>
              <a:t> retrievals below 350nm. MODIS and SeaWiFS traditional </a:t>
            </a:r>
            <a:r>
              <a:rPr lang="en-US" sz="2000" b="0" i="1" strike="noStrike" spc="-1" dirty="0" err="1">
                <a:solidFill>
                  <a:srgbClr val="000000"/>
                </a:solidFill>
                <a:latin typeface="Calibri"/>
                <a:ea typeface="Times New Roman"/>
              </a:rPr>
              <a:t>R</a:t>
            </a:r>
            <a:r>
              <a:rPr lang="en-US" sz="2000" b="0" i="1" strike="noStrike" spc="-1" baseline="-25000" dirty="0" err="1">
                <a:solidFill>
                  <a:srgbClr val="000000"/>
                </a:solidFill>
                <a:latin typeface="Calibri"/>
                <a:ea typeface="Times New Roman"/>
              </a:rPr>
              <a:t>rs</a:t>
            </a:r>
            <a:r>
              <a:rPr lang="en-US" sz="2000" b="0" strike="noStrike" spc="-1" dirty="0">
                <a:solidFill>
                  <a:srgbClr val="000000"/>
                </a:solidFill>
                <a:latin typeface="Calibri"/>
                <a:ea typeface="Times New Roman"/>
              </a:rPr>
              <a:t> retrievals are shown as red triangles and blue squares. </a:t>
            </a:r>
            <a:endParaRPr lang="en-US" sz="2000" b="0" strike="noStrike" spc="-1" dirty="0">
              <a:latin typeface="Arial"/>
            </a:endParaRPr>
          </a:p>
        </p:txBody>
      </p:sp>
      <p:sp>
        <p:nvSpPr>
          <p:cNvPr id="85" name="CustomShape 3"/>
          <p:cNvSpPr/>
          <p:nvPr/>
        </p:nvSpPr>
        <p:spPr>
          <a:xfrm rot="2276400">
            <a:off x="8461826" y="2298681"/>
            <a:ext cx="1872349" cy="3678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dirty="0">
                <a:solidFill>
                  <a:srgbClr val="AFABAB"/>
                </a:solidFill>
                <a:latin typeface="Calibri"/>
              </a:rPr>
              <a:t>Case </a:t>
            </a:r>
            <a:r>
              <a:rPr lang="en-US" spc="-1" dirty="0">
                <a:solidFill>
                  <a:srgbClr val="AFABAB"/>
                </a:solidFill>
                <a:latin typeface="Calibri"/>
              </a:rPr>
              <a:t>1</a:t>
            </a:r>
            <a:r>
              <a:rPr lang="en-US" sz="1800" b="0" strike="noStrike" spc="-1" dirty="0">
                <a:solidFill>
                  <a:srgbClr val="AFABAB"/>
                </a:solidFill>
                <a:latin typeface="Calibri"/>
              </a:rPr>
              <a:t> IOP model </a:t>
            </a:r>
            <a:endParaRPr lang="en-US" sz="1800" b="0" strike="noStrike" spc="-1" dirty="0">
              <a:latin typeface="Arial"/>
            </a:endParaRPr>
          </a:p>
        </p:txBody>
      </p:sp>
      <p:sp>
        <p:nvSpPr>
          <p:cNvPr id="86" name="CustomShape 4"/>
          <p:cNvSpPr/>
          <p:nvPr/>
        </p:nvSpPr>
        <p:spPr>
          <a:xfrm rot="2276400">
            <a:off x="9234435" y="1596960"/>
            <a:ext cx="140796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dirty="0">
                <a:solidFill>
                  <a:srgbClr val="000000"/>
                </a:solidFill>
                <a:latin typeface="Calibri"/>
              </a:rPr>
              <a:t>OMI retrieval</a:t>
            </a:r>
            <a:endParaRPr lang="en-US" sz="1800" b="0" strike="noStrike" spc="-1" dirty="0">
              <a:latin typeface="Arial"/>
            </a:endParaRPr>
          </a:p>
        </p:txBody>
      </p:sp>
      <p:sp>
        <p:nvSpPr>
          <p:cNvPr id="87" name="TextShape 5"/>
          <p:cNvSpPr txBox="1"/>
          <p:nvPr/>
        </p:nvSpPr>
        <p:spPr>
          <a:xfrm>
            <a:off x="261016" y="765531"/>
            <a:ext cx="5596654" cy="5733856"/>
          </a:xfrm>
          <a:prstGeom prst="rect">
            <a:avLst/>
          </a:prstGeom>
          <a:noFill/>
          <a:ln>
            <a:noFill/>
          </a:ln>
        </p:spPr>
        <p:txBody>
          <a:bodyPr lIns="90000" tIns="45000" rIns="90000" bIns="45000">
            <a:noAutofit/>
          </a:bodyPr>
          <a:lstStyle/>
          <a:p>
            <a:pPr marL="342900" indent="-342900">
              <a:buFont typeface="Arial" panose="020B0604020202020204" pitchFamily="34" charset="0"/>
              <a:buChar char="•"/>
            </a:pPr>
            <a:r>
              <a:rPr lang="en-US" sz="2400" b="0" strike="noStrike" spc="-1" dirty="0"/>
              <a:t>The Case 1 IOP model was extended to UV using parameterization of particulate matter absorption in UV [Vasilkov et al., </a:t>
            </a:r>
            <a:r>
              <a:rPr lang="en-US" sz="2400" b="0" i="1" strike="noStrike" spc="-1" dirty="0"/>
              <a:t>Appl. Opt</a:t>
            </a:r>
            <a:r>
              <a:rPr lang="en-US" sz="2400" b="0" strike="noStrike" spc="-1" dirty="0"/>
              <a:t>., 2005] and interpolation of the pure water absorption coefficient recommended by Fry [</a:t>
            </a:r>
            <a:r>
              <a:rPr lang="en-US" sz="2400" b="0" i="1" strike="noStrike" spc="-1" dirty="0"/>
              <a:t>Appl. Opt</a:t>
            </a:r>
            <a:r>
              <a:rPr lang="en-US" sz="2400" b="0" strike="noStrike" spc="-1" dirty="0"/>
              <a:t>., 2000].</a:t>
            </a:r>
          </a:p>
          <a:p>
            <a:r>
              <a:rPr lang="en-US" sz="2400" b="0" strike="noStrike" spc="-1" dirty="0"/>
              <a:t> </a:t>
            </a:r>
          </a:p>
          <a:p>
            <a:pPr marL="342900" indent="-342900">
              <a:buFont typeface="Arial" panose="020B0604020202020204" pitchFamily="34" charset="0"/>
              <a:buChar char="•"/>
            </a:pPr>
            <a:r>
              <a:rPr lang="en-US" sz="2400" b="0" strike="noStrike" spc="-1" dirty="0"/>
              <a:t>The model was evaluated using atmospherically corrected DSCOVR/EPIC data [Vasilkov et al., 2019]</a:t>
            </a:r>
          </a:p>
          <a:p>
            <a:pPr marL="342900" indent="-342900">
              <a:buFont typeface="Arial" panose="020B0604020202020204" pitchFamily="34" charset="0"/>
              <a:buChar char="•"/>
            </a:pPr>
            <a:endParaRPr lang="en-US" sz="2400" b="0" strike="noStrike" spc="-1" dirty="0"/>
          </a:p>
          <a:p>
            <a:pPr marL="342900" indent="-342900">
              <a:buFont typeface="Arial" panose="020B0604020202020204" pitchFamily="34" charset="0"/>
              <a:buChar char="•"/>
            </a:pPr>
            <a:r>
              <a:rPr lang="en-US" sz="2400" b="0" strike="noStrike" spc="-1" dirty="0"/>
              <a:t> The model (grey line) was implemented in VLIDORT v2.8 along with iterative computation of the atmospheric transmittance [Fasnacht et al., </a:t>
            </a:r>
            <a:r>
              <a:rPr lang="en-US" sz="2400" b="0" i="1" strike="noStrike" spc="-1" dirty="0"/>
              <a:t>AMT</a:t>
            </a:r>
            <a:r>
              <a:rPr lang="en-US" sz="2400" b="0" strike="noStrike" spc="-1" dirty="0"/>
              <a:t>, 2019].  </a:t>
            </a:r>
          </a:p>
        </p:txBody>
      </p:sp>
      <p:pic>
        <p:nvPicPr>
          <p:cNvPr id="3" name="Audio 2">
            <a:hlinkClick r:id="" action="ppaction://media"/>
            <a:extLst>
              <a:ext uri="{FF2B5EF4-FFF2-40B4-BE49-F238E27FC236}">
                <a16:creationId xmlns:a16="http://schemas.microsoft.com/office/drawing/2014/main" id="{746A2259-DA6E-0743-B77B-D70613A5CA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16100479"/>
      </p:ext>
    </p:extLst>
  </p:cSld>
  <p:clrMapOvr>
    <a:masterClrMapping/>
  </p:clrMapOvr>
  <mc:AlternateContent xmlns:mc="http://schemas.openxmlformats.org/markup-compatibility/2006">
    <mc:Choice xmlns:p14="http://schemas.microsoft.com/office/powerpoint/2010/main" Requires="p14">
      <p:transition spd="slow" p14:dur="2000" advTm="58946"/>
    </mc:Choice>
    <mc:Fallback>
      <p:transition spd="slow" advTm="58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10231</TotalTime>
  <Words>2917</Words>
  <Application>Microsoft Macintosh PowerPoint</Application>
  <PresentationFormat>Widescreen</PresentationFormat>
  <Paragraphs>255</Paragraphs>
  <Slides>12</Slides>
  <Notes>10</Notes>
  <HiddenSlides>0</HiddenSlides>
  <MMClips>11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-webkit-standard</vt:lpstr>
      <vt:lpstr>Arial</vt:lpstr>
      <vt:lpstr>Calibri</vt:lpstr>
      <vt:lpstr>Calibri Light</vt:lpstr>
      <vt:lpstr>Cambria Math</vt:lpstr>
      <vt:lpstr>Courier New</vt:lpstr>
      <vt:lpstr>Times New Roman</vt:lpstr>
      <vt:lpstr>Wingdings</vt:lpstr>
      <vt:lpstr>Office Theme</vt:lpstr>
      <vt:lpstr> Hyperspectral algorithms for PACE OCI water leaving reflectances  and UV penetration depths </vt:lpstr>
      <vt:lpstr>Aura Ozone Monitoring Instrument (OMI)</vt:lpstr>
      <vt:lpstr>PowerPoint Presentation</vt:lpstr>
      <vt:lpstr>VLIDORT Coupled Atmosphere-Ocean RT model</vt:lpstr>
      <vt:lpstr>PowerPoint Presentation</vt:lpstr>
      <vt:lpstr>PowerPoint Presentation</vt:lpstr>
      <vt:lpstr>First OMI Rrs(𝛌) retrievals</vt:lpstr>
      <vt:lpstr>PowerPoint Presentation</vt:lpstr>
      <vt:lpstr>PowerPoint Presentation</vt:lpstr>
      <vt:lpstr>Level 2 UV penetration depth algorithm</vt:lpstr>
      <vt:lpstr>Plan of work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Hyperspectral algorithms for PACE OCI water leaving reflectances  and UV penetration depths </dc:title>
  <dc:creator>Krotkov, Nickolay A. (GSFC-6140)</dc:creator>
  <cp:lastModifiedBy>Krotkov, Nickolay A. (GSFC-6140)</cp:lastModifiedBy>
  <cp:revision>91</cp:revision>
  <dcterms:created xsi:type="dcterms:W3CDTF">2020-05-16T19:49:59Z</dcterms:created>
  <dcterms:modified xsi:type="dcterms:W3CDTF">2020-05-25T21:26:50Z</dcterms:modified>
</cp:coreProperties>
</file>