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9" r:id="rId2"/>
    <p:sldId id="588" r:id="rId3"/>
    <p:sldId id="632" r:id="rId4"/>
    <p:sldId id="618" r:id="rId5"/>
    <p:sldId id="612" r:id="rId6"/>
    <p:sldId id="503" r:id="rId7"/>
    <p:sldId id="529" r:id="rId8"/>
    <p:sldId id="609" r:id="rId9"/>
    <p:sldId id="603" r:id="rId10"/>
    <p:sldId id="489" r:id="rId11"/>
    <p:sldId id="631" r:id="rId12"/>
    <p:sldId id="622" r:id="rId13"/>
    <p:sldId id="624" r:id="rId14"/>
    <p:sldId id="611" r:id="rId1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00FF"/>
    <a:srgbClr val="4DF52B"/>
    <a:srgbClr val="00FFFF"/>
    <a:srgbClr val="FF3300"/>
    <a:srgbClr val="FF00FF"/>
    <a:srgbClr val="FFFFCC"/>
    <a:srgbClr val="FFCC99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3" autoAdjust="0"/>
    <p:restoredTop sz="92801" autoAdjust="0"/>
  </p:normalViewPr>
  <p:slideViewPr>
    <p:cSldViewPr snapToGrid="0">
      <p:cViewPr varScale="1">
        <p:scale>
          <a:sx n="91" d="100"/>
          <a:sy n="91" d="100"/>
        </p:scale>
        <p:origin x="100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sujung.go@nasa.gov" TargetMode="External"/><Relationship Id="rId7" Type="http://schemas.openxmlformats.org/officeDocument/2006/relationships/image" Target="../media/image9.jpeg"/><Relationship Id="rId2" Type="http://schemas.openxmlformats.org/officeDocument/2006/relationships/hyperlink" Target="mailto:sergey.v.korkin@nasa.gov" TargetMode="External"/><Relationship Id="rId1" Type="http://schemas.openxmlformats.org/officeDocument/2006/relationships/hyperlink" Target="mailto:yujie.wang-1@nasa.go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alexei.i.lyapustin@nasa.gov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yujie.wang-1@nasa.gov" TargetMode="External"/><Relationship Id="rId7" Type="http://schemas.openxmlformats.org/officeDocument/2006/relationships/hyperlink" Target="mailto:sujung.go@nasa.gov" TargetMode="External"/><Relationship Id="rId2" Type="http://schemas.openxmlformats.org/officeDocument/2006/relationships/image" Target="../media/image7.png"/><Relationship Id="rId1" Type="http://schemas.openxmlformats.org/officeDocument/2006/relationships/hyperlink" Target="mailto:alexei.i.lyapustin@nasa.gov" TargetMode="External"/><Relationship Id="rId6" Type="http://schemas.openxmlformats.org/officeDocument/2006/relationships/image" Target="../media/image9.jpeg"/><Relationship Id="rId5" Type="http://schemas.openxmlformats.org/officeDocument/2006/relationships/hyperlink" Target="mailto:sergey.v.korkin@nasa.gov" TargetMode="External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E4A81-7E0A-4789-AC21-EE3348D443F7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C6AC6A-AE67-4630-AC0B-43383CB8E731}">
      <dgm:prSet phldrT="[Text]" custT="1"/>
      <dgm:spPr/>
      <dgm:t>
        <a:bodyPr/>
        <a:lstStyle/>
        <a:p>
          <a:r>
            <a:rPr lang="en-US" sz="18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Co-I: Yujie Wang</a:t>
          </a:r>
        </a:p>
        <a:p>
          <a:r>
            <a:rPr lang="en-US" sz="14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UMBC </a:t>
          </a:r>
        </a:p>
        <a:p>
          <a:r>
            <a:rPr lang="en-US" sz="14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1"/>
            </a:rPr>
            <a:t>yujie.wang-1@nasa.gov </a:t>
          </a:r>
          <a:endParaRPr lang="en-US" sz="1100" dirty="0">
            <a:solidFill>
              <a:schemeClr val="accent4">
                <a:lumMod val="85000"/>
                <a:lumOff val="15000"/>
              </a:schemeClr>
            </a:solidFill>
            <a:latin typeface="+mn-lt"/>
          </a:endParaRPr>
        </a:p>
      </dgm:t>
    </dgm:pt>
    <dgm:pt modelId="{DB37B5D1-AE93-4523-BE94-1EC5EE577EF6}" type="parTrans" cxnId="{E8A35948-6782-4083-A850-1352A6365C71}">
      <dgm:prSet/>
      <dgm:spPr/>
      <dgm:t>
        <a:bodyPr/>
        <a:lstStyle/>
        <a:p>
          <a:endParaRPr lang="en-US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A2930458-4A1D-4FAC-BC6F-AAFC2B1E7470}" type="sibTrans" cxnId="{E8A35948-6782-4083-A850-1352A6365C71}">
      <dgm:prSet/>
      <dgm:spPr/>
      <dgm:t>
        <a:bodyPr/>
        <a:lstStyle/>
        <a:p>
          <a:endParaRPr lang="en-US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34E2B03A-9635-4F01-B386-58E06E553450}">
      <dgm:prSet phldrT="[Text]" custT="1"/>
      <dgm:spPr/>
      <dgm:t>
        <a:bodyPr/>
        <a:lstStyle/>
        <a:p>
          <a:r>
            <a:rPr lang="en-US" sz="18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Co-I: Sergey Korkin</a:t>
          </a:r>
        </a:p>
        <a:p>
          <a:r>
            <a:rPr lang="en-US" sz="14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USRA</a:t>
          </a:r>
        </a:p>
        <a:p>
          <a:r>
            <a:rPr lang="en-US" sz="14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sergey.v.korkin@nasa.gov </a:t>
          </a:r>
          <a:endParaRPr lang="en-US" sz="1100" b="0" i="0" u="none" strike="noStrike" dirty="0">
            <a:solidFill>
              <a:schemeClr val="accent4">
                <a:lumMod val="85000"/>
                <a:lumOff val="15000"/>
              </a:schemeClr>
            </a:solidFill>
            <a:effectLst/>
            <a:latin typeface="+mn-lt"/>
          </a:endParaRPr>
        </a:p>
      </dgm:t>
    </dgm:pt>
    <dgm:pt modelId="{A8FB7E87-E75E-48A0-8155-AE9C6E68F0CA}" type="parTrans" cxnId="{FA285BA1-E43D-4CA9-87DC-106B0BF72B89}">
      <dgm:prSet/>
      <dgm:spPr/>
      <dgm:t>
        <a:bodyPr/>
        <a:lstStyle/>
        <a:p>
          <a:endParaRPr lang="en-US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16E363BC-8B64-4371-B2B5-2FA00451BC23}" type="sibTrans" cxnId="{FA285BA1-E43D-4CA9-87DC-106B0BF72B89}">
      <dgm:prSet/>
      <dgm:spPr/>
      <dgm:t>
        <a:bodyPr/>
        <a:lstStyle/>
        <a:p>
          <a:endParaRPr lang="en-US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B83CB20C-C0A6-4DD3-A7B5-304EA9C66615}">
      <dgm:prSet phldrT="[Text]" custT="1"/>
      <dgm:spPr/>
      <dgm:t>
        <a:bodyPr/>
        <a:lstStyle/>
        <a:p>
          <a:r>
            <a:rPr lang="en-US" sz="18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Co-I: </a:t>
          </a:r>
          <a:r>
            <a:rPr lang="en-US" sz="1800" b="0" i="0" u="none" strike="noStrike" dirty="0" err="1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Sujung</a:t>
          </a:r>
          <a:r>
            <a:rPr lang="en-US" sz="18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 Go</a:t>
          </a:r>
        </a:p>
        <a:p>
          <a:r>
            <a:rPr lang="en-US" sz="14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UMBC</a:t>
          </a:r>
        </a:p>
        <a:p>
          <a:r>
            <a:rPr lang="en-US" sz="14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sujung.go@nasa.gov </a:t>
          </a:r>
          <a:endParaRPr lang="en-US" sz="1400" dirty="0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0220B0AF-7397-458A-A218-145214DBFD8D}" type="parTrans" cxnId="{7DF36CC6-AA11-47B1-B596-CD923D828456}">
      <dgm:prSet/>
      <dgm:spPr/>
      <dgm:t>
        <a:bodyPr/>
        <a:lstStyle/>
        <a:p>
          <a:endParaRPr lang="en-US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92F02585-0382-4B6C-B151-C74EB38B1E4D}" type="sibTrans" cxnId="{7DF36CC6-AA11-47B1-B596-CD923D828456}">
      <dgm:prSet/>
      <dgm:spPr/>
      <dgm:t>
        <a:bodyPr/>
        <a:lstStyle/>
        <a:p>
          <a:endParaRPr lang="en-US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9CF2D378-0482-4B8F-81DA-0B2D21D04A60}">
      <dgm:prSet phldrT="[Text]" custT="1"/>
      <dgm:spPr/>
      <dgm:t>
        <a:bodyPr/>
        <a:lstStyle/>
        <a:p>
          <a:r>
            <a:rPr lang="en-US" sz="1800" b="1" i="0" u="sng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PI: Alexei Lyapustin</a:t>
          </a:r>
        </a:p>
        <a:p>
          <a:r>
            <a:rPr lang="en-US" sz="1400" b="0" i="0" u="none" strike="noStrike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NASA GSFC </a:t>
          </a:r>
        </a:p>
        <a:p>
          <a:r>
            <a:rPr lang="en-US" sz="14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alexei.i.lyapustin@nasa.gov </a:t>
          </a:r>
          <a:endParaRPr lang="en-US" sz="1400" dirty="0">
            <a:solidFill>
              <a:schemeClr val="accent4">
                <a:lumMod val="85000"/>
                <a:lumOff val="15000"/>
              </a:schemeClr>
            </a:solidFill>
            <a:latin typeface="+mn-lt"/>
          </a:endParaRPr>
        </a:p>
      </dgm:t>
    </dgm:pt>
    <dgm:pt modelId="{AFD77E56-65B3-46DB-AD3E-9706018054DC}" type="parTrans" cxnId="{AFE8C5A0-84F2-4FC8-8BD3-007C7E80B9A9}">
      <dgm:prSet/>
      <dgm:spPr/>
      <dgm:t>
        <a:bodyPr/>
        <a:lstStyle/>
        <a:p>
          <a:endParaRPr lang="en-US"/>
        </a:p>
      </dgm:t>
    </dgm:pt>
    <dgm:pt modelId="{382BBD52-1DFA-4E94-88BA-59B2646ED46B}" type="sibTrans" cxnId="{AFE8C5A0-84F2-4FC8-8BD3-007C7E80B9A9}">
      <dgm:prSet/>
      <dgm:spPr/>
      <dgm:t>
        <a:bodyPr/>
        <a:lstStyle/>
        <a:p>
          <a:endParaRPr lang="en-US"/>
        </a:p>
      </dgm:t>
    </dgm:pt>
    <dgm:pt modelId="{E9712FBC-742C-4642-8704-468AFA079107}" type="pres">
      <dgm:prSet presAssocID="{0F7E4A81-7E0A-4789-AC21-EE3348D443F7}" presName="Name0" presStyleCnt="0">
        <dgm:presLayoutVars>
          <dgm:chMax val="7"/>
          <dgm:chPref val="7"/>
          <dgm:dir/>
        </dgm:presLayoutVars>
      </dgm:prSet>
      <dgm:spPr/>
    </dgm:pt>
    <dgm:pt modelId="{55F4B645-C466-49E1-8268-6CDBEE1875E1}" type="pres">
      <dgm:prSet presAssocID="{0F7E4A81-7E0A-4789-AC21-EE3348D443F7}" presName="Name1" presStyleCnt="0"/>
      <dgm:spPr/>
    </dgm:pt>
    <dgm:pt modelId="{DADE16E2-086E-4029-AC3A-CE744BC820BA}" type="pres">
      <dgm:prSet presAssocID="{0F7E4A81-7E0A-4789-AC21-EE3348D443F7}" presName="cycle" presStyleCnt="0"/>
      <dgm:spPr/>
    </dgm:pt>
    <dgm:pt modelId="{EA72128A-1CE8-4F06-B467-07F4C88D70E5}" type="pres">
      <dgm:prSet presAssocID="{0F7E4A81-7E0A-4789-AC21-EE3348D443F7}" presName="srcNode" presStyleLbl="node1" presStyleIdx="0" presStyleCnt="4"/>
      <dgm:spPr/>
    </dgm:pt>
    <dgm:pt modelId="{2DB0D937-8092-47D9-8AC4-0B010C493F68}" type="pres">
      <dgm:prSet presAssocID="{0F7E4A81-7E0A-4789-AC21-EE3348D443F7}" presName="conn" presStyleLbl="parChTrans1D2" presStyleIdx="0" presStyleCnt="1"/>
      <dgm:spPr/>
    </dgm:pt>
    <dgm:pt modelId="{49CFAD81-2455-401E-9F97-2F6115ACC545}" type="pres">
      <dgm:prSet presAssocID="{0F7E4A81-7E0A-4789-AC21-EE3348D443F7}" presName="extraNode" presStyleLbl="node1" presStyleIdx="0" presStyleCnt="4"/>
      <dgm:spPr/>
    </dgm:pt>
    <dgm:pt modelId="{D125E953-59DB-42D0-9CA3-C0F28BE42BAA}" type="pres">
      <dgm:prSet presAssocID="{0F7E4A81-7E0A-4789-AC21-EE3348D443F7}" presName="dstNode" presStyleLbl="node1" presStyleIdx="0" presStyleCnt="4"/>
      <dgm:spPr/>
    </dgm:pt>
    <dgm:pt modelId="{8F22AB5C-3975-4AE1-A04A-16936E4EC3D7}" type="pres">
      <dgm:prSet presAssocID="{9CF2D378-0482-4B8F-81DA-0B2D21D04A60}" presName="text_1" presStyleLbl="node1" presStyleIdx="0" presStyleCnt="4" custScaleY="141989">
        <dgm:presLayoutVars>
          <dgm:bulletEnabled val="1"/>
        </dgm:presLayoutVars>
      </dgm:prSet>
      <dgm:spPr/>
    </dgm:pt>
    <dgm:pt modelId="{EC5FDB53-42AF-4B8F-97E9-E0B4C67B5051}" type="pres">
      <dgm:prSet presAssocID="{9CF2D378-0482-4B8F-81DA-0B2D21D04A60}" presName="accent_1" presStyleCnt="0"/>
      <dgm:spPr/>
    </dgm:pt>
    <dgm:pt modelId="{156BD11D-171A-440F-8649-F7E0AA0C5607}" type="pres">
      <dgm:prSet presAssocID="{9CF2D378-0482-4B8F-81DA-0B2D21D04A60}" presName="accentRepeatNode" presStyleLbl="solidFgAcc1" presStyleIdx="0" presStyleCnt="4"/>
      <dgm:spPr>
        <a:blipFill rotWithShape="0">
          <a:blip xmlns:r="http://schemas.openxmlformats.org/officeDocument/2006/relationships" r:embed="rId5"/>
          <a:srcRect/>
          <a:stretch>
            <a:fillRect t="-3000" b="-3000"/>
          </a:stretch>
        </a:blipFill>
      </dgm:spPr>
    </dgm:pt>
    <dgm:pt modelId="{36A69ACD-19A9-4805-9EEF-4EFF82EFB7A4}" type="pres">
      <dgm:prSet presAssocID="{5AC6AC6A-AE67-4630-AC0B-43383CB8E731}" presName="text_2" presStyleLbl="node1" presStyleIdx="1" presStyleCnt="4" custScaleY="141989">
        <dgm:presLayoutVars>
          <dgm:bulletEnabled val="1"/>
        </dgm:presLayoutVars>
      </dgm:prSet>
      <dgm:spPr/>
    </dgm:pt>
    <dgm:pt modelId="{B8C6E9F3-FC27-47F6-8659-7A7BBDBC1386}" type="pres">
      <dgm:prSet presAssocID="{5AC6AC6A-AE67-4630-AC0B-43383CB8E731}" presName="accent_2" presStyleCnt="0"/>
      <dgm:spPr/>
    </dgm:pt>
    <dgm:pt modelId="{F5BFFB67-F90A-4FA5-B01E-705B89085A9C}" type="pres">
      <dgm:prSet presAssocID="{5AC6AC6A-AE67-4630-AC0B-43383CB8E731}" presName="accentRepeatNode" presStyleLbl="solidFgAcc1" presStyleIdx="1" presStyleCnt="4" custScaleX="117622" custScaleY="114393"/>
      <dgm:spPr>
        <a:blipFill rotWithShape="0">
          <a:blip xmlns:r="http://schemas.openxmlformats.org/officeDocument/2006/relationships" r:embed="rId6"/>
          <a:srcRect/>
          <a:stretch>
            <a:fillRect t="-2000" b="-2000"/>
          </a:stretch>
        </a:blipFill>
      </dgm:spPr>
    </dgm:pt>
    <dgm:pt modelId="{1AB1F409-89A5-4358-BFEF-FCE288DE17AF}" type="pres">
      <dgm:prSet presAssocID="{34E2B03A-9635-4F01-B386-58E06E553450}" presName="text_3" presStyleLbl="node1" presStyleIdx="2" presStyleCnt="4" custScaleY="141989">
        <dgm:presLayoutVars>
          <dgm:bulletEnabled val="1"/>
        </dgm:presLayoutVars>
      </dgm:prSet>
      <dgm:spPr/>
    </dgm:pt>
    <dgm:pt modelId="{DCC8597F-CA26-4615-B941-B8BFD8E8C607}" type="pres">
      <dgm:prSet presAssocID="{34E2B03A-9635-4F01-B386-58E06E553450}" presName="accent_3" presStyleCnt="0"/>
      <dgm:spPr/>
    </dgm:pt>
    <dgm:pt modelId="{81A1B8CC-2FFF-4D9A-85EF-7FF678EA6DC3}" type="pres">
      <dgm:prSet presAssocID="{34E2B03A-9635-4F01-B386-58E06E553450}" presName="accentRepeatNode" presStyleLbl="solidFgAcc1" presStyleIdx="2" presStyleCnt="4" custScaleX="117622" custScaleY="114393"/>
      <dgm:spPr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CF2D4996-3F50-455F-9AB3-41C7D525E96E}" type="pres">
      <dgm:prSet presAssocID="{B83CB20C-C0A6-4DD3-A7B5-304EA9C66615}" presName="text_4" presStyleLbl="node1" presStyleIdx="3" presStyleCnt="4" custScaleY="141989">
        <dgm:presLayoutVars>
          <dgm:bulletEnabled val="1"/>
        </dgm:presLayoutVars>
      </dgm:prSet>
      <dgm:spPr/>
    </dgm:pt>
    <dgm:pt modelId="{9C7EA2C0-4D15-4526-A482-1015A3109B49}" type="pres">
      <dgm:prSet presAssocID="{B83CB20C-C0A6-4DD3-A7B5-304EA9C66615}" presName="accent_4" presStyleCnt="0"/>
      <dgm:spPr/>
    </dgm:pt>
    <dgm:pt modelId="{F133C000-5887-4840-B4DD-48FC4CFCE94F}" type="pres">
      <dgm:prSet presAssocID="{B83CB20C-C0A6-4DD3-A7B5-304EA9C66615}" presName="accentRepeatNode" presStyleLbl="solidFgAcc1" presStyleIdx="3" presStyleCnt="4" custScaleX="117622" custScaleY="114393"/>
      <dgm:spPr>
        <a:blipFill rotWithShape="0">
          <a:blip xmlns:r="http://schemas.openxmlformats.org/officeDocument/2006/relationships" r:embed="rId8"/>
          <a:srcRect/>
          <a:stretch>
            <a:fillRect t="-2000" b="-2000"/>
          </a:stretch>
        </a:blipFill>
      </dgm:spPr>
    </dgm:pt>
  </dgm:ptLst>
  <dgm:cxnLst>
    <dgm:cxn modelId="{1F3EE41A-FB80-4559-A9A5-54D1D38C3AD5}" type="presOf" srcId="{0F7E4A81-7E0A-4789-AC21-EE3348D443F7}" destId="{E9712FBC-742C-4642-8704-468AFA079107}" srcOrd="0" destOrd="0" presId="urn:microsoft.com/office/officeart/2008/layout/VerticalCurvedList"/>
    <dgm:cxn modelId="{6BFCAE3A-0E31-49CB-9C58-99EACAA9C902}" type="presOf" srcId="{B83CB20C-C0A6-4DD3-A7B5-304EA9C66615}" destId="{CF2D4996-3F50-455F-9AB3-41C7D525E96E}" srcOrd="0" destOrd="0" presId="urn:microsoft.com/office/officeart/2008/layout/VerticalCurvedList"/>
    <dgm:cxn modelId="{C50C4566-16E2-46E5-B244-53998DAE7FBF}" type="presOf" srcId="{34E2B03A-9635-4F01-B386-58E06E553450}" destId="{1AB1F409-89A5-4358-BFEF-FCE288DE17AF}" srcOrd="0" destOrd="0" presId="urn:microsoft.com/office/officeart/2008/layout/VerticalCurvedList"/>
    <dgm:cxn modelId="{E8A35948-6782-4083-A850-1352A6365C71}" srcId="{0F7E4A81-7E0A-4789-AC21-EE3348D443F7}" destId="{5AC6AC6A-AE67-4630-AC0B-43383CB8E731}" srcOrd="1" destOrd="0" parTransId="{DB37B5D1-AE93-4523-BE94-1EC5EE577EF6}" sibTransId="{A2930458-4A1D-4FAC-BC6F-AAFC2B1E7470}"/>
    <dgm:cxn modelId="{6810DA82-DBCA-4A5D-AAC1-D6C61DDAEC08}" type="presOf" srcId="{382BBD52-1DFA-4E94-88BA-59B2646ED46B}" destId="{2DB0D937-8092-47D9-8AC4-0B010C493F68}" srcOrd="0" destOrd="0" presId="urn:microsoft.com/office/officeart/2008/layout/VerticalCurvedList"/>
    <dgm:cxn modelId="{AFE8C5A0-84F2-4FC8-8BD3-007C7E80B9A9}" srcId="{0F7E4A81-7E0A-4789-AC21-EE3348D443F7}" destId="{9CF2D378-0482-4B8F-81DA-0B2D21D04A60}" srcOrd="0" destOrd="0" parTransId="{AFD77E56-65B3-46DB-AD3E-9706018054DC}" sibTransId="{382BBD52-1DFA-4E94-88BA-59B2646ED46B}"/>
    <dgm:cxn modelId="{FA285BA1-E43D-4CA9-87DC-106B0BF72B89}" srcId="{0F7E4A81-7E0A-4789-AC21-EE3348D443F7}" destId="{34E2B03A-9635-4F01-B386-58E06E553450}" srcOrd="2" destOrd="0" parTransId="{A8FB7E87-E75E-48A0-8155-AE9C6E68F0CA}" sibTransId="{16E363BC-8B64-4371-B2B5-2FA00451BC23}"/>
    <dgm:cxn modelId="{E03425BF-82FE-4B57-B96C-D5CE23BE1377}" type="presOf" srcId="{9CF2D378-0482-4B8F-81DA-0B2D21D04A60}" destId="{8F22AB5C-3975-4AE1-A04A-16936E4EC3D7}" srcOrd="0" destOrd="0" presId="urn:microsoft.com/office/officeart/2008/layout/VerticalCurvedList"/>
    <dgm:cxn modelId="{7DF36CC6-AA11-47B1-B596-CD923D828456}" srcId="{0F7E4A81-7E0A-4789-AC21-EE3348D443F7}" destId="{B83CB20C-C0A6-4DD3-A7B5-304EA9C66615}" srcOrd="3" destOrd="0" parTransId="{0220B0AF-7397-458A-A218-145214DBFD8D}" sibTransId="{92F02585-0382-4B6C-B151-C74EB38B1E4D}"/>
    <dgm:cxn modelId="{9A89B2E0-E4B0-409A-B96B-49DB2D00FCE6}" type="presOf" srcId="{5AC6AC6A-AE67-4630-AC0B-43383CB8E731}" destId="{36A69ACD-19A9-4805-9EEF-4EFF82EFB7A4}" srcOrd="0" destOrd="0" presId="urn:microsoft.com/office/officeart/2008/layout/VerticalCurvedList"/>
    <dgm:cxn modelId="{D2FA5342-D0A6-4DD0-A766-F7598E1D76EE}" type="presParOf" srcId="{E9712FBC-742C-4642-8704-468AFA079107}" destId="{55F4B645-C466-49E1-8268-6CDBEE1875E1}" srcOrd="0" destOrd="0" presId="urn:microsoft.com/office/officeart/2008/layout/VerticalCurvedList"/>
    <dgm:cxn modelId="{2593FE67-A693-45E3-ABCA-AE6B895833E2}" type="presParOf" srcId="{55F4B645-C466-49E1-8268-6CDBEE1875E1}" destId="{DADE16E2-086E-4029-AC3A-CE744BC820BA}" srcOrd="0" destOrd="0" presId="urn:microsoft.com/office/officeart/2008/layout/VerticalCurvedList"/>
    <dgm:cxn modelId="{154B7124-A00C-4AF8-9D09-742BD4B18954}" type="presParOf" srcId="{DADE16E2-086E-4029-AC3A-CE744BC820BA}" destId="{EA72128A-1CE8-4F06-B467-07F4C88D70E5}" srcOrd="0" destOrd="0" presId="urn:microsoft.com/office/officeart/2008/layout/VerticalCurvedList"/>
    <dgm:cxn modelId="{0827CEA6-1F38-4A22-B94C-422124058AC9}" type="presParOf" srcId="{DADE16E2-086E-4029-AC3A-CE744BC820BA}" destId="{2DB0D937-8092-47D9-8AC4-0B010C493F68}" srcOrd="1" destOrd="0" presId="urn:microsoft.com/office/officeart/2008/layout/VerticalCurvedList"/>
    <dgm:cxn modelId="{72F319DA-09C0-4EE1-A410-A8782456F329}" type="presParOf" srcId="{DADE16E2-086E-4029-AC3A-CE744BC820BA}" destId="{49CFAD81-2455-401E-9F97-2F6115ACC545}" srcOrd="2" destOrd="0" presId="urn:microsoft.com/office/officeart/2008/layout/VerticalCurvedList"/>
    <dgm:cxn modelId="{56850C96-6C6A-4383-8F0E-0645BD29BC2A}" type="presParOf" srcId="{DADE16E2-086E-4029-AC3A-CE744BC820BA}" destId="{D125E953-59DB-42D0-9CA3-C0F28BE42BAA}" srcOrd="3" destOrd="0" presId="urn:microsoft.com/office/officeart/2008/layout/VerticalCurvedList"/>
    <dgm:cxn modelId="{33790D07-FED7-4B67-A3C4-B6DB4285A20D}" type="presParOf" srcId="{55F4B645-C466-49E1-8268-6CDBEE1875E1}" destId="{8F22AB5C-3975-4AE1-A04A-16936E4EC3D7}" srcOrd="1" destOrd="0" presId="urn:microsoft.com/office/officeart/2008/layout/VerticalCurvedList"/>
    <dgm:cxn modelId="{7BDC5F5E-FB3D-4390-9EAD-2C6E40F09791}" type="presParOf" srcId="{55F4B645-C466-49E1-8268-6CDBEE1875E1}" destId="{EC5FDB53-42AF-4B8F-97E9-E0B4C67B5051}" srcOrd="2" destOrd="0" presId="urn:microsoft.com/office/officeart/2008/layout/VerticalCurvedList"/>
    <dgm:cxn modelId="{50466968-1544-4D2C-BD23-F9283CF7A5DF}" type="presParOf" srcId="{EC5FDB53-42AF-4B8F-97E9-E0B4C67B5051}" destId="{156BD11D-171A-440F-8649-F7E0AA0C5607}" srcOrd="0" destOrd="0" presId="urn:microsoft.com/office/officeart/2008/layout/VerticalCurvedList"/>
    <dgm:cxn modelId="{462A2FB8-C13E-452E-BF6F-F7A046A61262}" type="presParOf" srcId="{55F4B645-C466-49E1-8268-6CDBEE1875E1}" destId="{36A69ACD-19A9-4805-9EEF-4EFF82EFB7A4}" srcOrd="3" destOrd="0" presId="urn:microsoft.com/office/officeart/2008/layout/VerticalCurvedList"/>
    <dgm:cxn modelId="{140D1748-CB2A-4C3E-8306-97D532DB650A}" type="presParOf" srcId="{55F4B645-C466-49E1-8268-6CDBEE1875E1}" destId="{B8C6E9F3-FC27-47F6-8659-7A7BBDBC1386}" srcOrd="4" destOrd="0" presId="urn:microsoft.com/office/officeart/2008/layout/VerticalCurvedList"/>
    <dgm:cxn modelId="{80C3F83C-BBD9-4B91-AD7D-8EF5DB812F17}" type="presParOf" srcId="{B8C6E9F3-FC27-47F6-8659-7A7BBDBC1386}" destId="{F5BFFB67-F90A-4FA5-B01E-705B89085A9C}" srcOrd="0" destOrd="0" presId="urn:microsoft.com/office/officeart/2008/layout/VerticalCurvedList"/>
    <dgm:cxn modelId="{7892BD76-6437-44E6-9A38-42E5A53AE0C4}" type="presParOf" srcId="{55F4B645-C466-49E1-8268-6CDBEE1875E1}" destId="{1AB1F409-89A5-4358-BFEF-FCE288DE17AF}" srcOrd="5" destOrd="0" presId="urn:microsoft.com/office/officeart/2008/layout/VerticalCurvedList"/>
    <dgm:cxn modelId="{07F74854-A863-4623-B618-53B47DB7CE2C}" type="presParOf" srcId="{55F4B645-C466-49E1-8268-6CDBEE1875E1}" destId="{DCC8597F-CA26-4615-B941-B8BFD8E8C607}" srcOrd="6" destOrd="0" presId="urn:microsoft.com/office/officeart/2008/layout/VerticalCurvedList"/>
    <dgm:cxn modelId="{103DBAA8-6406-425E-81E2-8ACD58C0F6F0}" type="presParOf" srcId="{DCC8597F-CA26-4615-B941-B8BFD8E8C607}" destId="{81A1B8CC-2FFF-4D9A-85EF-7FF678EA6DC3}" srcOrd="0" destOrd="0" presId="urn:microsoft.com/office/officeart/2008/layout/VerticalCurvedList"/>
    <dgm:cxn modelId="{C140ECE5-73A1-494F-8055-26E4A12681D8}" type="presParOf" srcId="{55F4B645-C466-49E1-8268-6CDBEE1875E1}" destId="{CF2D4996-3F50-455F-9AB3-41C7D525E96E}" srcOrd="7" destOrd="0" presId="urn:microsoft.com/office/officeart/2008/layout/VerticalCurvedList"/>
    <dgm:cxn modelId="{B7D796B4-AF29-4F36-9EF2-8C208E619C1F}" type="presParOf" srcId="{55F4B645-C466-49E1-8268-6CDBEE1875E1}" destId="{9C7EA2C0-4D15-4526-A482-1015A3109B49}" srcOrd="8" destOrd="0" presId="urn:microsoft.com/office/officeart/2008/layout/VerticalCurvedList"/>
    <dgm:cxn modelId="{DD952DB2-B314-4466-A774-12C43714C5DB}" type="presParOf" srcId="{9C7EA2C0-4D15-4526-A482-1015A3109B49}" destId="{F133C000-5887-4840-B4DD-48FC4CFCE9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0D937-8092-47D9-8AC4-0B010C493F68}">
      <dsp:nvSpPr>
        <dsp:cNvPr id="0" name=""/>
        <dsp:cNvSpPr/>
      </dsp:nvSpPr>
      <dsp:spPr>
        <a:xfrm>
          <a:off x="-6881219" y="-1059032"/>
          <a:ext cx="8243838" cy="8243838"/>
        </a:xfrm>
        <a:prstGeom prst="blockArc">
          <a:avLst>
            <a:gd name="adj1" fmla="val 18900000"/>
            <a:gd name="adj2" fmla="val 2700000"/>
            <a:gd name="adj3" fmla="val 26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2AB5C-3975-4AE1-A04A-16936E4EC3D7}">
      <dsp:nvSpPr>
        <dsp:cNvPr id="0" name=""/>
        <dsp:cNvSpPr/>
      </dsp:nvSpPr>
      <dsp:spPr>
        <a:xfrm>
          <a:off x="734766" y="273099"/>
          <a:ext cx="7877956" cy="133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sng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PI: Alexei Lyapustin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NASA GSFC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alexei.i.lyapustin@nasa.gov </a:t>
          </a:r>
          <a:endParaRPr lang="en-US" sz="1400" kern="1200" dirty="0">
            <a:solidFill>
              <a:schemeClr val="accent4">
                <a:lumMod val="85000"/>
                <a:lumOff val="15000"/>
              </a:schemeClr>
            </a:solidFill>
            <a:latin typeface="+mn-lt"/>
          </a:endParaRPr>
        </a:p>
      </dsp:txBody>
      <dsp:txXfrm>
        <a:off x="734766" y="273099"/>
        <a:ext cx="7877956" cy="1338088"/>
      </dsp:txXfrm>
    </dsp:sp>
    <dsp:sp modelId="{156BD11D-171A-440F-8649-F7E0AA0C5607}">
      <dsp:nvSpPr>
        <dsp:cNvPr id="0" name=""/>
        <dsp:cNvSpPr/>
      </dsp:nvSpPr>
      <dsp:spPr>
        <a:xfrm>
          <a:off x="145773" y="353150"/>
          <a:ext cx="1177986" cy="117798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3000" b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69ACD-19A9-4805-9EEF-4EFF82EFB7A4}">
      <dsp:nvSpPr>
        <dsp:cNvPr id="0" name=""/>
        <dsp:cNvSpPr/>
      </dsp:nvSpPr>
      <dsp:spPr>
        <a:xfrm>
          <a:off x="1275059" y="1686927"/>
          <a:ext cx="7337663" cy="133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Co-I: Yujie Wang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UMBC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3"/>
            </a:rPr>
            <a:t>yujie.wang-1@nasa.gov </a:t>
          </a:r>
          <a:endParaRPr lang="en-US" sz="1100" kern="1200" dirty="0">
            <a:solidFill>
              <a:schemeClr val="accent4">
                <a:lumMod val="85000"/>
                <a:lumOff val="15000"/>
              </a:schemeClr>
            </a:solidFill>
            <a:latin typeface="+mn-lt"/>
          </a:endParaRPr>
        </a:p>
      </dsp:txBody>
      <dsp:txXfrm>
        <a:off x="1275059" y="1686927"/>
        <a:ext cx="7337663" cy="1338088"/>
      </dsp:txXfrm>
    </dsp:sp>
    <dsp:sp modelId="{F5BFFB67-F90A-4FA5-B01E-705B89085A9C}">
      <dsp:nvSpPr>
        <dsp:cNvPr id="0" name=""/>
        <dsp:cNvSpPr/>
      </dsp:nvSpPr>
      <dsp:spPr>
        <a:xfrm>
          <a:off x="582274" y="1682205"/>
          <a:ext cx="1385570" cy="134753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2000" b="-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1F409-89A5-4358-BFEF-FCE288DE17AF}">
      <dsp:nvSpPr>
        <dsp:cNvPr id="0" name=""/>
        <dsp:cNvSpPr/>
      </dsp:nvSpPr>
      <dsp:spPr>
        <a:xfrm>
          <a:off x="1275059" y="3100756"/>
          <a:ext cx="7337663" cy="133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Co-I: Sergey Korkin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USRA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sergey.v.korkin@nasa.gov </a:t>
          </a:r>
          <a:endParaRPr lang="en-US" sz="1100" b="0" i="0" u="none" strike="noStrike" kern="1200" dirty="0">
            <a:solidFill>
              <a:schemeClr val="accent4">
                <a:lumMod val="85000"/>
                <a:lumOff val="15000"/>
              </a:schemeClr>
            </a:solidFill>
            <a:effectLst/>
            <a:latin typeface="+mn-lt"/>
          </a:endParaRPr>
        </a:p>
      </dsp:txBody>
      <dsp:txXfrm>
        <a:off x="1275059" y="3100756"/>
        <a:ext cx="7337663" cy="1338088"/>
      </dsp:txXfrm>
    </dsp:sp>
    <dsp:sp modelId="{81A1B8CC-2FFF-4D9A-85EF-7FF678EA6DC3}">
      <dsp:nvSpPr>
        <dsp:cNvPr id="0" name=""/>
        <dsp:cNvSpPr/>
      </dsp:nvSpPr>
      <dsp:spPr>
        <a:xfrm>
          <a:off x="582274" y="3096033"/>
          <a:ext cx="1385570" cy="1347533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D4996-3F50-455F-9AB3-41C7D525E96E}">
      <dsp:nvSpPr>
        <dsp:cNvPr id="0" name=""/>
        <dsp:cNvSpPr/>
      </dsp:nvSpPr>
      <dsp:spPr>
        <a:xfrm>
          <a:off x="734766" y="4514584"/>
          <a:ext cx="7877956" cy="1338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802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Co-I: </a:t>
          </a:r>
          <a:r>
            <a:rPr lang="en-US" sz="1800" b="0" i="0" u="none" strike="noStrike" kern="1200" dirty="0" err="1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Sujung</a:t>
          </a:r>
          <a:r>
            <a:rPr lang="en-US" sz="18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 Go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dirty="0">
              <a:solidFill>
                <a:schemeClr val="accent4">
                  <a:lumMod val="85000"/>
                  <a:lumOff val="15000"/>
                </a:schemeClr>
              </a:solidFill>
              <a:effectLst/>
              <a:latin typeface="+mn-lt"/>
            </a:rPr>
            <a:t>UMBC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9999"/>
              </a:solidFill>
              <a:latin typeface="+mn-lt"/>
              <a:cs typeface="Arial" panose="020B0604020202020204" pitchFamily="34" charset="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sujung.go@nasa.gov </a:t>
          </a:r>
          <a:endParaRPr lang="en-US" sz="1400" kern="1200" dirty="0">
            <a:solidFill>
              <a:schemeClr val="accent4">
                <a:lumMod val="85000"/>
                <a:lumOff val="15000"/>
              </a:schemeClr>
            </a:solidFill>
          </a:endParaRPr>
        </a:p>
      </dsp:txBody>
      <dsp:txXfrm>
        <a:off x="734766" y="4514584"/>
        <a:ext cx="7877956" cy="1338088"/>
      </dsp:txXfrm>
    </dsp:sp>
    <dsp:sp modelId="{F133C000-5887-4840-B4DD-48FC4CFCE94F}">
      <dsp:nvSpPr>
        <dsp:cNvPr id="0" name=""/>
        <dsp:cNvSpPr/>
      </dsp:nvSpPr>
      <dsp:spPr>
        <a:xfrm>
          <a:off x="41981" y="4509862"/>
          <a:ext cx="1385570" cy="1347533"/>
        </a:xfrm>
        <a:prstGeom prst="ellipse">
          <a:avLst/>
        </a:prstGeom>
        <a:blipFill rotWithShape="0">
          <a:blip xmlns:r="http://schemas.openxmlformats.org/officeDocument/2006/relationships" r:embed="rId8"/>
          <a:srcRect/>
          <a:stretch>
            <a:fillRect t="-2000" b="-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5/22/2020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4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7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8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spatial averaging window of 7×7km2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0.05±0.1AOD (or 10%) for 67% measurements, which is an improvement compared to ~20% accuracy of the standard Dark Target (DT) [Levy et al., 2013] and Deep Blue (DB) [Hsu et al.., 2013] products.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lowest dependence on surface brightness and view geometry in comparison to MODIS DB and DT [</a:t>
            </a:r>
            <a:r>
              <a:rPr lang="en-US" dirty="0" err="1"/>
              <a:t>Mhawish</a:t>
            </a:r>
            <a:r>
              <a:rPr lang="en-US" dirty="0"/>
              <a:t> et al., 2018; </a:t>
            </a:r>
            <a:r>
              <a:rPr lang="en-US" dirty="0" err="1"/>
              <a:t>Jethva</a:t>
            </a:r>
            <a:r>
              <a:rPr lang="en-US" dirty="0"/>
              <a:t> et al., 2019; Tao et al., 2019].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minimal winter bias due to a superior snow detection (see Cooper et al., 2018).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7912C1E4-6F3E-4D45-B3F8-80FC9302310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5EF5DF-6F84-4C99-B9EB-ED8D66252FD9}" type="slidenum">
              <a:t>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96114FF2-1DE6-422E-B531-839A1E4F1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ABC59708-D466-44B7-A585-4CD9CA6F61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Standard QA analysis of atmospheric correction based on time-space variability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0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1049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EE0B0-B4C0-4294-8F9E-C2E72CA44C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085" y="0"/>
            <a:ext cx="1104900" cy="96052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video" Target="../media/media10.mp4"/><Relationship Id="rId7" Type="http://schemas.openxmlformats.org/officeDocument/2006/relationships/oleObject" Target="../embeddings/oleObject2.bin"/><Relationship Id="rId2" Type="http://schemas.microsoft.com/office/2007/relationships/media" Target="../media/media10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6.png"/><Relationship Id="rId5" Type="http://schemas.openxmlformats.org/officeDocument/2006/relationships/image" Target="../media/image26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7.png"/><Relationship Id="rId5" Type="http://schemas.openxmlformats.org/officeDocument/2006/relationships/image" Target="../media/image12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4210EF-9771-4B69-8089-60D2A3E1420E}"/>
              </a:ext>
            </a:extLst>
          </p:cNvPr>
          <p:cNvSpPr/>
          <p:nvPr/>
        </p:nvSpPr>
        <p:spPr bwMode="auto">
          <a:xfrm>
            <a:off x="-66675" y="0"/>
            <a:ext cx="9210675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9B4C8-9216-4E03-816B-B4525B763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/>
          <a:stretch/>
        </p:blipFill>
        <p:spPr>
          <a:xfrm>
            <a:off x="66674" y="1859957"/>
            <a:ext cx="9077325" cy="4562874"/>
          </a:xfrm>
          <a:prstGeom prst="rect">
            <a:avLst/>
          </a:prstGeom>
        </p:spPr>
      </p:pic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457200" y="642574"/>
            <a:ext cx="8345488" cy="562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3600" b="1" dirty="0">
                <a:solidFill>
                  <a:schemeClr val="bg1"/>
                </a:solidFill>
              </a:rPr>
              <a:t>MAIAC Processing of OCI Over Land: High Resolution Aerosol Retrievals and Atmospheric Correction</a:t>
            </a:r>
            <a:endParaRPr lang="en-US" sz="7200" b="1" dirty="0">
              <a:solidFill>
                <a:schemeClr val="bg1"/>
              </a:solidFill>
            </a:endParaRPr>
          </a:p>
          <a:p>
            <a:pPr algn="ctr">
              <a:spcAft>
                <a:spcPct val="20000"/>
              </a:spcAft>
            </a:pPr>
            <a:endParaRPr lang="en-US" sz="800" dirty="0">
              <a:solidFill>
                <a:schemeClr val="bg1"/>
              </a:solidFill>
            </a:endParaRPr>
          </a:p>
          <a:p>
            <a:pPr>
              <a:spcAft>
                <a:spcPct val="20000"/>
              </a:spcAft>
            </a:pPr>
            <a:r>
              <a:rPr lang="en-US" sz="2000" b="1" dirty="0">
                <a:solidFill>
                  <a:schemeClr val="bg1"/>
                </a:solidFill>
              </a:rPr>
              <a:t>    </a:t>
            </a:r>
          </a:p>
          <a:p>
            <a:pPr>
              <a:spcAft>
                <a:spcPct val="20000"/>
              </a:spcAft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spcAft>
                <a:spcPct val="20000"/>
              </a:spcAft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spcAft>
                <a:spcPct val="20000"/>
              </a:spcAft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ct val="20000"/>
              </a:spcAft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ct val="20000"/>
              </a:spcAft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ct val="200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PI: Alexei Lyapustin, GSFC, code 613</a:t>
            </a:r>
          </a:p>
          <a:p>
            <a:pPr>
              <a:spcAft>
                <a:spcPct val="200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Co-I’s: Y. Wang (UMBC), S. Korkin (USRA), S. Go (UMBC)</a:t>
            </a:r>
          </a:p>
        </p:txBody>
      </p:sp>
      <p:pic>
        <p:nvPicPr>
          <p:cNvPr id="5" name="Picture 4" descr="https://pace.oceansciences.org/images/layout/pace_l2_banner_txt.png">
            <a:extLst>
              <a:ext uri="{FF2B5EF4-FFF2-40B4-BE49-F238E27FC236}">
                <a16:creationId xmlns:a16="http://schemas.microsoft.com/office/drawing/2014/main" id="{6C17DF7F-2807-431F-8695-568E0AE5F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74" y="-63675"/>
            <a:ext cx="6301980" cy="110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CC8C62-4F0D-4E4A-99B1-DB3D36C89F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1049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D25FA-E5BD-4465-8376-D08508D5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5B6CB8B-9E5B-4CE8-A42D-50C6EB557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1"/>
    </mc:Choice>
    <mc:Fallback>
      <p:transition spd="slow" advTm="1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:a16="http://schemas.microsoft.com/office/drawing/2014/main" id="{0B590F3F-7B5C-4C68-A2D3-2A5A24C39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508" y="2314305"/>
            <a:ext cx="930275" cy="5783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New Granule</a:t>
            </a:r>
            <a:endParaRPr lang="en-US" altLang="en-US" sz="1400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46F752FB-9F3C-4468-B424-86F5D1849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209" y="2161044"/>
            <a:ext cx="1373188" cy="8759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1. Grid L1B Data and Split in Tiles </a:t>
            </a:r>
            <a:r>
              <a:rPr lang="en-US" sz="1050" dirty="0"/>
              <a:t>(0.47, 0.55, 0.66, 0.87, 1.24, 2.13</a:t>
            </a:r>
            <a:r>
              <a:rPr lang="en-US" sz="1050" dirty="0">
                <a:sym typeface="Symbol" panose="05050102010706020507" pitchFamily="18" charset="2"/>
              </a:rPr>
              <a:t>m) </a:t>
            </a:r>
            <a:endParaRPr lang="en-US" sz="1050" dirty="0"/>
          </a:p>
          <a:p>
            <a:pPr marL="342900" indent="-342900" algn="ctr" eaLnBrk="1" hangingPunct="1">
              <a:buAutoNum type="arabicPeriod"/>
            </a:pPr>
            <a:endParaRPr lang="en-US" altLang="en-US" sz="1400" dirty="0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2B03325E-8C33-481E-B1E2-8516FB53F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3810" y="2602738"/>
            <a:ext cx="276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BC7621A0-69D0-4ABE-BAAB-F0ED1B345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238" y="2235910"/>
            <a:ext cx="1538288" cy="8818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3. LWS Tests</a:t>
            </a:r>
          </a:p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Cloud Mask1</a:t>
            </a:r>
          </a:p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Aerosol Type</a:t>
            </a:r>
          </a:p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Cloud Mask2</a:t>
            </a:r>
            <a:endParaRPr lang="en-US" altLang="en-US" sz="1400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F627994B-625A-495E-9127-205716BC7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2246265"/>
            <a:ext cx="1393825" cy="7218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2. Retrieve</a:t>
            </a:r>
            <a:endParaRPr lang="en-US" altLang="en-US" sz="1400" i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Water Vapor</a:t>
            </a:r>
            <a:endParaRPr lang="en-US" altLang="en-US" sz="1400" i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(NIR Algorithm)</a:t>
            </a:r>
            <a:endParaRPr lang="en-US" altLang="en-US" sz="140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0239E4F1-0B5C-4922-A313-48253342E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9125" y="2601260"/>
            <a:ext cx="263525" cy="14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59BE770F-7B3D-4AD9-816F-B9B51564C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6263" y="2905963"/>
            <a:ext cx="0" cy="1066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1128E488-03A2-4BCC-B9DC-A2B3B3A42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638" y="2283244"/>
            <a:ext cx="855663" cy="6241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288" rIns="0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latin typeface="Arial Narrow" panose="020B0606020202030204" pitchFamily="34" charset="0"/>
              </a:rPr>
              <a:t>Is SRC   initialized?</a:t>
            </a:r>
            <a:endParaRPr lang="en-US" altLang="en-US" sz="1400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id="{8F6AD766-260D-49AA-B94F-FE0057FCA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4113" y="2598301"/>
            <a:ext cx="263525" cy="14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5">
            <a:extLst>
              <a:ext uri="{FF2B5EF4-FFF2-40B4-BE49-F238E27FC236}">
                <a16:creationId xmlns:a16="http://schemas.microsoft.com/office/drawing/2014/main" id="{C606AD02-F2B6-4E7D-9890-BDC1A41B6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258" y="2598301"/>
            <a:ext cx="263525" cy="14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3BEF8C79-EC37-41CA-829D-352296814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3263916"/>
            <a:ext cx="647700" cy="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0">
                <a:latin typeface="Arial Narrow" panose="020B0606020202030204" pitchFamily="34" charset="0"/>
              </a:rPr>
              <a:t>Yes</a:t>
            </a:r>
            <a:endParaRPr lang="en-US" altLang="en-US" sz="1400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2E2E23BB-5D78-4279-AD2E-7BEC4901D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25" y="3293499"/>
            <a:ext cx="3146425" cy="5384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5486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Arial Narrow" panose="020B0606020202030204" pitchFamily="34" charset="0"/>
              </a:rPr>
              <a:t>Use MODIS Dark Target Algorithm (over DT)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Arial Narrow" panose="020B0606020202030204" pitchFamily="34" charset="0"/>
              </a:rPr>
              <a:t>Initialize with climatology AOD (bright surface)</a:t>
            </a:r>
            <a:r>
              <a:rPr lang="en-US" altLang="en-US" sz="1400" b="1" i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/>
            <a:endParaRPr lang="en-US" altLang="en-US" sz="1400" b="1"/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604EE22E-BCBA-4FAB-8A5C-722C48F63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160" y="5502026"/>
            <a:ext cx="906726" cy="5842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9. Retrieve BRDF</a:t>
            </a:r>
            <a:endParaRPr lang="en-US" altLang="en-US" sz="1400" dirty="0"/>
          </a:p>
        </p:txBody>
      </p:sp>
      <p:sp>
        <p:nvSpPr>
          <p:cNvPr id="28" name="Text Box 30">
            <a:extLst>
              <a:ext uri="{FF2B5EF4-FFF2-40B4-BE49-F238E27FC236}">
                <a16:creationId xmlns:a16="http://schemas.microsoft.com/office/drawing/2014/main" id="{569008B2-0EAB-4E14-86D8-18CF30C2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556" y="5479408"/>
            <a:ext cx="1026014" cy="6419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109728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10. Update Queue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ED6A831F-8979-4FC1-BDFD-C6752BB1E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88" y="4019758"/>
            <a:ext cx="1914525" cy="760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5. Stat. AOD Filter</a:t>
            </a:r>
          </a:p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3×3 smoothing</a:t>
            </a:r>
          </a:p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Adjacency Mask and Filter </a:t>
            </a:r>
            <a:endParaRPr lang="en-US" altLang="en-US" sz="1400" dirty="0"/>
          </a:p>
        </p:txBody>
      </p:sp>
      <p:sp>
        <p:nvSpPr>
          <p:cNvPr id="30" name="Line 33">
            <a:extLst>
              <a:ext uri="{FF2B5EF4-FFF2-40B4-BE49-F238E27FC236}">
                <a16:creationId xmlns:a16="http://schemas.microsoft.com/office/drawing/2014/main" id="{ABD6CAC6-935B-4E8E-9C7B-CAE78E845A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3388" y="4393982"/>
            <a:ext cx="196850" cy="29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2EAC3E28-F161-46F0-A3C9-1D7CB65E9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825" y="3970947"/>
            <a:ext cx="1971675" cy="8564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5486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4. Retrieve B3 AOD</a:t>
            </a:r>
          </a:p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for a given aerosol type</a:t>
            </a:r>
          </a:p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(background/smoke/dust)</a:t>
            </a:r>
            <a:endParaRPr lang="en-US" altLang="en-US" sz="1400" dirty="0"/>
          </a:p>
        </p:txBody>
      </p:sp>
      <p:sp>
        <p:nvSpPr>
          <p:cNvPr id="32" name="Line 35">
            <a:extLst>
              <a:ext uri="{FF2B5EF4-FFF2-40B4-BE49-F238E27FC236}">
                <a16:creationId xmlns:a16="http://schemas.microsoft.com/office/drawing/2014/main" id="{631E1D02-0E8D-46B9-9C82-D2F2D82AB0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7263" y="2895609"/>
            <a:ext cx="493713" cy="43338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36">
            <a:extLst>
              <a:ext uri="{FF2B5EF4-FFF2-40B4-BE49-F238E27FC236}">
                <a16:creationId xmlns:a16="http://schemas.microsoft.com/office/drawing/2014/main" id="{668740FF-CA03-40D3-A42E-96F2819B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25" y="3049440"/>
            <a:ext cx="504825" cy="31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0">
                <a:latin typeface="Arial Narrow" panose="020B0606020202030204" pitchFamily="34" charset="0"/>
              </a:rPr>
              <a:t>No</a:t>
            </a:r>
            <a:endParaRPr lang="en-US" altLang="en-US" sz="1400"/>
          </a:p>
        </p:txBody>
      </p:sp>
      <p:sp>
        <p:nvSpPr>
          <p:cNvPr id="35" name="Line 38">
            <a:extLst>
              <a:ext uri="{FF2B5EF4-FFF2-40B4-BE49-F238E27FC236}">
                <a16:creationId xmlns:a16="http://schemas.microsoft.com/office/drawing/2014/main" id="{7B13E944-04A3-453C-B1C1-1046D5B01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887" y="3837214"/>
            <a:ext cx="0" cy="1578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40">
            <a:extLst>
              <a:ext uri="{FF2B5EF4-FFF2-40B4-BE49-F238E27FC236}">
                <a16:creationId xmlns:a16="http://schemas.microsoft.com/office/drawing/2014/main" id="{C5653667-7FC7-49AB-8A12-B9984F03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1283342"/>
            <a:ext cx="1538288" cy="7218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4. Retrieve Snow sub-pixel Fraction and Snow Grain Size</a:t>
            </a:r>
            <a:endParaRPr lang="en-US" altLang="en-US" sz="1400"/>
          </a:p>
        </p:txBody>
      </p:sp>
      <p:sp>
        <p:nvSpPr>
          <p:cNvPr id="37" name="AutoShape 41">
            <a:extLst>
              <a:ext uri="{FF2B5EF4-FFF2-40B4-BE49-F238E27FC236}">
                <a16:creationId xmlns:a16="http://schemas.microsoft.com/office/drawing/2014/main" id="{B552923B-98E9-49CD-BD93-138887E02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1339550"/>
            <a:ext cx="855663" cy="6241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288" rIns="0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latin typeface="Arial Narrow" panose="020B0606020202030204" pitchFamily="34" charset="0"/>
              </a:rPr>
              <a:t>Is Snow    Detected?</a:t>
            </a:r>
            <a:endParaRPr lang="en-US" altLang="en-US" sz="1400"/>
          </a:p>
        </p:txBody>
      </p:sp>
      <p:sp>
        <p:nvSpPr>
          <p:cNvPr id="38" name="Line 42">
            <a:extLst>
              <a:ext uri="{FF2B5EF4-FFF2-40B4-BE49-F238E27FC236}">
                <a16:creationId xmlns:a16="http://schemas.microsoft.com/office/drawing/2014/main" id="{E9F03F77-035D-4FDF-A58C-C42B98E29C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84963" y="1954874"/>
            <a:ext cx="0" cy="286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43">
            <a:extLst>
              <a:ext uri="{FF2B5EF4-FFF2-40B4-BE49-F238E27FC236}">
                <a16:creationId xmlns:a16="http://schemas.microsoft.com/office/drawing/2014/main" id="{89BEFD77-A837-4935-8FFC-259CDD2D2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9138" y="1641294"/>
            <a:ext cx="230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FB21E691-5229-4E59-A40D-1EFEEA3E4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278" y="4112913"/>
            <a:ext cx="906726" cy="55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5486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7. Retrieve SRC</a:t>
            </a:r>
            <a:endParaRPr lang="en-US" altLang="en-US" sz="1400" b="1" i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1" hangingPunct="1"/>
            <a:endParaRPr lang="en-US" altLang="en-US" sz="1400" b="1" i="0" dirty="0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8746D731-86D0-497B-B6D7-66BE4524D2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53729" y="4404627"/>
            <a:ext cx="199685" cy="234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27">
            <a:extLst>
              <a:ext uri="{FF2B5EF4-FFF2-40B4-BE49-F238E27FC236}">
                <a16:creationId xmlns:a16="http://schemas.microsoft.com/office/drawing/2014/main" id="{8AB48F82-0938-444A-ADCE-4ECCD5D7D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11" y="4117938"/>
            <a:ext cx="906726" cy="55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5486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6. Mask Shadows</a:t>
            </a:r>
            <a:endParaRPr lang="en-US" altLang="en-US" sz="1400" b="1" i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1" hangingPunct="1"/>
            <a:endParaRPr lang="en-US" altLang="en-US" sz="1400" b="1" i="0" dirty="0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8D4C6864-2036-4D52-902B-4EF6DACCC1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5556" y="4388955"/>
            <a:ext cx="196850" cy="29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3">
            <a:extLst>
              <a:ext uri="{FF2B5EF4-FFF2-40B4-BE49-F238E27FC236}">
                <a16:creationId xmlns:a16="http://schemas.microsoft.com/office/drawing/2014/main" id="{7F8D27F6-803C-48B6-A353-D7CAAD641B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67229" y="4393987"/>
            <a:ext cx="196850" cy="29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28">
            <a:extLst>
              <a:ext uri="{FF2B5EF4-FFF2-40B4-BE49-F238E27FC236}">
                <a16:creationId xmlns:a16="http://schemas.microsoft.com/office/drawing/2014/main" id="{C81DF000-28C9-4D7F-BB4A-A7EEE7E1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36" y="4065952"/>
            <a:ext cx="2136775" cy="7588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8. Atmospheric correction of </a:t>
            </a:r>
            <a:r>
              <a:rPr lang="en-US" altLang="en-US" sz="1400" b="1" i="0" dirty="0">
                <a:solidFill>
                  <a:srgbClr val="C00000"/>
                </a:solidFill>
                <a:latin typeface="Arial Narrow" panose="020B0606020202030204" pitchFamily="34" charset="0"/>
              </a:rPr>
              <a:t>core bands</a:t>
            </a:r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en-US" altLang="en-US" sz="1400" i="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Backup: Lambertian retrieval  </a:t>
            </a:r>
            <a:endParaRPr lang="en-US" altLang="en-US" sz="1400" dirty="0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CA44880-A005-4329-919F-8754B2EDE0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6050" y="4825911"/>
            <a:ext cx="3733" cy="34084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Text Box 15">
            <a:extLst>
              <a:ext uri="{FF2B5EF4-FFF2-40B4-BE49-F238E27FC236}">
                <a16:creationId xmlns:a16="http://schemas.microsoft.com/office/drawing/2014/main" id="{C1DA24CB-12C1-4D0E-B21D-2661F186F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33" y="5110808"/>
            <a:ext cx="1643063" cy="2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>
                <a:solidFill>
                  <a:srgbClr val="000000"/>
                </a:solidFill>
                <a:latin typeface="Arial Narrow" panose="020B0606020202030204" pitchFamily="34" charset="0"/>
              </a:rPr>
              <a:t>Queue of K days</a:t>
            </a:r>
            <a:endParaRPr lang="en-US" altLang="en-US" sz="1400"/>
          </a:p>
        </p:txBody>
      </p:sp>
      <p:sp>
        <p:nvSpPr>
          <p:cNvPr id="53" name="AutoShape 16">
            <a:extLst>
              <a:ext uri="{FF2B5EF4-FFF2-40B4-BE49-F238E27FC236}">
                <a16:creationId xmlns:a16="http://schemas.microsoft.com/office/drawing/2014/main" id="{A29E4EB4-5B17-4FED-AAEF-914738AEC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95" y="5409596"/>
            <a:ext cx="1082675" cy="143477"/>
          </a:xfrm>
          <a:prstGeom prst="parallelogram">
            <a:avLst>
              <a:gd name="adj" fmla="val 17578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AutoShape 17">
            <a:extLst>
              <a:ext uri="{FF2B5EF4-FFF2-40B4-BE49-F238E27FC236}">
                <a16:creationId xmlns:a16="http://schemas.microsoft.com/office/drawing/2014/main" id="{7E48DFC7-DFAC-4607-98FD-3A757ED56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470" y="5601884"/>
            <a:ext cx="1082675" cy="143477"/>
          </a:xfrm>
          <a:prstGeom prst="parallelogram">
            <a:avLst>
              <a:gd name="adj" fmla="val 17578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AutoShape 18">
            <a:extLst>
              <a:ext uri="{FF2B5EF4-FFF2-40B4-BE49-F238E27FC236}">
                <a16:creationId xmlns:a16="http://schemas.microsoft.com/office/drawing/2014/main" id="{B1749113-EE7A-4256-A2AE-F9892C20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470" y="5813402"/>
            <a:ext cx="1082675" cy="143477"/>
          </a:xfrm>
          <a:prstGeom prst="parallelogram">
            <a:avLst>
              <a:gd name="adj" fmla="val 17578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AutoShape 19">
            <a:extLst>
              <a:ext uri="{FF2B5EF4-FFF2-40B4-BE49-F238E27FC236}">
                <a16:creationId xmlns:a16="http://schemas.microsoft.com/office/drawing/2014/main" id="{25114BF2-D79D-4363-84B8-10BBF5B9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58" y="6202417"/>
            <a:ext cx="1084263" cy="143477"/>
          </a:xfrm>
          <a:prstGeom prst="parallelogram">
            <a:avLst>
              <a:gd name="adj" fmla="val 17604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7" name="Object 20">
            <a:extLst>
              <a:ext uri="{FF2B5EF4-FFF2-40B4-BE49-F238E27FC236}">
                <a16:creationId xmlns:a16="http://schemas.microsoft.com/office/drawing/2014/main" id="{8D3B1C9C-201D-4C30-B287-D3911B235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808" y="5993858"/>
          <a:ext cx="66675" cy="15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" name="Equation" r:id="rId5" imgW="76101" imgH="190252" progId="Equation.3">
                  <p:embed/>
                </p:oleObj>
              </mc:Choice>
              <mc:Fallback>
                <p:oleObj name="Equation" r:id="rId5" imgW="76101" imgH="190252" progId="Equation.3">
                  <p:embed/>
                  <p:pic>
                    <p:nvPicPr>
                      <p:cNvPr id="57" name="Object 20">
                        <a:extLst>
                          <a:ext uri="{FF2B5EF4-FFF2-40B4-BE49-F238E27FC236}">
                            <a16:creationId xmlns:a16="http://schemas.microsoft.com/office/drawing/2014/main" id="{8D3B1C9C-201D-4C30-B287-D3911B235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808" y="5993858"/>
                        <a:ext cx="66675" cy="155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21">
            <a:extLst>
              <a:ext uri="{FF2B5EF4-FFF2-40B4-BE49-F238E27FC236}">
                <a16:creationId xmlns:a16="http://schemas.microsoft.com/office/drawing/2014/main" id="{4EF43E62-F5D3-49E5-A3FF-54789A7928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0945" y="5993858"/>
          <a:ext cx="66675" cy="15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Equation" r:id="rId7" imgW="76101" imgH="190252" progId="Equation.3">
                  <p:embed/>
                </p:oleObj>
              </mc:Choice>
              <mc:Fallback>
                <p:oleObj name="Equation" r:id="rId7" imgW="76101" imgH="190252" progId="Equation.3">
                  <p:embed/>
                  <p:pic>
                    <p:nvPicPr>
                      <p:cNvPr id="58" name="Object 21">
                        <a:extLst>
                          <a:ext uri="{FF2B5EF4-FFF2-40B4-BE49-F238E27FC236}">
                            <a16:creationId xmlns:a16="http://schemas.microsoft.com/office/drawing/2014/main" id="{4EF43E62-F5D3-49E5-A3FF-54789A7928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945" y="5993858"/>
                        <a:ext cx="66675" cy="155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Line 24">
            <a:extLst>
              <a:ext uri="{FF2B5EF4-FFF2-40B4-BE49-F238E27FC236}">
                <a16:creationId xmlns:a16="http://schemas.microsoft.com/office/drawing/2014/main" id="{26FF5E6E-56D3-4A9D-85FF-17C1E9F88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6925" y="5813402"/>
            <a:ext cx="24833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24">
            <a:extLst>
              <a:ext uri="{FF2B5EF4-FFF2-40B4-BE49-F238E27FC236}">
                <a16:creationId xmlns:a16="http://schemas.microsoft.com/office/drawing/2014/main" id="{215DACB3-E4E4-4DEA-BF76-301EE5BAB5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0236" y="5813402"/>
            <a:ext cx="27432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5B74D60-BA1B-4994-88A5-E0A41CA74522}"/>
              </a:ext>
            </a:extLst>
          </p:cNvPr>
          <p:cNvSpPr txBox="1"/>
          <p:nvPr/>
        </p:nvSpPr>
        <p:spPr>
          <a:xfrm>
            <a:off x="5104175" y="5234097"/>
            <a:ext cx="38493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Queue stores spectral SR for </a:t>
            </a:r>
            <a:r>
              <a:rPr lang="en-US" sz="1400" b="1" dirty="0">
                <a:solidFill>
                  <a:srgbClr val="C00000"/>
                </a:solidFill>
              </a:rPr>
              <a:t>core bands </a:t>
            </a:r>
            <a:r>
              <a:rPr lang="en-US" sz="1400" dirty="0">
                <a:sym typeface="Symbol" panose="05050102010706020507" pitchFamily="18" charset="2"/>
              </a:rPr>
              <a:t>and BRDF </a:t>
            </a:r>
            <a:r>
              <a:rPr lang="en-US" sz="1400" dirty="0" err="1">
                <a:sym typeface="Symbol" panose="05050102010706020507" pitchFamily="18" charset="2"/>
              </a:rPr>
              <a:t>F</a:t>
            </a:r>
            <a:r>
              <a:rPr lang="en-US" sz="1400" baseline="-25000" dirty="0" err="1">
                <a:sym typeface="Symbol" panose="05050102010706020507" pitchFamily="18" charset="2"/>
              </a:rPr>
              <a:t>v</a:t>
            </a:r>
            <a:r>
              <a:rPr lang="en-US" sz="1400" dirty="0">
                <a:sym typeface="Symbol" panose="05050102010706020507" pitchFamily="18" charset="2"/>
              </a:rPr>
              <a:t>, </a:t>
            </a:r>
            <a:r>
              <a:rPr lang="en-US" sz="1400" dirty="0" err="1">
                <a:sym typeface="Symbol" panose="05050102010706020507" pitchFamily="18" charset="2"/>
              </a:rPr>
              <a:t>F</a:t>
            </a:r>
            <a:r>
              <a:rPr lang="en-US" sz="1400" baseline="-25000" dirty="0" err="1">
                <a:sym typeface="Symbol" panose="05050102010706020507" pitchFamily="18" charset="2"/>
              </a:rPr>
              <a:t>g</a:t>
            </a:r>
            <a:r>
              <a:rPr lang="en-US" sz="1400" dirty="0">
                <a:sym typeface="Symbol" panose="05050102010706020507" pitchFamily="18" charset="2"/>
              </a:rPr>
              <a:t> kernels for each observation.</a:t>
            </a:r>
          </a:p>
          <a:p>
            <a:r>
              <a:rPr lang="en-US" sz="1400" dirty="0">
                <a:sym typeface="Symbol" panose="05050102010706020507" pitchFamily="18" charset="2"/>
              </a:rPr>
              <a:t>A Queue memory stores spectral BRDF </a:t>
            </a:r>
            <a:r>
              <a:rPr lang="en-US" sz="1400" dirty="0" err="1">
                <a:sym typeface="Symbol" panose="05050102010706020507" pitchFamily="18" charset="2"/>
              </a:rPr>
              <a:t>coeffs</a:t>
            </a:r>
            <a:r>
              <a:rPr lang="en-US" sz="1400" dirty="0">
                <a:sym typeface="Symbol" panose="05050102010706020507" pitchFamily="18" charset="2"/>
              </a:rPr>
              <a:t>.; SRC; 33 spatial contrast @ 0.47 and 0.66; NDVI etc. for each grid cell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121794-6ECC-4BEE-9EAA-CBC4AEE700B8}"/>
              </a:ext>
            </a:extLst>
          </p:cNvPr>
          <p:cNvSpPr/>
          <p:nvPr/>
        </p:nvSpPr>
        <p:spPr>
          <a:xfrm>
            <a:off x="671474" y="980514"/>
            <a:ext cx="5324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Full MAIAC processing (on grid) for </a:t>
            </a:r>
            <a:r>
              <a:rPr lang="en-US" b="1" dirty="0">
                <a:solidFill>
                  <a:srgbClr val="C00000"/>
                </a:solidFill>
              </a:rPr>
              <a:t>core bands </a:t>
            </a:r>
            <a:r>
              <a:rPr lang="en-US" dirty="0">
                <a:solidFill>
                  <a:schemeClr val="accent2"/>
                </a:solidFill>
              </a:rPr>
              <a:t>(0.47, 0.55, 0.66, 0.87, 1.24, 2.13</a:t>
            </a:r>
            <a:r>
              <a:rPr lang="en-US" dirty="0">
                <a:solidFill>
                  <a:schemeClr val="accent2"/>
                </a:solidFill>
                <a:sym typeface="Symbol" panose="05050102010706020507" pitchFamily="18" charset="2"/>
              </a:rPr>
              <a:t>m), followed by hyperspectral atmospheric correction (on swath)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0" name="Text Box 28">
            <a:extLst>
              <a:ext uri="{FF2B5EF4-FFF2-40B4-BE49-F238E27FC236}">
                <a16:creationId xmlns:a16="http://schemas.microsoft.com/office/drawing/2014/main" id="{1ABD13A5-9BD2-459B-81A9-1370D29C2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36" y="3203692"/>
            <a:ext cx="2136775" cy="5337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8" tIns="20574" rIns="41148" bIns="20574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i="0" dirty="0">
                <a:solidFill>
                  <a:srgbClr val="000000"/>
                </a:solidFill>
                <a:latin typeface="Arial Narrow" panose="020B0606020202030204" pitchFamily="34" charset="0"/>
              </a:rPr>
              <a:t>11. Hyperspectral atmospheric correction (350-890nm, 5nm)</a:t>
            </a:r>
            <a:endParaRPr lang="en-US" altLang="en-US" sz="1400" i="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08E2F8-CCCF-42E9-A4F6-DA904B7B2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11A4FA7A-DC4C-49AE-9E7D-FF6502B4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2"/>
            <a:ext cx="91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Processing Diagram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FEEFB3A-F5F1-4CF1-AC8A-8B6E12175B5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83"/>
    </mc:Choice>
    <mc:Fallback>
      <p:transition spd="slow" advTm="4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48034" y="344132"/>
            <a:ext cx="8031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OCI vs TROPOMI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BCE389-C79B-45AE-AC11-AD698900E118}"/>
              </a:ext>
            </a:extLst>
          </p:cNvPr>
          <p:cNvSpPr txBox="1"/>
          <p:nvPr/>
        </p:nvSpPr>
        <p:spPr>
          <a:xfrm>
            <a:off x="326571" y="4938705"/>
            <a:ext cx="8453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FF"/>
                </a:solidFill>
              </a:rPr>
              <a:t>Hyperspectral AC: </a:t>
            </a:r>
            <a:r>
              <a:rPr lang="en-US" dirty="0">
                <a:solidFill>
                  <a:srgbClr val="0000FF"/>
                </a:solidFill>
              </a:rPr>
              <a:t>we will use the high spatial resolution (1km) MAIAC MODIS Aqua (VIIRS) cloud mask, water vapor and aerosol information as an ancillary data</a:t>
            </a:r>
            <a:r>
              <a:rPr lang="en-US" dirty="0"/>
              <a:t>;  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9742507B-2987-4058-888E-80B56B468B94}"/>
              </a:ext>
            </a:extLst>
          </p:cNvPr>
          <p:cNvGraphicFramePr>
            <a:graphicFrameLocks noGrp="1"/>
          </p:cNvGraphicFramePr>
          <p:nvPr/>
        </p:nvGraphicFramePr>
        <p:xfrm>
          <a:off x="4088549" y="1455938"/>
          <a:ext cx="4989970" cy="2611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587">
                  <a:extLst>
                    <a:ext uri="{9D8B030D-6E8A-4147-A177-3AD203B41FA5}">
                      <a16:colId xmlns:a16="http://schemas.microsoft.com/office/drawing/2014/main" val="1174288391"/>
                    </a:ext>
                  </a:extLst>
                </a:gridCol>
                <a:gridCol w="756776">
                  <a:extLst>
                    <a:ext uri="{9D8B030D-6E8A-4147-A177-3AD203B41FA5}">
                      <a16:colId xmlns:a16="http://schemas.microsoft.com/office/drawing/2014/main" val="4184426609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3116414543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3510912805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1092813447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2670739414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3833912499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203737903"/>
                    </a:ext>
                  </a:extLst>
                </a:gridCol>
                <a:gridCol w="469801">
                  <a:extLst>
                    <a:ext uri="{9D8B030D-6E8A-4147-A177-3AD203B41FA5}">
                      <a16:colId xmlns:a16="http://schemas.microsoft.com/office/drawing/2014/main" val="2573382266"/>
                    </a:ext>
                  </a:extLst>
                </a:gridCol>
              </a:tblGrid>
              <a:tr h="284279">
                <a:tc row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Spectro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UVIS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NIR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SWIR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940576"/>
                  </a:ext>
                </a:extLst>
              </a:tr>
              <a:tr h="271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12886"/>
                  </a:ext>
                </a:extLst>
              </a:tr>
              <a:tr h="6443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Spectral range[nm]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270-300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300-500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675-775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2305-2385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204236"/>
                  </a:ext>
                </a:extLst>
              </a:tr>
              <a:tr h="47795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Spectral res.[nm]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0.45- 0.5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0.45-0.65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0.34-0.35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18737"/>
                  </a:ext>
                </a:extLst>
              </a:tr>
              <a:tr h="45219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Nadir view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(@ground)</a:t>
                      </a: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~2600 km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64656"/>
                  </a:ext>
                </a:extLst>
              </a:tr>
              <a:tr h="4737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Spatial res.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[km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28x7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(28x5.5)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3.5x7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(3.5x5.5)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7x7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(7x5.5)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097415"/>
                  </a:ext>
                </a:extLst>
              </a:tr>
            </a:tbl>
          </a:graphicData>
        </a:graphic>
      </p:graphicFrame>
      <p:graphicFrame>
        <p:nvGraphicFramePr>
          <p:cNvPr id="26" name="Table 23">
            <a:extLst>
              <a:ext uri="{FF2B5EF4-FFF2-40B4-BE49-F238E27FC236}">
                <a16:creationId xmlns:a16="http://schemas.microsoft.com/office/drawing/2014/main" id="{45BC4EB5-BCE4-4759-9C8C-8F307FD8C019}"/>
              </a:ext>
            </a:extLst>
          </p:cNvPr>
          <p:cNvGraphicFramePr>
            <a:graphicFrameLocks noGrp="1"/>
          </p:cNvGraphicFramePr>
          <p:nvPr/>
        </p:nvGraphicFramePr>
        <p:xfrm>
          <a:off x="123568" y="1457630"/>
          <a:ext cx="3906895" cy="2603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937">
                  <a:extLst>
                    <a:ext uri="{9D8B030D-6E8A-4147-A177-3AD203B41FA5}">
                      <a16:colId xmlns:a16="http://schemas.microsoft.com/office/drawing/2014/main" val="1174288391"/>
                    </a:ext>
                  </a:extLst>
                </a:gridCol>
                <a:gridCol w="1347479">
                  <a:extLst>
                    <a:ext uri="{9D8B030D-6E8A-4147-A177-3AD203B41FA5}">
                      <a16:colId xmlns:a16="http://schemas.microsoft.com/office/drawing/2014/main" val="4184426609"/>
                    </a:ext>
                  </a:extLst>
                </a:gridCol>
                <a:gridCol w="1347479">
                  <a:extLst>
                    <a:ext uri="{9D8B030D-6E8A-4147-A177-3AD203B41FA5}">
                      <a16:colId xmlns:a16="http://schemas.microsoft.com/office/drawing/2014/main" val="3510912805"/>
                    </a:ext>
                  </a:extLst>
                </a:gridCol>
              </a:tblGrid>
              <a:tr h="57838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UV-VIS-NIR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SWIR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940576"/>
                  </a:ext>
                </a:extLst>
              </a:tr>
              <a:tr h="51439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Spectral range[nm]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340-890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940, 1038, 1250, 1378, 1615, 2130, 2260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204236"/>
                  </a:ext>
                </a:extLst>
              </a:tr>
              <a:tr h="47103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Spectral resolution[nm]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- (discrete)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18737"/>
                  </a:ext>
                </a:extLst>
              </a:tr>
              <a:tr h="4310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Nadir view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(@ground)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2663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2663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64656"/>
                  </a:ext>
                </a:extLst>
              </a:tr>
              <a:tr h="4310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Spatial res.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[km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1x1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09741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453B08AB-EA56-476B-AAB7-04BC577C391F}"/>
              </a:ext>
            </a:extLst>
          </p:cNvPr>
          <p:cNvSpPr txBox="1"/>
          <p:nvPr/>
        </p:nvSpPr>
        <p:spPr>
          <a:xfrm>
            <a:off x="4226510" y="41723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[Input/output data speciﬁcation for the TROPOMI L01b data processor, issue 9.0.0, 2018-04-01]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BE66E0-7F9B-49C8-8FF1-610878EE6F3D}"/>
              </a:ext>
            </a:extLst>
          </p:cNvPr>
          <p:cNvSpPr txBox="1"/>
          <p:nvPr/>
        </p:nvSpPr>
        <p:spPr>
          <a:xfrm>
            <a:off x="172755" y="4181511"/>
            <a:ext cx="3808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* TOA 20° North in northern hemisphere, TOA 20° South in southern hemisphere to avoid ocean surface glint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2B66C-17C9-456D-96F0-EB9ABA3B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D14482C-3BA7-4E97-B91A-B852AB0BC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7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13"/>
    </mc:Choice>
    <mc:Fallback>
      <p:transition spd="slow" advTm="3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B4583B1-88C0-48F9-8A7C-7A077EDE6F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9599795"/>
                  </p:ext>
                </p:extLst>
              </p:nvPr>
            </p:nvGraphicFramePr>
            <p:xfrm>
              <a:off x="145689" y="959258"/>
              <a:ext cx="8852621" cy="5729270"/>
            </p:xfrm>
            <a:graphic>
              <a:graphicData uri="http://schemas.openxmlformats.org/drawingml/2006/table">
                <a:tbl>
                  <a:tblPr firstRow="1" firstCol="1">
                    <a:tableStyleId>{68D230F3-CF80-4859-8CE7-A43EE81993B5}</a:tableStyleId>
                  </a:tblPr>
                  <a:tblGrid>
                    <a:gridCol w="2223220">
                      <a:extLst>
                        <a:ext uri="{9D8B030D-6E8A-4147-A177-3AD203B41FA5}">
                          <a16:colId xmlns:a16="http://schemas.microsoft.com/office/drawing/2014/main" val="72215368"/>
                        </a:ext>
                      </a:extLst>
                    </a:gridCol>
                    <a:gridCol w="1118937">
                      <a:extLst>
                        <a:ext uri="{9D8B030D-6E8A-4147-A177-3AD203B41FA5}">
                          <a16:colId xmlns:a16="http://schemas.microsoft.com/office/drawing/2014/main" val="3046469451"/>
                        </a:ext>
                      </a:extLst>
                    </a:gridCol>
                    <a:gridCol w="2911643">
                      <a:extLst>
                        <a:ext uri="{9D8B030D-6E8A-4147-A177-3AD203B41FA5}">
                          <a16:colId xmlns:a16="http://schemas.microsoft.com/office/drawing/2014/main" val="3640970792"/>
                        </a:ext>
                      </a:extLst>
                    </a:gridCol>
                    <a:gridCol w="2598821">
                      <a:extLst>
                        <a:ext uri="{9D8B030D-6E8A-4147-A177-3AD203B41FA5}">
                          <a16:colId xmlns:a16="http://schemas.microsoft.com/office/drawing/2014/main" val="2222482315"/>
                        </a:ext>
                      </a:extLst>
                    </a:gridCol>
                  </a:tblGrid>
                  <a:tr h="47743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Products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Reference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Instrument</a:t>
                          </a: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Reference dataset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Accuracy of reference dataset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6848526"/>
                      </a:ext>
                    </a:extLst>
                  </a:tr>
                  <a:tr h="71615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Aerosol optical depth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AERONET V3 Level 2.0 direct Sun measurement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±0.01 @ visible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±0.02 @ near‐UV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[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</a:rPr>
                            <a:t>Dubovik</a:t>
                          </a: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 et al., 2000]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8403531"/>
                      </a:ext>
                    </a:extLst>
                  </a:tr>
                  <a:tr h="71615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Spectral absorption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in UV-Red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AERONET V3 Level 2.0 / 1.5, direct Sun / inversion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k &lt; 50% (AOD 440nm &gt;0.2)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&lt; 0.03 (AOD 440nm &gt;0.2)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[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</a:rPr>
                            <a:t>Dubovik</a:t>
                          </a: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 et al., 2000]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8931869"/>
                      </a:ext>
                    </a:extLst>
                  </a:tr>
                  <a:tr h="716159">
                    <a:tc rowSpan="3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Column water vapor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AERONET V3 Level 2.0 TPW</a:t>
                          </a: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en-US" sz="1500" i="1" dirty="0">
                              <a:latin typeface="+mn-lt"/>
                            </a:rPr>
                            <a:t>measurement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&lt;10 % [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Halthore</a:t>
                          </a: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et al., 1997; 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Holben</a:t>
                          </a: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et al., 2001]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2321655"/>
                      </a:ext>
                    </a:extLst>
                  </a:tr>
                  <a:tr h="95487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GPS Satellite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Constellation Observing System for Meteorology, Ionosphere, and Climate (COSMIC) GPS dataset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1mm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[Ware et al., 2000]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9027986"/>
                      </a:ext>
                    </a:extLst>
                  </a:tr>
                  <a:tr h="47743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Microwave Water Radiometers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(SGP ARM site)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2-3% [</a:t>
                          </a:r>
                          <a:r>
                            <a:rPr lang="da-DK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Liljegren et al., 2001; Turner et al., 2007]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2534600"/>
                      </a:ext>
                    </a:extLst>
                  </a:tr>
                  <a:tr h="954878">
                    <a:tc rowSpan="2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Surface reflectance (atmospheric correction) in UV-SWIR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Satellite-based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Deutsches Zentrum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für Luft- und Raumfahrt </a:t>
                          </a: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(DLR) TROPOMI surface reflectance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(hyperspectral)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7820235"/>
                      </a:ext>
                    </a:extLst>
                  </a:tr>
                  <a:tr h="71615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latin typeface="+mn-lt"/>
                            </a:rPr>
                            <a:t>Satellite-based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MAIAC MODIS/VIIRS SR (MCD19) in core bands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42729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B4583B1-88C0-48F9-8A7C-7A077EDE6F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9599795"/>
                  </p:ext>
                </p:extLst>
              </p:nvPr>
            </p:nvGraphicFramePr>
            <p:xfrm>
              <a:off x="145689" y="959258"/>
              <a:ext cx="8852621" cy="5729270"/>
            </p:xfrm>
            <a:graphic>
              <a:graphicData uri="http://schemas.openxmlformats.org/drawingml/2006/table">
                <a:tbl>
                  <a:tblPr firstRow="1" firstCol="1">
                    <a:tableStyleId>{68D230F3-CF80-4859-8CE7-A43EE81993B5}</a:tableStyleId>
                  </a:tblPr>
                  <a:tblGrid>
                    <a:gridCol w="2223220">
                      <a:extLst>
                        <a:ext uri="{9D8B030D-6E8A-4147-A177-3AD203B41FA5}">
                          <a16:colId xmlns:a16="http://schemas.microsoft.com/office/drawing/2014/main" val="72215368"/>
                        </a:ext>
                      </a:extLst>
                    </a:gridCol>
                    <a:gridCol w="1118937">
                      <a:extLst>
                        <a:ext uri="{9D8B030D-6E8A-4147-A177-3AD203B41FA5}">
                          <a16:colId xmlns:a16="http://schemas.microsoft.com/office/drawing/2014/main" val="3046469451"/>
                        </a:ext>
                      </a:extLst>
                    </a:gridCol>
                    <a:gridCol w="2911643">
                      <a:extLst>
                        <a:ext uri="{9D8B030D-6E8A-4147-A177-3AD203B41FA5}">
                          <a16:colId xmlns:a16="http://schemas.microsoft.com/office/drawing/2014/main" val="3640970792"/>
                        </a:ext>
                      </a:extLst>
                    </a:gridCol>
                    <a:gridCol w="2598821">
                      <a:extLst>
                        <a:ext uri="{9D8B030D-6E8A-4147-A177-3AD203B41FA5}">
                          <a16:colId xmlns:a16="http://schemas.microsoft.com/office/drawing/2014/main" val="2222482315"/>
                        </a:ext>
                      </a:extLst>
                    </a:gridCol>
                  </a:tblGrid>
                  <a:tr h="47743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Products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Reference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Instrument</a:t>
                          </a: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Reference dataset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Accuracy of reference dataset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6848526"/>
                      </a:ext>
                    </a:extLst>
                  </a:tr>
                  <a:tr h="71615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Aerosol optical depth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AERONET V3 Level 2.0 direct Sun measurement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±0.01 @ visible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±0.02 @ near‐UV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[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</a:rPr>
                            <a:t>Dubovik</a:t>
                          </a: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 et al., 2000]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8403531"/>
                      </a:ext>
                    </a:extLst>
                  </a:tr>
                  <a:tr h="716159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Spectral absorption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in UV-Red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AERONET V3 Level 2.0 / 1.5, direct Sun / inversion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0515" t="-173729" r="-234" b="-5322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8931869"/>
                      </a:ext>
                    </a:extLst>
                  </a:tr>
                  <a:tr h="716159">
                    <a:tc rowSpan="3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Column water vapor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AERONET V3 Level 2.0 TPW</a:t>
                          </a: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en-US" sz="1500" i="1" dirty="0">
                              <a:latin typeface="+mn-lt"/>
                            </a:rPr>
                            <a:t>measurement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&lt;10 % [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Halthore</a:t>
                          </a: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et al., 1997; </a:t>
                          </a:r>
                          <a:r>
                            <a:rPr lang="en-US" sz="1500" i="1" dirty="0" err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Holben</a:t>
                          </a: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et al., 2001]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2321655"/>
                      </a:ext>
                    </a:extLst>
                  </a:tr>
                  <a:tr h="95487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GPS Satellite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Constellation Observing System for Meteorology, Ionosphere, and Climate (COSMIC) GPS dataset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1mm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[Ware et al., 2000]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9027986"/>
                      </a:ext>
                    </a:extLst>
                  </a:tr>
                  <a:tr h="47743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Ground-based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Microwave Water Radiometers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(SGP ARM site)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2-3% [</a:t>
                          </a:r>
                          <a:r>
                            <a:rPr lang="da-DK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Liljegren et al., 2001; Turner et al., 2007]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2534600"/>
                      </a:ext>
                    </a:extLst>
                  </a:tr>
                  <a:tr h="954878">
                    <a:tc rowSpan="2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</a:rPr>
                            <a:t>Surface reflectance (atmospheric correction) in UV-SWIR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latin typeface="+mn-lt"/>
                            </a:rPr>
                            <a:t>Satellite-based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Deutsches Zentrum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de-DE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für Luft- und Raumfahrt </a:t>
                          </a: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(DLR) TROPOMI surface reflectance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(hyperspectral)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7820235"/>
                      </a:ext>
                    </a:extLst>
                  </a:tr>
                  <a:tr h="71615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i="1" dirty="0">
                              <a:latin typeface="+mn-lt"/>
                            </a:rPr>
                            <a:t>Satellite-based</a:t>
                          </a: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MAIAC MODIS/VIIRS SR (MCD19) in core bands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42729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29B18-D791-4227-9F50-588667DE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D74211B-878A-4B8E-A4F6-D18E05910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2"/>
            <a:ext cx="91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Validation Plan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9C84583-C6E4-4E94-9DB9-1253A175D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51"/>
    </mc:Choice>
    <mc:Fallback>
      <p:transition spd="slow" advTm="3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651D19-AB88-4D55-B145-C2D47FA047AA}"/>
              </a:ext>
            </a:extLst>
          </p:cNvPr>
          <p:cNvSpPr txBox="1"/>
          <p:nvPr/>
        </p:nvSpPr>
        <p:spPr>
          <a:xfrm>
            <a:off x="145689" y="8841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1. Basic metrics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FFC6D5-0BE9-41E3-B6A4-AC4BCD5A4AA0}"/>
              </a:ext>
            </a:extLst>
          </p:cNvPr>
          <p:cNvSpPr txBox="1"/>
          <p:nvPr/>
        </p:nvSpPr>
        <p:spPr>
          <a:xfrm>
            <a:off x="175202" y="5190688"/>
            <a:ext cx="84369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2. Uncertainty evaluation</a:t>
            </a:r>
          </a:p>
          <a:p>
            <a:pPr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Assessment of posterior error: based on AERONET, GPS, etc.</a:t>
            </a:r>
          </a:p>
          <a:p>
            <a:pPr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Theoretical modeling of prognostic expected error (Sayer et al., 2020) (TBD)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D0BA68-BA59-43CA-8C46-9C43905988BA}"/>
              </a:ext>
            </a:extLst>
          </p:cNvPr>
          <p:cNvSpPr txBox="1"/>
          <p:nvPr/>
        </p:nvSpPr>
        <p:spPr>
          <a:xfrm>
            <a:off x="6403075" y="906273"/>
            <a:ext cx="2740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Based on [Morley et al., 2018]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FDC8DDEE-9B84-494F-A7BE-37608627B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377596"/>
                  </p:ext>
                </p:extLst>
              </p:nvPr>
            </p:nvGraphicFramePr>
            <p:xfrm>
              <a:off x="175202" y="1344209"/>
              <a:ext cx="8793595" cy="3540613"/>
            </p:xfrm>
            <a:graphic>
              <a:graphicData uri="http://schemas.openxmlformats.org/drawingml/2006/table">
                <a:tbl>
                  <a:tblPr firstRow="1" firstCol="1">
                    <a:tableStyleId>{68D230F3-CF80-4859-8CE7-A43EE81993B5}</a:tableStyleId>
                  </a:tblPr>
                  <a:tblGrid>
                    <a:gridCol w="859513">
                      <a:extLst>
                        <a:ext uri="{9D8B030D-6E8A-4147-A177-3AD203B41FA5}">
                          <a16:colId xmlns:a16="http://schemas.microsoft.com/office/drawing/2014/main" val="72215368"/>
                        </a:ext>
                      </a:extLst>
                    </a:gridCol>
                    <a:gridCol w="3605878">
                      <a:extLst>
                        <a:ext uri="{9D8B030D-6E8A-4147-A177-3AD203B41FA5}">
                          <a16:colId xmlns:a16="http://schemas.microsoft.com/office/drawing/2014/main" val="3046469451"/>
                        </a:ext>
                      </a:extLst>
                    </a:gridCol>
                    <a:gridCol w="1192565">
                      <a:extLst>
                        <a:ext uri="{9D8B030D-6E8A-4147-A177-3AD203B41FA5}">
                          <a16:colId xmlns:a16="http://schemas.microsoft.com/office/drawing/2014/main" val="3640970792"/>
                        </a:ext>
                      </a:extLst>
                    </a:gridCol>
                    <a:gridCol w="1213017">
                      <a:extLst>
                        <a:ext uri="{9D8B030D-6E8A-4147-A177-3AD203B41FA5}">
                          <a16:colId xmlns:a16="http://schemas.microsoft.com/office/drawing/2014/main" val="3109069907"/>
                        </a:ext>
                      </a:extLst>
                    </a:gridCol>
                    <a:gridCol w="1922622">
                      <a:extLst>
                        <a:ext uri="{9D8B030D-6E8A-4147-A177-3AD203B41FA5}">
                          <a16:colId xmlns:a16="http://schemas.microsoft.com/office/drawing/2014/main" val="733184033"/>
                        </a:ext>
                      </a:extLst>
                    </a:gridCol>
                  </a:tblGrid>
                  <a:tr h="260573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</a:rPr>
                            <a:t>Metric</a:t>
                          </a: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Definition</a:t>
                          </a: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Symmetry</a:t>
                          </a: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Scale/Order</a:t>
                          </a: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</a:rPr>
                            <a:t>Comments</a:t>
                          </a: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6848526"/>
                      </a:ext>
                    </a:extLst>
                  </a:tr>
                  <a:tr h="260573">
                    <a:tc gridSpan="5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Error metrics</a:t>
                          </a: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9920535"/>
                      </a:ext>
                    </a:extLst>
                  </a:tr>
                  <a:tr h="260573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Bias(</a:t>
                          </a:r>
                          <a:r>
                            <a:rPr lang="el-GR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Scale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Based on true ref.(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8403531"/>
                      </a:ext>
                    </a:extLst>
                  </a:tr>
                  <a:tr h="260573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Slope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N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Order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Based on true ref.(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926121"/>
                      </a:ext>
                    </a:extLst>
                  </a:tr>
                  <a:tr h="260573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Accuracy metrics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822060"/>
                      </a:ext>
                    </a:extLst>
                  </a:tr>
                  <a:tr h="61506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</a:t>
                          </a:r>
                        </a:p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hr m:val="∑"/>
                                            <m:subHide m:val="on"/>
                                            <m:supHide m:val="on"/>
                                            <m:ctrlP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𝑥𝑦</m:t>
                                            </m:r>
                                          </m:e>
                                        </m:nary>
                                      </m:e>
                                    </m:d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−(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nary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)(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nary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nary>
                                              <m:naryPr>
                                                <m:chr m:val="∑"/>
                                                <m:subHide m:val="on"/>
                                                <m:supHide m:val="on"/>
                                                <m:ctrl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/>
                                              <m:sup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nary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nary>
                                                  <m:naryPr>
                                                    <m:chr m:val="∑"/>
                                                    <m:subHide m:val="on"/>
                                                    <m:supHide m:val="on"/>
                                                    <m:ctrlP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/>
                                                  <m:sup/>
                                                  <m:e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nary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)(</m:t>
                                            </m:r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nary>
                                              <m:naryPr>
                                                <m:chr m:val="∑"/>
                                                <m:subHide m:val="on"/>
                                                <m:supHide m:val="on"/>
                                                <m:ctrl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/>
                                              <m:sup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nary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nary>
                                                  <m:naryPr>
                                                    <m:chr m:val="∑"/>
                                                    <m:subHide m:val="on"/>
                                                    <m:supHide m:val="on"/>
                                                    <m:ctrlP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/>
                                                  <m:sup/>
                                                  <m:e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e>
                                                </m:nary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d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4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N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Order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Based on true ref.(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73394025"/>
                      </a:ext>
                    </a:extLst>
                  </a:tr>
                  <a:tr h="5302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</a:rPr>
                            <a:t>RMSE</a:t>
                          </a: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box>
                                          <m:boxPr>
                                            <m:ctrlP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oxPr>
                                          <m:e>
                                            <m:argPr>
                                              <m:argSz m:val="-1"/>
                                            </m:argPr>
                                            <m:f>
                                              <m:fPr>
                                                <m:ctrl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den>
                                            </m:f>
                                            <m:nary>
                                              <m:naryPr>
                                                <m:chr m:val="∑"/>
                                                <m:ctrl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m:rPr>
                                                    <m:brk m:alnAt="23"/>
                                                  </m:rP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=1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400" b="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p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m:rPr>
                                                        <m:nor/>
                                                      </m:rPr>
                                                      <a:rPr lang="el-GR" sz="1400" b="0" i="1" dirty="0" smtClean="0">
                                                        <a:effectLst/>
                                                        <a:latin typeface="+mn-lt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400" b="0" i="1" smtClean="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nary>
                                          </m:e>
                                        </m:box>
                                      </m:e>
                                    </m:d>
                                  </m:e>
                                </m:rad>
                              </m:oMath>
                            </m:oMathPara>
                          </a14:m>
                          <a:endParaRPr lang="en-US" sz="14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Order</a:t>
                          </a:r>
                          <a:endPara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Based on true ref.(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4893162"/>
                      </a:ext>
                    </a:extLst>
                  </a:tr>
                  <a:tr h="533554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MAE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ctrlP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05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05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5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US" sz="105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nary>
                              </m:oMath>
                            </m:oMathPara>
                          </a14:m>
                          <a:endParaRPr lang="en-US" sz="14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Order</a:t>
                          </a:r>
                          <a:endPara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Based on true ref.(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48931869"/>
                      </a:ext>
                    </a:extLst>
                  </a:tr>
                  <a:tr h="558914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ME 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ctrlP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b="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oMath>
                            </m:oMathPara>
                          </a14:m>
                          <a:endParaRPr lang="en-US" sz="14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Order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Based on true ref.(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339438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FDC8DDEE-9B84-494F-A7BE-37608627B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377596"/>
                  </p:ext>
                </p:extLst>
              </p:nvPr>
            </p:nvGraphicFramePr>
            <p:xfrm>
              <a:off x="175202" y="1344209"/>
              <a:ext cx="8793595" cy="3540613"/>
            </p:xfrm>
            <a:graphic>
              <a:graphicData uri="http://schemas.openxmlformats.org/drawingml/2006/table">
                <a:tbl>
                  <a:tblPr firstRow="1" firstCol="1">
                    <a:tableStyleId>{68D230F3-CF80-4859-8CE7-A43EE81993B5}</a:tableStyleId>
                  </a:tblPr>
                  <a:tblGrid>
                    <a:gridCol w="859513">
                      <a:extLst>
                        <a:ext uri="{9D8B030D-6E8A-4147-A177-3AD203B41FA5}">
                          <a16:colId xmlns:a16="http://schemas.microsoft.com/office/drawing/2014/main" val="72215368"/>
                        </a:ext>
                      </a:extLst>
                    </a:gridCol>
                    <a:gridCol w="3605878">
                      <a:extLst>
                        <a:ext uri="{9D8B030D-6E8A-4147-A177-3AD203B41FA5}">
                          <a16:colId xmlns:a16="http://schemas.microsoft.com/office/drawing/2014/main" val="3046469451"/>
                        </a:ext>
                      </a:extLst>
                    </a:gridCol>
                    <a:gridCol w="1192565">
                      <a:extLst>
                        <a:ext uri="{9D8B030D-6E8A-4147-A177-3AD203B41FA5}">
                          <a16:colId xmlns:a16="http://schemas.microsoft.com/office/drawing/2014/main" val="3640970792"/>
                        </a:ext>
                      </a:extLst>
                    </a:gridCol>
                    <a:gridCol w="1213017">
                      <a:extLst>
                        <a:ext uri="{9D8B030D-6E8A-4147-A177-3AD203B41FA5}">
                          <a16:colId xmlns:a16="http://schemas.microsoft.com/office/drawing/2014/main" val="3109069907"/>
                        </a:ext>
                      </a:extLst>
                    </a:gridCol>
                    <a:gridCol w="1922622">
                      <a:extLst>
                        <a:ext uri="{9D8B030D-6E8A-4147-A177-3AD203B41FA5}">
                          <a16:colId xmlns:a16="http://schemas.microsoft.com/office/drawing/2014/main" val="733184033"/>
                        </a:ext>
                      </a:extLst>
                    </a:gridCol>
                  </a:tblGrid>
                  <a:tr h="260573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</a:rPr>
                            <a:t>Metric</a:t>
                          </a: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Definition</a:t>
                          </a: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Symmetry</a:t>
                          </a: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Scale/Order</a:t>
                          </a:r>
                        </a:p>
                      </a:txBody>
                      <a:tcPr marL="54704" marR="54704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</a:rPr>
                            <a:t>Comments</a:t>
                          </a: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6848526"/>
                      </a:ext>
                    </a:extLst>
                  </a:tr>
                  <a:tr h="260573">
                    <a:tc gridSpan="5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Error metrics</a:t>
                          </a:r>
                        </a:p>
                      </a:txBody>
                      <a:tcPr marL="54704" marR="54704" marT="0" marB="0"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9920535"/>
                      </a:ext>
                    </a:extLst>
                  </a:tr>
                  <a:tr h="260573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Bias(</a:t>
                          </a:r>
                          <a:r>
                            <a:rPr lang="el-GR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818" t="-226190" r="-120270" b="-137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Scale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6962" t="-226190" r="-316" b="-137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8403531"/>
                      </a:ext>
                    </a:extLst>
                  </a:tr>
                  <a:tr h="260573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Slope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818" t="-318605" r="-120270" b="-1241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N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Order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6962" t="-318605" r="-316" b="-12418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926121"/>
                      </a:ext>
                    </a:extLst>
                  </a:tr>
                  <a:tr h="260573"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Accuracy metrics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500" b="0" i="1" dirty="0">
                            <a:effectLst/>
                            <a:latin typeface="+mn-lt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822060"/>
                      </a:ext>
                    </a:extLst>
                  </a:tr>
                  <a:tr h="615061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</a:t>
                          </a:r>
                        </a:p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818" t="-220792" r="-120270" b="-3861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N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Order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6962" t="-220792" r="-316" b="-3861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3394025"/>
                      </a:ext>
                    </a:extLst>
                  </a:tr>
                  <a:tr h="5302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</a:rPr>
                            <a:t>RMSE</a:t>
                          </a: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818" t="-372414" r="-120270" b="-3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Order</a:t>
                          </a:r>
                          <a:endPara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6962" t="-372414" r="-316" b="-3482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4893162"/>
                      </a:ext>
                    </a:extLst>
                  </a:tr>
                  <a:tr h="533554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MAE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818" t="-467045" r="-120270" b="-244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Order</a:t>
                          </a:r>
                          <a:endPara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6962" t="-467045" r="-316" b="-2443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8931869"/>
                      </a:ext>
                    </a:extLst>
                  </a:tr>
                  <a:tr h="558914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ME 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818" t="-542391" r="-120270" b="-133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Order</a:t>
                          </a:r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704" marR="54704" marT="0" marB="0">
                        <a:lnT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3333C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6962" t="-542391" r="-316" b="-133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39438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D04AB-27FF-4083-AAB9-474EEF4C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BFB6125-7C70-4F0C-AE0E-555F8261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2"/>
            <a:ext cx="91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Performance Metrics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6F4C582-360F-437E-8E6B-68E85C12B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5"/>
    </mc:Choice>
    <mc:Fallback>
      <p:transition spd="slow" advTm="28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92B687-FBC1-4393-8729-14CC2ACEF524}"/>
              </a:ext>
            </a:extLst>
          </p:cNvPr>
          <p:cNvSpPr/>
          <p:nvPr/>
        </p:nvSpPr>
        <p:spPr>
          <a:xfrm>
            <a:off x="3777707" y="211050"/>
            <a:ext cx="2055371" cy="426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ts val="2513"/>
              </a:lnSpc>
              <a:defRPr/>
            </a:pPr>
            <a:r>
              <a:rPr lang="en-US" sz="3200" b="1" dirty="0"/>
              <a:t>Summary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DD4BE65-ED93-40CC-BC2D-BB8F1B875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3817"/>
            <a:ext cx="9015412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Project Objectives</a:t>
            </a:r>
            <a:r>
              <a:rPr lang="en-US" sz="2000" dirty="0"/>
              <a:t>: 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sz="1600" dirty="0"/>
              <a:t>Develop MAIAC-based algorithm for the atmospheric correction of OCI measurements over land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sz="1600" dirty="0"/>
              <a:t>Prototype and test developed algorithm with TROPOMI data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sz="1600" dirty="0"/>
              <a:t>Study possibility of extended aerosol retrievals, including height and spectral absorption, from the combination of OCI and </a:t>
            </a:r>
            <a:r>
              <a:rPr lang="en-US" sz="1600" dirty="0" err="1"/>
              <a:t>spectropolarimetric</a:t>
            </a:r>
            <a:r>
              <a:rPr lang="en-US" sz="1600" dirty="0"/>
              <a:t> data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Products</a:t>
            </a:r>
            <a:r>
              <a:rPr lang="en-US" sz="2000" dirty="0"/>
              <a:t>: 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sz="1600" b="1" u="sng" dirty="0"/>
              <a:t>Atmosphere</a:t>
            </a:r>
            <a:r>
              <a:rPr lang="en-US" sz="1600" dirty="0"/>
              <a:t>: </a:t>
            </a:r>
          </a:p>
          <a:p>
            <a:pPr marL="1657350" lvl="3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CM; WV; AOD; spectral imaginary refractive index (k, b) for smoke and dust;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sz="1600" b="1" u="sng" dirty="0"/>
              <a:t>Land Surface</a:t>
            </a:r>
            <a:r>
              <a:rPr lang="en-US" sz="1600" b="1" dirty="0"/>
              <a:t>: </a:t>
            </a:r>
          </a:p>
          <a:p>
            <a:pPr marL="1657350" lvl="3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K</a:t>
            </a:r>
            <a:r>
              <a:rPr lang="en-US" sz="1600" baseline="-25000" dirty="0"/>
              <a:t>iso</a:t>
            </a:r>
            <a:r>
              <a:rPr lang="en-US" sz="1600" dirty="0"/>
              <a:t>, </a:t>
            </a:r>
            <a:r>
              <a:rPr lang="en-US" sz="1600" dirty="0" err="1"/>
              <a:t>K</a:t>
            </a:r>
            <a:r>
              <a:rPr lang="en-US" sz="1600" baseline="-25000" dirty="0" err="1"/>
              <a:t>vol</a:t>
            </a:r>
            <a:r>
              <a:rPr lang="en-US" sz="1600" dirty="0"/>
              <a:t>, </a:t>
            </a:r>
            <a:r>
              <a:rPr lang="en-US" sz="1600" dirty="0" err="1"/>
              <a:t>K</a:t>
            </a:r>
            <a:r>
              <a:rPr lang="en-US" sz="1600" baseline="-25000" dirty="0" err="1"/>
              <a:t>geo</a:t>
            </a:r>
            <a:r>
              <a:rPr lang="en-US" sz="1600" dirty="0"/>
              <a:t> – coefficients of RTLS BRDF model (0.47, 0.55, 0.66, 0.87, 1.24, 2.13</a:t>
            </a:r>
            <a:r>
              <a:rPr lang="en-US" sz="1600" dirty="0">
                <a:sym typeface="Symbol" panose="05050102010706020507" pitchFamily="18" charset="2"/>
              </a:rPr>
              <a:t>m</a:t>
            </a:r>
            <a:r>
              <a:rPr lang="en-US" sz="1600" dirty="0"/>
              <a:t>). </a:t>
            </a:r>
          </a:p>
          <a:p>
            <a:pPr marL="1657350" lvl="3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Hyperspectral SR (BRF):  ~</a:t>
            </a:r>
            <a:r>
              <a:rPr lang="en-US" sz="1600" dirty="0">
                <a:solidFill>
                  <a:srgbClr val="0000FF"/>
                </a:solidFill>
              </a:rPr>
              <a:t>80-100 values per pixels </a:t>
            </a:r>
            <a:r>
              <a:rPr lang="en-US" sz="1600" dirty="0"/>
              <a:t>for 350-890nm range with 5nm step in atmospheric windows</a:t>
            </a:r>
          </a:p>
          <a:p>
            <a:pPr lvl="2"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CE068-56F7-46BC-A16D-38C8D2C1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8286217-4E1B-45E8-B0AE-96CAC63D7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1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0"/>
    </mc:Choice>
    <mc:Fallback>
      <p:transition spd="slow" advTm="1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48033" y="169472"/>
            <a:ext cx="8031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Project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72B7F-B5C8-4462-9EC2-BA937C9FECCA}"/>
              </a:ext>
            </a:extLst>
          </p:cNvPr>
          <p:cNvSpPr txBox="1"/>
          <p:nvPr/>
        </p:nvSpPr>
        <p:spPr>
          <a:xfrm>
            <a:off x="649912" y="1282559"/>
            <a:ext cx="822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1. Adapt MAIAC algorithm for the atmospheric correction of OCI 	measurements over land: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/>
              <a:t>Cloud/snow detection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/>
              <a:t>Smoke/Dust detection using OCI UV bands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/>
              <a:t>CWV and Aerosol algorithms 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/>
              <a:t>Extend AC to the full spectrum of bands offered by OCI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endParaRPr lang="en-US" b="1" dirty="0"/>
          </a:p>
          <a:p>
            <a:r>
              <a:rPr lang="en-US" b="1" dirty="0"/>
              <a:t>2. Prototype and test developed algorithm with TROPOMI data: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UV-Vis (270-495nm), near-IR (675-775nm) and SWIR (2305-2385nm)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spectral resolution (&lt; 0.6nm), spatial resolution (&lt; 3.5x7km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spectrally aggregate, and creating prototype of OCI (~7×7km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r>
              <a:rPr lang="en-US" dirty="0"/>
              <a:t>	</a:t>
            </a:r>
          </a:p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3. Study possibility of extended aerosol retrievals, including height and spectral absorption, from the combination of OCI and polarimetric data (no proposed deliverables)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0DF99-229D-4582-977F-06FA2ECA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B46DA9A-02C5-4149-A28F-0799045984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85"/>
    </mc:Choice>
    <mc:Fallback>
      <p:transition spd="slow" advTm="6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490DDF49-DB67-4F4B-AD3C-D5684435B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521675"/>
              </p:ext>
            </p:extLst>
          </p:nvPr>
        </p:nvGraphicFramePr>
        <p:xfrm>
          <a:off x="306415" y="849896"/>
          <a:ext cx="8654705" cy="612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0BB43E-52AC-462F-920D-8329FD1A07EA}"/>
              </a:ext>
            </a:extLst>
          </p:cNvPr>
          <p:cNvSpPr txBox="1"/>
          <p:nvPr/>
        </p:nvSpPr>
        <p:spPr>
          <a:xfrm>
            <a:off x="4371705" y="1180053"/>
            <a:ext cx="457909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b="1" i="0" dirty="0"/>
              <a:t>Developer of algorithm MAIAC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Over 10 years of work in RT theory and code development (codes SHARM [2000; 2005]; SHARM-3D [2005]; SHARM –IPC [2003]).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Broad expertise in remote sensing (atmospheric aerosol, water vapor; surface reflectance/BRDF/albedo; cloud/cloud shadow detection; snow detection and characterization);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On-orbit sensor calibration, cross-calibration and de-trending [2014b].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FA00B0A-5773-44C2-98A7-854206406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9472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Introduction of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FC016-B496-46F1-B519-538F84CE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89588-1C24-4518-AECC-C917E6860DF8}"/>
              </a:ext>
            </a:extLst>
          </p:cNvPr>
          <p:cNvSpPr txBox="1"/>
          <p:nvPr/>
        </p:nvSpPr>
        <p:spPr>
          <a:xfrm>
            <a:off x="4371704" y="2673821"/>
            <a:ext cx="457909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Co-developer of algorithm MAIAC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Expert knowledge of remote sensing, sensor calibration, data analysis and validation; development of MAIAC level 2 and level 3 products;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b="1" i="0" dirty="0"/>
              <a:t>Development of operational version of MAIAC: single thread and parallel processing;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1130A-8C9A-4941-9EF8-2BEBBE29D8C7}"/>
              </a:ext>
            </a:extLst>
          </p:cNvPr>
          <p:cNvSpPr txBox="1"/>
          <p:nvPr/>
        </p:nvSpPr>
        <p:spPr>
          <a:xfrm>
            <a:off x="4371704" y="4080396"/>
            <a:ext cx="457909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Leading expert in vector radiative transfer (IPOL, SORD).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Support of </a:t>
            </a:r>
            <a:r>
              <a:rPr lang="en-US" sz="1050" b="1" i="0" dirty="0"/>
              <a:t>MAIAC look-up tables</a:t>
            </a:r>
            <a:r>
              <a:rPr lang="en-US" sz="1050" i="0" dirty="0"/>
              <a:t>, including polarization and spherical geometry;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Atmospheric correction of polarized measurements, development of BPDF (bidirectional polarization distribution function) land models from POLDER.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622B1-A65F-45F3-AA15-55DED4975EB2}"/>
              </a:ext>
            </a:extLst>
          </p:cNvPr>
          <p:cNvSpPr txBox="1"/>
          <p:nvPr/>
        </p:nvSpPr>
        <p:spPr>
          <a:xfrm>
            <a:off x="4371704" y="5555733"/>
            <a:ext cx="457909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b="1" i="0" dirty="0"/>
              <a:t>Will do the main work on algorithm development, prototyping and testing</a:t>
            </a:r>
            <a:r>
              <a:rPr lang="en-US" sz="1050" i="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Contribute to reports and publications summarizing key findings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50" i="0" dirty="0"/>
              <a:t>At Yonsei, was responsible for the pre-operational algorithm and code for aerosol retrievals from GEMS; 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8337EB0-DA32-4780-B7F0-0F0D8D6E3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5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88"/>
    </mc:Choice>
    <mc:Fallback>
      <p:transition spd="slow" advTm="4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9477" y="1877676"/>
            <a:ext cx="8632825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sz="2400" b="1" dirty="0"/>
              <a:t>Status:</a:t>
            </a:r>
            <a:r>
              <a:rPr lang="en-US" sz="2000" dirty="0"/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MODIS: C6 available since May 2018; code for C6.1 re-processing in June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VIIRS: this summer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Geostationary: AHI-8 HIMAWARI well developed; ABI coming soon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PACE</a:t>
            </a:r>
          </a:p>
          <a:p>
            <a:pPr lvl="1">
              <a:spcAft>
                <a:spcPts val="600"/>
              </a:spcAft>
            </a:pPr>
            <a:endParaRPr lang="en-US" sz="1000" dirty="0"/>
          </a:p>
          <a:p>
            <a:pPr lvl="1">
              <a:spcAft>
                <a:spcPts val="600"/>
              </a:spcAft>
            </a:pPr>
            <a:r>
              <a:rPr lang="en-US" sz="2400" b="1" dirty="0"/>
              <a:t>Products (gridded – 1km MODIS: ~1-2km PACE):</a:t>
            </a:r>
            <a:r>
              <a:rPr lang="en-US" sz="2000" dirty="0"/>
              <a:t>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Atmosphere</a:t>
            </a:r>
            <a:r>
              <a:rPr lang="en-US" sz="2000" dirty="0"/>
              <a:t>: WV, CM, AOD, type (background/smoke/dust); </a:t>
            </a:r>
            <a:r>
              <a:rPr lang="en-US" sz="2000" dirty="0">
                <a:solidFill>
                  <a:srgbClr val="0000FF"/>
                </a:solidFill>
              </a:rPr>
              <a:t>spectral imaginary refractive index (k, b) for smoke and dust</a:t>
            </a:r>
            <a:r>
              <a:rPr lang="en-US" sz="2000" dirty="0"/>
              <a:t>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Land Surface</a:t>
            </a:r>
            <a:r>
              <a:rPr lang="en-US" sz="2000" dirty="0"/>
              <a:t>: spectral BRDF (RTLS at 0.47, 0.55, 0.66, 0.87, 1.24, 2.13</a:t>
            </a:r>
            <a:r>
              <a:rPr lang="en-US" sz="2000" dirty="0">
                <a:sym typeface="Symbol" panose="05050102010706020507" pitchFamily="18" charset="2"/>
              </a:rPr>
              <a:t>m</a:t>
            </a:r>
            <a:r>
              <a:rPr lang="en-US" sz="2000" dirty="0"/>
              <a:t>, naturally gap-filled), </a:t>
            </a:r>
            <a:r>
              <a:rPr lang="en-US" sz="2000" dirty="0">
                <a:solidFill>
                  <a:srgbClr val="0000FF"/>
                </a:solidFill>
              </a:rPr>
              <a:t>hyperspectral SR </a:t>
            </a:r>
            <a:r>
              <a:rPr lang="en-US" sz="2000" dirty="0"/>
              <a:t>(BRF);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6FAB077-1AB8-4014-834C-87E9A8C61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51" y="242779"/>
            <a:ext cx="83302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Multi-Angle Implementation of Atmospheric Correction (MAIAC): General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C8961-11F5-42D6-846D-A575361D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A97658A4-A0BA-4993-9388-DB67C6A22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40"/>
    </mc:Choice>
    <mc:Fallback>
      <p:transition spd="slow" advTm="8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086" y="1143280"/>
            <a:ext cx="843698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Grid TOA L1B data to 1km fixed grid – work with polar-orbit data as “geostationary-like”;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Sliding window algorithm – store 4-16 last days of measurements in memory;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RT with fully coupled BRDF model;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Accumulate surface-related information for each grid cell (spectral BRDF, spatial variability, spectral ratios etc.) </a:t>
            </a:r>
            <a:r>
              <a:rPr lang="en-US" sz="2000" i="0" dirty="0">
                <a:sym typeface="Symbol" panose="05050102010706020507" pitchFamily="18" charset="2"/>
              </a:rPr>
              <a:t></a:t>
            </a:r>
            <a:r>
              <a:rPr lang="en-US" sz="2000" dirty="0">
                <a:sym typeface="Symbol" panose="05050102010706020507" pitchFamily="18" charset="2"/>
              </a:rPr>
              <a:t> improved cloud/snow detection and global aerosol retrievals over dark and bright surfaces</a:t>
            </a: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7E7EE5-6B4A-4554-881B-22391EB4FC0F}"/>
              </a:ext>
            </a:extLst>
          </p:cNvPr>
          <p:cNvGrpSpPr/>
          <p:nvPr/>
        </p:nvGrpSpPr>
        <p:grpSpPr>
          <a:xfrm>
            <a:off x="339500" y="5257670"/>
            <a:ext cx="8029698" cy="1453697"/>
            <a:chOff x="158268" y="5298859"/>
            <a:chExt cx="8029698" cy="145369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3B0BADC-0C5F-4CF2-96CB-2B054B550AA4}"/>
                </a:ext>
              </a:extLst>
            </p:cNvPr>
            <p:cNvCxnSpPr/>
            <p:nvPr/>
          </p:nvCxnSpPr>
          <p:spPr bwMode="auto">
            <a:xfrm flipV="1">
              <a:off x="888023" y="6312877"/>
              <a:ext cx="64359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328456-FA3E-49F1-B96F-914D951124E0}"/>
                </a:ext>
              </a:extLst>
            </p:cNvPr>
            <p:cNvSpPr txBox="1"/>
            <p:nvPr/>
          </p:nvSpPr>
          <p:spPr>
            <a:xfrm>
              <a:off x="158268" y="6110662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SRC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AF8A7D7-D37F-487C-9F3F-7C01DF77B8F4}"/>
                </a:ext>
              </a:extLst>
            </p:cNvPr>
            <p:cNvCxnSpPr/>
            <p:nvPr/>
          </p:nvCxnSpPr>
          <p:spPr bwMode="auto">
            <a:xfrm flipV="1">
              <a:off x="908543" y="5911381"/>
              <a:ext cx="64359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CE84FA-98E6-4DF8-AAD7-8621A66E385A}"/>
                </a:ext>
              </a:extLst>
            </p:cNvPr>
            <p:cNvCxnSpPr/>
            <p:nvPr/>
          </p:nvCxnSpPr>
          <p:spPr bwMode="auto">
            <a:xfrm flipV="1">
              <a:off x="1673447" y="5515741"/>
              <a:ext cx="51206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CE8704-C8BD-4EEF-9262-876D9BA66730}"/>
                </a:ext>
              </a:extLst>
            </p:cNvPr>
            <p:cNvSpPr txBox="1"/>
            <p:nvPr/>
          </p:nvSpPr>
          <p:spPr>
            <a:xfrm>
              <a:off x="800100" y="6383224"/>
              <a:ext cx="6468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1          2          3          4          5          6          7          8          9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54A3A9E-6247-47B7-90EC-0DB5BE9C9F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0437" y="5829299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9DA8FD-667D-4582-821D-F9606D60CE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22476" y="5832230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730FE3-46A1-47C0-A8AC-C178237F59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53608" y="5835160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F79D896-ED69-45C2-A69F-7985136EEF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91507" y="5846884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3FE24BB-178C-4729-8C8A-3E66066872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45368" y="5841021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9DB6C47-D447-4DA3-94AB-F53EE174F5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14852" y="5439506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7E9951F-FB0B-4E44-8CCF-AD21C209D5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38852" y="5433645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00253D4-9EB2-4E1A-96D3-2BB288A814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71644" y="5445368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914A73-CC58-420E-8874-8B9E7E3BE6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6160" y="5442437"/>
              <a:ext cx="137160" cy="1371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E8E7E68-5D78-4112-92EA-2325587A51CF}"/>
                </a:ext>
              </a:extLst>
            </p:cNvPr>
            <p:cNvCxnSpPr>
              <a:stCxn id="17" idx="4"/>
            </p:cNvCxnSpPr>
            <p:nvPr/>
          </p:nvCxnSpPr>
          <p:spPr bwMode="auto">
            <a:xfrm>
              <a:off x="2460087" y="5984044"/>
              <a:ext cx="1759" cy="31124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8361507-C63F-4547-A8CF-31D1B5FB9061}"/>
                </a:ext>
              </a:extLst>
            </p:cNvPr>
            <p:cNvCxnSpPr/>
            <p:nvPr/>
          </p:nvCxnSpPr>
          <p:spPr bwMode="auto">
            <a:xfrm>
              <a:off x="4028034" y="5969393"/>
              <a:ext cx="1759" cy="31124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4A6B49-D537-4950-A939-7828BFE79B45}"/>
                </a:ext>
              </a:extLst>
            </p:cNvPr>
            <p:cNvCxnSpPr/>
            <p:nvPr/>
          </p:nvCxnSpPr>
          <p:spPr bwMode="auto">
            <a:xfrm>
              <a:off x="5513949" y="5978182"/>
              <a:ext cx="1759" cy="31124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BC62C5D-1D6E-4B75-87C8-2A28BEACCC18}"/>
                </a:ext>
              </a:extLst>
            </p:cNvPr>
            <p:cNvCxnSpPr/>
            <p:nvPr/>
          </p:nvCxnSpPr>
          <p:spPr bwMode="auto">
            <a:xfrm>
              <a:off x="6991056" y="5969391"/>
              <a:ext cx="1759" cy="31124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9391830-3D01-48AB-A5FC-C97414353AF9}"/>
                </a:ext>
              </a:extLst>
            </p:cNvPr>
            <p:cNvCxnSpPr/>
            <p:nvPr/>
          </p:nvCxnSpPr>
          <p:spPr bwMode="auto">
            <a:xfrm>
              <a:off x="3213327" y="5576687"/>
              <a:ext cx="1759" cy="73152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717FD60-E8C9-40CC-9444-37241435E306}"/>
                </a:ext>
              </a:extLst>
            </p:cNvPr>
            <p:cNvCxnSpPr/>
            <p:nvPr/>
          </p:nvCxnSpPr>
          <p:spPr bwMode="auto">
            <a:xfrm>
              <a:off x="4743188" y="5585479"/>
              <a:ext cx="1759" cy="73152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EE1C25C-F00F-4EAC-B1F1-41A0F3DA03C3}"/>
                </a:ext>
              </a:extLst>
            </p:cNvPr>
            <p:cNvCxnSpPr/>
            <p:nvPr/>
          </p:nvCxnSpPr>
          <p:spPr bwMode="auto">
            <a:xfrm>
              <a:off x="6290635" y="5559102"/>
              <a:ext cx="1759" cy="73152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90A4C7-1A1E-4429-8F75-D5B6CACCF390}"/>
                </a:ext>
              </a:extLst>
            </p:cNvPr>
            <p:cNvSpPr txBox="1"/>
            <p:nvPr/>
          </p:nvSpPr>
          <p:spPr>
            <a:xfrm>
              <a:off x="7362099" y="6359777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month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522C1A-24F2-4BC2-831C-F7082ECD2793}"/>
                </a:ext>
              </a:extLst>
            </p:cNvPr>
            <p:cNvSpPr txBox="1"/>
            <p:nvPr/>
          </p:nvSpPr>
          <p:spPr>
            <a:xfrm>
              <a:off x="512884" y="5691582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754D90-ADAE-4AD8-B02E-DB9D7D13D896}"/>
                </a:ext>
              </a:extLst>
            </p:cNvPr>
            <p:cNvSpPr txBox="1"/>
            <p:nvPr/>
          </p:nvSpPr>
          <p:spPr>
            <a:xfrm>
              <a:off x="1245583" y="529885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C0A2ECB-EB60-404C-A615-FD0DF7C8729B}"/>
              </a:ext>
            </a:extLst>
          </p:cNvPr>
          <p:cNvSpPr txBox="1"/>
          <p:nvPr/>
        </p:nvSpPr>
        <p:spPr>
          <a:xfrm>
            <a:off x="893049" y="4695911"/>
            <a:ext cx="747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Use Dynamic Minimum Reflectance Method to Characterize Surface Spectral Ratios, </a:t>
            </a:r>
          </a:p>
          <a:p>
            <a:r>
              <a:rPr lang="en-US" sz="1400" dirty="0"/>
              <a:t>			SRC = R</a:t>
            </a:r>
            <a:r>
              <a:rPr lang="en-US" sz="1400" baseline="-25000" dirty="0"/>
              <a:t>0.47</a:t>
            </a:r>
            <a:r>
              <a:rPr lang="en-US" sz="1400" dirty="0"/>
              <a:t>/R</a:t>
            </a:r>
            <a:r>
              <a:rPr lang="en-US" sz="1400" baseline="-25000" dirty="0"/>
              <a:t>2.13</a:t>
            </a:r>
            <a:r>
              <a:rPr lang="en-US" sz="1400" dirty="0"/>
              <a:t> 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3300192B-A130-4DA0-A8C2-DF0E64EE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2"/>
            <a:ext cx="91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MAIAC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F1A94-AF61-40C3-A26D-93093E52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D61234D-B605-435F-9A68-5C33978F84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8"/>
    </mc:Choice>
    <mc:Fallback>
      <p:transition spd="slow" advTm="5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6" y="4400288"/>
            <a:ext cx="4491038" cy="238125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77"/>
          <a:stretch/>
        </p:blipFill>
        <p:spPr>
          <a:xfrm>
            <a:off x="4663440" y="4400288"/>
            <a:ext cx="4389120" cy="23812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9246" y="1298949"/>
            <a:ext cx="5857875" cy="2857500"/>
            <a:chOff x="1643061" y="1479417"/>
            <a:chExt cx="5857875" cy="2857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061" y="1479417"/>
              <a:ext cx="5857875" cy="2857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303" y="18831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R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48274" y="461575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bias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9312" y="461575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rmse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73" y="1295796"/>
            <a:ext cx="2995613" cy="2819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2841" y="856193"/>
            <a:ext cx="7856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Lyapustin, A., et al..: MODIS Collection 6 MAIAC Algorithm, AMT,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7410" y="118724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 = ±0.05 ±0.1AOD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15" y="4156449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Bias is regionally clustered. Will be fixed in C6.1.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B6FFC2-2D2A-47F5-A358-67F9FBB91486}"/>
              </a:ext>
            </a:extLst>
          </p:cNvPr>
          <p:cNvSpPr txBox="1"/>
          <p:nvPr/>
        </p:nvSpPr>
        <p:spPr>
          <a:xfrm>
            <a:off x="431515" y="11111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(2000-2016)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1296-5FAA-4431-817B-710A1B48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096BBCA-93D9-4DC3-98B3-4F3C06D82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9472"/>
            <a:ext cx="91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Aerosol Validation: AERONET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7CE8EEF-B00B-4C4B-8533-3608A13CA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3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7"/>
    </mc:Choice>
    <mc:Fallback>
      <p:transition spd="slow" advTm="2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74196"/>
            <a:ext cx="9144000" cy="8429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 dirty="0"/>
              <a:t>Global Over Land Inter-Comparison </a:t>
            </a:r>
          </a:p>
          <a:p>
            <a:r>
              <a:rPr lang="en-US" sz="1800" b="1" kern="0" dirty="0"/>
              <a:t>1×1</a:t>
            </a:r>
            <a:r>
              <a:rPr lang="en-US" sz="1800" b="1" i="0" kern="0" dirty="0">
                <a:sym typeface="Symbol" panose="05050102010706020507" pitchFamily="18" charset="2"/>
              </a:rPr>
              <a:t></a:t>
            </a:r>
            <a:r>
              <a:rPr lang="en-US" sz="1800" b="1" kern="0" dirty="0"/>
              <a:t>, time-resolved </a:t>
            </a:r>
            <a:endParaRPr lang="en-US" sz="1800" i="0" kern="0" dirty="0"/>
          </a:p>
        </p:txBody>
      </p:sp>
      <p:pic>
        <p:nvPicPr>
          <p:cNvPr id="4" name="Picture 3" descr="taylor_obs_Aqua-DT_Aqua-DB_Aqua-MAIAC_Aqua-BayesDT_Terra-DT_Terra-DB_Terra-MAIAC_Terra-BayesDT_AATSR-FMI_AATSR-RAL_AATSR-SU_AVHRR_SeaWiFS_OMAERUV-NASA_POLDER-SRON_POLDER-GRASP_world_od550a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3" y="952353"/>
            <a:ext cx="5811648" cy="5476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5766" y="4198303"/>
            <a:ext cx="718861" cy="286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MAIAC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2436" y="3417924"/>
            <a:ext cx="393868" cy="286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DT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3756737" y="4126134"/>
            <a:ext cx="326839" cy="18592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6353726">
            <a:off x="4268302" y="3698676"/>
            <a:ext cx="399544" cy="20995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19550446">
            <a:off x="4037973" y="3793873"/>
            <a:ext cx="275851" cy="16756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3979" y="3517100"/>
            <a:ext cx="413247" cy="286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DB</a:t>
            </a:r>
          </a:p>
        </p:txBody>
      </p:sp>
      <p:sp>
        <p:nvSpPr>
          <p:cNvPr id="5" name="TextBox 16"/>
          <p:cNvSpPr txBox="1"/>
          <p:nvPr/>
        </p:nvSpPr>
        <p:spPr>
          <a:xfrm>
            <a:off x="5702744" y="5720803"/>
            <a:ext cx="2590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Nick Schutgens &amp; AEROSAT team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523" y="6132136"/>
            <a:ext cx="865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MAIAC shows the best correlation and </a:t>
            </a:r>
            <a:r>
              <a:rPr lang="en-US" b="1" dirty="0" err="1">
                <a:latin typeface="Comic Sans MS" panose="030F0702030302020204" pitchFamily="66" charset="0"/>
              </a:rPr>
              <a:t>rmse</a:t>
            </a:r>
            <a:r>
              <a:rPr lang="en-US" dirty="0">
                <a:latin typeface="Comic Sans MS" panose="030F0702030302020204" pitchFamily="66" charset="0"/>
              </a:rPr>
              <a:t> against AERONET among operational aerosol products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40337C-EA23-4EB4-B4CD-0FFC836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7B94A4D1-0E29-4B41-9E6F-B28398919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2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3"/>
    </mc:Choice>
    <mc:Fallback>
      <p:transition spd="slow" advTm="2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28970" y="174196"/>
            <a:ext cx="7070925" cy="8429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kern="0" dirty="0"/>
              <a:t>Air Quality and Exposure Assessment for Health Studies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2095" y="5914423"/>
            <a:ext cx="865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From: </a:t>
            </a:r>
            <a:r>
              <a:rPr lang="en-US" sz="1600" i="0" dirty="0">
                <a:latin typeface="Arial Narrow" panose="020B0606020202030204" pitchFamily="34" charset="0"/>
              </a:rPr>
              <a:t>M. Hammer, </a:t>
            </a:r>
            <a:r>
              <a:rPr lang="en-CA" sz="1600" i="0" dirty="0">
                <a:latin typeface="Arial Narrow" panose="020B0606020202030204" pitchFamily="34" charset="0"/>
              </a:rPr>
              <a:t>A. van Donkelaar, R.V. Martin</a:t>
            </a:r>
            <a:r>
              <a:rPr lang="en-US" sz="1600" i="0" dirty="0">
                <a:latin typeface="Arial Narrow" panose="020B0606020202030204" pitchFamily="34" charset="0"/>
              </a:rPr>
              <a:t> et al</a:t>
            </a:r>
            <a:r>
              <a:rPr lang="en-US" sz="1600" b="1" i="0" dirty="0">
                <a:latin typeface="Arial Narrow" panose="020B0606020202030204" pitchFamily="34" charset="0"/>
              </a:rPr>
              <a:t>., </a:t>
            </a:r>
            <a:r>
              <a:rPr lang="en-CA" sz="1600" b="1" i="0" dirty="0">
                <a:latin typeface="Arial Narrow" panose="020B0606020202030204" pitchFamily="34" charset="0"/>
              </a:rPr>
              <a:t>Improved Global Estimates of Fine Particulate Matter Concentrations and Trends Derived from Updated Satellite Retrievals, Modeling Advances, and Additional Ground-Based Monitors</a:t>
            </a:r>
            <a:r>
              <a:rPr lang="en-CA" sz="1600" b="1" dirty="0">
                <a:latin typeface="Arial Narrow" panose="020B0606020202030204" pitchFamily="34" charset="0"/>
              </a:rPr>
              <a:t>, ES&amp;T, in review.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DB544E-5561-284E-8538-25054AEABA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71" y="1803712"/>
            <a:ext cx="5170170" cy="3868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6114" y="2612572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MAIAC:</a:t>
            </a:r>
            <a:r>
              <a:rPr lang="en-US" b="1" dirty="0"/>
              <a:t>	</a:t>
            </a:r>
            <a:r>
              <a:rPr lang="en-US" b="1" dirty="0">
                <a:solidFill>
                  <a:srgbClr val="0000FF"/>
                </a:solidFill>
              </a:rPr>
              <a:t>27%</a:t>
            </a:r>
          </a:p>
          <a:p>
            <a:r>
              <a:rPr lang="en-US" dirty="0"/>
              <a:t>DT:	14%</a:t>
            </a:r>
          </a:p>
          <a:p>
            <a:r>
              <a:rPr lang="en-US" dirty="0"/>
              <a:t>DB:	15%</a:t>
            </a:r>
          </a:p>
          <a:p>
            <a:r>
              <a:rPr lang="en-US" dirty="0"/>
              <a:t>MISR:	7%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9029" y="1373049"/>
            <a:ext cx="521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Weighting for Global Estimates of PM</a:t>
            </a:r>
            <a:r>
              <a:rPr lang="en-US" baseline="-25000" dirty="0"/>
              <a:t>2.5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7982" y="1803712"/>
            <a:ext cx="281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Weights ~ </a:t>
            </a:r>
          </a:p>
          <a:p>
            <a:pPr algn="ctr"/>
            <a:r>
              <a:rPr lang="en-US" dirty="0"/>
              <a:t>accuracy &amp; coverage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2802F-D086-41ED-B828-FECC70BB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A90A96F-B0CF-4A7F-BC2D-E3DBF3896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92"/>
    </mc:Choice>
    <mc:Fallback>
      <p:transition spd="slow" advTm="5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>
            <a:extLst>
              <a:ext uri="{FF2B5EF4-FFF2-40B4-BE49-F238E27FC236}">
                <a16:creationId xmlns:a16="http://schemas.microsoft.com/office/drawing/2014/main" id="{E6936B8E-34C3-4A96-9E79-F0691021E7BB}"/>
              </a:ext>
            </a:extLst>
          </p:cNvPr>
          <p:cNvSpPr txBox="1"/>
          <p:nvPr/>
        </p:nvSpPr>
        <p:spPr>
          <a:xfrm>
            <a:off x="2945480" y="606145"/>
            <a:ext cx="3314265" cy="40347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0" compatLnSpc="0">
            <a:spAutoFit/>
          </a:bodyPr>
          <a:lstStyle/>
          <a:p>
            <a:pPr defTabSz="829452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7" b="1" i="0" kern="0" dirty="0">
                <a:solidFill>
                  <a:srgbClr val="000000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MCD19               MOD09 </a:t>
            </a:r>
            <a:endParaRPr lang="en-US" sz="2177" b="1" i="0" dirty="0">
              <a:solidFill>
                <a:srgbClr val="000000"/>
              </a:solidFill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63B1B6-0D1B-4867-B712-5F9A33CF55F7}"/>
              </a:ext>
            </a:extLst>
          </p:cNvPr>
          <p:cNvGrpSpPr>
            <a:grpSpLocks noChangeAspect="1"/>
          </p:cNvGrpSpPr>
          <p:nvPr/>
        </p:nvGrpSpPr>
        <p:grpSpPr>
          <a:xfrm>
            <a:off x="520745" y="881890"/>
            <a:ext cx="8166055" cy="4272410"/>
            <a:chOff x="87924" y="1072154"/>
            <a:chExt cx="6000230" cy="3139269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D84A2DC5-B8BC-43C3-8969-F762149A1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 l="11337" t="7416" r="9012" b="9736"/>
            <a:stretch>
              <a:fillRect/>
            </a:stretch>
          </p:blipFill>
          <p:spPr>
            <a:xfrm>
              <a:off x="87924" y="1072154"/>
              <a:ext cx="1494676" cy="155468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C0B2E0-FE38-4D2C-BD5E-0F1D4E0DA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873"/>
            <a:stretch>
              <a:fillRect/>
            </a:stretch>
          </p:blipFill>
          <p:spPr>
            <a:xfrm>
              <a:off x="1573740" y="1157698"/>
              <a:ext cx="1494676" cy="146946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63CB861C-83ED-4496-90ED-DD7F6076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7654" t="53492" r="1163" b="2114"/>
            <a:stretch>
              <a:fillRect/>
            </a:stretch>
          </p:blipFill>
          <p:spPr>
            <a:xfrm>
              <a:off x="3061811" y="1157698"/>
              <a:ext cx="1450978" cy="143856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5BAD0C5-8A66-4244-9667-EBB5FAA4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91774" y="1157699"/>
              <a:ext cx="1496380" cy="143354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C2F3954-D7E3-491B-B678-677884B58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/>
              <a:alphaModFix/>
            </a:blip>
            <a:srcRect l="11768" t="11050" r="12474" b="7762"/>
            <a:stretch/>
          </p:blipFill>
          <p:spPr>
            <a:xfrm>
              <a:off x="117091" y="2673600"/>
              <a:ext cx="1417247" cy="151884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98D27DB6-DD0E-4EB2-8C71-50DDE2CDE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98" t="-63" r="2051" b="1807"/>
            <a:stretch/>
          </p:blipFill>
          <p:spPr>
            <a:xfrm>
              <a:off x="1583399" y="2662048"/>
              <a:ext cx="1473936" cy="150339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6EA3622C-54B9-41FD-9116-3D268C5D4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7036" t="8453" r="362"/>
            <a:stretch/>
          </p:blipFill>
          <p:spPr>
            <a:xfrm>
              <a:off x="3049463" y="2669922"/>
              <a:ext cx="1513810" cy="154150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FF2706F0-895B-41C9-9D0B-F2015115DD33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63273" y="2662048"/>
              <a:ext cx="1523394" cy="1503394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9" name="Text Box 4">
            <a:extLst>
              <a:ext uri="{FF2B5EF4-FFF2-40B4-BE49-F238E27FC236}">
                <a16:creationId xmlns:a16="http://schemas.microsoft.com/office/drawing/2014/main" id="{7D004200-C4B6-4EE4-ADDB-BC44383F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Surface Reflectance</a:t>
            </a:r>
            <a:r>
              <a:rPr lang="ko-KR" altLang="en-US" sz="3200" b="1" dirty="0"/>
              <a:t> </a:t>
            </a:r>
            <a:r>
              <a:rPr lang="en-US" altLang="ko-KR" sz="3200" b="1" dirty="0"/>
              <a:t>Validation</a:t>
            </a:r>
            <a:endParaRPr lang="en-US" sz="2000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D3DEBCB-4A46-4035-99A0-DD6460656CAF}"/>
              </a:ext>
            </a:extLst>
          </p:cNvPr>
          <p:cNvSpPr/>
          <p:nvPr/>
        </p:nvSpPr>
        <p:spPr>
          <a:xfrm>
            <a:off x="560440" y="5107921"/>
            <a:ext cx="754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Feng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Lyapustin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"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Near-global Evaluation of MODIS Multi-Angle Implementation of Atmospheric Correction (MAIAC) Daily Surface Reflectance Product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Rem. Sens. Env, 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review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3BCD0F2-B124-4F99-9D2D-D10EA74CBC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104900" cy="914400"/>
          </a:xfrm>
          <a:prstGeom prst="rect">
            <a:avLst/>
          </a:prstGeom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BB540F02-7546-4636-A9FA-7AB504FE441C}"/>
              </a:ext>
            </a:extLst>
          </p:cNvPr>
          <p:cNvSpPr txBox="1">
            <a:spLocks/>
          </p:cNvSpPr>
          <p:nvPr/>
        </p:nvSpPr>
        <p:spPr bwMode="auto">
          <a:xfrm>
            <a:off x="806861" y="5538411"/>
            <a:ext cx="7541702" cy="122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050" b="1" i="0" kern="0" dirty="0"/>
              <a:t>QA filters for MCD19A1</a:t>
            </a:r>
          </a:p>
          <a:p>
            <a:pPr marL="0" indent="0">
              <a:buNone/>
            </a:pPr>
            <a:r>
              <a:rPr lang="en-US" sz="1050" i="0" kern="0" dirty="0"/>
              <a:t>      1) QA. </a:t>
            </a:r>
            <a:r>
              <a:rPr lang="en-US" sz="1050" i="0" kern="0" dirty="0" err="1"/>
              <a:t>AODLevel</a:t>
            </a:r>
            <a:r>
              <a:rPr lang="en-US" sz="1050" i="0" kern="0" dirty="0"/>
              <a:t>=low(0),  2) </a:t>
            </a:r>
            <a:r>
              <a:rPr lang="en-US" sz="1050" i="0" kern="0" dirty="0" err="1"/>
              <a:t>QA.AdjacencyMask</a:t>
            </a:r>
            <a:r>
              <a:rPr lang="en-US" sz="1050" i="0" kern="0" dirty="0"/>
              <a:t>=Clear,  3) </a:t>
            </a:r>
            <a:r>
              <a:rPr lang="en-US" sz="1050" i="0" kern="0" dirty="0" err="1"/>
              <a:t>QA.AlgorithmInitializeStatus</a:t>
            </a:r>
            <a:r>
              <a:rPr lang="en-US" sz="1050" i="0" kern="0" dirty="0"/>
              <a:t>=initialized(0)</a:t>
            </a:r>
          </a:p>
          <a:p>
            <a:pPr marL="0" indent="0">
              <a:buNone/>
            </a:pPr>
            <a:r>
              <a:rPr lang="en-US" sz="1050" b="1" i="0" kern="0" dirty="0"/>
              <a:t>QA filters for MOD09</a:t>
            </a:r>
          </a:p>
          <a:p>
            <a:pPr marL="0" indent="0">
              <a:buNone/>
            </a:pPr>
            <a:r>
              <a:rPr lang="en-US" sz="1050" i="0" kern="0" dirty="0"/>
              <a:t>     1) Cloud: 0,  2) shadow: 0,  3) Cirrus: 00,  4) Adjacency to cloud: 0,  5) AOD: 00/01,  </a:t>
            </a:r>
          </a:p>
          <a:p>
            <a:pPr marL="0" indent="0">
              <a:buNone/>
            </a:pPr>
            <a:r>
              <a:rPr lang="en-US" sz="1050" i="0" kern="0" dirty="0"/>
              <a:t>     6) Internal cloud flag,  7) Fire flag,  8) MODLAND QA bits: 00,  9) band1qa/band2qa: 00,  10) Atm. Corr. Corrected: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9B09F-AAF4-4B41-811C-B653D66C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DAD6-31E6-412E-AAE6-9C5A960835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788DD737-CAC9-4311-A868-339A43547E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7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21"/>
    </mc:Choice>
    <mc:Fallback>
      <p:transition spd="slow" advTm="4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25977</TotalTime>
  <Words>1946</Words>
  <Application>Microsoft Office PowerPoint</Application>
  <PresentationFormat>On-screen Show (4:3)</PresentationFormat>
  <Paragraphs>313</Paragraphs>
  <Slides>14</Slides>
  <Notes>7</Notes>
  <HiddenSlides>0</HiddenSlides>
  <MMClips>14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Narrow</vt:lpstr>
      <vt:lpstr>Calibri</vt:lpstr>
      <vt:lpstr>Cambria Math</vt:lpstr>
      <vt:lpstr>Comic Sans MS</vt:lpstr>
      <vt:lpstr>Liberation Sans</vt:lpstr>
      <vt:lpstr>Liberation Serif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Lyapustin, Alexei I. (GSFC-6130)</cp:lastModifiedBy>
  <cp:revision>871</cp:revision>
  <dcterms:created xsi:type="dcterms:W3CDTF">2005-10-14T20:31:41Z</dcterms:created>
  <dcterms:modified xsi:type="dcterms:W3CDTF">2020-05-22T22:16:34Z</dcterms:modified>
</cp:coreProperties>
</file>