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25" r:id="rId2"/>
    <p:sldId id="837" r:id="rId3"/>
    <p:sldId id="809" r:id="rId4"/>
    <p:sldId id="294" r:id="rId5"/>
    <p:sldId id="296" r:id="rId6"/>
    <p:sldId id="811" r:id="rId7"/>
    <p:sldId id="317" r:id="rId8"/>
    <p:sldId id="328" r:id="rId9"/>
    <p:sldId id="838" r:id="rId10"/>
    <p:sldId id="819" r:id="rId11"/>
    <p:sldId id="833" r:id="rId12"/>
    <p:sldId id="834" r:id="rId13"/>
    <p:sldId id="842" r:id="rId14"/>
    <p:sldId id="329" r:id="rId15"/>
    <p:sldId id="839" r:id="rId16"/>
    <p:sldId id="840" r:id="rId17"/>
    <p:sldId id="841" r:id="rId18"/>
    <p:sldId id="845" r:id="rId19"/>
    <p:sldId id="844" r:id="rId20"/>
    <p:sldId id="836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581"/>
    <p:restoredTop sz="90042"/>
  </p:normalViewPr>
  <p:slideViewPr>
    <p:cSldViewPr>
      <p:cViewPr varScale="1">
        <p:scale>
          <a:sx n="112" d="100"/>
          <a:sy n="112" d="100"/>
        </p:scale>
        <p:origin x="227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1F36EE-48BD-E74C-95BA-33FD52F282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E540C-A256-CF4B-A5E6-1FA30E86A3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47DB81-7177-ED41-9244-E4ED340608B3}" type="datetimeFigureOut">
              <a:rPr lang="en-US" altLang="en-US"/>
              <a:pPr>
                <a:defRPr/>
              </a:pPr>
              <a:t>5/19/20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F6F1D-766B-9849-947D-1330C26727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D03CB-2AE7-C642-AE5F-CEE71AA122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BADCA84-4C2B-EC45-BC56-DA9E86888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5C9023-6A7F-C64B-BB9D-B2B71C7BF6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CFE170-08AE-7741-9581-F1A2557AF63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0D85A0-E7C5-664C-9493-429FE534956A}" type="datetimeFigureOut">
              <a:rPr lang="en-US" altLang="en-US"/>
              <a:pPr>
                <a:defRPr/>
              </a:pPr>
              <a:t>5/19/20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6A0802-97C5-7F43-8669-05632C4137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E33108A-3C8C-BE49-B606-346FBA2B0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95885-DBC1-A041-80A7-609FB53B23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A0CE6-C9F1-A74D-B214-470257BBB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4DD7FF8-5D82-A147-85E1-2DC82D2F8F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6F9C0803-E72D-8E49-A221-42DE76A60D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CE07B6F-3A33-9442-B727-B02DEC1D215D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E0CAFCA-8133-0042-921B-E9536E7D1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B702BD4-858A-AE4F-9778-9BB351647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2C806F80-9FE3-4A42-8534-1F280609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20F9D7A-E5CC-1A43-A764-9318330AAF05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AD97838-A3DF-AF46-8A5A-4A8D72C97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038D728-211A-BC47-960F-96CF547A4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E0B12FCC-568F-8C40-A8EF-5C3A68747E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953EF93-B1F5-D743-8660-CAC178F33BA9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A670F127-30EB-B44C-887E-8F49592052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69BCA19C-13ED-0B48-A23E-C967D1D0B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6FFFEDB7-6C75-9546-AF37-5100100CD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19EACC3-0F1E-3F44-B8F4-35B334482517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79A9F884-8043-5A42-8F70-FEE6856C4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1C2EEA60-5577-6546-AC9A-F0687580E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8621097A-E55F-5D4C-B56B-7D18AD4B76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6BCDAC4-8A46-2743-9D81-869F8B2A22AC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075A30F1-87EC-284A-9C54-8EFB8E97E0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1EB109FB-8223-4648-AA63-BBFFA71F8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14B2A95-BCA5-A047-8A2C-B9B4C41D5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57E600F-6BEA-3B41-A30C-0ADC02D7580A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A6678783-04E4-D34F-A3B8-34434568C3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0BDA1E4-3D40-7145-AD3D-EE3ED5016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D3BC3862-FF54-4B4B-AC35-ECA2751BAB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2CE8F7D-678C-0D45-A070-E76DCEEA8CE1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9F2312E8-4F6F-634F-978C-1A113CD84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7897C025-03E2-9C43-BC96-29D1FC74F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CEB5A976-41A7-F743-934A-47CA7DAEBA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743A4D9-F2DB-9648-8CFE-23FBF74A7868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5BC0585F-F74B-6642-AD8D-0B06372919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D4FE6FF-40B6-C346-945D-BF829A46F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8D8D1ABD-9728-D047-A3FB-3F8340B4A3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A7C643F-D5CB-E543-9E42-8913F6EF3521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C4A4210A-8608-2E41-8470-9F142DCEF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E40F226-0C26-BA47-9F48-78C9E88A3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9AB99354-10F3-4F4E-B64D-11111F9F8D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5D99BA7-CD31-564C-A508-E53BC24DE057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0202625C-E77A-C348-AB63-4D5B8B1170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17F2008B-1A5E-B245-83A9-D1BF835E7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51647A24-F330-7245-B0E2-33D19C95D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322F90C-3D6B-D344-9433-7C6DC54B1D4F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1D69C40-657A-9F44-A4A5-0959146FE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C022C32F-4A26-3B49-816F-195A4E93C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3759C763-72BC-8B4E-AC56-05810B0ED2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2B61D3B5-A3C8-724C-A2AC-A7467CCFA01B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9FB67F9-CEE7-4743-A431-A5AD85B04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F791BD9D-3D92-594C-AB39-03F70F30A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7C93990F-3593-0A42-9037-4A4D72DDC0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0504AB0-8749-3542-90C6-5E8483620E9B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5E9E1CFB-7BA1-F441-A5FC-E22C6E1EE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34AE5459-ADAA-0F4C-8663-4655B0427D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FFC61E21-6356-6C49-AE4A-73E8BAA4BE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36584C3A-FA15-3648-A3E2-764289716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57200" eaLnBrk="1" hangingPunct="1">
              <a:spcBef>
                <a:spcPct val="50000"/>
              </a:spcBef>
              <a:defRPr/>
            </a:pPr>
            <a:endParaRPr lang="en-US" altLang="zh-CN" dirty="0">
              <a:ea typeface="楷体_GB2312" charset="-122"/>
            </a:endParaRPr>
          </a:p>
          <a:p>
            <a:pPr marL="457200" eaLnBrk="1" hangingPunct="1">
              <a:spcBef>
                <a:spcPct val="50000"/>
              </a:spcBef>
              <a:defRPr/>
            </a:pPr>
            <a:endParaRPr lang="en-US" altLang="zh-CN" dirty="0">
              <a:ea typeface="楷体_GB2312" charset="-122"/>
            </a:endParaRPr>
          </a:p>
          <a:p>
            <a:pPr>
              <a:defRPr/>
            </a:pPr>
            <a:endParaRPr lang="en-US" altLang="en-US" dirty="0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E430E358-2E29-B34B-B702-2A7F2A6D8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591921E-CB36-C946-8399-9CC1D917E374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EED7EF10-4066-2649-8412-309493DB90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408FE48F-9390-CB41-BF7A-D57017D581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Add Dirk Aurin video?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AF3CC43A-6855-B240-BE73-5C2FB8364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1F3BF35-C82F-6945-9934-42B2C3F2B063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14905C8E-A473-EA46-AED9-5CCAE26B37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A6D849E2-B117-6540-BED6-3550280159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B03E19BD-AE92-BE4F-8566-6456612C8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E86F617-518C-2644-B549-38B868D0DB46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26756D83-DC77-954E-9612-1BB82FF2A6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9FEE67B9-BDC5-DD4A-8B87-EC30D4CBD7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F86BDF99-EC5B-4040-BB96-609BA6C1F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CE2E130-859A-E649-98FB-5DAC0F98EC8C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6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02D0A7BE-A3BA-3A42-B1AD-F01483B6EC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0C2AB5B7-BCB4-5048-A9D4-17A98D5EA5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26A352DF-DC14-A849-B54E-9D183A5FA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7DAB48B-CC87-9842-AA1C-B71D70D54982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75136EB-6D8B-1F41-942B-1B76FFB83B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5BFE7AE-9799-AF4A-B236-0158C9E3B63F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B2BEBA0-6330-7C4B-A17D-1E61D45F5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4342ABE3-9BB1-154A-A1D7-1BD03C97D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CB5B8D04-C5D1-3B4D-BE31-8A859A9D3F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1A961F8-63A4-5245-8AC1-FC98DCEAF8D5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DCD3944F-73F1-9148-ADE1-876387E95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40531FE-3390-CF4E-A6C5-9D51458B0A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638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46" indent="0" algn="ctr">
              <a:buNone/>
              <a:defRPr/>
            </a:lvl2pPr>
            <a:lvl3pPr marL="913693" indent="0" algn="ctr">
              <a:buNone/>
              <a:defRPr/>
            </a:lvl3pPr>
            <a:lvl4pPr marL="1370540" indent="0" algn="ctr">
              <a:buNone/>
              <a:defRPr/>
            </a:lvl4pPr>
            <a:lvl5pPr marL="1827384" indent="0" algn="ctr">
              <a:buNone/>
              <a:defRPr/>
            </a:lvl5pPr>
            <a:lvl6pPr marL="2284230" indent="0" algn="ctr">
              <a:buNone/>
              <a:defRPr/>
            </a:lvl6pPr>
            <a:lvl7pPr marL="2741077" indent="0" algn="ctr">
              <a:buNone/>
              <a:defRPr/>
            </a:lvl7pPr>
            <a:lvl8pPr marL="3197922" indent="0" algn="ctr">
              <a:buNone/>
              <a:defRPr/>
            </a:lvl8pPr>
            <a:lvl9pPr marL="36547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3D3AC41-C241-5047-91D0-C9FF72F04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43B76D4-1669-3143-A17B-8100FE1E1B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E2C87F3-14EF-BB4A-AC90-FEAC89F1B5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0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13DF330-094C-5F4B-9152-342DF113C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A237D7C-AEAA-B448-A62D-E641F813B5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57E1D6F-D7D4-764B-86DF-C74F75B5A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9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327035"/>
            <a:ext cx="2044700" cy="5529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27035"/>
            <a:ext cx="5983288" cy="5529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05252AB-3614-4640-8B20-457937B57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D40B8E3-BCBC-7748-B8CB-F884E74C2B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1161D3C-46F3-0A4B-A6BE-E088796024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529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1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E10213-93F6-AA42-A2D8-89A279D12E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0" y="6629400"/>
            <a:ext cx="3048000" cy="24447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C6E10B-1D04-7345-B52F-9D38564C07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065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A17FD5AD-5323-CA49-898C-F2F46F9B5D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2F9F47-319D-A945-84F0-3DA4339AF8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068424"/>
      </p:ext>
    </p:extLst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304800"/>
            <a:ext cx="6096000" cy="57150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8CD4686-74F0-CB45-9169-D6AA86FFE5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9A5C3995-291D-F84F-9001-18CE8B8EF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12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6" indent="0">
              <a:buNone/>
              <a:defRPr sz="1800"/>
            </a:lvl2pPr>
            <a:lvl3pPr marL="913693" indent="0">
              <a:buNone/>
              <a:defRPr sz="1600"/>
            </a:lvl3pPr>
            <a:lvl4pPr marL="1370540" indent="0">
              <a:buNone/>
              <a:defRPr sz="1400"/>
            </a:lvl4pPr>
            <a:lvl5pPr marL="1827384" indent="0">
              <a:buNone/>
              <a:defRPr sz="1400"/>
            </a:lvl5pPr>
            <a:lvl6pPr marL="2284230" indent="0">
              <a:buNone/>
              <a:defRPr sz="1400"/>
            </a:lvl6pPr>
            <a:lvl7pPr marL="2741077" indent="0">
              <a:buNone/>
              <a:defRPr sz="1400"/>
            </a:lvl7pPr>
            <a:lvl8pPr marL="3197922" indent="0">
              <a:buNone/>
              <a:defRPr sz="1400"/>
            </a:lvl8pPr>
            <a:lvl9pPr marL="365476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378DA1E-0044-FA46-ADAA-7B9D6F4BCC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EEC1697-3505-4C47-ACCB-ADFE22C7D8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2CBF7584-BAE1-DB45-A883-F2FFC5A674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63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3200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0" y="1447800"/>
            <a:ext cx="4014788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F1EB540-B6D9-C54F-B07B-57FFAFA26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9146C4A-7E0C-FE4A-8925-F081DE268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0178DF7-916D-284C-BD40-4CAD8DFABA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20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3" indent="0">
              <a:buNone/>
              <a:defRPr sz="1800" b="1"/>
            </a:lvl3pPr>
            <a:lvl4pPr marL="1370540" indent="0">
              <a:buNone/>
              <a:defRPr sz="1600" b="1"/>
            </a:lvl4pPr>
            <a:lvl5pPr marL="1827384" indent="0">
              <a:buNone/>
              <a:defRPr sz="1600" b="1"/>
            </a:lvl5pPr>
            <a:lvl6pPr marL="2284230" indent="0">
              <a:buNone/>
              <a:defRPr sz="1600" b="1"/>
            </a:lvl6pPr>
            <a:lvl7pPr marL="2741077" indent="0">
              <a:buNone/>
              <a:defRPr sz="1600" b="1"/>
            </a:lvl7pPr>
            <a:lvl8pPr marL="3197922" indent="0">
              <a:buNone/>
              <a:defRPr sz="1600" b="1"/>
            </a:lvl8pPr>
            <a:lvl9pPr marL="36547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3" indent="0">
              <a:buNone/>
              <a:defRPr sz="1800" b="1"/>
            </a:lvl3pPr>
            <a:lvl4pPr marL="1370540" indent="0">
              <a:buNone/>
              <a:defRPr sz="1600" b="1"/>
            </a:lvl4pPr>
            <a:lvl5pPr marL="1827384" indent="0">
              <a:buNone/>
              <a:defRPr sz="1600" b="1"/>
            </a:lvl5pPr>
            <a:lvl6pPr marL="2284230" indent="0">
              <a:buNone/>
              <a:defRPr sz="1600" b="1"/>
            </a:lvl6pPr>
            <a:lvl7pPr marL="2741077" indent="0">
              <a:buNone/>
              <a:defRPr sz="1600" b="1"/>
            </a:lvl7pPr>
            <a:lvl8pPr marL="3197922" indent="0">
              <a:buNone/>
              <a:defRPr sz="1600" b="1"/>
            </a:lvl8pPr>
            <a:lvl9pPr marL="36547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DA145EA-45D1-4646-B21C-4366517166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7744743-4D53-D64F-9048-45FB9146B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712C760E-9753-A443-9A23-1FA9DA0B5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47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561FF92-7A90-3E43-BBBA-4165D3DAB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942069B-3B28-B24A-84EA-A7F2B8F2FE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A3714AC1-367C-334E-8441-E75D78D75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62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88CEC08-5DBB-5141-9A6F-8BA775F66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18C7D1FF-BF2A-184D-9B49-D26147667E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B077A673-02A0-3644-8831-ECB1295B10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52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3" indent="0">
              <a:buNone/>
              <a:defRPr sz="1000"/>
            </a:lvl3pPr>
            <a:lvl4pPr marL="1370540" indent="0">
              <a:buNone/>
              <a:defRPr sz="900"/>
            </a:lvl4pPr>
            <a:lvl5pPr marL="1827384" indent="0">
              <a:buNone/>
              <a:defRPr sz="900"/>
            </a:lvl5pPr>
            <a:lvl6pPr marL="2284230" indent="0">
              <a:buNone/>
              <a:defRPr sz="900"/>
            </a:lvl6pPr>
            <a:lvl7pPr marL="2741077" indent="0">
              <a:buNone/>
              <a:defRPr sz="900"/>
            </a:lvl7pPr>
            <a:lvl8pPr marL="3197922" indent="0">
              <a:buNone/>
              <a:defRPr sz="900"/>
            </a:lvl8pPr>
            <a:lvl9pPr marL="36547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7E1C460-D88C-3B42-ACC9-53A618513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2F394C6-14C0-8648-A7A8-3CF0FC0EA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24F881BC-179D-D64B-ACBD-4CB60FFA3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154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6" indent="0">
              <a:buNone/>
              <a:defRPr sz="2800"/>
            </a:lvl2pPr>
            <a:lvl3pPr marL="913693" indent="0">
              <a:buNone/>
              <a:defRPr sz="2400"/>
            </a:lvl3pPr>
            <a:lvl4pPr marL="1370540" indent="0">
              <a:buNone/>
              <a:defRPr sz="2000"/>
            </a:lvl4pPr>
            <a:lvl5pPr marL="1827384" indent="0">
              <a:buNone/>
              <a:defRPr sz="2000"/>
            </a:lvl5pPr>
            <a:lvl6pPr marL="2284230" indent="0">
              <a:buNone/>
              <a:defRPr sz="2000"/>
            </a:lvl6pPr>
            <a:lvl7pPr marL="2741077" indent="0">
              <a:buNone/>
              <a:defRPr sz="2000"/>
            </a:lvl7pPr>
            <a:lvl8pPr marL="3197922" indent="0">
              <a:buNone/>
              <a:defRPr sz="2000"/>
            </a:lvl8pPr>
            <a:lvl9pPr marL="365476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3" indent="0">
              <a:buNone/>
              <a:defRPr sz="1000"/>
            </a:lvl3pPr>
            <a:lvl4pPr marL="1370540" indent="0">
              <a:buNone/>
              <a:defRPr sz="900"/>
            </a:lvl4pPr>
            <a:lvl5pPr marL="1827384" indent="0">
              <a:buNone/>
              <a:defRPr sz="900"/>
            </a:lvl5pPr>
            <a:lvl6pPr marL="2284230" indent="0">
              <a:buNone/>
              <a:defRPr sz="900"/>
            </a:lvl6pPr>
            <a:lvl7pPr marL="2741077" indent="0">
              <a:buNone/>
              <a:defRPr sz="900"/>
            </a:lvl7pPr>
            <a:lvl8pPr marL="3197922" indent="0">
              <a:buNone/>
              <a:defRPr sz="900"/>
            </a:lvl8pPr>
            <a:lvl9pPr marL="36547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41E7E58-C65B-F449-AA70-E2E282F89E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B7DC637-59C9-ED4E-985A-91EFE123A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83631FE3-BB18-F44C-9EA3-3D5ED548E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06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090BEDDC-3AB2-4046-8370-8EF3AD20B5E5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9525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5">
            <a:extLst>
              <a:ext uri="{FF2B5EF4-FFF2-40B4-BE49-F238E27FC236}">
                <a16:creationId xmlns:a16="http://schemas.microsoft.com/office/drawing/2014/main" id="{5C630C07-3750-ED4D-A408-5881AA09D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88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66" tIns="45685" rIns="91366" bIns="45685" anchor="ctr"/>
          <a:lstStyle/>
          <a:p>
            <a:endParaRPr lang="en-US"/>
          </a:p>
        </p:txBody>
      </p:sp>
      <p:sp>
        <p:nvSpPr>
          <p:cNvPr id="1028" name="Rectangle 6">
            <a:extLst>
              <a:ext uri="{FF2B5EF4-FFF2-40B4-BE49-F238E27FC236}">
                <a16:creationId xmlns:a16="http://schemas.microsoft.com/office/drawing/2014/main" id="{450D158A-6976-FD48-BD0C-F1C509E44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27025"/>
            <a:ext cx="6096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06" tIns="48453" rIns="96906" bIns="484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7">
            <a:extLst>
              <a:ext uri="{FF2B5EF4-FFF2-40B4-BE49-F238E27FC236}">
                <a16:creationId xmlns:a16="http://schemas.microsoft.com/office/drawing/2014/main" id="{B95A2C37-4BC6-B34C-91B8-130AB4242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1803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06" tIns="48453" rIns="96906" bIns="484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9784" name="Rectangle 8">
            <a:extLst>
              <a:ext uri="{FF2B5EF4-FFF2-40B4-BE49-F238E27FC236}">
                <a16:creationId xmlns:a16="http://schemas.microsoft.com/office/drawing/2014/main" id="{5F806E49-52C8-A74B-B992-6EFB38464F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13"/>
            <a:ext cx="2005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06" tIns="48453" rIns="96906" bIns="48453" numCol="1" anchor="t" anchorCtr="0" compatLnSpc="1">
            <a:prstTxWarp prst="textNoShape">
              <a:avLst/>
            </a:prstTxWarp>
          </a:bodyPr>
          <a:lstStyle>
            <a:lvl1pPr algn="r" defTabSz="912813">
              <a:defRPr sz="10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9785" name="Rectangle 9">
            <a:extLst>
              <a:ext uri="{FF2B5EF4-FFF2-40B4-BE49-F238E27FC236}">
                <a16:creationId xmlns:a16="http://schemas.microsoft.com/office/drawing/2014/main" id="{97796A7F-63D6-194C-8E64-0B7FF2E7B2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13525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06" tIns="48453" rIns="96906" bIns="48453" numCol="1" anchor="t" anchorCtr="0" compatLnSpc="1">
            <a:prstTxWarp prst="textNoShape">
              <a:avLst/>
            </a:prstTxWarp>
          </a:bodyPr>
          <a:lstStyle>
            <a:lvl1pPr algn="ctr" defTabSz="912813">
              <a:defRPr sz="1000" smtClean="0">
                <a:solidFill>
                  <a:srgbClr val="3333CC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6F482-DA2C-2742-A40F-E5800BEC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6846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6pPr>
      <a:lvl7pPr marL="913693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7pPr>
      <a:lvl8pPr marL="137054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8pPr>
      <a:lvl9pPr marL="1827384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20725" indent="-255588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MS PGothic" panose="020B0600070205080204" pitchFamily="34" charset="-128"/>
        </a:defRPr>
      </a:lvl2pPr>
      <a:lvl3pPr marL="1071563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MS PGothic" panose="020B0600070205080204" pitchFamily="34" charset="-128"/>
        </a:defRPr>
      </a:lvl3pPr>
      <a:lvl4pPr marL="1419225" indent="-225425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MS PGothic" panose="020B0600070205080204" pitchFamily="34" charset="-128"/>
        </a:defRPr>
      </a:lvl4pPr>
      <a:lvl5pPr marL="1770063" indent="-22701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MS PGothic" panose="020B0600070205080204" pitchFamily="34" charset="-128"/>
        </a:defRPr>
      </a:lvl5pPr>
      <a:lvl6pPr marL="2227125" indent="-22842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6pPr>
      <a:lvl7pPr marL="2683972" indent="-22842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7pPr>
      <a:lvl8pPr marL="3140815" indent="-22842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8pPr>
      <a:lvl9pPr marL="3597665" indent="-22842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3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4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0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77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2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9" algn="l" defTabSz="4568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optics.marine.usf.edu/" TargetMode="External"/><Relationship Id="rId5" Type="http://schemas.openxmlformats.org/officeDocument/2006/relationships/hyperlink" Target="mailto:huc@usf.edu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>
            <a:extLst>
              <a:ext uri="{FF2B5EF4-FFF2-40B4-BE49-F238E27FC236}">
                <a16:creationId xmlns:a16="http://schemas.microsoft.com/office/drawing/2014/main" id="{8BFE9371-76CA-5A45-822D-788FFF3E88A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82575" y="1524000"/>
            <a:ext cx="85788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</a:rPr>
              <a:t>A project funded by NASA ROSES2019 A.38 NNH19ZDA001N-PACESAT </a:t>
            </a:r>
          </a:p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</a:rPr>
              <a:t>Project PI: Chuanmin Hu, University of South Florida</a:t>
            </a:r>
          </a:p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</a:rPr>
              <a:t>Project co-PIs: Brian Lapointe, Florida Atlantic University</a:t>
            </a:r>
          </a:p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</a:rPr>
              <a:t>Gustavo Goni, NOAA AOML</a:t>
            </a:r>
          </a:p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</a:rPr>
              <a:t>Contact: 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hlinkClick r:id="rId5"/>
              </a:rPr>
              <a:t>huc@usf.edu</a:t>
            </a:r>
            <a:endParaRPr lang="en-US" altLang="zh-CN" sz="2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hlinkClick r:id="rId6"/>
              </a:rPr>
              <a:t>https://optics.marine.usf.edu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buSzTx/>
              <a:buFontTx/>
              <a:buNone/>
            </a:pP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1453D1E9-38D0-9F42-AB23-430C2F55E0CC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990600" y="225425"/>
            <a:ext cx="716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PACE measurements of </a:t>
            </a:r>
            <a:r>
              <a:rPr lang="en-US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Sargassum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macroalgae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411" name="Straight Connector 2">
            <a:extLst>
              <a:ext uri="{FF2B5EF4-FFF2-40B4-BE49-F238E27FC236}">
                <a16:creationId xmlns:a16="http://schemas.microsoft.com/office/drawing/2014/main" id="{E0299597-81D7-094E-B1EE-FB75076C53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019800"/>
            <a:ext cx="9144000" cy="0"/>
          </a:xfrm>
          <a:prstGeom prst="line">
            <a:avLst/>
          </a:prstGeom>
          <a:noFill/>
          <a:ln w="12700" cmpd="tri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734121-D496-DC4A-A0F2-D628928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39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>
            <a:extLst>
              <a:ext uri="{FF2B5EF4-FFF2-40B4-BE49-F238E27FC236}">
                <a16:creationId xmlns:a16="http://schemas.microsoft.com/office/drawing/2014/main" id="{C0F35F71-629F-4A47-80DD-76F5888C7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grpSp>
        <p:nvGrpSpPr>
          <p:cNvPr id="35842" name="Group 7">
            <a:extLst>
              <a:ext uri="{FF2B5EF4-FFF2-40B4-BE49-F238E27FC236}">
                <a16:creationId xmlns:a16="http://schemas.microsoft.com/office/drawing/2014/main" id="{4E727D34-E654-1A43-8984-C9CD00141D5C}"/>
              </a:ext>
            </a:extLst>
          </p:cNvPr>
          <p:cNvGrpSpPr>
            <a:grpSpLocks/>
          </p:cNvGrpSpPr>
          <p:nvPr/>
        </p:nvGrpSpPr>
        <p:grpSpPr bwMode="auto">
          <a:xfrm>
            <a:off x="1778000" y="1530350"/>
            <a:ext cx="5588000" cy="4889500"/>
            <a:chOff x="1778000" y="1530350"/>
            <a:chExt cx="5588000" cy="4889500"/>
          </a:xfrm>
        </p:grpSpPr>
        <p:pic>
          <p:nvPicPr>
            <p:cNvPr id="35846" name="Picture 2">
              <a:extLst>
                <a:ext uri="{FF2B5EF4-FFF2-40B4-BE49-F238E27FC236}">
                  <a16:creationId xmlns:a16="http://schemas.microsoft.com/office/drawing/2014/main" id="{805057EB-6A0F-0347-9154-907EE8578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0" y="1530350"/>
              <a:ext cx="5588000" cy="488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TextBox 3">
              <a:extLst>
                <a:ext uri="{FF2B5EF4-FFF2-40B4-BE49-F238E27FC236}">
                  <a16:creationId xmlns:a16="http://schemas.microsoft.com/office/drawing/2014/main" id="{21DE6A4E-F634-4543-BA05-4C0D27F41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000" y="1530350"/>
              <a:ext cx="18669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800">
                  <a:solidFill>
                    <a:srgbClr val="FF0000"/>
                  </a:solidFill>
                </a:rPr>
                <a:t>6/10/2019</a:t>
              </a:r>
            </a:p>
          </p:txBody>
        </p:sp>
      </p:grpSp>
      <p:sp>
        <p:nvSpPr>
          <p:cNvPr id="11" name="Text Box 13">
            <a:extLst>
              <a:ext uri="{FF2B5EF4-FFF2-40B4-BE49-F238E27FC236}">
                <a16:creationId xmlns:a16="http://schemas.microsoft.com/office/drawing/2014/main" id="{BEDF6C42-2D81-CA43-8F31-4F06AFA8F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130300"/>
            <a:ext cx="80391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  <a:ea typeface="楷体_GB2312" charset="-122"/>
              </a:rPr>
              <a:t>Remote sensing to scale up field and lab measurements</a:t>
            </a:r>
          </a:p>
        </p:txBody>
      </p:sp>
      <p:sp>
        <p:nvSpPr>
          <p:cNvPr id="35844" name="Rectangle 21">
            <a:extLst>
              <a:ext uri="{FF2B5EF4-FFF2-40B4-BE49-F238E27FC236}">
                <a16:creationId xmlns:a16="http://schemas.microsoft.com/office/drawing/2014/main" id="{C5B8B7A3-F0DB-8748-B075-EA232301C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Field and laboratory measurements, remote sensing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B58BF0-ED97-B048-ABFB-C3FFD45CA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86"/>
    </mc:Choice>
    <mc:Fallback>
      <p:transition spd="slow" advTm="3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>
            <a:extLst>
              <a:ext uri="{FF2B5EF4-FFF2-40B4-BE49-F238E27FC236}">
                <a16:creationId xmlns:a16="http://schemas.microsoft.com/office/drawing/2014/main" id="{AFD17CC4-F143-C543-91C3-3F9D3B72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524000"/>
            <a:ext cx="5588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4">
            <a:extLst>
              <a:ext uri="{FF2B5EF4-FFF2-40B4-BE49-F238E27FC236}">
                <a16:creationId xmlns:a16="http://schemas.microsoft.com/office/drawing/2014/main" id="{E4F45DA9-AEE4-2D43-82A1-F0660316D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1E21C83F-AB59-0245-9E10-C006708E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130300"/>
            <a:ext cx="80391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  <a:ea typeface="楷体_GB2312" charset="-122"/>
              </a:rPr>
              <a:t>Remote sensing to scale up field and lab measurements</a:t>
            </a:r>
          </a:p>
        </p:txBody>
      </p:sp>
      <p:sp>
        <p:nvSpPr>
          <p:cNvPr id="37892" name="TextBox 7">
            <a:extLst>
              <a:ext uri="{FF2B5EF4-FFF2-40B4-BE49-F238E27FC236}">
                <a16:creationId xmlns:a16="http://schemas.microsoft.com/office/drawing/2014/main" id="{8941A91E-A579-0D45-801E-4F6558BC3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1530350"/>
            <a:ext cx="186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6/10/2019</a:t>
            </a:r>
          </a:p>
        </p:txBody>
      </p:sp>
      <p:pic>
        <p:nvPicPr>
          <p:cNvPr id="37893" name="Picture 6">
            <a:extLst>
              <a:ext uri="{FF2B5EF4-FFF2-40B4-BE49-F238E27FC236}">
                <a16:creationId xmlns:a16="http://schemas.microsoft.com/office/drawing/2014/main" id="{EAAB82E6-E271-0D40-897E-1956F728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23749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4" name="Straight Arrow Connector 2">
            <a:extLst>
              <a:ext uri="{FF2B5EF4-FFF2-40B4-BE49-F238E27FC236}">
                <a16:creationId xmlns:a16="http://schemas.microsoft.com/office/drawing/2014/main" id="{A6673BE0-A65E-F94F-A06D-C3201BB7597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91000" y="3968750"/>
            <a:ext cx="1447800" cy="222250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5" name="Rectangle 21">
            <a:extLst>
              <a:ext uri="{FF2B5EF4-FFF2-40B4-BE49-F238E27FC236}">
                <a16:creationId xmlns:a16="http://schemas.microsoft.com/office/drawing/2014/main" id="{7D245621-AF42-F647-9075-507E0ED3E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Field and laboratory measurements, remote sensing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A127CD-B264-884E-99E3-A578A4F16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34"/>
    </mc:Choice>
    <mc:Fallback>
      <p:transition spd="slow" advTm="4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>
            <a:extLst>
              <a:ext uri="{FF2B5EF4-FFF2-40B4-BE49-F238E27FC236}">
                <a16:creationId xmlns:a16="http://schemas.microsoft.com/office/drawing/2014/main" id="{8BCCAEF0-4B71-C74A-BD43-5006CD5A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524000"/>
            <a:ext cx="5588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4">
            <a:extLst>
              <a:ext uri="{FF2B5EF4-FFF2-40B4-BE49-F238E27FC236}">
                <a16:creationId xmlns:a16="http://schemas.microsoft.com/office/drawing/2014/main" id="{C2ECF6A9-8BAA-A341-99FE-299DD863B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F7BB4364-4805-2346-BD61-7F206DE78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130300"/>
            <a:ext cx="80391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  <a:ea typeface="楷体_GB2312" charset="-122"/>
              </a:rPr>
              <a:t>Remote sensing to scale up field and lab measurements</a:t>
            </a:r>
          </a:p>
        </p:txBody>
      </p:sp>
      <p:sp>
        <p:nvSpPr>
          <p:cNvPr id="39940" name="TextBox 7">
            <a:extLst>
              <a:ext uri="{FF2B5EF4-FFF2-40B4-BE49-F238E27FC236}">
                <a16:creationId xmlns:a16="http://schemas.microsoft.com/office/drawing/2014/main" id="{FDED6F60-974D-C442-B470-AA69558F0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1530350"/>
            <a:ext cx="186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6/10/2019</a:t>
            </a:r>
          </a:p>
        </p:txBody>
      </p:sp>
      <p:sp>
        <p:nvSpPr>
          <p:cNvPr id="39941" name="Rectangle 21">
            <a:extLst>
              <a:ext uri="{FF2B5EF4-FFF2-40B4-BE49-F238E27FC236}">
                <a16:creationId xmlns:a16="http://schemas.microsoft.com/office/drawing/2014/main" id="{6C38C1E8-4487-3141-9104-4A60A7975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Field and laboratory measurements, remote sensing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BA0896-B132-ED46-853F-897D4108C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5"/>
    </mc:Choice>
    <mc:Fallback>
      <p:transition spd="slow" advTm="22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>
            <a:extLst>
              <a:ext uri="{FF2B5EF4-FFF2-40B4-BE49-F238E27FC236}">
                <a16:creationId xmlns:a16="http://schemas.microsoft.com/office/drawing/2014/main" id="{5DEDDA8E-03BD-2249-8EDC-B9603E13E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E576EF6D-4BA9-394D-905E-88C040954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130300"/>
            <a:ext cx="80391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  <a:ea typeface="楷体_GB2312" charset="-122"/>
              </a:rPr>
              <a:t>Remote sensing to scale up field and lab measurements</a:t>
            </a:r>
          </a:p>
        </p:txBody>
      </p:sp>
      <p:sp>
        <p:nvSpPr>
          <p:cNvPr id="41987" name="Rectangle 21">
            <a:extLst>
              <a:ext uri="{FF2B5EF4-FFF2-40B4-BE49-F238E27FC236}">
                <a16:creationId xmlns:a16="http://schemas.microsoft.com/office/drawing/2014/main" id="{E38D7971-4E50-A246-A286-F3A2E15AE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Field and laboratory measurements, remote sensing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41988" name="Picture 1" descr="page5image794784736">
            <a:extLst>
              <a:ext uri="{FF2B5EF4-FFF2-40B4-BE49-F238E27FC236}">
                <a16:creationId xmlns:a16="http://schemas.microsoft.com/office/drawing/2014/main" id="{BF2BB015-51F8-4344-B9FA-576E1718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0350"/>
            <a:ext cx="80391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page5image794785040">
            <a:extLst>
              <a:ext uri="{FF2B5EF4-FFF2-40B4-BE49-F238E27FC236}">
                <a16:creationId xmlns:a16="http://schemas.microsoft.com/office/drawing/2014/main" id="{DF9A3F30-B8BF-4442-96D2-29649476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0350"/>
            <a:ext cx="24642763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8D92DF-F9F4-F44D-A144-492F0392A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96"/>
    </mc:Choice>
    <mc:Fallback>
      <p:transition spd="slow" advTm="4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BC2490F1-5B2C-A841-93B8-A21A1BD3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/>
          <a:stretch>
            <a:fillRect/>
          </a:stretch>
        </p:blipFill>
        <p:spPr bwMode="auto">
          <a:xfrm>
            <a:off x="4257675" y="2403475"/>
            <a:ext cx="4718050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10">
            <a:extLst>
              <a:ext uri="{FF2B5EF4-FFF2-40B4-BE49-F238E27FC236}">
                <a16:creationId xmlns:a16="http://schemas.microsoft.com/office/drawing/2014/main" id="{C132880A-F04B-B04F-8F32-7F4826544C8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181100" y="1173163"/>
            <a:ext cx="678180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i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Sargassum</a:t>
            </a: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Watch System (SaWS)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Gulf of Mexico, Caribbean Sea, Central Atlantic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https://optics.marine.usf.edu/projects/saws.html</a:t>
            </a: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39798C96-F845-9A48-A1AA-FFF29ECA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/>
          <a:stretch>
            <a:fillRect/>
          </a:stretch>
        </p:blipFill>
        <p:spPr bwMode="auto">
          <a:xfrm>
            <a:off x="298450" y="2384425"/>
            <a:ext cx="3822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>
            <a:extLst>
              <a:ext uri="{FF2B5EF4-FFF2-40B4-BE49-F238E27FC236}">
                <a16:creationId xmlns:a16="http://schemas.microsoft.com/office/drawing/2014/main" id="{7A66A5F7-53C1-6B4C-B35B-C0DAF525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2" t="39082" r="-37" b="8917"/>
          <a:stretch>
            <a:fillRect/>
          </a:stretch>
        </p:blipFill>
        <p:spPr bwMode="auto">
          <a:xfrm>
            <a:off x="4495800" y="3657600"/>
            <a:ext cx="45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10">
            <a:extLst>
              <a:ext uri="{FF2B5EF4-FFF2-40B4-BE49-F238E27FC236}">
                <a16:creationId xmlns:a16="http://schemas.microsoft.com/office/drawing/2014/main" id="{A662B922-CDFE-FB43-93FE-86EAFAAE655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348163" y="5678488"/>
            <a:ext cx="35004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Week of May 14 – 20, 2019</a:t>
            </a:r>
          </a:p>
        </p:txBody>
      </p:sp>
      <p:sp>
        <p:nvSpPr>
          <p:cNvPr id="44038" name="Rectangle 4">
            <a:extLst>
              <a:ext uri="{FF2B5EF4-FFF2-40B4-BE49-F238E27FC236}">
                <a16:creationId xmlns:a16="http://schemas.microsoft.com/office/drawing/2014/main" id="{01259F3F-D3F4-C141-9EF4-A73EB1693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44039" name="Rectangle 10">
            <a:extLst>
              <a:ext uri="{FF2B5EF4-FFF2-40B4-BE49-F238E27FC236}">
                <a16:creationId xmlns:a16="http://schemas.microsoft.com/office/drawing/2014/main" id="{A030A600-55BA-1F4D-8D95-4D8E5F4A051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23850" y="6189663"/>
            <a:ext cx="83439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 mouse click on the GE button under SaWS images will bring both the image and surface currents to a user’s Google Earth environment</a:t>
            </a:r>
          </a:p>
        </p:txBody>
      </p:sp>
      <p:sp>
        <p:nvSpPr>
          <p:cNvPr id="44040" name="Rectangle 21">
            <a:extLst>
              <a:ext uri="{FF2B5EF4-FFF2-40B4-BE49-F238E27FC236}">
                <a16:creationId xmlns:a16="http://schemas.microsoft.com/office/drawing/2014/main" id="{8A41FABC-4747-3442-9FBA-A84C7CD33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Monitor, track, and forecast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2AA3FD-D621-9349-86A4-E47A268A7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18"/>
    </mc:Choice>
    <mc:Fallback>
      <p:transition spd="slow" advTm="60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>
            <a:extLst>
              <a:ext uri="{FF2B5EF4-FFF2-40B4-BE49-F238E27FC236}">
                <a16:creationId xmlns:a16="http://schemas.microsoft.com/office/drawing/2014/main" id="{B9FA9A12-FE86-0247-852E-AB6081673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46082" name="Text Box 13">
            <a:extLst>
              <a:ext uri="{FF2B5EF4-FFF2-40B4-BE49-F238E27FC236}">
                <a16:creationId xmlns:a16="http://schemas.microsoft.com/office/drawing/2014/main" id="{1565EA94-BAEA-814A-962B-BEE1B95C7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130300"/>
            <a:ext cx="803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i="1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Sargassum </a:t>
            </a: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submerged in water</a:t>
            </a:r>
            <a:endParaRPr lang="en-US" altLang="en-US" sz="2400" i="1">
              <a:solidFill>
                <a:schemeClr val="tx1"/>
              </a:solidFill>
              <a:latin typeface="Arial" panose="020B0604020202020204" pitchFamily="34" charset="0"/>
              <a:ea typeface="楷体_GB2312" charset="-122"/>
              <a:cs typeface="Arial" panose="020B0604020202020204" pitchFamily="34" charset="0"/>
            </a:endParaRPr>
          </a:p>
        </p:txBody>
      </p:sp>
      <p:sp>
        <p:nvSpPr>
          <p:cNvPr id="46083" name="Rectangle 21">
            <a:extLst>
              <a:ext uri="{FF2B5EF4-FFF2-40B4-BE49-F238E27FC236}">
                <a16:creationId xmlns:a16="http://schemas.microsoft.com/office/drawing/2014/main" id="{0FC26901-B317-9643-9056-9E7CA047A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not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Some remaining challenges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46084" name="Picture 8">
            <a:extLst>
              <a:ext uri="{FF2B5EF4-FFF2-40B4-BE49-F238E27FC236}">
                <a16:creationId xmlns:a16="http://schemas.microsoft.com/office/drawing/2014/main" id="{413C69B1-E6A5-6846-9D8D-42823ACB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5820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09A567-ACDA-8448-BE99-507F1329F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81"/>
    </mc:Choice>
    <mc:Fallback>
      <p:transition spd="slow" advTm="2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>
            <a:extLst>
              <a:ext uri="{FF2B5EF4-FFF2-40B4-BE49-F238E27FC236}">
                <a16:creationId xmlns:a16="http://schemas.microsoft.com/office/drawing/2014/main" id="{8E9FB0C4-C8A8-8E4A-B302-D7363BC37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48130" name="Text Box 13">
            <a:extLst>
              <a:ext uri="{FF2B5EF4-FFF2-40B4-BE49-F238E27FC236}">
                <a16:creationId xmlns:a16="http://schemas.microsoft.com/office/drawing/2014/main" id="{64AA9722-FFD7-D848-8B37-EDDBDEAE6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130300"/>
            <a:ext cx="803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 i="1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Sargassum </a:t>
            </a: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submerged in water</a:t>
            </a:r>
            <a:endParaRPr lang="en-US" altLang="en-US" sz="2400" i="1">
              <a:solidFill>
                <a:schemeClr val="tx1"/>
              </a:solidFill>
              <a:latin typeface="Arial" panose="020B0604020202020204" pitchFamily="34" charset="0"/>
              <a:ea typeface="楷体_GB2312" charset="-122"/>
              <a:cs typeface="Arial" panose="020B0604020202020204" pitchFamily="34" charset="0"/>
            </a:endParaRPr>
          </a:p>
        </p:txBody>
      </p:sp>
      <p:sp>
        <p:nvSpPr>
          <p:cNvPr id="48131" name="Rectangle 21">
            <a:extLst>
              <a:ext uri="{FF2B5EF4-FFF2-40B4-BE49-F238E27FC236}">
                <a16:creationId xmlns:a16="http://schemas.microsoft.com/office/drawing/2014/main" id="{AEB6061A-787C-D54E-AA72-24B5EBE7F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not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Some remaining challenges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48132" name="Picture 5">
            <a:extLst>
              <a:ext uri="{FF2B5EF4-FFF2-40B4-BE49-F238E27FC236}">
                <a16:creationId xmlns:a16="http://schemas.microsoft.com/office/drawing/2014/main" id="{CE13623C-E8BB-324F-9092-9F941E4F6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3"/>
          <a:stretch>
            <a:fillRect/>
          </a:stretch>
        </p:blipFill>
        <p:spPr bwMode="auto">
          <a:xfrm>
            <a:off x="1600200" y="1592263"/>
            <a:ext cx="6210300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9F9F8A-2CA1-7D4A-B32B-E078AAFCC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4"/>
    </mc:Choice>
    <mc:Fallback>
      <p:transition spd="slow" advTm="3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>
            <a:extLst>
              <a:ext uri="{FF2B5EF4-FFF2-40B4-BE49-F238E27FC236}">
                <a16:creationId xmlns:a16="http://schemas.microsoft.com/office/drawing/2014/main" id="{A42E85DF-1BED-BC4D-A9A5-C967466AC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50178" name="Text Box 13">
            <a:extLst>
              <a:ext uri="{FF2B5EF4-FFF2-40B4-BE49-F238E27FC236}">
                <a16:creationId xmlns:a16="http://schemas.microsoft.com/office/drawing/2014/main" id="{C6881668-8CE1-FD4B-9013-D1CD7E5E3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1216025"/>
            <a:ext cx="829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Even at surface, </a:t>
            </a:r>
            <a:r>
              <a:rPr lang="en-US" altLang="en-US" sz="2400" i="1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Sargassum </a:t>
            </a: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has different colors – so what?</a:t>
            </a:r>
            <a:r>
              <a:rPr lang="en-US" altLang="en-US" sz="2400" i="1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179" name="Rectangle 21">
            <a:extLst>
              <a:ext uri="{FF2B5EF4-FFF2-40B4-BE49-F238E27FC236}">
                <a16:creationId xmlns:a16="http://schemas.microsoft.com/office/drawing/2014/main" id="{5CAEAC3D-0A11-EA41-B7FD-790F43980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not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Some remaining challenges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50180" name="Picture 6">
            <a:extLst>
              <a:ext uri="{FF2B5EF4-FFF2-40B4-BE49-F238E27FC236}">
                <a16:creationId xmlns:a16="http://schemas.microsoft.com/office/drawing/2014/main" id="{21FDB6BB-88EE-0649-9AA4-E8DF61D4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709738"/>
            <a:ext cx="76279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257012-D73A-B04C-9948-51D090FBE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42"/>
    </mc:Choice>
    <mc:Fallback>
      <p:transition spd="slow" advTm="4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>
            <a:extLst>
              <a:ext uri="{FF2B5EF4-FFF2-40B4-BE49-F238E27FC236}">
                <a16:creationId xmlns:a16="http://schemas.microsoft.com/office/drawing/2014/main" id="{166FE1B9-932B-2542-B6DE-C27ED6D88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406891CF-5C6D-C24D-B9D7-5414A4EB0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1219200"/>
            <a:ext cx="7083425" cy="1077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400" dirty="0">
                <a:ea typeface="楷体_GB2312" charset="-122"/>
                <a:cs typeface="Arial" panose="020B0604020202020204" pitchFamily="34" charset="0"/>
              </a:rPr>
              <a:t>Objectives</a:t>
            </a:r>
          </a:p>
          <a:p>
            <a:pPr marL="342900" indent="-342900" eaLnBrk="1" hangingPunct="1">
              <a:spcBef>
                <a:spcPct val="0"/>
              </a:spcBef>
              <a:buClrTx/>
              <a:defRPr/>
            </a:pPr>
            <a:r>
              <a:rPr lang="en-US" altLang="en-US" sz="2000" dirty="0">
                <a:ea typeface="楷体_GB2312" charset="-122"/>
                <a:cs typeface="Arial" panose="020B0604020202020204" pitchFamily="34" charset="0"/>
              </a:rPr>
              <a:t>Reduce uncertainties in </a:t>
            </a:r>
            <a:r>
              <a:rPr lang="en-US" altLang="en-US" sz="2000" i="1" dirty="0">
                <a:ea typeface="楷体_GB2312" charset="-122"/>
                <a:cs typeface="Arial" panose="020B0604020202020204" pitchFamily="34" charset="0"/>
              </a:rPr>
              <a:t>Sargassum</a:t>
            </a:r>
            <a:r>
              <a:rPr lang="en-US" altLang="en-US" sz="2000" dirty="0">
                <a:ea typeface="楷体_GB2312" charset="-122"/>
                <a:cs typeface="Arial" panose="020B0604020202020204" pitchFamily="34" charset="0"/>
              </a:rPr>
              <a:t> estimates</a:t>
            </a:r>
          </a:p>
          <a:p>
            <a:pPr marL="342900" indent="-342900" eaLnBrk="1" hangingPunct="1">
              <a:spcBef>
                <a:spcPct val="0"/>
              </a:spcBef>
              <a:buClrTx/>
              <a:defRPr/>
            </a:pPr>
            <a:r>
              <a:rPr lang="en-US" altLang="en-US" sz="2000" dirty="0">
                <a:ea typeface="楷体_GB2312" charset="-122"/>
                <a:cs typeface="Arial" panose="020B0604020202020204" pitchFamily="34" charset="0"/>
              </a:rPr>
              <a:t>Decipher color changes</a:t>
            </a:r>
          </a:p>
        </p:txBody>
      </p:sp>
      <p:sp>
        <p:nvSpPr>
          <p:cNvPr id="52227" name="Rectangle 21">
            <a:extLst>
              <a:ext uri="{FF2B5EF4-FFF2-40B4-BE49-F238E27FC236}">
                <a16:creationId xmlns:a16="http://schemas.microsoft.com/office/drawing/2014/main" id="{7F92EF90-37F5-2F41-82F5-416A9F41A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PACE do?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Address the challenges using hyperspectral data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52228" name="Picture 8">
            <a:extLst>
              <a:ext uri="{FF2B5EF4-FFF2-40B4-BE49-F238E27FC236}">
                <a16:creationId xmlns:a16="http://schemas.microsoft.com/office/drawing/2014/main" id="{77E00E01-EB2F-FC47-A088-F829123E4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32"/>
          <a:stretch>
            <a:fillRect/>
          </a:stretch>
        </p:blipFill>
        <p:spPr bwMode="auto">
          <a:xfrm>
            <a:off x="19050" y="4427538"/>
            <a:ext cx="91630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13">
            <a:extLst>
              <a:ext uri="{FF2B5EF4-FFF2-40B4-BE49-F238E27FC236}">
                <a16:creationId xmlns:a16="http://schemas.microsoft.com/office/drawing/2014/main" id="{B253C044-B07D-3A40-9F2A-67248B29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3887788"/>
            <a:ext cx="8299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PACE analog data to be used in the project</a:t>
            </a:r>
            <a:endParaRPr lang="en-US" altLang="en-US" sz="2400" i="1">
              <a:solidFill>
                <a:schemeClr val="tx1"/>
              </a:solidFill>
              <a:latin typeface="Arial" panose="020B0604020202020204" pitchFamily="34" charset="0"/>
              <a:ea typeface="楷体_GB2312" charset="-122"/>
              <a:cs typeface="Arial" panose="020B0604020202020204" pitchFamily="34" charset="0"/>
            </a:endParaRPr>
          </a:p>
        </p:txBody>
      </p:sp>
      <p:grpSp>
        <p:nvGrpSpPr>
          <p:cNvPr id="52230" name="Group 2">
            <a:extLst>
              <a:ext uri="{FF2B5EF4-FFF2-40B4-BE49-F238E27FC236}">
                <a16:creationId xmlns:a16="http://schemas.microsoft.com/office/drawing/2014/main" id="{D2E21EAA-8AC1-8F46-812E-C9B3D38082A1}"/>
              </a:ext>
            </a:extLst>
          </p:cNvPr>
          <p:cNvGrpSpPr>
            <a:grpSpLocks/>
          </p:cNvGrpSpPr>
          <p:nvPr/>
        </p:nvGrpSpPr>
        <p:grpSpPr bwMode="auto">
          <a:xfrm>
            <a:off x="1022350" y="2503488"/>
            <a:ext cx="7400925" cy="1057275"/>
            <a:chOff x="871677" y="1153839"/>
            <a:chExt cx="7400639" cy="1057235"/>
          </a:xfrm>
        </p:grpSpPr>
        <p:pic>
          <p:nvPicPr>
            <p:cNvPr id="52232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3D7B35F-71E5-2B45-AE30-6E0338841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60" b="19518"/>
            <a:stretch>
              <a:fillRect/>
            </a:stretch>
          </p:blipFill>
          <p:spPr bwMode="auto">
            <a:xfrm>
              <a:off x="871677" y="1153839"/>
              <a:ext cx="7400639" cy="105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3" name="TextBox 1">
              <a:extLst>
                <a:ext uri="{FF2B5EF4-FFF2-40B4-BE49-F238E27FC236}">
                  <a16:creationId xmlns:a16="http://schemas.microsoft.com/office/drawing/2014/main" id="{5603FA03-BAD7-A145-A526-92ACDA8BD2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7058" y="1772457"/>
              <a:ext cx="15512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/>
                <a:t>(RSE, 2015)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8BA52F-A803-AF4C-9831-B636A308A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7"/>
    </mc:Choice>
    <mc:Fallback>
      <p:transition spd="slow" advTm="7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4">
            <a:extLst>
              <a:ext uri="{FF2B5EF4-FFF2-40B4-BE49-F238E27FC236}">
                <a16:creationId xmlns:a16="http://schemas.microsoft.com/office/drawing/2014/main" id="{BE80DF11-35F7-5D43-9323-4D13901F3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54274" name="Text Box 13">
            <a:extLst>
              <a:ext uri="{FF2B5EF4-FFF2-40B4-BE49-F238E27FC236}">
                <a16:creationId xmlns:a16="http://schemas.microsoft.com/office/drawing/2014/main" id="{46D57C44-04E5-C543-B225-84FA40C04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1216025"/>
            <a:ext cx="8299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  <a:cs typeface="Arial" panose="020B0604020202020204" pitchFamily="34" charset="0"/>
              </a:rPr>
              <a:t>Example with HICO</a:t>
            </a:r>
            <a:endParaRPr lang="en-US" altLang="en-US" sz="2400" i="1">
              <a:solidFill>
                <a:schemeClr val="tx1"/>
              </a:solidFill>
              <a:latin typeface="Arial" panose="020B0604020202020204" pitchFamily="34" charset="0"/>
              <a:ea typeface="楷体_GB2312" charset="-122"/>
              <a:cs typeface="Arial" panose="020B0604020202020204" pitchFamily="34" charset="0"/>
            </a:endParaRPr>
          </a:p>
        </p:txBody>
      </p:sp>
      <p:sp>
        <p:nvSpPr>
          <p:cNvPr id="54275" name="Rectangle 21">
            <a:extLst>
              <a:ext uri="{FF2B5EF4-FFF2-40B4-BE49-F238E27FC236}">
                <a16:creationId xmlns:a16="http://schemas.microsoft.com/office/drawing/2014/main" id="{804BD1BC-7F33-C84E-949D-C95235C6E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PACE do?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Address the challenges using hyperspectral data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54276" name="Picture 5">
            <a:extLst>
              <a:ext uri="{FF2B5EF4-FFF2-40B4-BE49-F238E27FC236}">
                <a16:creationId xmlns:a16="http://schemas.microsoft.com/office/drawing/2014/main" id="{30D1921A-2388-884D-9F66-519F8447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54000" y="2209800"/>
            <a:ext cx="8636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3E79C2-765A-7545-8696-0DF7E545F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50"/>
    </mc:Choice>
    <mc:Fallback>
      <p:transition spd="slow" advTm="7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>
            <a:extLst>
              <a:ext uri="{FF2B5EF4-FFF2-40B4-BE49-F238E27FC236}">
                <a16:creationId xmlns:a16="http://schemas.microsoft.com/office/drawing/2014/main" id="{161EF0CB-B3B8-B64B-8846-73892BB8BE90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79588" y="1752600"/>
            <a:ext cx="6346825" cy="289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SzTx/>
              <a:buFontTx/>
              <a:buNone/>
              <a:defRPr/>
            </a:pPr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</a:rPr>
              <a:t>Outline</a:t>
            </a:r>
          </a:p>
          <a:p>
            <a:pPr eaLnBrk="1" hangingPunct="1">
              <a:spcBef>
                <a:spcPts val="1200"/>
              </a:spcBef>
              <a:buSzTx/>
              <a:buFontTx/>
              <a:buNone/>
              <a:defRPr/>
            </a:pP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buSzTx/>
              <a:buFont typeface="Wingdings" pitchFamily="2" charset="2"/>
              <a:buChar char="q"/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</a:rPr>
              <a:t>What we know, what we can do</a:t>
            </a:r>
          </a:p>
          <a:p>
            <a:pPr marL="342900" indent="-342900" eaLnBrk="1" hangingPunct="1">
              <a:spcBef>
                <a:spcPts val="1200"/>
              </a:spcBef>
              <a:buSzTx/>
              <a:buFont typeface="Wingdings" pitchFamily="2" charset="2"/>
              <a:buChar char="q"/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</a:rPr>
              <a:t>What we don’t know, what we can’t do</a:t>
            </a:r>
          </a:p>
          <a:p>
            <a:pPr marL="342900" indent="-342900" eaLnBrk="1" hangingPunct="1">
              <a:spcBef>
                <a:spcPts val="1200"/>
              </a:spcBef>
              <a:buSzTx/>
              <a:buFont typeface="Wingdings" pitchFamily="2" charset="2"/>
              <a:buChar char="q"/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</a:rPr>
              <a:t>What PACE can do</a:t>
            </a:r>
          </a:p>
          <a:p>
            <a:pPr algn="ctr" eaLnBrk="1" hangingPunct="1">
              <a:buSzTx/>
              <a:buFontTx/>
              <a:buNone/>
              <a:defRPr/>
            </a:pP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D629416-4961-9743-BA4B-C53A07C900A2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990600" y="225425"/>
            <a:ext cx="716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PACE measurements of </a:t>
            </a:r>
            <a:r>
              <a:rPr lang="en-US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Sargassum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macroalgae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459" name="Straight Connector 2">
            <a:extLst>
              <a:ext uri="{FF2B5EF4-FFF2-40B4-BE49-F238E27FC236}">
                <a16:creationId xmlns:a16="http://schemas.microsoft.com/office/drawing/2014/main" id="{A904DA5B-ACFE-EB42-A17A-E798BEE178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019800"/>
            <a:ext cx="9144000" cy="0"/>
          </a:xfrm>
          <a:prstGeom prst="line">
            <a:avLst/>
          </a:prstGeom>
          <a:noFill/>
          <a:ln w="12700" cmpd="tri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7D117B-5FC9-4C42-83C8-4BE25015C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20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321" name="Straight Connector 2">
            <a:extLst>
              <a:ext uri="{FF2B5EF4-FFF2-40B4-BE49-F238E27FC236}">
                <a16:creationId xmlns:a16="http://schemas.microsoft.com/office/drawing/2014/main" id="{E75E5CF3-258E-9048-87EC-1C882FD474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019800"/>
            <a:ext cx="9144000" cy="0"/>
          </a:xfrm>
          <a:prstGeom prst="line">
            <a:avLst/>
          </a:prstGeom>
          <a:noFill/>
          <a:ln w="12700" cmpd="tri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17">
            <a:extLst>
              <a:ext uri="{FF2B5EF4-FFF2-40B4-BE49-F238E27FC236}">
                <a16:creationId xmlns:a16="http://schemas.microsoft.com/office/drawing/2014/main" id="{87D2CF5E-CC8F-4C44-B25E-08656057A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676400"/>
            <a:ext cx="8267700" cy="3140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indent="0" algn="just" eaLnBrk="1" hangingPunct="1">
              <a:spcAft>
                <a:spcPts val="900"/>
              </a:spcAft>
              <a:buSzPct val="125000"/>
              <a:defRPr/>
            </a:pPr>
            <a:r>
              <a:rPr lang="en-US" altLang="en-US" sz="2400" b="1" dirty="0">
                <a:latin typeface="Arial" panose="020B0604020202020204" pitchFamily="34" charset="0"/>
              </a:rPr>
              <a:t>Summary</a:t>
            </a:r>
          </a:p>
          <a:p>
            <a:pPr algn="just" eaLnBrk="1" hangingPunct="1">
              <a:spcAft>
                <a:spcPts val="9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</a:rPr>
              <a:t>Significant advances have been made on </a:t>
            </a:r>
            <a:r>
              <a:rPr lang="en-US" altLang="en-US" i="1" dirty="0">
                <a:latin typeface="Arial" panose="020B0604020202020204" pitchFamily="34" charset="0"/>
              </a:rPr>
              <a:t>Sargassum </a:t>
            </a:r>
            <a:r>
              <a:rPr lang="en-US" altLang="en-US" dirty="0">
                <a:latin typeface="Arial" panose="020B0604020202020204" pitchFamily="34" charset="0"/>
              </a:rPr>
              <a:t>measurements and remote sensing – thanks primarily to NASA OBB and </a:t>
            </a:r>
            <a:r>
              <a:rPr lang="en-US" altLang="en-US" dirty="0" err="1">
                <a:latin typeface="Arial" panose="020B0604020202020204" pitchFamily="34" charset="0"/>
              </a:rPr>
              <a:t>Ecoforecast</a:t>
            </a:r>
            <a:r>
              <a:rPr lang="en-US" altLang="en-US" dirty="0">
                <a:latin typeface="Arial" panose="020B0604020202020204" pitchFamily="34" charset="0"/>
              </a:rPr>
              <a:t> programs</a:t>
            </a:r>
          </a:p>
          <a:p>
            <a:pPr algn="just" eaLnBrk="1" hangingPunct="1">
              <a:spcAft>
                <a:spcPts val="9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</a:rPr>
              <a:t>Our knowledge on </a:t>
            </a:r>
            <a:r>
              <a:rPr lang="en-US" altLang="en-US" i="1" dirty="0">
                <a:latin typeface="Arial" panose="020B0604020202020204" pitchFamily="34" charset="0"/>
              </a:rPr>
              <a:t>Sargassum </a:t>
            </a:r>
            <a:r>
              <a:rPr lang="en-US" altLang="en-US" dirty="0">
                <a:latin typeface="Arial" panose="020B0604020202020204" pitchFamily="34" charset="0"/>
              </a:rPr>
              <a:t>distributions and temporal changes has also advanced (e.g., discovery of the GASB)</a:t>
            </a:r>
          </a:p>
          <a:p>
            <a:pPr algn="just" eaLnBrk="1" hangingPunct="1">
              <a:spcAft>
                <a:spcPts val="9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</a:rPr>
              <a:t>Several technical challenges still remain, including uncertainties due to submersed </a:t>
            </a:r>
            <a:r>
              <a:rPr lang="en-US" altLang="en-US" i="1" dirty="0">
                <a:latin typeface="Arial" panose="020B0604020202020204" pitchFamily="34" charset="0"/>
              </a:rPr>
              <a:t>Sargassum </a:t>
            </a:r>
            <a:r>
              <a:rPr lang="en-US" altLang="en-US" dirty="0">
                <a:latin typeface="Arial" panose="020B0604020202020204" pitchFamily="34" charset="0"/>
              </a:rPr>
              <a:t>and understanding of changes in color tones</a:t>
            </a:r>
          </a:p>
          <a:p>
            <a:pPr algn="just" eaLnBrk="1" hangingPunct="1">
              <a:spcAft>
                <a:spcPts val="900"/>
              </a:spcAft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Arial" panose="020B0604020202020204" pitchFamily="34" charset="0"/>
              </a:rPr>
              <a:t>PACE hyperspectral data should provide unprecedented capacity to address these challenges through offering extra bands and higher SNRs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17C5D93-F2BF-E74D-84BF-2713A3D1F57A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990600" y="225425"/>
            <a:ext cx="7162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ts val="1200"/>
              </a:spcBef>
              <a:buSzTx/>
              <a:buFontTx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PACE measurements of </a:t>
            </a:r>
            <a:r>
              <a:rPr lang="en-US" alt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Sargassum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macroalgae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83329A-8024-1E4E-AC8E-8DD37B1D0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56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5">
            <a:extLst>
              <a:ext uri="{FF2B5EF4-FFF2-40B4-BE49-F238E27FC236}">
                <a16:creationId xmlns:a16="http://schemas.microsoft.com/office/drawing/2014/main" id="{161B6281-8251-6649-972C-0599224CF2F5}"/>
              </a:ext>
            </a:extLst>
          </p:cNvPr>
          <p:cNvGrpSpPr>
            <a:grpSpLocks/>
          </p:cNvGrpSpPr>
          <p:nvPr/>
        </p:nvGrpSpPr>
        <p:grpSpPr bwMode="auto">
          <a:xfrm>
            <a:off x="47625" y="2133600"/>
            <a:ext cx="9096375" cy="3679825"/>
            <a:chOff x="117475" y="1795463"/>
            <a:chExt cx="9096375" cy="3679826"/>
          </a:xfrm>
        </p:grpSpPr>
        <p:pic>
          <p:nvPicPr>
            <p:cNvPr id="21511" name="Picture 1">
              <a:extLst>
                <a:ext uri="{FF2B5EF4-FFF2-40B4-BE49-F238E27FC236}">
                  <a16:creationId xmlns:a16="http://schemas.microsoft.com/office/drawing/2014/main" id="{E2252E4B-850E-F843-8286-9A73297FB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5" y="1795463"/>
              <a:ext cx="4278313" cy="367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2" name="Group 9">
              <a:extLst>
                <a:ext uri="{FF2B5EF4-FFF2-40B4-BE49-F238E27FC236}">
                  <a16:creationId xmlns:a16="http://schemas.microsoft.com/office/drawing/2014/main" id="{F8B3032E-E761-A64C-8FEE-F338C9AAC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4075" y="1802088"/>
              <a:ext cx="4506429" cy="3673201"/>
              <a:chOff x="4543666" y="1801812"/>
              <a:chExt cx="4505736" cy="3674078"/>
            </a:xfrm>
          </p:grpSpPr>
          <p:pic>
            <p:nvPicPr>
              <p:cNvPr id="21515" name="Picture 3">
                <a:extLst>
                  <a:ext uri="{FF2B5EF4-FFF2-40B4-BE49-F238E27FC236}">
                    <a16:creationId xmlns:a16="http://schemas.microsoft.com/office/drawing/2014/main" id="{E9543A94-5857-144A-81AA-B7F6346A8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666" y="1801812"/>
                <a:ext cx="4444316" cy="3674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6" name="Text Box 6">
                <a:extLst>
                  <a:ext uri="{FF2B5EF4-FFF2-40B4-BE49-F238E27FC236}">
                    <a16:creationId xmlns:a16="http://schemas.microsoft.com/office/drawing/2014/main" id="{745DEAD0-5CAD-114F-B428-7436497021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38420" y="1805125"/>
                <a:ext cx="251098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SzPct val="100000"/>
                  <a:buChar char="»"/>
                  <a:defRPr sz="20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»"/>
                  <a:defRPr sz="2000">
                    <a:solidFill>
                      <a:schemeClr val="accent2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zh-CN" sz="2800">
                    <a:solidFill>
                      <a:srgbClr val="002060"/>
                    </a:solidFill>
                    <a:latin typeface="Arial" panose="020B0604020202020204" pitchFamily="34" charset="0"/>
                    <a:ea typeface="楷体_GB2312" charset="-122"/>
                  </a:rPr>
                  <a:t>1 cm</a:t>
                </a:r>
                <a:r>
                  <a:rPr lang="en-US" altLang="zh-CN" sz="2800" baseline="30000">
                    <a:solidFill>
                      <a:srgbClr val="002060"/>
                    </a:solidFill>
                    <a:latin typeface="Arial" panose="020B0604020202020204" pitchFamily="34" charset="0"/>
                    <a:ea typeface="楷体_GB2312" charset="-122"/>
                  </a:rPr>
                  <a:t>2</a:t>
                </a:r>
                <a:r>
                  <a:rPr lang="en-US" altLang="zh-CN" sz="2800">
                    <a:solidFill>
                      <a:srgbClr val="002060"/>
                    </a:solidFill>
                    <a:latin typeface="Arial" panose="020B0604020202020204" pitchFamily="34" charset="0"/>
                    <a:ea typeface="楷体_GB2312" charset="-122"/>
                  </a:rPr>
                  <a:t> squares</a:t>
                </a:r>
              </a:p>
            </p:txBody>
          </p:sp>
        </p:grpSp>
        <p:sp>
          <p:nvSpPr>
            <p:cNvPr id="21513" name="Text Box 6">
              <a:extLst>
                <a:ext uri="{FF2B5EF4-FFF2-40B4-BE49-F238E27FC236}">
                  <a16:creationId xmlns:a16="http://schemas.microsoft.com/office/drawing/2014/main" id="{8C4E8227-5E04-BF4F-AC11-B6C71D582E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4876800"/>
              <a:ext cx="1524000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zh-CN" sz="2400" i="1">
                  <a:solidFill>
                    <a:schemeClr val="tx1"/>
                  </a:solidFill>
                  <a:latin typeface="Arial" panose="020B0604020202020204" pitchFamily="34" charset="0"/>
                  <a:ea typeface="楷体_GB2312" charset="-122"/>
                </a:rPr>
                <a:t>S.</a:t>
              </a:r>
              <a:r>
                <a:rPr lang="en-US" altLang="zh-CN" sz="2400">
                  <a:solidFill>
                    <a:schemeClr val="tx1"/>
                  </a:solidFill>
                  <a:latin typeface="Arial" panose="020B0604020202020204" pitchFamily="34" charset="0"/>
                  <a:ea typeface="楷体_GB2312" charset="-122"/>
                </a:rPr>
                <a:t> fluitans</a:t>
              </a:r>
            </a:p>
          </p:txBody>
        </p:sp>
        <p:sp>
          <p:nvSpPr>
            <p:cNvPr id="21514" name="Text Box 6">
              <a:extLst>
                <a:ext uri="{FF2B5EF4-FFF2-40B4-BE49-F238E27FC236}">
                  <a16:creationId xmlns:a16="http://schemas.microsoft.com/office/drawing/2014/main" id="{BFA381E7-6F41-264A-B10B-A9797AC33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5050" y="4800600"/>
              <a:ext cx="18288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100000"/>
                <a:buChar char="•"/>
                <a:defRPr sz="32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SzPct val="100000"/>
                <a:buChar char="–"/>
                <a:defRPr sz="28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SzPct val="100000"/>
                <a:buChar char="•"/>
                <a:defRPr sz="24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SzPct val="100000"/>
                <a:buChar char="–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»"/>
                <a:defRPr sz="2000">
                  <a:solidFill>
                    <a:schemeClr val="accent2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zh-CN" sz="2400" i="1">
                  <a:solidFill>
                    <a:schemeClr val="tx1"/>
                  </a:solidFill>
                  <a:latin typeface="Arial" panose="020B0604020202020204" pitchFamily="34" charset="0"/>
                  <a:ea typeface="楷体_GB2312" charset="-122"/>
                </a:rPr>
                <a:t>S.</a:t>
              </a:r>
              <a:r>
                <a:rPr lang="en-US" altLang="zh-CN" sz="2400">
                  <a:solidFill>
                    <a:schemeClr val="tx1"/>
                  </a:solidFill>
                  <a:latin typeface="Arial" panose="020B0604020202020204" pitchFamily="34" charset="0"/>
                  <a:ea typeface="楷体_GB2312" charset="-122"/>
                </a:rPr>
                <a:t> natans</a:t>
              </a:r>
            </a:p>
          </p:txBody>
        </p:sp>
      </p:grpSp>
      <p:sp>
        <p:nvSpPr>
          <p:cNvPr id="21506" name="Rectangle 21">
            <a:extLst>
              <a:ext uri="{FF2B5EF4-FFF2-40B4-BE49-F238E27FC236}">
                <a16:creationId xmlns:a16="http://schemas.microsoft.com/office/drawing/2014/main" id="{753556C2-D2FC-974C-8668-B27B7437B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4800"/>
            <a:ext cx="716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 i="1">
                <a:solidFill>
                  <a:srgbClr val="3333CC"/>
                </a:solidFill>
                <a:latin typeface="Arial" panose="020B0604020202020204" pitchFamily="34" charset="0"/>
              </a:rPr>
              <a:t>Sargassum – </a:t>
            </a: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is it? 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A brown macroalgae that reproduces vegetatively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148B0F67-B567-124C-8579-B4011F146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1563688"/>
            <a:ext cx="88169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2875"/>
              </a:spcBef>
              <a:buSzTx/>
              <a:buFontTx/>
              <a:buNone/>
            </a:pPr>
            <a:r>
              <a:rPr lang="en-US" altLang="zh-CN" sz="2000" b="1" i="1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</a:rPr>
              <a:t>Sargassum clumps </a:t>
            </a: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</a:rPr>
              <a:t>are ~ 10-20 cm in size</a:t>
            </a:r>
            <a:endParaRPr lang="en-US" altLang="zh-CN" sz="1800">
              <a:solidFill>
                <a:schemeClr val="tx1"/>
              </a:solidFill>
              <a:latin typeface="Arial" panose="020B0604020202020204" pitchFamily="34" charset="0"/>
              <a:ea typeface="楷体_GB2312" charset="-122"/>
            </a:endParaRPr>
          </a:p>
        </p:txBody>
      </p:sp>
      <p:sp>
        <p:nvSpPr>
          <p:cNvPr id="21508" name="Rectangle 12">
            <a:extLst>
              <a:ext uri="{FF2B5EF4-FFF2-40B4-BE49-F238E27FC236}">
                <a16:creationId xmlns:a16="http://schemas.microsoft.com/office/drawing/2014/main" id="{3562BA5D-65FE-3D4D-B641-76A964115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EDB746EB-8A1D-B94B-A9BE-65D941F6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5989638"/>
            <a:ext cx="37401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2875"/>
              </a:spcBef>
              <a:buSzTx/>
              <a:buFontTx/>
              <a:buNone/>
            </a:pPr>
            <a:r>
              <a:rPr lang="en-US" altLang="zh-CN" sz="2000" b="1">
                <a:solidFill>
                  <a:schemeClr val="tx1"/>
                </a:solidFill>
                <a:latin typeface="Arial" panose="020B0604020202020204" pitchFamily="34" charset="0"/>
                <a:ea typeface="楷体_GB2312" charset="-122"/>
              </a:rPr>
              <a:t>Photo credit: Amy Siuda</a:t>
            </a:r>
            <a:endParaRPr lang="en-US" altLang="zh-CN" sz="1800">
              <a:solidFill>
                <a:schemeClr val="tx1"/>
              </a:solidFill>
              <a:latin typeface="Arial" panose="020B0604020202020204" pitchFamily="34" charset="0"/>
              <a:ea typeface="楷体_GB2312" charset="-12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916CDE-AEAB-E448-904C-52797A7B4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28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952D1398-7A0E-114A-B518-2958CB6C0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1417638"/>
            <a:ext cx="8816975" cy="13541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2880"/>
              </a:spcBef>
              <a:buClrTx/>
              <a:buFontTx/>
              <a:buNone/>
              <a:defRPr/>
            </a:pPr>
            <a:r>
              <a:rPr lang="en-US" altLang="zh-CN" sz="2000" b="1" dirty="0">
                <a:ea typeface="楷体_GB2312" charset="-122"/>
              </a:rPr>
              <a:t>An  important habitat</a:t>
            </a:r>
          </a:p>
          <a:p>
            <a:pPr marL="457200" eaLnBrk="1" hangingPunct="1">
              <a:spcBef>
                <a:spcPct val="50000"/>
              </a:spcBef>
              <a:buClrTx/>
              <a:defRPr/>
            </a:pPr>
            <a:r>
              <a:rPr lang="en-US" altLang="zh-CN" sz="1800" dirty="0">
                <a:ea typeface="楷体_GB2312" charset="-122"/>
              </a:rPr>
              <a:t>Food and shade to many animals (fish, young turtles, shrimp, crab, etc.), and it also supports sand dunes and shoreline stabilization</a:t>
            </a:r>
          </a:p>
          <a:p>
            <a:pPr marL="457200" eaLnBrk="1" hangingPunct="1">
              <a:spcBef>
                <a:spcPct val="50000"/>
              </a:spcBef>
              <a:buClrTx/>
              <a:defRPr/>
            </a:pPr>
            <a:r>
              <a:rPr lang="en-US" altLang="zh-CN" sz="1800" dirty="0">
                <a:ea typeface="楷体_GB2312" charset="-122"/>
              </a:rPr>
              <a:t>“Golden floating rainforest of the Atlantic Ocean” (The Sargasso Sea Alliance)</a:t>
            </a:r>
          </a:p>
        </p:txBody>
      </p:sp>
      <p:pic>
        <p:nvPicPr>
          <p:cNvPr id="23554" name="Picture 8" descr="F:\papers\FAI_Atlantic\EOS\revision2\SaWS_photos\Sargassum_at_sea.png">
            <a:extLst>
              <a:ext uri="{FF2B5EF4-FFF2-40B4-BE49-F238E27FC236}">
                <a16:creationId xmlns:a16="http://schemas.microsoft.com/office/drawing/2014/main" id="{F95DBADF-E5DD-2C41-A03D-C29B4AF30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048000"/>
            <a:ext cx="41148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>
            <a:extLst>
              <a:ext uri="{FF2B5EF4-FFF2-40B4-BE49-F238E27FC236}">
                <a16:creationId xmlns:a16="http://schemas.microsoft.com/office/drawing/2014/main" id="{C6B115DE-0C9A-144C-BCE6-576EB7F2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048000"/>
            <a:ext cx="413226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12">
            <a:extLst>
              <a:ext uri="{FF2B5EF4-FFF2-40B4-BE49-F238E27FC236}">
                <a16:creationId xmlns:a16="http://schemas.microsoft.com/office/drawing/2014/main" id="{091607C1-4015-4D4A-9DCA-6D8C01126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23557" name="Rectangle 21">
            <a:extLst>
              <a:ext uri="{FF2B5EF4-FFF2-40B4-BE49-F238E27FC236}">
                <a16:creationId xmlns:a16="http://schemas.microsoft.com/office/drawing/2014/main" id="{1DFD23D0-945F-584D-B11A-537B362FE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4800"/>
            <a:ext cx="716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 i="1">
                <a:solidFill>
                  <a:srgbClr val="3333CC"/>
                </a:solidFill>
                <a:latin typeface="Arial" panose="020B0604020202020204" pitchFamily="34" charset="0"/>
              </a:rPr>
              <a:t>Sargassum – </a:t>
            </a: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is it? 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A brown macroalgae that reproduces vegetatively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DBD244-FFD4-A047-B68B-2BB411852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70"/>
    </mc:Choice>
    <mc:Fallback>
      <p:transition spd="slow" advTm="2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1">
            <a:extLst>
              <a:ext uri="{FF2B5EF4-FFF2-40B4-BE49-F238E27FC236}">
                <a16:creationId xmlns:a16="http://schemas.microsoft.com/office/drawing/2014/main" id="{6C5C1887-F2D8-EB42-B966-1A409DCEC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4800"/>
            <a:ext cx="7162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 i="1">
                <a:solidFill>
                  <a:srgbClr val="3333CC"/>
                </a:solidFill>
                <a:latin typeface="Arial" panose="020B0604020202020204" pitchFamily="34" charset="0"/>
              </a:rPr>
              <a:t>Sargassum – </a:t>
            </a: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is it?  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A brown macroalgae that reproduces vegetatively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454C04DE-397C-6548-9E93-5DA5F146D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1371600"/>
            <a:ext cx="8780462" cy="14922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ts val="2880"/>
              </a:spcBef>
              <a:buClrTx/>
              <a:buFontTx/>
              <a:buNone/>
              <a:defRPr/>
            </a:pPr>
            <a:r>
              <a:rPr lang="en-US" altLang="zh-CN" sz="2000" b="1" dirty="0">
                <a:ea typeface="楷体_GB2312" charset="-122"/>
              </a:rPr>
              <a:t>A beach nuisance</a:t>
            </a:r>
          </a:p>
          <a:p>
            <a:pPr marL="915988" eaLnBrk="1" hangingPunct="1">
              <a:spcBef>
                <a:spcPct val="50000"/>
              </a:spcBef>
              <a:buClrTx/>
              <a:defRPr/>
            </a:pPr>
            <a:r>
              <a:rPr lang="en-US" altLang="zh-CN" sz="1800" dirty="0">
                <a:ea typeface="楷体_GB2312" charset="-122"/>
              </a:rPr>
              <a:t>Smells bad, attracts insects, </a:t>
            </a:r>
          </a:p>
          <a:p>
            <a:pPr marL="915988" eaLnBrk="1" hangingPunct="1">
              <a:spcBef>
                <a:spcPct val="50000"/>
              </a:spcBef>
              <a:buClrTx/>
              <a:defRPr/>
            </a:pPr>
            <a:r>
              <a:rPr lang="en-US" altLang="zh-CN" sz="1800" dirty="0">
                <a:ea typeface="楷体_GB2312" charset="-122"/>
              </a:rPr>
              <a:t>Smother turtle nesting sites, causing turtle and fish mortality</a:t>
            </a:r>
          </a:p>
          <a:p>
            <a:pPr marL="915988" eaLnBrk="1" hangingPunct="1">
              <a:spcBef>
                <a:spcPct val="50000"/>
              </a:spcBef>
              <a:buClrTx/>
              <a:defRPr/>
            </a:pPr>
            <a:r>
              <a:rPr lang="en-US" altLang="zh-CN" sz="1800" dirty="0">
                <a:ea typeface="楷体_GB2312" charset="-122"/>
              </a:rPr>
              <a:t>Negative impact on tourism and economy</a:t>
            </a:r>
          </a:p>
        </p:txBody>
      </p:sp>
      <p:pic>
        <p:nvPicPr>
          <p:cNvPr id="25603" name="Picture 1">
            <a:extLst>
              <a:ext uri="{FF2B5EF4-FFF2-40B4-BE49-F238E27FC236}">
                <a16:creationId xmlns:a16="http://schemas.microsoft.com/office/drawing/2014/main" id="{C41BCEDE-CE6B-354E-A658-79841D841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048000"/>
            <a:ext cx="41148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Beach Cleanup">
            <a:extLst>
              <a:ext uri="{FF2B5EF4-FFF2-40B4-BE49-F238E27FC236}">
                <a16:creationId xmlns:a16="http://schemas.microsoft.com/office/drawing/2014/main" id="{416268CD-68C1-D545-B57E-58EF585DB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42989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7">
            <a:extLst>
              <a:ext uri="{FF2B5EF4-FFF2-40B4-BE49-F238E27FC236}">
                <a16:creationId xmlns:a16="http://schemas.microsoft.com/office/drawing/2014/main" id="{EC651707-CB9E-FB47-B7C9-9F5AE0537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6380FC-9F03-2C4A-B000-E3650767B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9"/>
    </mc:Choice>
    <mc:Fallback>
      <p:transition spd="slow" advTm="1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6523C9EE-E2A8-5543-9119-27E7E68B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pic>
        <p:nvPicPr>
          <p:cNvPr id="27650" name="Picture 4">
            <a:extLst>
              <a:ext uri="{FF2B5EF4-FFF2-40B4-BE49-F238E27FC236}">
                <a16:creationId xmlns:a16="http://schemas.microsoft.com/office/drawing/2014/main" id="{7BCD25A8-9879-D443-9EF9-C83F55249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133475"/>
            <a:ext cx="82010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1" name="Group 16">
            <a:extLst>
              <a:ext uri="{FF2B5EF4-FFF2-40B4-BE49-F238E27FC236}">
                <a16:creationId xmlns:a16="http://schemas.microsoft.com/office/drawing/2014/main" id="{1AF3DE6E-70A4-044D-ADFF-F3680E08B14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822825"/>
            <a:ext cx="8105775" cy="1627188"/>
            <a:chOff x="238591" y="3787175"/>
            <a:chExt cx="8106032" cy="2689825"/>
          </a:xfrm>
        </p:grpSpPr>
        <p:pic>
          <p:nvPicPr>
            <p:cNvPr id="27656" name="Picture 4">
              <a:extLst>
                <a:ext uri="{FF2B5EF4-FFF2-40B4-BE49-F238E27FC236}">
                  <a16:creationId xmlns:a16="http://schemas.microsoft.com/office/drawing/2014/main" id="{6A3539DD-0B0E-BE47-8D5F-E8AEA3548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91" y="3787175"/>
              <a:ext cx="8106032" cy="268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5">
              <a:extLst>
                <a:ext uri="{FF2B5EF4-FFF2-40B4-BE49-F238E27FC236}">
                  <a16:creationId xmlns:a16="http://schemas.microsoft.com/office/drawing/2014/main" id="{33E9A9BA-95E9-C44C-B188-4802DAF870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184" y="4114799"/>
              <a:ext cx="4336616" cy="121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Box 18">
            <a:extLst>
              <a:ext uri="{FF2B5EF4-FFF2-40B4-BE49-F238E27FC236}">
                <a16:creationId xmlns:a16="http://schemas.microsoft.com/office/drawing/2014/main" id="{4E867AF5-BF28-DC4C-8B0B-EBBAA9139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175" y="5026025"/>
            <a:ext cx="320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i="1"/>
              <a:t>Sargassum </a:t>
            </a:r>
            <a:r>
              <a:rPr lang="en-US" altLang="en-US" sz="2000"/>
              <a:t>area (km</a:t>
            </a:r>
            <a:r>
              <a:rPr lang="en-US" altLang="en-US" sz="2000" baseline="30000"/>
              <a:t>2</a:t>
            </a:r>
            <a:r>
              <a:rPr lang="en-US" altLang="en-US" sz="2000"/>
              <a:t>)</a:t>
            </a:r>
            <a:endParaRPr lang="en-US" altLang="en-US" sz="2000" i="1"/>
          </a:p>
        </p:txBody>
      </p:sp>
      <p:sp>
        <p:nvSpPr>
          <p:cNvPr id="27653" name="Rectangle 21">
            <a:extLst>
              <a:ext uri="{FF2B5EF4-FFF2-40B4-BE49-F238E27FC236}">
                <a16:creationId xmlns:a16="http://schemas.microsoft.com/office/drawing/2014/main" id="{5B07B132-BECA-6249-B1B9-C2B234EDD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647700"/>
            <a:ext cx="4343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From Wang et al. (2019)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7654" name="Rectangle 21">
            <a:extLst>
              <a:ext uri="{FF2B5EF4-FFF2-40B4-BE49-F238E27FC236}">
                <a16:creationId xmlns:a16="http://schemas.microsoft.com/office/drawing/2014/main" id="{633A8E04-03C8-B64E-A4A0-AA9AC6C8D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4800"/>
            <a:ext cx="7162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Where is it –  the GASB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076553-CDB7-7043-B818-27C5584CA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19"/>
    </mc:Choice>
    <mc:Fallback>
      <p:transition spd="slow" advTm="3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1">
            <a:extLst>
              <a:ext uri="{FF2B5EF4-FFF2-40B4-BE49-F238E27FC236}">
                <a16:creationId xmlns:a16="http://schemas.microsoft.com/office/drawing/2014/main" id="{E6CB655B-6B57-0342-96D5-3BAAEBA44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Why?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Some hypotheses, but picture not completely clear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9698" name="Rectangle 8">
            <a:extLst>
              <a:ext uri="{FF2B5EF4-FFF2-40B4-BE49-F238E27FC236}">
                <a16:creationId xmlns:a16="http://schemas.microsoft.com/office/drawing/2014/main" id="{BA8716F4-EF9F-D541-818A-10BCD9948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1882775"/>
            <a:ext cx="39878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Abnormal winds and currents brought new seed populations to the tropics</a:t>
            </a: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426FD33C-6A4E-8544-A946-61FFD2F1D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29700" name="Rectangle 21">
            <a:extLst>
              <a:ext uri="{FF2B5EF4-FFF2-40B4-BE49-F238E27FC236}">
                <a16:creationId xmlns:a16="http://schemas.microsoft.com/office/drawing/2014/main" id="{4DDDABCB-33C3-6E47-8204-0966971A4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1308100"/>
            <a:ext cx="3181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From Johns et al. (2020)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F437BF7B-7858-6E49-91B7-9FBAB26C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150938"/>
            <a:ext cx="35814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DF0C6A8C-AD84-974D-8BD3-A4BD38D9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3025775"/>
            <a:ext cx="76200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311353-DCB2-6843-BBBD-4CDCA687A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06"/>
    </mc:Choice>
    <mc:Fallback>
      <p:transition spd="slow" advTm="6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6">
            <a:extLst>
              <a:ext uri="{FF2B5EF4-FFF2-40B4-BE49-F238E27FC236}">
                <a16:creationId xmlns:a16="http://schemas.microsoft.com/office/drawing/2014/main" id="{B5864564-ACB6-0046-97E5-21347ADB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93813"/>
            <a:ext cx="2324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17">
            <a:extLst>
              <a:ext uri="{FF2B5EF4-FFF2-40B4-BE49-F238E27FC236}">
                <a16:creationId xmlns:a16="http://schemas.microsoft.com/office/drawing/2014/main" id="{19E3568F-293D-344C-B6D0-983107DA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1800225"/>
            <a:ext cx="40354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9">
            <a:extLst>
              <a:ext uri="{FF2B5EF4-FFF2-40B4-BE49-F238E27FC236}">
                <a16:creationId xmlns:a16="http://schemas.microsoft.com/office/drawing/2014/main" id="{8945C8E0-AE88-0343-A55A-844E587E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36663"/>
            <a:ext cx="26622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18">
            <a:extLst>
              <a:ext uri="{FF2B5EF4-FFF2-40B4-BE49-F238E27FC236}">
                <a16:creationId xmlns:a16="http://schemas.microsoft.com/office/drawing/2014/main" id="{E8927C78-AC0A-C445-A5F7-1CC7F1621B7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724400" y="5649913"/>
            <a:ext cx="31623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accent2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Wang et al. (2018, GRL)</a:t>
            </a:r>
          </a:p>
        </p:txBody>
      </p:sp>
      <p:sp>
        <p:nvSpPr>
          <p:cNvPr id="31749" name="Rectangle 4">
            <a:extLst>
              <a:ext uri="{FF2B5EF4-FFF2-40B4-BE49-F238E27FC236}">
                <a16:creationId xmlns:a16="http://schemas.microsoft.com/office/drawing/2014/main" id="{6B534B77-25EB-9946-9670-518B3B30F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31750" name="Rectangle 21">
            <a:extLst>
              <a:ext uri="{FF2B5EF4-FFF2-40B4-BE49-F238E27FC236}">
                <a16:creationId xmlns:a16="http://schemas.microsoft.com/office/drawing/2014/main" id="{BEADF554-BBC0-2F45-B8DE-C2AA7B18F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Field and laboratory measurements, remote sensing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1751" name="Picture 2">
            <a:extLst>
              <a:ext uri="{FF2B5EF4-FFF2-40B4-BE49-F238E27FC236}">
                <a16:creationId xmlns:a16="http://schemas.microsoft.com/office/drawing/2014/main" id="{14563E94-FCDF-1148-B802-E946390F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r="8012" b="12106"/>
          <a:stretch>
            <a:fillRect/>
          </a:stretch>
        </p:blipFill>
        <p:spPr bwMode="auto">
          <a:xfrm>
            <a:off x="679450" y="3889375"/>
            <a:ext cx="33274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55A7C0-469B-5F4B-A120-D3EFDE200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60"/>
    </mc:Choice>
    <mc:Fallback>
      <p:transition spd="slow" advTm="3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>
            <a:extLst>
              <a:ext uri="{FF2B5EF4-FFF2-40B4-BE49-F238E27FC236}">
                <a16:creationId xmlns:a16="http://schemas.microsoft.com/office/drawing/2014/main" id="{59BD4CE3-945B-DA46-909A-84AED4826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0638"/>
            <a:ext cx="1143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200"/>
          </a:p>
        </p:txBody>
      </p:sp>
      <p:sp>
        <p:nvSpPr>
          <p:cNvPr id="33794" name="Rectangle 21">
            <a:extLst>
              <a:ext uri="{FF2B5EF4-FFF2-40B4-BE49-F238E27FC236}">
                <a16:creationId xmlns:a16="http://schemas.microsoft.com/office/drawing/2014/main" id="{AB8C8458-1BFB-A944-A68A-6BC0A5494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0480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ts val="600"/>
              </a:spcBef>
            </a:pPr>
            <a:r>
              <a:rPr lang="en-US" altLang="en-US" sz="2400" b="1">
                <a:solidFill>
                  <a:srgbClr val="3333CC"/>
                </a:solidFill>
                <a:latin typeface="Arial" panose="020B0604020202020204" pitchFamily="34" charset="0"/>
              </a:rPr>
              <a:t>What can we do now?</a:t>
            </a:r>
          </a:p>
          <a:p>
            <a:pPr algn="ctr" eaLnBrk="1" hangingPunct="1">
              <a:lnSpc>
                <a:spcPts val="1800"/>
              </a:lnSpc>
              <a:spcBef>
                <a:spcPts val="1200"/>
              </a:spcBef>
            </a:pPr>
            <a:r>
              <a:rPr lang="en-US" altLang="en-US" sz="2000" b="1">
                <a:latin typeface="Arial" panose="020B0604020202020204" pitchFamily="34" charset="0"/>
              </a:rPr>
              <a:t>Field and laboratory measurements, remote sensing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166599BE-1DA8-3B47-B3DA-5A6B708D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714500"/>
            <a:ext cx="84963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6B74E5-E9B1-8847-916E-3F1D10718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57"/>
    </mc:Choice>
    <mc:Fallback>
      <p:transition spd="slow" advTm="4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PMC Nov 2001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8484E0"/>
      </a:hlink>
      <a:folHlink>
        <a:srgbClr val="B2B2B2"/>
      </a:folHlink>
    </a:clrScheme>
    <a:fontScheme name="GPMC Nov 200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4887</TotalTime>
  <Words>665</Words>
  <Application>Microsoft Macintosh PowerPoint</Application>
  <PresentationFormat>On-screen Show (4:3)</PresentationFormat>
  <Paragraphs>112</Paragraphs>
  <Slides>20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Times New Roman</vt:lpstr>
      <vt:lpstr>MS PGothic</vt:lpstr>
      <vt:lpstr>Arial</vt:lpstr>
      <vt:lpstr>Calibri</vt:lpstr>
      <vt:lpstr>Wingdings</vt:lpstr>
      <vt:lpstr>楷体_GB2312</vt:lpstr>
      <vt:lpstr>SimSun</vt:lpstr>
      <vt:lpstr>GPMC Nov 2001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Yoseph, Elizabeth [USA]</dc:creator>
  <cp:lastModifiedBy>Hu, Chuanmin</cp:lastModifiedBy>
  <cp:revision>271</cp:revision>
  <cp:lastPrinted>2019-03-25T01:41:25Z</cp:lastPrinted>
  <dcterms:created xsi:type="dcterms:W3CDTF">2014-07-25T19:02:24Z</dcterms:created>
  <dcterms:modified xsi:type="dcterms:W3CDTF">2020-05-19T16:02:44Z</dcterms:modified>
</cp:coreProperties>
</file>