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581" r:id="rId3"/>
    <p:sldId id="582" r:id="rId4"/>
    <p:sldId id="583" r:id="rId5"/>
    <p:sldId id="584" r:id="rId6"/>
    <p:sldId id="334" r:id="rId7"/>
    <p:sldId id="576" r:id="rId8"/>
    <p:sldId id="570" r:id="rId9"/>
    <p:sldId id="482" r:id="rId10"/>
    <p:sldId id="484" r:id="rId11"/>
    <p:sldId id="555" r:id="rId12"/>
    <p:sldId id="578" r:id="rId13"/>
    <p:sldId id="562" r:id="rId14"/>
    <p:sldId id="437" r:id="rId15"/>
    <p:sldId id="558" r:id="rId16"/>
    <p:sldId id="289" r:id="rId17"/>
    <p:sldId id="585" r:id="rId18"/>
    <p:sldId id="5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2832"/>
    <a:srgbClr val="C27B30"/>
    <a:srgbClr val="E5F0FF"/>
    <a:srgbClr val="4ED3BB"/>
    <a:srgbClr val="CDF1FD"/>
    <a:srgbClr val="BD1D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839"/>
    <p:restoredTop sz="92516"/>
  </p:normalViewPr>
  <p:slideViewPr>
    <p:cSldViewPr snapToGrid="0" snapToObjects="1">
      <p:cViewPr varScale="1">
        <p:scale>
          <a:sx n="67" d="100"/>
          <a:sy n="67" d="100"/>
        </p:scale>
        <p:origin x="176" y="808"/>
      </p:cViewPr>
      <p:guideLst/>
    </p:cSldViewPr>
  </p:slideViewPr>
  <p:notesTextViewPr>
    <p:cViewPr>
      <p:scale>
        <a:sx n="60" d="100"/>
        <a:sy n="6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07DE4-658C-5B4E-AD17-7E3A07366265}" type="datetimeFigureOut">
              <a:rPr lang="en-US" smtClean="0"/>
              <a:t>5/21/20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D537-18A1-5948-ADC0-DA98E8918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50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components that determine the color of water in coastal areas… </a:t>
            </a:r>
            <a:r>
              <a:rPr lang="en-US" baseline="0" dirty="0" err="1"/>
              <a:t>L_w</a:t>
            </a:r>
            <a:r>
              <a:rPr lang="en-US" baseline="0" dirty="0"/>
              <a:t> is related to abs/backscattering as shown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54CE-EEC3-4C5E-8D84-3FF33EE4F3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38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ED537-18A1-5948-ADC0-DA98E89184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3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ED537-18A1-5948-ADC0-DA98E89184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40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EA1B4-0476-FD49-A9C8-009169DFF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7C5CE-A3E0-B647-A2CB-2204A07E81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59642-8C21-6F4A-B87D-9FDB6181E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1263-850B-0940-8892-995915666CE4}" type="datetime1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B1CFC-854F-204C-A95E-DFF3A6768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57D50-8D64-4443-AF28-A6384AFB2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11FE-45D9-D746-9C70-0512F1242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5206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C2F06-8D68-2F47-838B-FE40A2DE9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AFB665-D8BF-074D-B0F8-7984D58D2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D1578-9F88-5646-8728-6851A9E9B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4E518-29E3-384C-B63F-0F398943B052}" type="datetime1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7723C-1B52-BB44-9C8A-BE7ECFD1D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9E2C4-C889-E34C-9C81-348405003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11FE-45D9-D746-9C70-0512F1242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4975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CB8E2D-EE8C-414F-8B8B-679323B2CC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6C4FD-BA4D-8D4F-A6D9-3F80325EC9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B7BC0-CA5E-D34F-B91E-B959ABCA4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E065-54EF-5A4D-98F9-9642F0E06F67}" type="datetime1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93D4E-0136-6F46-85F6-013072592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70E92-C48E-7542-B76F-EC8E7882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11FE-45D9-D746-9C70-0512F1242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7641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AB167-F0EB-7240-86B2-BE2292FA0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145DA-2CF0-9C47-960D-AC9D8A8FC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AB442-CCDE-8C4F-B503-794618619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A80C6-785A-9045-84B3-009718BE6FE5}" type="datetime1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058EE-DBA7-E340-B3D8-EAF90F5EE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025F8-6107-D746-916E-B619EF822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11FE-45D9-D746-9C70-0512F1242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5811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83942-53F4-1040-AA32-7CFA8FE8F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21498-1D3B-B245-B986-689B2DC48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5CFD5-91FC-D344-8BB9-DD9CA10A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4525-C868-3E43-960B-AE2B0AB488FD}" type="datetime1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FE60B-F226-A742-856F-0D75F3E6D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2FD5E-8C5A-9346-BDC7-3A8137691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11FE-45D9-D746-9C70-0512F1242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9475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262CD-4218-F841-BD35-8CD060BA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A7780-47B3-B44E-95AE-2441F2C39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E037E-665D-E349-B54E-7B624C3FE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7C0E1A-75B2-0B4C-9C85-ABBAD294C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CB10B-6695-364F-A6AF-9A2F75D6A547}" type="datetime1">
              <a:rPr lang="en-US" smtClean="0"/>
              <a:t>5/21/20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E8F29-202D-8C4C-9FAF-200B8DD36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70A2C5-0287-C344-BF67-0D0352781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11FE-45D9-D746-9C70-0512F1242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2371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8F814-33F6-8A45-BF5D-4DDC7A5C0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12364-7169-024D-8FE4-92A24ED6B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9905D-280E-3B42-9F2D-F5D42FC6C8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088770-81A8-CC4A-A916-8B2F1F854A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434600-5B3B-A040-B7A6-EF9429862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252EFC-6794-074D-AABA-CE1706673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37144-A86A-ED4D-91CB-557BDC052152}" type="datetime1">
              <a:rPr lang="en-US" smtClean="0"/>
              <a:t>5/21/20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4EE8AC-132E-774C-BF4E-D5CF6BFF1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43B9D6-B53D-4447-8F79-3FDE2AE03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11FE-45D9-D746-9C70-0512F1242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9838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3F543-5C22-7F42-A9AF-B4374061C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01AC83-3344-4541-B9CB-80E5BBD14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25D6-BE99-F04A-BA44-95C3B392453B}" type="datetime1">
              <a:rPr lang="en-US" smtClean="0"/>
              <a:t>5/21/20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A2CF1-01D6-F24F-8008-23F26E42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28AAE-C0D4-4449-8655-8B692874D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11FE-45D9-D746-9C70-0512F1242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0253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F4741F-3927-7F48-B0AF-0484E7080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0CAD3-1873-364F-9DB5-A6B6A30121AE}" type="datetime1">
              <a:rPr lang="en-US" smtClean="0"/>
              <a:t>5/21/20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C5F704-415B-B846-A2A3-B61D6D30C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AB858-4F3E-8A47-95D4-608F32749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11FE-45D9-D746-9C70-0512F1242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9618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75B3B-5DC1-8F40-B69E-FC6C61415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9F4AF-E2EF-AF44-B641-B9569D073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BD860-612D-7348-90C1-0181AE4C0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9D48B8-2E46-E347-ADC6-4D9A5008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6F5DA-CDA7-0B49-BFA3-0856329DE6C2}" type="datetime1">
              <a:rPr lang="en-US" smtClean="0"/>
              <a:t>5/21/20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96B39-BF5F-0542-A19A-E978FC8E3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984F6-978D-A245-BA68-942C4771B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11FE-45D9-D746-9C70-0512F1242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0823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1CA05-0853-5349-B5EF-656500F94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1FC892-7D1B-794D-90D3-F248968AA4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AA7FF-5729-5E41-BBEB-57F8FE55B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3FFB9-F841-444B-A706-986E168B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BBDD-CD49-4243-B410-3027CC125D70}" type="datetime1">
              <a:rPr lang="en-US" smtClean="0"/>
              <a:t>5/21/20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9DA312-161B-274A-932A-11ED52D78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EDC2-093C-734C-9042-15B7AB8D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11FE-45D9-D746-9C70-0512F1242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7269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5E376D-05B2-604D-86DD-028B3F45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72FDC-C898-1A41-A90D-4784E48B2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E951D-5D4A-F74B-9D91-349303C828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46506-D876-1E44-BEAC-A826B065290C}" type="datetime1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2CCB2-FC97-C546-A22C-29F3ED624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BBF4A-C79E-F849-A64C-EE924BFDC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B11FE-45D9-D746-9C70-0512F1242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8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32.tiff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39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tiff"/><Relationship Id="rId12" Type="http://schemas.openxmlformats.org/officeDocument/2006/relationships/image" Target="../media/image12.tiff"/><Relationship Id="rId2" Type="http://schemas.openxmlformats.org/officeDocument/2006/relationships/audio" Target="../media/media2.m4a"/><Relationship Id="rId16" Type="http://schemas.openxmlformats.org/officeDocument/2006/relationships/image" Target="../media/image3.png"/><Relationship Id="rId1" Type="http://schemas.microsoft.com/office/2007/relationships/media" Target="../media/media2.m4a"/><Relationship Id="rId6" Type="http://schemas.openxmlformats.org/officeDocument/2006/relationships/image" Target="../media/image6.tiff"/><Relationship Id="rId11" Type="http://schemas.openxmlformats.org/officeDocument/2006/relationships/image" Target="../media/image11.tiff"/><Relationship Id="rId5" Type="http://schemas.openxmlformats.org/officeDocument/2006/relationships/image" Target="../media/image5.tiff"/><Relationship Id="rId15" Type="http://schemas.openxmlformats.org/officeDocument/2006/relationships/image" Target="../media/image15.tiff"/><Relationship Id="rId10" Type="http://schemas.openxmlformats.org/officeDocument/2006/relationships/image" Target="../media/image10.tiff"/><Relationship Id="rId4" Type="http://schemas.openxmlformats.org/officeDocument/2006/relationships/image" Target="../media/image4.tiff"/><Relationship Id="rId9" Type="http://schemas.openxmlformats.org/officeDocument/2006/relationships/image" Target="../media/image9.tiff"/><Relationship Id="rId1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22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3906179-A1FE-2241-8AC6-529225837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09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765F9A-2D8D-9843-A173-029300ABD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6525"/>
            <a:ext cx="11679113" cy="15081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i="1" dirty="0">
                <a:solidFill>
                  <a:schemeClr val="bg2">
                    <a:lumMod val="90000"/>
                  </a:schemeClr>
                </a:solidFill>
              </a:rPr>
              <a:t>Maximizing Utility of PACE in </a:t>
            </a:r>
            <a:r>
              <a:rPr lang="en-US" sz="3200" b="1" i="1" dirty="0">
                <a:solidFill>
                  <a:srgbClr val="FF0000"/>
                </a:solidFill>
              </a:rPr>
              <a:t>Coastal and Major Freshwater Ecosystems</a:t>
            </a:r>
            <a:r>
              <a:rPr lang="en-US" sz="3200" b="1" i="1" dirty="0">
                <a:solidFill>
                  <a:schemeClr val="bg2">
                    <a:lumMod val="90000"/>
                  </a:schemeClr>
                </a:solidFill>
              </a:rPr>
              <a:t>: Advancing Science for Societal Benefits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198ECB-D44A-7B4A-AA08-4DA00B602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647" y="3384693"/>
            <a:ext cx="11352200" cy="1655762"/>
          </a:xfrm>
        </p:spPr>
        <p:txBody>
          <a:bodyPr>
            <a:noAutofit/>
          </a:bodyPr>
          <a:lstStyle/>
          <a:p>
            <a:pPr algn="l"/>
            <a:r>
              <a:rPr lang="en-US" sz="2200" b="1" dirty="0">
                <a:solidFill>
                  <a:schemeClr val="bg2">
                    <a:lumMod val="90000"/>
                  </a:schemeClr>
                </a:solidFill>
              </a:rPr>
              <a:t>Nima Pahlevan</a:t>
            </a:r>
          </a:p>
          <a:p>
            <a:pPr algn="l"/>
            <a:r>
              <a:rPr lang="en-US" sz="2000" b="1" i="1" dirty="0">
                <a:solidFill>
                  <a:schemeClr val="bg2">
                    <a:lumMod val="90000"/>
                  </a:schemeClr>
                </a:solidFill>
              </a:rPr>
              <a:t>Science Systems and Applications Inc. (SSAI)</a:t>
            </a:r>
          </a:p>
          <a:p>
            <a:pPr algn="l"/>
            <a:r>
              <a:rPr lang="en-US" sz="2000" b="1" i="1" dirty="0">
                <a:solidFill>
                  <a:schemeClr val="bg2">
                    <a:lumMod val="90000"/>
                  </a:schemeClr>
                </a:solidFill>
              </a:rPr>
              <a:t>NASA Goddard Space Flight Center / Code 619 </a:t>
            </a:r>
          </a:p>
          <a:p>
            <a:pPr algn="l"/>
            <a:endParaRPr lang="en-US" sz="2000" b="1" dirty="0">
              <a:solidFill>
                <a:schemeClr val="bg1"/>
              </a:solidFill>
            </a:endParaRPr>
          </a:p>
          <a:p>
            <a:pPr algn="l"/>
            <a:endParaRPr lang="en-US" sz="2000" b="1" dirty="0"/>
          </a:p>
          <a:p>
            <a:pPr algn="l"/>
            <a:r>
              <a:rPr lang="en-US" sz="2200" b="1" i="1" dirty="0">
                <a:solidFill>
                  <a:srgbClr val="FFFF00"/>
                </a:solidFill>
              </a:rPr>
              <a:t>				</a:t>
            </a:r>
            <a:endParaRPr lang="en-US" sz="2200" b="1" dirty="0">
              <a:solidFill>
                <a:srgbClr val="FFFF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C1DFF-4A40-514C-9176-9398FF43D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11FE-45D9-D746-9C70-0512F1242E3E}" type="slidenum">
              <a:rPr lang="en-US" smtClean="0"/>
              <a:t>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F7D7AF-AE5D-3C4A-8E1D-E65DCFE37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0005" y="5846659"/>
            <a:ext cx="1347589" cy="874816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11D7C76-E228-1940-AA16-40584B857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2244"/>
      </p:ext>
    </p:extLst>
  </p:cSld>
  <p:clrMapOvr>
    <a:masterClrMapping/>
  </p:clrMapOvr>
  <p:transition spd="slow" advTm="4064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3A667C-1FF0-A941-9761-D7FA11BCF8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3408"/>
            <a:ext cx="10619874" cy="42427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CFE628-6BE9-3548-B76C-7E45EB9019BF}"/>
              </a:ext>
            </a:extLst>
          </p:cNvPr>
          <p:cNvSpPr/>
          <p:nvPr/>
        </p:nvSpPr>
        <p:spPr>
          <a:xfrm>
            <a:off x="3208149" y="2493931"/>
            <a:ext cx="960895" cy="233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09D62-8BE9-3D4B-A8B7-95F318321418}"/>
              </a:ext>
            </a:extLst>
          </p:cNvPr>
          <p:cNvSpPr/>
          <p:nvPr/>
        </p:nvSpPr>
        <p:spPr>
          <a:xfrm>
            <a:off x="6616483" y="2493932"/>
            <a:ext cx="960895" cy="233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22862F-0879-9B44-84B3-AD986C500CA9}"/>
              </a:ext>
            </a:extLst>
          </p:cNvPr>
          <p:cNvSpPr/>
          <p:nvPr/>
        </p:nvSpPr>
        <p:spPr>
          <a:xfrm>
            <a:off x="10176064" y="2493930"/>
            <a:ext cx="960895" cy="233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C28557-B7CC-0543-9C40-136A5E639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285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/>
              <a:t>Field data (subset)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5CEB073-1637-EF46-87EE-0C277C0248B4}"/>
              </a:ext>
            </a:extLst>
          </p:cNvPr>
          <p:cNvSpPr txBox="1">
            <a:spLocks/>
          </p:cNvSpPr>
          <p:nvPr/>
        </p:nvSpPr>
        <p:spPr>
          <a:xfrm>
            <a:off x="838200" y="1569720"/>
            <a:ext cx="10515600" cy="509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DE9368-C5B8-1944-B65C-6094B93DE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45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173">
        <p:fade/>
      </p:transition>
    </mc:Choice>
    <mc:Fallback>
      <p:transition spd="med" advTm="491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2C28557-B7CC-0543-9C40-136A5E639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28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800" dirty="0"/>
              <a:t>Field data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05779B-0050-6345-A876-D00395BAD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720"/>
            <a:ext cx="10515600" cy="50901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~ 1250 </a:t>
            </a:r>
            <a:r>
              <a:rPr lang="en-US" b="1" i="1" dirty="0">
                <a:solidFill>
                  <a:srgbClr val="FF0000"/>
                </a:solidFill>
              </a:rPr>
              <a:t>in situ </a:t>
            </a:r>
            <a:r>
              <a:rPr lang="en-US" b="1" dirty="0">
                <a:solidFill>
                  <a:srgbClr val="FF0000"/>
                </a:solidFill>
              </a:rPr>
              <a:t>hyperspectral </a:t>
            </a:r>
            <a:r>
              <a:rPr lang="en-US" b="1" i="1" dirty="0">
                <a:solidFill>
                  <a:srgbClr val="FF0000"/>
                </a:solidFill>
              </a:rPr>
              <a:t>R</a:t>
            </a:r>
            <a:r>
              <a:rPr lang="en-US" b="1" baseline="-25000" dirty="0">
                <a:solidFill>
                  <a:srgbClr val="FF0000"/>
                </a:solidFill>
              </a:rPr>
              <a:t>rs</a:t>
            </a:r>
            <a:r>
              <a:rPr lang="en-US" b="1" dirty="0">
                <a:solidFill>
                  <a:srgbClr val="FF0000"/>
                </a:solidFill>
              </a:rPr>
              <a:t> – </a:t>
            </a:r>
            <a:r>
              <a:rPr lang="en-US" b="1" i="1" dirty="0" err="1">
                <a:solidFill>
                  <a:srgbClr val="FF0000"/>
                </a:solidFill>
              </a:rPr>
              <a:t>a</a:t>
            </a:r>
            <a:r>
              <a:rPr lang="en-US" b="1" baseline="-25000" dirty="0" err="1">
                <a:solidFill>
                  <a:srgbClr val="FF0000"/>
                </a:solidFill>
              </a:rPr>
              <a:t>ph</a:t>
            </a:r>
            <a:r>
              <a:rPr lang="en-US" b="1" dirty="0">
                <a:solidFill>
                  <a:srgbClr val="FF0000"/>
                </a:solidFill>
              </a:rPr>
              <a:t> (400-700 nm) </a:t>
            </a:r>
            <a:endParaRPr lang="en-US" b="1" i="1" dirty="0">
              <a:solidFill>
                <a:srgbClr val="FF0000"/>
              </a:solidFill>
            </a:endParaRP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B723B3-9696-8B46-A99E-3CCC1C925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58" y="2265887"/>
            <a:ext cx="7592290" cy="43939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971858-1BA6-EC43-9919-449DC6E3A00D}"/>
              </a:ext>
            </a:extLst>
          </p:cNvPr>
          <p:cNvGrpSpPr/>
          <p:nvPr/>
        </p:nvGrpSpPr>
        <p:grpSpPr>
          <a:xfrm>
            <a:off x="1772334" y="2577947"/>
            <a:ext cx="7295763" cy="4098866"/>
            <a:chOff x="1748148" y="2561014"/>
            <a:chExt cx="7295763" cy="409886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D81AB34-572F-9340-9532-C8870A6A32B7}"/>
                </a:ext>
              </a:extLst>
            </p:cNvPr>
            <p:cNvGrpSpPr/>
            <p:nvPr/>
          </p:nvGrpSpPr>
          <p:grpSpPr>
            <a:xfrm>
              <a:off x="1748148" y="3706586"/>
              <a:ext cx="7069281" cy="2953294"/>
              <a:chOff x="1748148" y="3706586"/>
              <a:chExt cx="7069281" cy="2953294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528E2D9-90A3-CB49-977C-B66DAAC5B0AC}"/>
                  </a:ext>
                </a:extLst>
              </p:cNvPr>
              <p:cNvSpPr/>
              <p:nvPr/>
            </p:nvSpPr>
            <p:spPr>
              <a:xfrm>
                <a:off x="5796643" y="5323114"/>
                <a:ext cx="2824843" cy="133676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4CE379-8923-4549-9A29-F315FBDE3612}"/>
                  </a:ext>
                </a:extLst>
              </p:cNvPr>
              <p:cNvSpPr/>
              <p:nvPr/>
            </p:nvSpPr>
            <p:spPr>
              <a:xfrm>
                <a:off x="7935686" y="3706586"/>
                <a:ext cx="881743" cy="105918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3886F3F-6322-B84E-B040-D065543DD3A2}"/>
                  </a:ext>
                </a:extLst>
              </p:cNvPr>
              <p:cNvSpPr/>
              <p:nvPr/>
            </p:nvSpPr>
            <p:spPr>
              <a:xfrm>
                <a:off x="1748148" y="3933293"/>
                <a:ext cx="521523" cy="832473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B8C474-D16C-DA47-A114-127B5569823D}"/>
                </a:ext>
              </a:extLst>
            </p:cNvPr>
            <p:cNvSpPr/>
            <p:nvPr/>
          </p:nvSpPr>
          <p:spPr>
            <a:xfrm>
              <a:off x="7544295" y="2561014"/>
              <a:ext cx="1499616" cy="26517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F09BB09-B166-4142-B223-627A203BCBEF}"/>
              </a:ext>
            </a:extLst>
          </p:cNvPr>
          <p:cNvGrpSpPr/>
          <p:nvPr/>
        </p:nvGrpSpPr>
        <p:grpSpPr>
          <a:xfrm>
            <a:off x="4414953" y="2307201"/>
            <a:ext cx="4827486" cy="2110482"/>
            <a:chOff x="4390161" y="2307201"/>
            <a:chExt cx="4827486" cy="211048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9C2572-3077-9D44-8B3F-39A17A4C7BE5}"/>
                </a:ext>
              </a:extLst>
            </p:cNvPr>
            <p:cNvSpPr/>
            <p:nvPr/>
          </p:nvSpPr>
          <p:spPr>
            <a:xfrm>
              <a:off x="4390161" y="3585210"/>
              <a:ext cx="3022516" cy="832473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17D2514-3A0C-0D4C-958C-299EB1B5BEB9}"/>
                </a:ext>
              </a:extLst>
            </p:cNvPr>
            <p:cNvSpPr/>
            <p:nvPr/>
          </p:nvSpPr>
          <p:spPr>
            <a:xfrm>
              <a:off x="7544295" y="2307201"/>
              <a:ext cx="1673352" cy="265176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D244DB5-9CA3-BE4A-8AF5-EE576B5ED118}"/>
              </a:ext>
            </a:extLst>
          </p:cNvPr>
          <p:cNvSpPr/>
          <p:nvPr/>
        </p:nvSpPr>
        <p:spPr>
          <a:xfrm>
            <a:off x="9144000" y="3429000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1200" b="1" dirty="0"/>
              <a:t>Data contributors (inland; N ~ 530)</a:t>
            </a:r>
          </a:p>
          <a:p>
            <a:pPr lvl="1"/>
            <a:r>
              <a:rPr lang="en-US" sz="1200" dirty="0"/>
              <a:t>Caren Binding </a:t>
            </a:r>
          </a:p>
          <a:p>
            <a:pPr lvl="1"/>
            <a:r>
              <a:rPr lang="en-US" sz="1200" dirty="0"/>
              <a:t>Daniela Gurlin</a:t>
            </a:r>
          </a:p>
          <a:p>
            <a:pPr lvl="1"/>
            <a:r>
              <a:rPr lang="en-US" sz="1200" dirty="0"/>
              <a:t>Bunkei Matsushita </a:t>
            </a:r>
          </a:p>
          <a:p>
            <a:pPr lvl="1"/>
            <a:r>
              <a:rPr lang="en-US" sz="1200" dirty="0"/>
              <a:t>Lin Li </a:t>
            </a:r>
          </a:p>
          <a:p>
            <a:pPr lvl="1"/>
            <a:r>
              <a:rPr lang="en-US" sz="1200" dirty="0"/>
              <a:t>Ronghua Ma </a:t>
            </a:r>
          </a:p>
          <a:p>
            <a:pPr lvl="1"/>
            <a:endParaRPr lang="en-US" sz="1200" b="1" dirty="0"/>
          </a:p>
          <a:p>
            <a:pPr lvl="1"/>
            <a:endParaRPr lang="en-US" sz="1200" b="1" dirty="0"/>
          </a:p>
          <a:p>
            <a:pPr lvl="1"/>
            <a:r>
              <a:rPr lang="en-US" sz="1200" b="1" dirty="0"/>
              <a:t>SeaBASS PIs (coastal; N ~ 720) </a:t>
            </a:r>
          </a:p>
          <a:p>
            <a:pPr lvl="1"/>
            <a:r>
              <a:rPr lang="en-US" sz="1200" dirty="0"/>
              <a:t>Chuanmin Hu</a:t>
            </a:r>
          </a:p>
          <a:p>
            <a:pPr lvl="1"/>
            <a:r>
              <a:rPr lang="en-US" sz="1200" dirty="0"/>
              <a:t>Richard Gould</a:t>
            </a:r>
          </a:p>
          <a:p>
            <a:pPr lvl="1"/>
            <a:r>
              <a:rPr lang="en-US" sz="1200" dirty="0"/>
              <a:t>Alex </a:t>
            </a:r>
            <a:r>
              <a:rPr lang="en-US" sz="1200" dirty="0" err="1"/>
              <a:t>Gilerson</a:t>
            </a:r>
            <a:r>
              <a:rPr lang="en-US" sz="1200" dirty="0"/>
              <a:t> </a:t>
            </a:r>
          </a:p>
          <a:p>
            <a:pPr lvl="1"/>
            <a:r>
              <a:rPr lang="en-US" sz="1200" dirty="0"/>
              <a:t>Richard Zimmerman </a:t>
            </a:r>
          </a:p>
          <a:p>
            <a:pPr lvl="1"/>
            <a:r>
              <a:rPr lang="en-US" sz="1200" dirty="0"/>
              <a:t>Kendal Carder </a:t>
            </a:r>
          </a:p>
          <a:p>
            <a:pPr lvl="1"/>
            <a:r>
              <a:rPr lang="en-US" sz="1200" dirty="0"/>
              <a:t>Bob Arnone </a:t>
            </a:r>
          </a:p>
          <a:p>
            <a:pPr lvl="1"/>
            <a:r>
              <a:rPr lang="en-US" sz="1200" dirty="0"/>
              <a:t>Frank Muller Karger </a:t>
            </a:r>
          </a:p>
          <a:p>
            <a:pPr lvl="1"/>
            <a:r>
              <a:rPr lang="en-US" sz="1200" dirty="0"/>
              <a:t>Zhongping Lee </a:t>
            </a:r>
          </a:p>
          <a:p>
            <a:pPr lvl="1"/>
            <a:endParaRPr lang="en-US" sz="2000" dirty="0">
              <a:solidFill>
                <a:srgbClr val="FFFFFF"/>
              </a:solidFill>
            </a:endParaRPr>
          </a:p>
          <a:p>
            <a:pPr lvl="1"/>
            <a:endParaRPr lang="en-US" sz="2000" dirty="0">
              <a:solidFill>
                <a:srgbClr val="FFFFFF"/>
              </a:solidFill>
            </a:endParaRPr>
          </a:p>
          <a:p>
            <a:pPr lvl="1"/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A65E3AC-8B9C-914F-B5F6-850754FC3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40334"/>
      </p:ext>
    </p:extLst>
  </p:cSld>
  <p:clrMapOvr>
    <a:masterClrMapping/>
  </p:clrMapOvr>
  <p:transition spd="slow" advTm="3117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78B53F-1620-E545-9FD7-61D9FDF76691}"/>
              </a:ext>
            </a:extLst>
          </p:cNvPr>
          <p:cNvSpPr/>
          <p:nvPr/>
        </p:nvSpPr>
        <p:spPr>
          <a:xfrm>
            <a:off x="554019" y="6556279"/>
            <a:ext cx="10831157" cy="301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4AA3FF-F8FA-2C47-9D29-66C63349108A}"/>
              </a:ext>
            </a:extLst>
          </p:cNvPr>
          <p:cNvGrpSpPr/>
          <p:nvPr/>
        </p:nvGrpSpPr>
        <p:grpSpPr>
          <a:xfrm>
            <a:off x="554019" y="2174779"/>
            <a:ext cx="10831157" cy="4381500"/>
            <a:chOff x="885469" y="1546165"/>
            <a:chExt cx="10831157" cy="43815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3A23CC-37B3-8944-BF14-1845760F6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4627" y="1546165"/>
              <a:ext cx="5841999" cy="43815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9A3E21E-2FFC-A944-83D8-636F5443C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469" y="1546165"/>
              <a:ext cx="5842000" cy="43815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3670732-7AAF-8B49-B0DC-E13E7972E10D}"/>
              </a:ext>
            </a:extLst>
          </p:cNvPr>
          <p:cNvSpPr/>
          <p:nvPr/>
        </p:nvSpPr>
        <p:spPr>
          <a:xfrm>
            <a:off x="3021432" y="2635616"/>
            <a:ext cx="1775012" cy="303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C952EF-7777-D04D-A1B0-959217F9310E}"/>
              </a:ext>
            </a:extLst>
          </p:cNvPr>
          <p:cNvSpPr/>
          <p:nvPr/>
        </p:nvSpPr>
        <p:spPr>
          <a:xfrm>
            <a:off x="8055033" y="2635622"/>
            <a:ext cx="1775012" cy="303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F0C5D4-8E5E-174C-833E-6016619A91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388985" y="6215342"/>
            <a:ext cx="469900" cy="749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400ED5-E801-9C46-A541-7EFFCFA558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707589" y="6220200"/>
            <a:ext cx="469900" cy="749300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A174BE5-3F65-FC46-B28E-7F7884382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720"/>
            <a:ext cx="10515600" cy="58180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~ 1250 </a:t>
            </a:r>
            <a:r>
              <a:rPr lang="en-US" b="1" i="1" dirty="0">
                <a:solidFill>
                  <a:srgbClr val="FF0000"/>
                </a:solidFill>
              </a:rPr>
              <a:t>in situ </a:t>
            </a:r>
            <a:r>
              <a:rPr lang="en-US" b="1" dirty="0">
                <a:solidFill>
                  <a:srgbClr val="FF0000"/>
                </a:solidFill>
              </a:rPr>
              <a:t>hyperspectral </a:t>
            </a:r>
            <a:r>
              <a:rPr lang="en-US" b="1" i="1" dirty="0">
                <a:solidFill>
                  <a:srgbClr val="FF0000"/>
                </a:solidFill>
              </a:rPr>
              <a:t>R</a:t>
            </a:r>
            <a:r>
              <a:rPr lang="en-US" b="1" baseline="-25000" dirty="0">
                <a:solidFill>
                  <a:srgbClr val="FF0000"/>
                </a:solidFill>
              </a:rPr>
              <a:t>rs</a:t>
            </a:r>
            <a:r>
              <a:rPr lang="en-US" b="1" dirty="0">
                <a:solidFill>
                  <a:srgbClr val="FF0000"/>
                </a:solidFill>
              </a:rPr>
              <a:t> – </a:t>
            </a:r>
            <a:r>
              <a:rPr lang="en-US" b="1" i="1" dirty="0" err="1">
                <a:solidFill>
                  <a:srgbClr val="FF0000"/>
                </a:solidFill>
              </a:rPr>
              <a:t>a</a:t>
            </a:r>
            <a:r>
              <a:rPr lang="en-US" b="1" baseline="-25000" dirty="0" err="1">
                <a:solidFill>
                  <a:srgbClr val="FF0000"/>
                </a:solidFill>
              </a:rPr>
              <a:t>ph</a:t>
            </a:r>
            <a:r>
              <a:rPr lang="en-US" b="1" dirty="0">
                <a:solidFill>
                  <a:srgbClr val="FF0000"/>
                </a:solidFill>
              </a:rPr>
              <a:t> (400-700 nm)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BC89224-ED4A-CB41-B41D-C3F37E4B7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28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800" dirty="0"/>
              <a:t>Field data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76CF500-0058-CD42-B7EC-4E4957D0E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0620"/>
      </p:ext>
    </p:extLst>
  </p:cSld>
  <p:clrMapOvr>
    <a:masterClrMapping/>
  </p:clrMapOvr>
  <p:transition spd="slow" advTm="2339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6CEB96-02C1-FA44-BB25-AD2FD3A1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35" y="1710645"/>
            <a:ext cx="3067396" cy="3108164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HICO Demonstration</a:t>
            </a:r>
            <a:br>
              <a:rPr lang="en-US" sz="2600" dirty="0">
                <a:solidFill>
                  <a:srgbClr val="FFFFFF"/>
                </a:solidFill>
              </a:rPr>
            </a:b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4AEDD-1406-6648-8315-061688FC6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93" y="31514"/>
            <a:ext cx="8114155" cy="464671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9B66F-795E-C145-95F5-0A8721F1B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6B11FE-45D9-D746-9C70-0512F1242E3E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E224FA-9D34-3B40-A192-C7952B811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231" y="4983082"/>
            <a:ext cx="10515600" cy="63660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Input: HICO-simulated R</a:t>
            </a:r>
            <a:r>
              <a:rPr lang="en-US" sz="2000" baseline="-25000" dirty="0"/>
              <a:t>rs </a:t>
            </a:r>
            <a:r>
              <a:rPr lang="en-US" sz="2000" dirty="0"/>
              <a:t>spectra (409 – 787 nm; 67 channels)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50% of the data (</a:t>
            </a:r>
            <a:r>
              <a:rPr lang="en-US" sz="2000" dirty="0">
                <a:solidFill>
                  <a:srgbClr val="FF0000"/>
                </a:solidFill>
              </a:rPr>
              <a:t>N = 2000)</a:t>
            </a:r>
            <a:r>
              <a:rPr lang="en-US" sz="2000" dirty="0"/>
              <a:t> for training and the rest for validation/testing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Five-layer NN with 100 neurons per layer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1DD4E0-AA08-F040-9B98-96BBE6424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2842" y="5783964"/>
            <a:ext cx="1289157" cy="106905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DB85C1-1D6F-9240-B002-12FDE01C6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71199"/>
      </p:ext>
    </p:extLst>
  </p:cSld>
  <p:clrMapOvr>
    <a:masterClrMapping/>
  </p:clrMapOvr>
  <p:transition spd="slow" advTm="671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9E74426-AD49-0444-BCF8-3D9FDE059614}"/>
              </a:ext>
            </a:extLst>
          </p:cNvPr>
          <p:cNvGrpSpPr/>
          <p:nvPr/>
        </p:nvGrpSpPr>
        <p:grpSpPr>
          <a:xfrm>
            <a:off x="1052052" y="619432"/>
            <a:ext cx="10087896" cy="6076336"/>
            <a:chOff x="1052052" y="619432"/>
            <a:chExt cx="10087896" cy="6076336"/>
          </a:xfrm>
        </p:grpSpPr>
        <p:pic>
          <p:nvPicPr>
            <p:cNvPr id="4" name="Picture 3" descr="A close up of a map&#10;&#10;Description automatically generated">
              <a:extLst>
                <a:ext uri="{FF2B5EF4-FFF2-40B4-BE49-F238E27FC236}">
                  <a16:creationId xmlns:a16="http://schemas.microsoft.com/office/drawing/2014/main" id="{F9517F0A-2A2E-9E4F-953A-20E155D8188B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052" y="619432"/>
              <a:ext cx="10087896" cy="607633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8175DAF-C090-AC48-A857-3B4E1C8C3BD4}"/>
                </a:ext>
              </a:extLst>
            </p:cNvPr>
            <p:cNvSpPr/>
            <p:nvPr/>
          </p:nvSpPr>
          <p:spPr>
            <a:xfrm>
              <a:off x="2033627" y="5848738"/>
              <a:ext cx="198392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(Mishra &amp; Mishra 2012)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FC4FCE-4890-3046-A561-D7E82E8E3B4D}"/>
                </a:ext>
              </a:extLst>
            </p:cNvPr>
            <p:cNvSpPr/>
            <p:nvPr/>
          </p:nvSpPr>
          <p:spPr>
            <a:xfrm>
              <a:off x="5228964" y="5848738"/>
              <a:ext cx="198392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(</a:t>
              </a:r>
              <a:r>
                <a:rPr lang="en-US" sz="1200" dirty="0" err="1"/>
                <a:t>Gons</a:t>
              </a:r>
              <a:r>
                <a:rPr lang="en-US" sz="1200" dirty="0"/>
                <a:t> et. al. 2002)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1428F2-F592-714E-A1CA-BEBB00D82CF7}"/>
                </a:ext>
              </a:extLst>
            </p:cNvPr>
            <p:cNvSpPr/>
            <p:nvPr/>
          </p:nvSpPr>
          <p:spPr>
            <a:xfrm>
              <a:off x="8278463" y="5848737"/>
              <a:ext cx="198392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err="1"/>
                <a:t>Gilerson</a:t>
              </a:r>
              <a:r>
                <a:rPr lang="en-US" sz="1200" dirty="0"/>
                <a:t> et. al. 2010)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E375C0-E3EF-A04C-A053-2E32B37DD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22" y="-340573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/>
              <a:t>Preliminary Performance Evaluation (Chl</a:t>
            </a:r>
            <a:r>
              <a:rPr lang="en-US" sz="2800" b="1" i="1" dirty="0"/>
              <a:t>a; </a:t>
            </a:r>
            <a:r>
              <a:rPr lang="en-US" sz="2800" b="1" dirty="0"/>
              <a:t>N =1929)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966393-A24C-1F4F-BC4B-2CA8BDE41254}"/>
              </a:ext>
            </a:extLst>
          </p:cNvPr>
          <p:cNvSpPr/>
          <p:nvPr/>
        </p:nvSpPr>
        <p:spPr>
          <a:xfrm>
            <a:off x="9212636" y="3173175"/>
            <a:ext cx="17589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(O’Reilly &amp; Werdell 2019)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9BE48D-758D-E64E-9B03-2924A7ADAF58}"/>
              </a:ext>
            </a:extLst>
          </p:cNvPr>
          <p:cNvSpPr/>
          <p:nvPr/>
        </p:nvSpPr>
        <p:spPr>
          <a:xfrm>
            <a:off x="5367130" y="619432"/>
            <a:ext cx="1845756" cy="253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81AE53-35AA-CD4F-9823-457F62EFCDFC}"/>
              </a:ext>
            </a:extLst>
          </p:cNvPr>
          <p:cNvSpPr/>
          <p:nvPr/>
        </p:nvSpPr>
        <p:spPr>
          <a:xfrm>
            <a:off x="6323050" y="3138565"/>
            <a:ext cx="19839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(Smith et. al. 2018)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0B949B1-1B37-AE4A-B864-0C0BFF3B9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02288"/>
      </p:ext>
    </p:extLst>
  </p:cSld>
  <p:clrMapOvr>
    <a:masterClrMapping/>
  </p:clrMapOvr>
  <p:transition spd="slow" advTm="687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C7E3B9-CBF0-5548-9217-149DB5FDF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Demonstration (HICO-derived Maps)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D01B1-28F9-DE45-8EA7-406C6958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6B11FE-45D9-D746-9C70-0512F1242E3E}" type="slidenum">
              <a:rPr lang="en-US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33D15E-61A9-EE4E-8AB9-CCFFC08282D5}"/>
              </a:ext>
            </a:extLst>
          </p:cNvPr>
          <p:cNvSpPr/>
          <p:nvPr/>
        </p:nvSpPr>
        <p:spPr>
          <a:xfrm>
            <a:off x="-33867" y="6466598"/>
            <a:ext cx="17441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Ibrahim et. al. (2018)</a:t>
            </a:r>
            <a:endParaRPr lang="en-US" sz="1200" dirty="0">
              <a:effectLst/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5CB32-5148-334C-BA56-216DE8FA0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49"/>
            <a:ext cx="3416300" cy="65529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EEC5EA7-F1D0-DF49-B4DF-C1777387152E}"/>
              </a:ext>
            </a:extLst>
          </p:cNvPr>
          <p:cNvGrpSpPr/>
          <p:nvPr/>
        </p:nvGrpSpPr>
        <p:grpSpPr>
          <a:xfrm>
            <a:off x="276572" y="2261801"/>
            <a:ext cx="934299" cy="3757810"/>
            <a:chOff x="264223" y="1733969"/>
            <a:chExt cx="934299" cy="375781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F41FD7-157D-4648-B05F-CC6E1602CCEF}"/>
                </a:ext>
              </a:extLst>
            </p:cNvPr>
            <p:cNvSpPr txBox="1"/>
            <p:nvPr/>
          </p:nvSpPr>
          <p:spPr>
            <a:xfrm>
              <a:off x="402090" y="1733969"/>
              <a:ext cx="7183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TOA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849416-FF30-FE43-82B1-3002968ABA44}"/>
                </a:ext>
              </a:extLst>
            </p:cNvPr>
            <p:cNvSpPr txBox="1"/>
            <p:nvPr/>
          </p:nvSpPr>
          <p:spPr>
            <a:xfrm rot="5400000">
              <a:off x="492115" y="2184464"/>
              <a:ext cx="48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-&gt;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38E16B-D843-A048-8188-A1678F673898}"/>
                </a:ext>
              </a:extLst>
            </p:cNvPr>
            <p:cNvSpPr txBox="1"/>
            <p:nvPr/>
          </p:nvSpPr>
          <p:spPr>
            <a:xfrm>
              <a:off x="264223" y="2481663"/>
              <a:ext cx="916588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SeaDAS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82A8D0-9560-F142-8A95-5845C4E9CC09}"/>
                </a:ext>
              </a:extLst>
            </p:cNvPr>
            <p:cNvSpPr txBox="1"/>
            <p:nvPr/>
          </p:nvSpPr>
          <p:spPr>
            <a:xfrm>
              <a:off x="528593" y="3290931"/>
              <a:ext cx="4902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R</a:t>
              </a:r>
              <a:r>
                <a:rPr lang="en-US" sz="2000" b="1" baseline="-25000" dirty="0"/>
                <a:t>rs</a:t>
              </a:r>
              <a:endParaRPr lang="en-US" sz="2000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9D0F0F-958B-E840-A6C0-351EDABE9E22}"/>
                </a:ext>
              </a:extLst>
            </p:cNvPr>
            <p:cNvSpPr txBox="1"/>
            <p:nvPr/>
          </p:nvSpPr>
          <p:spPr>
            <a:xfrm rot="5400000">
              <a:off x="492115" y="2955842"/>
              <a:ext cx="48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-&gt;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9A5F2D-5434-4245-99C6-48C373E4F495}"/>
                </a:ext>
              </a:extLst>
            </p:cNvPr>
            <p:cNvSpPr txBox="1"/>
            <p:nvPr/>
          </p:nvSpPr>
          <p:spPr>
            <a:xfrm rot="5400000">
              <a:off x="492115" y="3879570"/>
              <a:ext cx="48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-&gt;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64EE3A7-0A9A-204E-BC9F-7A2A499BEF27}"/>
                </a:ext>
              </a:extLst>
            </p:cNvPr>
            <p:cNvSpPr txBox="1"/>
            <p:nvPr/>
          </p:nvSpPr>
          <p:spPr>
            <a:xfrm>
              <a:off x="351534" y="4206689"/>
              <a:ext cx="740330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MDN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712384-075A-CB40-A036-5DD5C0CF9E5C}"/>
                </a:ext>
              </a:extLst>
            </p:cNvPr>
            <p:cNvSpPr txBox="1"/>
            <p:nvPr/>
          </p:nvSpPr>
          <p:spPr>
            <a:xfrm rot="5400000">
              <a:off x="508379" y="4706441"/>
              <a:ext cx="48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-&gt;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C9C1C1-C7CE-A04D-A9AD-B7019B753D4D}"/>
                </a:ext>
              </a:extLst>
            </p:cNvPr>
            <p:cNvSpPr txBox="1"/>
            <p:nvPr/>
          </p:nvSpPr>
          <p:spPr>
            <a:xfrm>
              <a:off x="377875" y="5091669"/>
              <a:ext cx="8206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Chl</a:t>
              </a:r>
              <a:r>
                <a:rPr lang="en-US" sz="2000" b="1" i="1" dirty="0"/>
                <a:t>a</a:t>
              </a:r>
              <a:endParaRPr lang="en-US" sz="2000" b="1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D93A512-2858-0D40-A872-B87FD92E0A2B}"/>
              </a:ext>
            </a:extLst>
          </p:cNvPr>
          <p:cNvSpPr txBox="1"/>
          <p:nvPr/>
        </p:nvSpPr>
        <p:spPr>
          <a:xfrm>
            <a:off x="414439" y="1580567"/>
            <a:ext cx="842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Apply trained MDN models to atmospherically corrected HICO images 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BFDE38F-FC81-8D45-85DC-4BA96F039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53" y="2572205"/>
            <a:ext cx="4091877" cy="34474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16A447-A125-D14C-A4F3-68936A943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4693" y="2426819"/>
            <a:ext cx="4796520" cy="37772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33B7DC7-0761-EE41-A7C6-3EC55B337044}"/>
              </a:ext>
            </a:extLst>
          </p:cNvPr>
          <p:cNvSpPr txBox="1"/>
          <p:nvPr/>
        </p:nvSpPr>
        <p:spPr>
          <a:xfrm>
            <a:off x="3778125" y="5713496"/>
            <a:ext cx="11096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itchFamily="2" charset="0"/>
              </a:rPr>
              <a:t>   OCI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1F1BAC-9E0E-D346-A96F-4E604FA5FE95}"/>
              </a:ext>
            </a:extLst>
          </p:cNvPr>
          <p:cNvSpPr txBox="1"/>
          <p:nvPr/>
        </p:nvSpPr>
        <p:spPr>
          <a:xfrm>
            <a:off x="8585851" y="5356885"/>
            <a:ext cx="84909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b="1" dirty="0">
                <a:latin typeface="Times" pitchFamily="2" charset="0"/>
              </a:rPr>
              <a:t>MDN</a:t>
            </a:r>
          </a:p>
          <a:p>
            <a:endParaRPr lang="en-US" b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D65A9C5-951A-E64E-842A-9DE79A163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90971"/>
      </p:ext>
    </p:extLst>
  </p:cSld>
  <p:clrMapOvr>
    <a:masterClrMapping/>
  </p:clrMapOvr>
  <p:transition spd="slow" advTm="9655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93F47-E712-1845-9ACB-DCE58D1C1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702" y="70772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Performance Metrics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A8340C-CF4D-774B-9DD1-878C15B013CE}"/>
                  </a:ext>
                </a:extLst>
              </p:cNvPr>
              <p:cNvSpPr/>
              <p:nvPr/>
            </p:nvSpPr>
            <p:spPr>
              <a:xfrm>
                <a:off x="159027" y="946106"/>
                <a:ext cx="8547652" cy="34998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371600" marR="0" indent="457200" algn="ctr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            	</a:t>
                </a:r>
                <a:endParaRPr lang="en-US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914400" marR="0" indent="457200" algn="ctr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6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" panose="02040503050406030204" pitchFamily="18" charset="0"/>
                  <a:cs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𝐵𝑖𝑎𝑠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100 ×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sign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</m:d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 (10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|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</a:rPr>
                        <m:t>−1)      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</a:rPr>
                        <m:t>where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𝑀𝑒𝑑𝑖𝑎𝑛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  <a:p>
                <a:r>
                  <a:rPr lang="en-US" sz="1600" dirty="0"/>
                  <a:t> 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𝐸𝑟𝑟𝑜𝑟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>
                            <a:latin typeface="Cambria Math" panose="02040503050406030204" pitchFamily="18" charset="0"/>
                          </a:rPr>
                          <m:t>100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>
                            <a:latin typeface="Cambria Math" panose="02040503050406030204" pitchFamily="18" charset="0"/>
                          </a:rPr>
                          <m:t>× (10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 −1 )                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where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𝑀𝑒𝑑𝑖𝑎𝑛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|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|</a:t>
                </a:r>
              </a:p>
              <a:p>
                <a:r>
                  <a:rPr lang="en-US" sz="1600" dirty="0"/>
                  <a:t>                     </a:t>
                </a:r>
              </a:p>
              <a:p>
                <a:r>
                  <a:rPr lang="en-US" sz="1600" dirty="0"/>
                  <a:t>         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𝐴𝑟𝑐𝑐𝑜𝑠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.  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</m:num>
                          <m:den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/>
                  <a:t>   </a:t>
                </a:r>
                <a:r>
                  <a:rPr lang="en-US" sz="1600" dirty="0"/>
                  <a:t>where       0 &lt; SA &lt; 90 deg</a:t>
                </a:r>
              </a:p>
              <a:p>
                <a:endParaRPr lang="en-US" sz="1600" dirty="0"/>
              </a:p>
              <a:p>
                <a:r>
                  <a:rPr lang="en-US" i="1" dirty="0">
                    <a:latin typeface="Cambria" panose="02040503050406030204" pitchFamily="18" charset="0"/>
                  </a:rPr>
                  <a:t>                     Type II linear regression slope</a:t>
                </a:r>
              </a:p>
              <a:p>
                <a:pPr algn="ctr"/>
                <a:endParaRPr lang="en-US" sz="1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/>
                <a:endParaRPr lang="en-US" sz="1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A8340C-CF4D-774B-9DD1-878C15B013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027" y="946106"/>
                <a:ext cx="8547652" cy="3499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826EEC98-24DF-2F44-AE65-3DCAED868100}"/>
              </a:ext>
            </a:extLst>
          </p:cNvPr>
          <p:cNvSpPr/>
          <p:nvPr/>
        </p:nvSpPr>
        <p:spPr>
          <a:xfrm>
            <a:off x="524597" y="4781360"/>
            <a:ext cx="111428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Interpretation: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Error and Bias are both expressed in %.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Similarity Angle (SA) is used to gauge the strength of a model to retain the spectral shape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0E8766-9105-BF47-8E26-02E8FB87BF88}"/>
              </a:ext>
            </a:extLst>
          </p:cNvPr>
          <p:cNvSpPr/>
          <p:nvPr/>
        </p:nvSpPr>
        <p:spPr>
          <a:xfrm>
            <a:off x="1097674" y="1756524"/>
            <a:ext cx="6741744" cy="23067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9FC99C-6692-CE4B-9752-D0F636234CD3}"/>
                  </a:ext>
                </a:extLst>
              </p:cNvPr>
              <p:cNvSpPr txBox="1"/>
              <p:nvPr/>
            </p:nvSpPr>
            <p:spPr>
              <a:xfrm>
                <a:off x="8292819" y="1898732"/>
                <a:ext cx="34853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Estimates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In situ measured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9FC99C-6692-CE4B-9752-D0F636234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819" y="1898732"/>
                <a:ext cx="3485321" cy="646331"/>
              </a:xfrm>
              <a:prstGeom prst="rect">
                <a:avLst/>
              </a:prstGeom>
              <a:blipFill>
                <a:blip r:embed="rId5"/>
                <a:stretch>
                  <a:fillRect t="-3922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8712334-3BDD-9442-8F49-ACD61C326215}"/>
              </a:ext>
            </a:extLst>
          </p:cNvPr>
          <p:cNvSpPr txBox="1"/>
          <p:nvPr/>
        </p:nvSpPr>
        <p:spPr>
          <a:xfrm>
            <a:off x="624701" y="1281556"/>
            <a:ext cx="8719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From Morley et. al. 2018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D63D5A9-2F49-F04E-AC90-A40AAC011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19529"/>
      </p:ext>
    </p:extLst>
  </p:cSld>
  <p:clrMapOvr>
    <a:masterClrMapping/>
  </p:clrMapOvr>
  <p:transition spd="slow" advTm="13271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0CC25-5645-E745-A725-7AA096DE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Data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87764-C8C4-414B-AD78-64A17A942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Available</a:t>
            </a:r>
          </a:p>
          <a:p>
            <a:pPr lvl="1"/>
            <a:r>
              <a:rPr lang="en-US" dirty="0"/>
              <a:t>Field reflectance/IOP data – representing inland/coastal waters</a:t>
            </a:r>
          </a:p>
          <a:p>
            <a:pPr lvl="1"/>
            <a:r>
              <a:rPr lang="en-US" dirty="0"/>
              <a:t>Phytoplankton groups and species are available at the mid/lower Chesapeake Bay</a:t>
            </a:r>
          </a:p>
          <a:p>
            <a:pPr lvl="1"/>
            <a:r>
              <a:rPr lang="en-US" dirty="0"/>
              <a:t>Some phytoplankton group data in western Lake Erie</a:t>
            </a:r>
          </a:p>
          <a:p>
            <a:pPr lvl="1"/>
            <a:endParaRPr lang="en-US" dirty="0"/>
          </a:p>
          <a:p>
            <a:r>
              <a:rPr lang="en-US" dirty="0"/>
              <a:t>Needed</a:t>
            </a:r>
          </a:p>
          <a:p>
            <a:pPr lvl="1"/>
            <a:r>
              <a:rPr lang="en-US" dirty="0"/>
              <a:t>Phycocyanin data</a:t>
            </a:r>
          </a:p>
          <a:p>
            <a:pPr lvl="1"/>
            <a:r>
              <a:rPr lang="en-US" dirty="0"/>
              <a:t>Co-located </a:t>
            </a:r>
            <a:r>
              <a:rPr lang="en-US" dirty="0" err="1"/>
              <a:t>a</a:t>
            </a:r>
            <a:r>
              <a:rPr lang="en-US" baseline="-25000" dirty="0" err="1"/>
              <a:t>ph</a:t>
            </a:r>
            <a:r>
              <a:rPr lang="en-US" dirty="0"/>
              <a:t>/b</a:t>
            </a:r>
            <a:r>
              <a:rPr lang="en-US" baseline="-25000" dirty="0"/>
              <a:t>b</a:t>
            </a:r>
            <a:r>
              <a:rPr lang="en-US" dirty="0"/>
              <a:t> / phytoplankton / environmental / ancillary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790B0-00E2-EE43-A185-BB126212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11FE-45D9-D746-9C70-0512F1242E3E}" type="slidenum">
              <a:rPr lang="en-US" smtClean="0"/>
              <a:t>17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948012-8A29-2241-A50B-D12C27098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24718"/>
      </p:ext>
    </p:extLst>
  </p:cSld>
  <p:clrMapOvr>
    <a:masterClrMapping/>
  </p:clrMapOvr>
  <p:transition spd="slow" advTm="9402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A765A7-3030-2C46-8505-1A6E667FE3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85" r="34504" b="409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E113FE-ED1D-1542-8622-53D8208E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Go PACE!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78FCB-4B3D-9641-AB6B-D53D82EB7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/>
              <a:t>Look forward to working with you all!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AEC7-6C8A-5541-9576-8A0CD93B9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16B11FE-45D9-D746-9C70-0512F1242E3E}" type="slidenum">
              <a:rPr lang="en-US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18</a:t>
            </a:fld>
            <a:endParaRPr lang="en-US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B9E36B-D438-1A4D-B0D4-9769FCC39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10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870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584BF3-BF68-3445-BBDA-DF4E870C40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1228"/>
          <a:stretch/>
        </p:blipFill>
        <p:spPr>
          <a:xfrm>
            <a:off x="3072956" y="3474721"/>
            <a:ext cx="2970465" cy="3383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24947D-FF52-2446-9D9C-13455ED8F0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207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B86C4B-B209-8C4A-9C50-0B240533A7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02" r="16456" b="4"/>
          <a:stretch/>
        </p:blipFill>
        <p:spPr>
          <a:xfrm>
            <a:off x="9070573" y="10"/>
            <a:ext cx="2971800" cy="3383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942152-F30B-0A46-B591-16CA484CD0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3" b="13471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3D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FEA1AA-B9C8-A843-B82C-A31F635F7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9565D-A10C-1F4B-8EE9-219CCCD03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Autofit/>
          </a:bodyPr>
          <a:lstStyle/>
          <a:p>
            <a:r>
              <a:rPr lang="en-US" sz="1700" dirty="0">
                <a:solidFill>
                  <a:srgbClr val="FFFFFF"/>
                </a:solidFill>
              </a:rPr>
              <a:t>Brandon Smith </a:t>
            </a:r>
          </a:p>
          <a:p>
            <a:r>
              <a:rPr lang="en-US" sz="1700" dirty="0">
                <a:solidFill>
                  <a:srgbClr val="FFFFFF"/>
                </a:solidFill>
              </a:rPr>
              <a:t>Caren Binding</a:t>
            </a:r>
          </a:p>
          <a:p>
            <a:r>
              <a:rPr lang="en-US" sz="1700" dirty="0">
                <a:solidFill>
                  <a:srgbClr val="FFFFFF"/>
                </a:solidFill>
              </a:rPr>
              <a:t>Emmanuel Boss</a:t>
            </a:r>
          </a:p>
          <a:p>
            <a:r>
              <a:rPr lang="en-US" sz="1700" dirty="0">
                <a:solidFill>
                  <a:srgbClr val="FFFFFF"/>
                </a:solidFill>
              </a:rPr>
              <a:t>Raphe Kudela </a:t>
            </a:r>
          </a:p>
          <a:p>
            <a:r>
              <a:rPr lang="en-US" sz="1700" dirty="0">
                <a:solidFill>
                  <a:srgbClr val="FFFFFF"/>
                </a:solidFill>
              </a:rPr>
              <a:t>Rick Stumpf </a:t>
            </a:r>
          </a:p>
          <a:p>
            <a:r>
              <a:rPr lang="en-US" sz="1700" dirty="0">
                <a:solidFill>
                  <a:srgbClr val="FFFFFF"/>
                </a:solidFill>
              </a:rPr>
              <a:t>Stephanie Uz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D0E1F0-43A1-F14D-8E62-21E5370CE3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01" r="4102" b="1"/>
          <a:stretch/>
        </p:blipFill>
        <p:spPr>
          <a:xfrm>
            <a:off x="-8410" y="45720"/>
            <a:ext cx="2970466" cy="3383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AC0A7A-60C0-404B-935A-B0FA9618E6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04173" y="0"/>
            <a:ext cx="838200" cy="7624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AE6D92-51FE-AA44-9CA6-65735A57A6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490885"/>
            <a:ext cx="1403838" cy="3870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BF7A4B-E35E-4C42-957A-DBFEF4F295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78" y="61886"/>
            <a:ext cx="700531" cy="7005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D68EE6-0D29-404F-8E96-08CEA52EE1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16445" y="45951"/>
            <a:ext cx="742781" cy="742781"/>
          </a:xfrm>
          <a:prstGeom prst="rect">
            <a:avLst/>
          </a:prstGeom>
        </p:spPr>
      </p:pic>
      <p:pic>
        <p:nvPicPr>
          <p:cNvPr id="21" name="Picture 20" descr="NASA_logo.svg_.png">
            <a:extLst>
              <a:ext uri="{FF2B5EF4-FFF2-40B4-BE49-F238E27FC236}">
                <a16:creationId xmlns:a16="http://schemas.microsoft.com/office/drawing/2014/main" id="{FD05C32D-8C63-B545-9DC7-6E1FCFE0D5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219" y="3495928"/>
            <a:ext cx="867465" cy="7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42BE31-01C5-7446-87CC-A6A66554F0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321" y="59238"/>
            <a:ext cx="2806799" cy="3324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B09597-6600-874A-80A4-D24697EF8A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5908" y="45951"/>
            <a:ext cx="2031113" cy="542732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0CA6E5A-E4BE-3A44-9C3A-6C55BED9D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35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4627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ACF82-AD4F-9946-B284-FBF31ADAD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Objective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12768-F727-BB42-8100-C9E8D8056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4444"/>
            <a:ext cx="1051560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Provide stakeholders with </a:t>
            </a:r>
            <a:r>
              <a:rPr lang="en-US" i="1" u="sng" dirty="0"/>
              <a:t>consistent, reliable and advanced </a:t>
            </a:r>
            <a:r>
              <a:rPr lang="en-US" dirty="0"/>
              <a:t>ocean color products to improve decision-making concerning </a:t>
            </a:r>
            <a:r>
              <a:rPr lang="en-US" i="1" dirty="0"/>
              <a:t>harmful algal blooms (HABs) </a:t>
            </a:r>
            <a:r>
              <a:rPr lang="en-US" dirty="0"/>
              <a:t>and water quality monitoring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78C62-8BDD-144C-9338-C4E2A03A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11FE-45D9-D746-9C70-0512F1242E3E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128333-A7FE-0744-A3D3-079077E93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793" y="2995451"/>
            <a:ext cx="2145036" cy="385760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B46CC8E-A087-834C-B24D-FD82DDED554D}"/>
              </a:ext>
            </a:extLst>
          </p:cNvPr>
          <p:cNvSpPr txBox="1">
            <a:spLocks/>
          </p:cNvSpPr>
          <p:nvPr/>
        </p:nvSpPr>
        <p:spPr>
          <a:xfrm>
            <a:off x="2454032" y="4594912"/>
            <a:ext cx="1750295" cy="1110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700" b="1" dirty="0"/>
              <a:t>Ruth Briland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700" dirty="0"/>
              <a:t>OH EPA</a:t>
            </a:r>
          </a:p>
          <a:p>
            <a:endParaRPr lang="en-US" sz="17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855F8F9-62F4-714E-9741-F0F7ED3D4B38}"/>
              </a:ext>
            </a:extLst>
          </p:cNvPr>
          <p:cNvSpPr txBox="1">
            <a:spLocks/>
          </p:cNvSpPr>
          <p:nvPr/>
        </p:nvSpPr>
        <p:spPr>
          <a:xfrm>
            <a:off x="6860305" y="3303440"/>
            <a:ext cx="1750295" cy="697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700" b="1" dirty="0"/>
              <a:t>Jennifer Wolny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700" dirty="0"/>
              <a:t>MD DNR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EB7F94-0A33-4C44-B2D5-A309ABC67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3" y="5210659"/>
            <a:ext cx="1569877" cy="158417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43A5B80-AA35-5042-9BF0-63EE0066815F}"/>
              </a:ext>
            </a:extLst>
          </p:cNvPr>
          <p:cNvSpPr txBox="1">
            <a:spLocks/>
          </p:cNvSpPr>
          <p:nvPr/>
        </p:nvSpPr>
        <p:spPr>
          <a:xfrm>
            <a:off x="6860305" y="5238361"/>
            <a:ext cx="1750295" cy="697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700" b="1" dirty="0"/>
              <a:t>Todd Egerton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700" dirty="0"/>
              <a:t>VA Department of Health</a:t>
            </a:r>
          </a:p>
        </p:txBody>
      </p:sp>
      <p:pic>
        <p:nvPicPr>
          <p:cNvPr id="14" name="Picture 13" descr="A picture containing water, wave&#10;&#10;Description automatically generated">
            <a:extLst>
              <a:ext uri="{FF2B5EF4-FFF2-40B4-BE49-F238E27FC236}">
                <a16:creationId xmlns:a16="http://schemas.microsoft.com/office/drawing/2014/main" id="{07A9D303-48D3-2B42-A3EC-8E2A46C4382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434" y="3629711"/>
            <a:ext cx="2395102" cy="3217299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8085D96-A49F-FF48-AD71-59D6A413D2D2}"/>
              </a:ext>
            </a:extLst>
          </p:cNvPr>
          <p:cNvSpPr txBox="1">
            <a:spLocks/>
          </p:cNvSpPr>
          <p:nvPr/>
        </p:nvSpPr>
        <p:spPr>
          <a:xfrm>
            <a:off x="12892" y="3682911"/>
            <a:ext cx="1972662" cy="318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700" b="1" dirty="0">
                <a:solidFill>
                  <a:schemeClr val="bg2"/>
                </a:solidFill>
              </a:rPr>
              <a:t>Western Lake Erie</a:t>
            </a:r>
          </a:p>
          <a:p>
            <a:endParaRPr lang="en-US" sz="17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65D0D6-31A2-FD4D-A0D8-F96A632CAC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01" y="3522559"/>
            <a:ext cx="1590822" cy="1584221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3F424E3-E65F-5347-ABA5-0AAFFFCDADB5}"/>
              </a:ext>
            </a:extLst>
          </p:cNvPr>
          <p:cNvSpPr txBox="1">
            <a:spLocks/>
          </p:cNvSpPr>
          <p:nvPr/>
        </p:nvSpPr>
        <p:spPr>
          <a:xfrm>
            <a:off x="9973010" y="2973100"/>
            <a:ext cx="1972662" cy="318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700" b="1" dirty="0">
                <a:solidFill>
                  <a:schemeClr val="bg2"/>
                </a:solidFill>
              </a:rPr>
              <a:t>Chesapeake Bay</a:t>
            </a:r>
          </a:p>
          <a:p>
            <a:endParaRPr lang="en-US" sz="17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26DD905-3F3A-4B4D-9CF9-192649C4B7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319" y="5201696"/>
            <a:ext cx="1561317" cy="16563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1162CD-C148-B649-BF8F-3A0D6737395F}"/>
              </a:ext>
            </a:extLst>
          </p:cNvPr>
          <p:cNvSpPr/>
          <p:nvPr/>
        </p:nvSpPr>
        <p:spPr>
          <a:xfrm>
            <a:off x="10695709" y="5936214"/>
            <a:ext cx="1122218" cy="8586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C34501-017B-2348-A036-8DE7BDF87323}"/>
              </a:ext>
            </a:extLst>
          </p:cNvPr>
          <p:cNvSpPr/>
          <p:nvPr/>
        </p:nvSpPr>
        <p:spPr>
          <a:xfrm>
            <a:off x="10881979" y="3896770"/>
            <a:ext cx="1063693" cy="164887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226BAA1-2C98-654D-BD91-34C516854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33205"/>
      </p:ext>
    </p:extLst>
  </p:cSld>
  <p:clrMapOvr>
    <a:masterClrMapping/>
  </p:clrMapOvr>
  <p:transition spd="slow" advTm="10253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354FF-9EC1-8B4F-B2B5-B8D61E98D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Objectives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3D52EA-83A7-094C-9A41-C5A0FDAA01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4754" y="1825625"/>
                <a:ext cx="10896600" cy="4667250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Engage with stakeholders</a:t>
                </a:r>
              </a:p>
              <a:p>
                <a:pPr marL="514350" lvl="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lvl="0" indent="-51435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en-US" dirty="0"/>
                  <a:t>Produce hyperspectral IOPs, including phytoplankton absorption coefficient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</m:sSub>
                  </m:oMath>
                </a14:m>
                <a:r>
                  <a:rPr lang="en-US" dirty="0"/>
                  <a:t>), and phytoplankton backscattering coefficients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𝑏𝑝h</m:t>
                        </m:r>
                      </m:sub>
                    </m:sSub>
                  </m:oMath>
                </a14:m>
                <a:r>
                  <a:rPr lang="en-US" dirty="0"/>
                  <a:t>) </a:t>
                </a:r>
              </a:p>
              <a:p>
                <a:pPr marL="514350" lvl="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lvl="0" indent="-514350">
                  <a:buFont typeface="+mj-lt"/>
                  <a:buAutoNum type="arabicPeriod"/>
                </a:pPr>
                <a:r>
                  <a:rPr lang="en-US" dirty="0"/>
                  <a:t>Enhance retrievals of water quality parameters, such as chlorophyll-a (Chl</a:t>
                </a:r>
                <a:r>
                  <a:rPr lang="en-US" i="1" dirty="0"/>
                  <a:t>a</a:t>
                </a:r>
                <a:r>
                  <a:rPr lang="en-US" dirty="0"/>
                  <a:t>) and SPM </a:t>
                </a:r>
              </a:p>
              <a:p>
                <a:pPr marL="514350" lvl="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lvl="0" indent="-514350">
                  <a:buFont typeface="+mj-lt"/>
                  <a:buAutoNum type="arabicPeriod"/>
                </a:pPr>
                <a:r>
                  <a:rPr lang="en-US" dirty="0"/>
                  <a:t>Derive and validate HAB-specific products (e.g., phytoplankton groups)</a:t>
                </a:r>
              </a:p>
              <a:p>
                <a:pPr marL="514350" lvl="0" indent="-514350">
                  <a:buFont typeface="+mj-lt"/>
                  <a:buAutoNum type="arabicPeriod"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3D52EA-83A7-094C-9A41-C5A0FDAA01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4754" y="1825625"/>
                <a:ext cx="10896600" cy="4667250"/>
              </a:xfrm>
              <a:blipFill>
                <a:blip r:embed="rId4"/>
                <a:stretch>
                  <a:fillRect l="-1048" t="-2725" r="-1048" b="-2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27F4F-64B7-3D43-93E5-86F99147F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11FE-45D9-D746-9C70-0512F1242E3E}" type="slidenum">
              <a:rPr lang="en-US" smtClean="0"/>
              <a:t>4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8098F80-026B-FC40-9457-5308B2C41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23695"/>
      </p:ext>
    </p:extLst>
  </p:cSld>
  <p:clrMapOvr>
    <a:masterClrMapping/>
  </p:clrMapOvr>
  <p:transition spd="slow" advTm="5288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1932F-FA4E-BF43-BBA1-175761468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Deliverables: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81580A-D859-D745-B3B7-3F913C7247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</p:spPr>
            <p:txBody>
              <a:bodyPr>
                <a:normAutofit fontScale="70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100" dirty="0"/>
                  <a:t>IOP products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9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900" i="1"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</m:sSub>
                    <m:r>
                      <a:rPr lang="en-US" sz="29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9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9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900" i="1">
                            <a:latin typeface="Cambria Math" panose="02040503050406030204" pitchFamily="18" charset="0"/>
                          </a:rPr>
                          <m:t>𝑏𝑝h</m:t>
                        </m:r>
                      </m:sub>
                    </m:sSub>
                    <m:r>
                      <a:rPr lang="en-US" sz="29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900" dirty="0"/>
                  <a:t> (higher priority)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9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900" b="0" i="1" smtClean="0">
                            <a:latin typeface="Cambria Math" panose="02040503050406030204" pitchFamily="18" charset="0"/>
                          </a:rPr>
                          <m:t>𝑐𝑑𝑜𝑚</m:t>
                        </m:r>
                      </m:sub>
                    </m:sSub>
                    <m:r>
                      <a:rPr lang="en-US" sz="29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9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9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900" b="0" i="1" smtClean="0">
                            <a:latin typeface="Cambria Math" panose="02040503050406030204" pitchFamily="18" charset="0"/>
                          </a:rPr>
                          <m:t>𝑛𝑎𝑝</m:t>
                        </m:r>
                      </m:sub>
                    </m:sSub>
                    <m:r>
                      <a:rPr lang="en-US" sz="29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900" dirty="0"/>
                  <a:t> – if time allows (lower priority)</a:t>
                </a:r>
              </a:p>
              <a:p>
                <a:endParaRPr lang="en-US" dirty="0"/>
              </a:p>
              <a:p>
                <a:pPr>
                  <a:lnSpc>
                    <a:spcPct val="120000"/>
                  </a:lnSpc>
                </a:pPr>
                <a:r>
                  <a:rPr lang="en-US" sz="3400" dirty="0"/>
                  <a:t>Biogeochemical products (concentrations) 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sz="2900" dirty="0"/>
                  <a:t>Chl</a:t>
                </a:r>
                <a:r>
                  <a:rPr lang="en-US" sz="2900" i="1" dirty="0"/>
                  <a:t>a</a:t>
                </a:r>
                <a:r>
                  <a:rPr lang="en-US" sz="2900" dirty="0"/>
                  <a:t> and SPM 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sz="2900" dirty="0"/>
                  <a:t>Phycocyanin (PC)</a:t>
                </a:r>
              </a:p>
              <a:p>
                <a:pPr marL="0" indent="0">
                  <a:buNone/>
                </a:pPr>
                <a:endParaRPr lang="en-US" sz="3400" dirty="0"/>
              </a:p>
              <a:p>
                <a:r>
                  <a:rPr lang="en-US" sz="3400" dirty="0"/>
                  <a:t>Algorithm description and code</a:t>
                </a:r>
              </a:p>
              <a:p>
                <a:endParaRPr lang="en-US" dirty="0"/>
              </a:p>
              <a:p>
                <a:pPr>
                  <a:lnSpc>
                    <a:spcPct val="120000"/>
                  </a:lnSpc>
                </a:pPr>
                <a:r>
                  <a:rPr lang="en-US" sz="3400" dirty="0"/>
                  <a:t>Demonstration through </a:t>
                </a:r>
                <a:r>
                  <a:rPr lang="en-US" sz="3400" dirty="0">
                    <a:solidFill>
                      <a:srgbClr val="FF0000"/>
                    </a:solidFill>
                  </a:rPr>
                  <a:t>HICO images </a:t>
                </a:r>
                <a:r>
                  <a:rPr lang="en-US" sz="3400" dirty="0"/>
                  <a:t>over the </a:t>
                </a:r>
                <a:r>
                  <a:rPr lang="en-US" sz="3400" i="1" dirty="0"/>
                  <a:t>Chesapeake Bay and Lake Erie</a:t>
                </a:r>
                <a:r>
                  <a:rPr lang="en-US" sz="3400" dirty="0"/>
                  <a:t> 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81580A-D859-D745-B3B7-3F913C7247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  <a:blipFill>
                <a:blip r:embed="rId4"/>
                <a:stretch>
                  <a:fillRect l="-724" t="-1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8A515E-CB23-DA4B-9C5F-CD236EE0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11FE-45D9-D746-9C70-0512F1242E3E}" type="slidenum">
              <a:rPr lang="en-US" smtClean="0"/>
              <a:t>5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C5BCF90-FE43-FB43-9AA0-7AABC09A64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19242"/>
      </p:ext>
    </p:extLst>
  </p:cSld>
  <p:clrMapOvr>
    <a:masterClrMapping/>
  </p:clrMapOvr>
  <p:transition spd="slow" advTm="5119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2" name="Rectangle 2"/>
          <p:cNvSpPr>
            <a:spLocks noGrp="1"/>
          </p:cNvSpPr>
          <p:nvPr>
            <p:ph type="title" idx="4294967295"/>
          </p:nvPr>
        </p:nvSpPr>
        <p:spPr>
          <a:xfrm>
            <a:off x="412248" y="237727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altLang="en-US" sz="3600" dirty="0"/>
              <a:t>Methods: Forward modeling &amp; inverse problem </a:t>
            </a:r>
            <a:endParaRPr lang="en-US" altLang="en-US" sz="3200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1794D60-E3A8-2448-AE28-82B9E6B6AD70}"/>
              </a:ext>
            </a:extLst>
          </p:cNvPr>
          <p:cNvSpPr txBox="1">
            <a:spLocks/>
          </p:cNvSpPr>
          <p:nvPr/>
        </p:nvSpPr>
        <p:spPr>
          <a:xfrm>
            <a:off x="622836" y="5356764"/>
            <a:ext cx="6840536" cy="1714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/>
              </a:rPr>
              <a:t>I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/>
              </a:rPr>
              <a:t>nherent </a:t>
            </a: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/>
              </a:rPr>
              <a:t>O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/>
              </a:rPr>
              <a:t>ptical </a:t>
            </a: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/>
              </a:rPr>
              <a:t>P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/>
              </a:rPr>
              <a:t>roperties (</a:t>
            </a: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/>
              </a:rPr>
              <a:t>IOPs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/>
              </a:rPr>
              <a:t>)			</a:t>
            </a:r>
          </a:p>
          <a:p>
            <a:pPr lvl="1">
              <a:defRPr/>
            </a:pPr>
            <a:r>
              <a:rPr lang="en-US" sz="1800" i="1" dirty="0" err="1">
                <a:solidFill>
                  <a:sysClr val="windowText" lastClr="000000"/>
                </a:solidFill>
                <a:latin typeface="Calibri" panose="020F0502020204030204"/>
              </a:rPr>
              <a:t>a</a:t>
            </a:r>
            <a:r>
              <a:rPr lang="en-US" sz="1800" i="1" baseline="-25000" dirty="0" err="1">
                <a:solidFill>
                  <a:sysClr val="windowText" lastClr="000000"/>
                </a:solidFill>
                <a:latin typeface="Calibri" panose="020F0502020204030204"/>
              </a:rPr>
              <a:t>ph</a:t>
            </a:r>
            <a:r>
              <a:rPr lang="en-US" sz="1800" i="1" baseline="-25000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1800" i="1" dirty="0">
                <a:solidFill>
                  <a:sysClr val="windowText" lastClr="000000"/>
                </a:solidFill>
              </a:rPr>
              <a:t>, </a:t>
            </a:r>
            <a:r>
              <a:rPr lang="en-US" sz="1800" i="1" dirty="0" err="1">
                <a:solidFill>
                  <a:sysClr val="windowText" lastClr="000000"/>
                </a:solidFill>
              </a:rPr>
              <a:t>b</a:t>
            </a:r>
            <a:r>
              <a:rPr lang="en-US" sz="1800" i="1" baseline="-25000" dirty="0" err="1">
                <a:solidFill>
                  <a:sysClr val="windowText" lastClr="000000"/>
                </a:solidFill>
              </a:rPr>
              <a:t>bp</a:t>
            </a:r>
            <a:r>
              <a:rPr lang="en-US" sz="1800" i="1" baseline="-25000" dirty="0">
                <a:solidFill>
                  <a:sysClr val="windowText" lastClr="000000"/>
                </a:solidFill>
              </a:rPr>
              <a:t> </a:t>
            </a:r>
            <a:r>
              <a:rPr lang="en-US" sz="1800" i="1" dirty="0">
                <a:solidFill>
                  <a:sysClr val="windowText" lastClr="000000"/>
                </a:solidFill>
              </a:rPr>
              <a:t>, </a:t>
            </a:r>
            <a:r>
              <a:rPr lang="en-US" sz="1800" i="1" dirty="0" err="1">
                <a:solidFill>
                  <a:sysClr val="windowText" lastClr="000000"/>
                </a:solidFill>
              </a:rPr>
              <a:t>a</a:t>
            </a:r>
            <a:r>
              <a:rPr lang="en-US" sz="1800" i="1" baseline="-25000" dirty="0" err="1">
                <a:solidFill>
                  <a:sysClr val="windowText" lastClr="000000"/>
                </a:solidFill>
              </a:rPr>
              <a:t>nap</a:t>
            </a:r>
            <a:r>
              <a:rPr lang="en-US" sz="1800" i="1" baseline="-25000" dirty="0">
                <a:solidFill>
                  <a:sysClr val="windowText" lastClr="000000"/>
                </a:solidFill>
              </a:rPr>
              <a:t> </a:t>
            </a:r>
            <a:r>
              <a:rPr lang="en-US" sz="1800" i="1" dirty="0">
                <a:solidFill>
                  <a:sysClr val="windowText" lastClr="000000"/>
                </a:solidFill>
              </a:rPr>
              <a:t>, </a:t>
            </a:r>
            <a:r>
              <a:rPr lang="en-US" sz="1800" i="1" dirty="0" err="1">
                <a:solidFill>
                  <a:sysClr val="windowText" lastClr="000000"/>
                </a:solidFill>
              </a:rPr>
              <a:t>a</a:t>
            </a:r>
            <a:r>
              <a:rPr lang="en-US" sz="1800" i="1" baseline="-25000" dirty="0" err="1">
                <a:solidFill>
                  <a:sysClr val="windowText" lastClr="000000"/>
                </a:solidFill>
              </a:rPr>
              <a:t>cdom</a:t>
            </a:r>
            <a:r>
              <a:rPr lang="en-US" sz="1800" i="1" baseline="-25000" dirty="0">
                <a:solidFill>
                  <a:sysClr val="windowText" lastClr="000000"/>
                </a:solidFill>
              </a:rPr>
              <a:t> </a:t>
            </a:r>
            <a:r>
              <a:rPr lang="en-US" sz="1800" i="1" dirty="0">
                <a:solidFill>
                  <a:sysClr val="windowText" lastClr="000000"/>
                </a:solidFill>
              </a:rPr>
              <a:t>, </a:t>
            </a:r>
            <a:r>
              <a:rPr lang="en-US" sz="1800" dirty="0">
                <a:solidFill>
                  <a:sysClr val="windowText" lastClr="000000"/>
                </a:solidFill>
              </a:rPr>
              <a:t>VSF</a:t>
            </a:r>
            <a:r>
              <a:rPr lang="en-US" sz="1800" i="1" dirty="0">
                <a:solidFill>
                  <a:sysClr val="windowText" lastClr="000000"/>
                </a:solidFill>
              </a:rPr>
              <a:t>, …</a:t>
            </a:r>
          </a:p>
          <a:p>
            <a:pPr>
              <a:defRPr/>
            </a:pPr>
            <a:r>
              <a:rPr lang="en-US" sz="2000" i="1" dirty="0">
                <a:solidFill>
                  <a:sysClr val="windowText" lastClr="000000"/>
                </a:solidFill>
              </a:rPr>
              <a:t>Pigment concentrations </a:t>
            </a:r>
          </a:p>
          <a:p>
            <a:pPr lvl="1">
              <a:defRPr/>
            </a:pPr>
            <a:r>
              <a:rPr lang="en-US" sz="1800" dirty="0">
                <a:solidFill>
                  <a:sysClr val="windowText" lastClr="000000"/>
                </a:solidFill>
              </a:rPr>
              <a:t>Chl</a:t>
            </a:r>
            <a:r>
              <a:rPr lang="en-US" sz="1800" i="1" dirty="0">
                <a:solidFill>
                  <a:sysClr val="windowText" lastClr="000000"/>
                </a:solidFill>
              </a:rPr>
              <a:t>a, </a:t>
            </a:r>
            <a:r>
              <a:rPr lang="en-US" sz="1800" dirty="0">
                <a:solidFill>
                  <a:sysClr val="windowText" lastClr="000000"/>
                </a:solidFill>
              </a:rPr>
              <a:t>phycocyanin</a:t>
            </a:r>
            <a:r>
              <a:rPr lang="en-US" sz="1800" i="1" dirty="0">
                <a:solidFill>
                  <a:sysClr val="windowText" lastClr="000000"/>
                </a:solidFill>
              </a:rPr>
              <a:t> (PC), </a:t>
            </a:r>
            <a:r>
              <a:rPr lang="en-US" sz="1800" dirty="0">
                <a:solidFill>
                  <a:sysClr val="windowText" lastClr="000000"/>
                </a:solidFill>
              </a:rPr>
              <a:t>phycoerythrin</a:t>
            </a:r>
            <a:r>
              <a:rPr lang="en-US" sz="1800" i="1" dirty="0">
                <a:solidFill>
                  <a:sysClr val="windowText" lastClr="000000"/>
                </a:solidFill>
              </a:rPr>
              <a:t> (PE), …</a:t>
            </a:r>
          </a:p>
          <a:p>
            <a:pPr lvl="1">
              <a:defRPr/>
            </a:pPr>
            <a:endParaRPr lang="en-US" sz="2000" i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indent="0">
              <a:buNone/>
              <a:defRPr/>
            </a:pPr>
            <a:endParaRPr lang="en-US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7E10D03-D093-024F-984A-AE390E532A9F}"/>
              </a:ext>
            </a:extLst>
          </p:cNvPr>
          <p:cNvSpPr txBox="1">
            <a:spLocks/>
          </p:cNvSpPr>
          <p:nvPr/>
        </p:nvSpPr>
        <p:spPr>
          <a:xfrm>
            <a:off x="6096000" y="5382478"/>
            <a:ext cx="6840536" cy="1094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Calibri" panose="020F0502020204030204"/>
              </a:rPr>
              <a:t>Other quantities/parameters		</a:t>
            </a:r>
          </a:p>
          <a:p>
            <a:pPr lvl="1"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 panose="020F0502020204030204"/>
              </a:rPr>
              <a:t>Suspended particulate matter (SPM)</a:t>
            </a:r>
          </a:p>
          <a:p>
            <a:pPr lvl="1"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 panose="020F0502020204030204"/>
              </a:rPr>
              <a:t>Acquisition geometry </a:t>
            </a:r>
            <a:endParaRPr lang="en-US" sz="1800" dirty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CCA207-BFAD-8D4A-AA19-5024105BFABB}"/>
              </a:ext>
            </a:extLst>
          </p:cNvPr>
          <p:cNvSpPr txBox="1"/>
          <p:nvPr/>
        </p:nvSpPr>
        <p:spPr>
          <a:xfrm>
            <a:off x="7339819" y="2109868"/>
            <a:ext cx="1635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Output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FE240F1-AD80-454F-80CD-D908D2243CAE}"/>
                  </a:ext>
                </a:extLst>
              </p:cNvPr>
              <p:cNvSpPr/>
              <p:nvPr/>
            </p:nvSpPr>
            <p:spPr>
              <a:xfrm>
                <a:off x="2655758" y="2158749"/>
                <a:ext cx="805029" cy="24622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OPs</m:t>
                      </m:r>
                    </m:oMath>
                  </m:oMathPara>
                </a14:m>
                <a:endParaRPr lang="en-US" sz="2200" b="0" dirty="0"/>
              </a:p>
              <a:p>
                <a:pPr algn="ctr"/>
                <a:endParaRPr lang="en-US" sz="2200" dirty="0"/>
              </a:p>
              <a:p>
                <a:pPr algn="ctr"/>
                <a:r>
                  <a:rPr lang="en-US" sz="2200" dirty="0"/>
                  <a:t>Chl</a:t>
                </a:r>
                <a:r>
                  <a:rPr lang="en-US" sz="2200" i="1" dirty="0"/>
                  <a:t>a</a:t>
                </a:r>
              </a:p>
              <a:p>
                <a:pPr algn="ctr"/>
                <a:endParaRPr lang="en-US" sz="2200" dirty="0"/>
              </a:p>
              <a:p>
                <a:pPr algn="ctr"/>
                <a:r>
                  <a:rPr lang="en-US" sz="2200" dirty="0"/>
                  <a:t>SPM</a:t>
                </a:r>
              </a:p>
              <a:p>
                <a:pPr algn="ctr"/>
                <a:endParaRPr lang="en-US" sz="2200" dirty="0"/>
              </a:p>
              <a:p>
                <a:pPr algn="ctr"/>
                <a:r>
                  <a:rPr lang="en-US" sz="2200" dirty="0"/>
                  <a:t>PC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FE240F1-AD80-454F-80CD-D908D2243C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5758" y="2158749"/>
                <a:ext cx="805029" cy="2462213"/>
              </a:xfrm>
              <a:prstGeom prst="rect">
                <a:avLst/>
              </a:prstGeom>
              <a:blipFill>
                <a:blip r:embed="rId6"/>
                <a:stretch>
                  <a:fillRect l="-6154" b="-41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BD6FED2-77DC-E14C-9857-38E0E22BE8FE}"/>
              </a:ext>
            </a:extLst>
          </p:cNvPr>
          <p:cNvSpPr txBox="1"/>
          <p:nvPr/>
        </p:nvSpPr>
        <p:spPr>
          <a:xfrm>
            <a:off x="2393822" y="1616460"/>
            <a:ext cx="130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Input Space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5B4550C-0083-7647-A7C6-B914E73D2234}"/>
              </a:ext>
            </a:extLst>
          </p:cNvPr>
          <p:cNvSpPr/>
          <p:nvPr/>
        </p:nvSpPr>
        <p:spPr>
          <a:xfrm>
            <a:off x="1900238" y="1602012"/>
            <a:ext cx="7625508" cy="345485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grpSp>
        <p:nvGrpSpPr>
          <p:cNvPr id="93190" name="Group 93189">
            <a:extLst>
              <a:ext uri="{FF2B5EF4-FFF2-40B4-BE49-F238E27FC236}">
                <a16:creationId xmlns:a16="http://schemas.microsoft.com/office/drawing/2014/main" id="{820EB058-44C5-054D-A542-0150560BC568}"/>
              </a:ext>
            </a:extLst>
          </p:cNvPr>
          <p:cNvGrpSpPr/>
          <p:nvPr/>
        </p:nvGrpSpPr>
        <p:grpSpPr>
          <a:xfrm>
            <a:off x="2490331" y="2010480"/>
            <a:ext cx="3894683" cy="2713763"/>
            <a:chOff x="2490331" y="2010480"/>
            <a:chExt cx="3894683" cy="2713763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118C283-3FFB-1642-B50C-CAA7A1E5AEE6}"/>
                </a:ext>
              </a:extLst>
            </p:cNvPr>
            <p:cNvSpPr/>
            <p:nvPr/>
          </p:nvSpPr>
          <p:spPr>
            <a:xfrm>
              <a:off x="2490331" y="2010480"/>
              <a:ext cx="1085850" cy="271376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185" name="Group 93184">
              <a:extLst>
                <a:ext uri="{FF2B5EF4-FFF2-40B4-BE49-F238E27FC236}">
                  <a16:creationId xmlns:a16="http://schemas.microsoft.com/office/drawing/2014/main" id="{158636AD-CB2A-4B41-BBA7-7B3ACF38558A}"/>
                </a:ext>
              </a:extLst>
            </p:cNvPr>
            <p:cNvGrpSpPr/>
            <p:nvPr/>
          </p:nvGrpSpPr>
          <p:grpSpPr>
            <a:xfrm>
              <a:off x="3879129" y="2716005"/>
              <a:ext cx="2505885" cy="1326094"/>
              <a:chOff x="3879129" y="2516891"/>
              <a:chExt cx="2505885" cy="132609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46797A-99A3-6E40-A6EE-93DA570423CA}"/>
                  </a:ext>
                </a:extLst>
              </p:cNvPr>
              <p:cNvSpPr txBox="1"/>
              <p:nvPr/>
            </p:nvSpPr>
            <p:spPr>
              <a:xfrm>
                <a:off x="4950648" y="2516891"/>
                <a:ext cx="5179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latin typeface="Times" pitchFamily="2" charset="0"/>
                  </a:rPr>
                  <a:t>F</a:t>
                </a:r>
              </a:p>
            </p:txBody>
          </p:sp>
          <p:sp>
            <p:nvSpPr>
              <p:cNvPr id="52" name="Right Arrow 51">
                <a:extLst>
                  <a:ext uri="{FF2B5EF4-FFF2-40B4-BE49-F238E27FC236}">
                    <a16:creationId xmlns:a16="http://schemas.microsoft.com/office/drawing/2014/main" id="{47E1E5D8-2E4F-0946-B51C-A9F0606AAC4E}"/>
                  </a:ext>
                </a:extLst>
              </p:cNvPr>
              <p:cNvSpPr/>
              <p:nvPr/>
            </p:nvSpPr>
            <p:spPr>
              <a:xfrm>
                <a:off x="4047017" y="2940942"/>
                <a:ext cx="2337997" cy="434280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81DC6FA-4E70-AF47-B09B-9000B3E7BAFB}"/>
                  </a:ext>
                </a:extLst>
              </p:cNvPr>
              <p:cNvSpPr txBox="1"/>
              <p:nvPr/>
            </p:nvSpPr>
            <p:spPr>
              <a:xfrm>
                <a:off x="3879129" y="3473653"/>
                <a:ext cx="24741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One-to-one Mapping</a:t>
                </a:r>
              </a:p>
            </p:txBody>
          </p:sp>
        </p:grpSp>
      </p:grpSp>
      <p:grpSp>
        <p:nvGrpSpPr>
          <p:cNvPr id="93184" name="Group 93183">
            <a:extLst>
              <a:ext uri="{FF2B5EF4-FFF2-40B4-BE49-F238E27FC236}">
                <a16:creationId xmlns:a16="http://schemas.microsoft.com/office/drawing/2014/main" id="{498E51ED-1CF8-D14E-9A25-D98D9FED1CA0}"/>
              </a:ext>
            </a:extLst>
          </p:cNvPr>
          <p:cNvGrpSpPr/>
          <p:nvPr/>
        </p:nvGrpSpPr>
        <p:grpSpPr>
          <a:xfrm>
            <a:off x="3274210" y="1695684"/>
            <a:ext cx="3683985" cy="3192110"/>
            <a:chOff x="9431802" y="884145"/>
            <a:chExt cx="2474149" cy="319211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5C41B4F-D864-0E43-AFAC-9A217A54F1CF}"/>
                </a:ext>
              </a:extLst>
            </p:cNvPr>
            <p:cNvGrpSpPr/>
            <p:nvPr/>
          </p:nvGrpSpPr>
          <p:grpSpPr>
            <a:xfrm>
              <a:off x="9624225" y="884145"/>
              <a:ext cx="2021627" cy="2696508"/>
              <a:chOff x="4179148" y="3636281"/>
              <a:chExt cx="2021627" cy="2696508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91CF0E-39A6-124F-93FF-873A19D3A8C8}"/>
                  </a:ext>
                </a:extLst>
              </p:cNvPr>
              <p:cNvSpPr txBox="1"/>
              <p:nvPr/>
            </p:nvSpPr>
            <p:spPr>
              <a:xfrm>
                <a:off x="4964522" y="3636281"/>
                <a:ext cx="69332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solidFill>
                      <a:srgbClr val="FF0000"/>
                    </a:solidFill>
                    <a:latin typeface="Times" pitchFamily="2" charset="0"/>
                  </a:rPr>
                  <a:t>F</a:t>
                </a:r>
                <a:r>
                  <a:rPr lang="en-US" sz="2400" b="1" i="1" baseline="30000" dirty="0">
                    <a:solidFill>
                      <a:srgbClr val="FF0000"/>
                    </a:solidFill>
                    <a:latin typeface="Times" pitchFamily="2" charset="0"/>
                  </a:rPr>
                  <a:t>-1</a:t>
                </a:r>
                <a:endParaRPr lang="en-US" sz="2400" b="1" i="1" dirty="0">
                  <a:solidFill>
                    <a:srgbClr val="FF0000"/>
                  </a:solidFill>
                  <a:latin typeface="Times" pitchFamily="2" charset="0"/>
                </a:endParaRPr>
              </a:p>
            </p:txBody>
          </p:sp>
          <p:cxnSp>
            <p:nvCxnSpPr>
              <p:cNvPr id="9" name="Elbow Connector 8">
                <a:extLst>
                  <a:ext uri="{FF2B5EF4-FFF2-40B4-BE49-F238E27FC236}">
                    <a16:creationId xmlns:a16="http://schemas.microsoft.com/office/drawing/2014/main" id="{3B4B8DAD-74A1-E945-AC28-413F7683B8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79148" y="4256631"/>
                <a:ext cx="2021627" cy="1038079"/>
              </a:xfrm>
              <a:prstGeom prst="bentConnector3">
                <a:avLst/>
              </a:prstGeom>
              <a:ln w="5715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Elbow Connector 30">
                <a:extLst>
                  <a:ext uri="{FF2B5EF4-FFF2-40B4-BE49-F238E27FC236}">
                    <a16:creationId xmlns:a16="http://schemas.microsoft.com/office/drawing/2014/main" id="{BC8693CF-0523-C74F-A09A-5A0B908330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79148" y="5042954"/>
                <a:ext cx="2021627" cy="251756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Elbow Connector 33">
                <a:extLst>
                  <a:ext uri="{FF2B5EF4-FFF2-40B4-BE49-F238E27FC236}">
                    <a16:creationId xmlns:a16="http://schemas.microsoft.com/office/drawing/2014/main" id="{7356DB78-892D-EE4B-95E5-2908B6021B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79148" y="5275828"/>
                <a:ext cx="2021627" cy="461665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Elbow Connector 37">
                <a:extLst>
                  <a:ext uri="{FF2B5EF4-FFF2-40B4-BE49-F238E27FC236}">
                    <a16:creationId xmlns:a16="http://schemas.microsoft.com/office/drawing/2014/main" id="{8EECA013-E991-B343-9ECB-00A77C0740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79148" y="5294710"/>
                <a:ext cx="2021627" cy="1038079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40A018D-516E-074A-8EE8-76682953ADA3}"/>
                </a:ext>
              </a:extLst>
            </p:cNvPr>
            <p:cNvSpPr txBox="1"/>
            <p:nvPr/>
          </p:nvSpPr>
          <p:spPr>
            <a:xfrm>
              <a:off x="9431802" y="3706923"/>
              <a:ext cx="24741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One-to-</a:t>
              </a:r>
              <a:r>
                <a:rPr lang="en-US" i="1" dirty="0">
                  <a:solidFill>
                    <a:srgbClr val="FF0000"/>
                  </a:solidFill>
                </a:rPr>
                <a:t>many</a:t>
              </a:r>
              <a:r>
                <a:rPr lang="en-US" dirty="0">
                  <a:solidFill>
                    <a:srgbClr val="FF0000"/>
                  </a:solidFill>
                </a:rPr>
                <a:t> Mapping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C427D40-9774-194D-8BBD-A1049E0CAD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82" y="2463036"/>
            <a:ext cx="2916960" cy="180479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597D2A-1D0C-1F43-B8F7-939DEAE3E2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8863080"/>
      </p:ext>
    </p:extLst>
  </p:cSld>
  <p:clrMapOvr>
    <a:masterClrMapping/>
  </p:clrMapOvr>
  <p:transition spd="slow" advTm="804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92941-F227-E840-AEB7-E6DD5E803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Mixture Density Networks (MDNs)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491F2B6-69C1-694A-880C-E3A471158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633" y="1690688"/>
            <a:ext cx="9217234" cy="42778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B63FF8-42A5-C943-8CF2-56D02888E493}"/>
              </a:ext>
            </a:extLst>
          </p:cNvPr>
          <p:cNvSpPr/>
          <p:nvPr/>
        </p:nvSpPr>
        <p:spPr>
          <a:xfrm>
            <a:off x="1648165" y="1690688"/>
            <a:ext cx="4303747" cy="4277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09C251-91CC-624C-BC2B-12048DF67E54}"/>
              </a:ext>
            </a:extLst>
          </p:cNvPr>
          <p:cNvSpPr/>
          <p:nvPr/>
        </p:nvSpPr>
        <p:spPr>
          <a:xfrm>
            <a:off x="6080480" y="1690688"/>
            <a:ext cx="3366294" cy="427785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FAB604-C2FA-034E-8849-D76ACB8CA672}"/>
              </a:ext>
            </a:extLst>
          </p:cNvPr>
          <p:cNvSpPr/>
          <p:nvPr/>
        </p:nvSpPr>
        <p:spPr>
          <a:xfrm>
            <a:off x="9809018" y="1690688"/>
            <a:ext cx="1052799" cy="4277850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77D812-3AC5-C54C-8B38-855C88E44228}"/>
              </a:ext>
            </a:extLst>
          </p:cNvPr>
          <p:cNvSpPr/>
          <p:nvPr/>
        </p:nvSpPr>
        <p:spPr>
          <a:xfrm>
            <a:off x="72046" y="6206668"/>
            <a:ext cx="12070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Pahlevan, N., Smith, B., Schalles, J., Binding, C., Cao, Z., Ma, R., Alikas, K., </a:t>
            </a:r>
            <a:r>
              <a:rPr lang="en-US" sz="1200" dirty="0" err="1">
                <a:latin typeface="Helvetica" pitchFamily="2" charset="0"/>
              </a:rPr>
              <a:t>Kangro</a:t>
            </a:r>
            <a:r>
              <a:rPr lang="en-US" sz="1200" dirty="0">
                <a:latin typeface="Helvetica" pitchFamily="2" charset="0"/>
              </a:rPr>
              <a:t>, K., Gurlin, D., </a:t>
            </a:r>
            <a:r>
              <a:rPr lang="en-US" sz="1200" dirty="0" err="1">
                <a:latin typeface="Helvetica" pitchFamily="2" charset="0"/>
              </a:rPr>
              <a:t>Hà</a:t>
            </a:r>
            <a:r>
              <a:rPr lang="en-US" sz="1200" dirty="0">
                <a:latin typeface="Helvetica" pitchFamily="2" charset="0"/>
              </a:rPr>
              <a:t>, N., Matsushita, B., Moses, W., Greb, S., Lehmann, M.K., Ondrusek, M., Oppelt, N., &amp; Stumpf, R. (2020). Seamless retrievals of chlorophyll-a from Sentinel-2 (MSI) and Sentinel-3 (OLCI) in inland and coastal waters: A machine-learning approach. </a:t>
            </a:r>
            <a:r>
              <a:rPr lang="en-US" sz="1200" i="1" dirty="0">
                <a:latin typeface="Helvetica" pitchFamily="2" charset="0"/>
              </a:rPr>
              <a:t>Remote Sensing of Environment, 240</a:t>
            </a:r>
            <a:r>
              <a:rPr lang="en-US" sz="1200" dirty="0">
                <a:latin typeface="Helvetica" pitchFamily="2" charset="0"/>
              </a:rPr>
              <a:t>, 111604</a:t>
            </a:r>
            <a:endParaRPr lang="en-US" sz="1200" dirty="0">
              <a:effectLst/>
              <a:latin typeface="Helvetica" pitchFamily="2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E65CC84-AB4A-D84A-A0AC-BC891CD52A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897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452CD-A117-DB43-B874-F7176E344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General Scheme: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S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imultaneous </a:t>
            </a:r>
            <a:r>
              <a:rPr lang="en-US" sz="4000" dirty="0">
                <a:solidFill>
                  <a:srgbClr val="FFFFFF"/>
                </a:solidFill>
              </a:rPr>
              <a:t>M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ultiparameter </a:t>
            </a:r>
            <a:r>
              <a:rPr lang="en-US" sz="4000" dirty="0">
                <a:solidFill>
                  <a:srgbClr val="FFFFFF"/>
                </a:solidFill>
              </a:rPr>
              <a:t>R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etrievals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0CF35FC-8C3D-EB48-AC42-55568993D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40" y="2516601"/>
            <a:ext cx="8617664" cy="41795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0200F-480A-1F48-A4B7-88AC82B50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6B11FE-45D9-D746-9C70-0512F1242E3E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898989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9DA3B1-F612-D14B-8F3A-7F1BB035EA86}"/>
              </a:ext>
            </a:extLst>
          </p:cNvPr>
          <p:cNvGrpSpPr/>
          <p:nvPr/>
        </p:nvGrpSpPr>
        <p:grpSpPr>
          <a:xfrm>
            <a:off x="2117035" y="2851663"/>
            <a:ext cx="8482669" cy="2674494"/>
            <a:chOff x="2117035" y="2851663"/>
            <a:chExt cx="8482669" cy="267449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6627800-E6EC-4643-A798-97FEA52A971A}"/>
                </a:ext>
              </a:extLst>
            </p:cNvPr>
            <p:cNvSpPr/>
            <p:nvPr/>
          </p:nvSpPr>
          <p:spPr>
            <a:xfrm>
              <a:off x="2117035" y="4320209"/>
              <a:ext cx="1036982" cy="12059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03DEDDB-7AD3-2746-A373-1A9464A37035}"/>
                </a:ext>
              </a:extLst>
            </p:cNvPr>
            <p:cNvSpPr/>
            <p:nvPr/>
          </p:nvSpPr>
          <p:spPr>
            <a:xfrm>
              <a:off x="6231835" y="4467189"/>
              <a:ext cx="805069" cy="75292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BA18904-8D98-C248-909C-07BE6B29900B}"/>
                </a:ext>
              </a:extLst>
            </p:cNvPr>
            <p:cNvSpPr/>
            <p:nvPr/>
          </p:nvSpPr>
          <p:spPr>
            <a:xfrm>
              <a:off x="6231835" y="2851663"/>
              <a:ext cx="1626704" cy="75292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5CCC51-9024-474F-A973-DB406F1217AC}"/>
                </a:ext>
              </a:extLst>
            </p:cNvPr>
            <p:cNvSpPr/>
            <p:nvPr/>
          </p:nvSpPr>
          <p:spPr>
            <a:xfrm>
              <a:off x="9144000" y="3241379"/>
              <a:ext cx="1455704" cy="12059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4F8AE43-BAF1-0B48-941C-66F21A7E53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2796973"/>
      </p:ext>
    </p:extLst>
  </p:cSld>
  <p:clrMapOvr>
    <a:masterClrMapping/>
  </p:clrMapOvr>
  <p:transition spd="slow" advTm="6803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7000"/>
              </a:schemeClr>
            </a:gs>
            <a:gs pos="6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2C28557-B7CC-0543-9C40-136A5E639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28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800" dirty="0"/>
              <a:t>Field data (subset)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05779B-0050-6345-A876-D00395BAD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720"/>
            <a:ext cx="10515600" cy="509016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~ 4500 </a:t>
            </a:r>
            <a:r>
              <a:rPr lang="en-US" sz="2400" b="1" i="1" dirty="0">
                <a:solidFill>
                  <a:srgbClr val="FF0000"/>
                </a:solidFill>
              </a:rPr>
              <a:t>in situ </a:t>
            </a:r>
            <a:r>
              <a:rPr lang="en-US" sz="2400" b="1" dirty="0">
                <a:solidFill>
                  <a:srgbClr val="FF0000"/>
                </a:solidFill>
              </a:rPr>
              <a:t>hyperspectral R</a:t>
            </a:r>
            <a:r>
              <a:rPr lang="en-US" sz="2400" b="1" baseline="-25000" dirty="0">
                <a:solidFill>
                  <a:srgbClr val="FF0000"/>
                </a:solidFill>
              </a:rPr>
              <a:t>rs</a:t>
            </a:r>
            <a:r>
              <a:rPr lang="en-US" sz="2400" b="1" dirty="0">
                <a:solidFill>
                  <a:srgbClr val="FF0000"/>
                </a:solidFill>
              </a:rPr>
              <a:t> (400-800 nm) – Chl</a:t>
            </a:r>
            <a:r>
              <a:rPr lang="en-US" sz="2400" b="1" i="1" dirty="0">
                <a:solidFill>
                  <a:srgbClr val="FF0000"/>
                </a:solidFill>
              </a:rPr>
              <a:t>a/TSS/</a:t>
            </a:r>
            <a:r>
              <a:rPr lang="en-US" sz="2400" b="1" i="1" dirty="0" err="1">
                <a:solidFill>
                  <a:srgbClr val="FF0000"/>
                </a:solidFill>
              </a:rPr>
              <a:t>a</a:t>
            </a:r>
            <a:r>
              <a:rPr lang="en-US" sz="2400" b="1" i="1" baseline="-25000" dirty="0" err="1">
                <a:solidFill>
                  <a:srgbClr val="FF0000"/>
                </a:solidFill>
              </a:rPr>
              <a:t>cdom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EEBBEB-DCA6-2840-B735-145CE0D7903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2189481"/>
            <a:ext cx="10109200" cy="44703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A39A6C-3242-C944-A081-77E2EDB611D7}"/>
              </a:ext>
            </a:extLst>
          </p:cNvPr>
          <p:cNvSpPr/>
          <p:nvPr/>
        </p:nvSpPr>
        <p:spPr>
          <a:xfrm>
            <a:off x="9838266" y="3552467"/>
            <a:ext cx="303106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400" b="1" dirty="0"/>
              <a:t>Data Contributors</a:t>
            </a:r>
          </a:p>
          <a:p>
            <a:pPr lvl="1"/>
            <a:r>
              <a:rPr lang="en-US" sz="1400" dirty="0"/>
              <a:t>Krista </a:t>
            </a:r>
            <a:r>
              <a:rPr lang="en-US" sz="1400" dirty="0" err="1"/>
              <a:t>Alikas</a:t>
            </a:r>
            <a:r>
              <a:rPr lang="en-US" sz="1400" dirty="0"/>
              <a:t>  </a:t>
            </a:r>
          </a:p>
          <a:p>
            <a:pPr lvl="1"/>
            <a:r>
              <a:rPr lang="en-US" sz="1400" dirty="0"/>
              <a:t>Caren Binding </a:t>
            </a:r>
          </a:p>
          <a:p>
            <a:pPr lvl="1"/>
            <a:r>
              <a:rPr lang="en-US" sz="1400" dirty="0"/>
              <a:t>Ronghua Ma </a:t>
            </a:r>
          </a:p>
          <a:p>
            <a:pPr lvl="1"/>
            <a:r>
              <a:rPr lang="en-US" sz="1400" dirty="0"/>
              <a:t>Daniela Gurlin</a:t>
            </a:r>
          </a:p>
          <a:p>
            <a:pPr lvl="1"/>
            <a:r>
              <a:rPr lang="en-US" sz="1400" dirty="0"/>
              <a:t>Wesley Moses </a:t>
            </a:r>
          </a:p>
          <a:p>
            <a:pPr lvl="1"/>
            <a:r>
              <a:rPr lang="en-US" sz="1400" dirty="0"/>
              <a:t>Moritz Lehmann </a:t>
            </a:r>
          </a:p>
          <a:p>
            <a:pPr lvl="1"/>
            <a:r>
              <a:rPr lang="en-US" sz="1400" dirty="0"/>
              <a:t>Nguyen Ha </a:t>
            </a:r>
          </a:p>
          <a:p>
            <a:pPr lvl="1"/>
            <a:r>
              <a:rPr lang="en-US" sz="1400" dirty="0"/>
              <a:t>Natascha </a:t>
            </a:r>
            <a:r>
              <a:rPr lang="en-US" sz="1400" dirty="0" err="1"/>
              <a:t>Oppelt</a:t>
            </a:r>
            <a:r>
              <a:rPr lang="en-US" sz="1400" dirty="0"/>
              <a:t> </a:t>
            </a:r>
          </a:p>
          <a:p>
            <a:pPr lvl="1"/>
            <a:r>
              <a:rPr lang="en-US" sz="1400" dirty="0"/>
              <a:t>Mike Ondrusek </a:t>
            </a:r>
          </a:p>
          <a:p>
            <a:pPr lvl="1"/>
            <a:r>
              <a:rPr lang="en-US" sz="1400" dirty="0"/>
              <a:t>John Schalles</a:t>
            </a:r>
          </a:p>
          <a:p>
            <a:pPr lvl="1"/>
            <a:r>
              <a:rPr lang="en-US" sz="1400" dirty="0"/>
              <a:t>KIOST</a:t>
            </a:r>
          </a:p>
          <a:p>
            <a:pPr lvl="1"/>
            <a:r>
              <a:rPr lang="en-US" sz="1400" dirty="0"/>
              <a:t>Bunkei Matsushita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9F0D76-8590-3E4B-BE0D-81BCD3F74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99931"/>
      </p:ext>
    </p:extLst>
  </p:cSld>
  <p:clrMapOvr>
    <a:masterClrMapping/>
  </p:clrMapOvr>
  <p:transition spd="slow" advTm="4099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-1835.2|3.6|2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858</Words>
  <Application>Microsoft Macintosh PowerPoint</Application>
  <PresentationFormat>Widescreen</PresentationFormat>
  <Paragraphs>174</Paragraphs>
  <Slides>18</Slides>
  <Notes>3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Cambria Math</vt:lpstr>
      <vt:lpstr>Helvetica</vt:lpstr>
      <vt:lpstr>Times</vt:lpstr>
      <vt:lpstr>Times New Roman</vt:lpstr>
      <vt:lpstr>Office Theme</vt:lpstr>
      <vt:lpstr>Maximizing Utility of PACE in Coastal and Major Freshwater Ecosystems: Advancing Science for Societal Benefits</vt:lpstr>
      <vt:lpstr>Team</vt:lpstr>
      <vt:lpstr>The Objective </vt:lpstr>
      <vt:lpstr>Specific Objectives</vt:lpstr>
      <vt:lpstr>Deliverables:</vt:lpstr>
      <vt:lpstr>Methods: Forward modeling &amp; inverse problem </vt:lpstr>
      <vt:lpstr>Mixture Density Networks (MDNs)</vt:lpstr>
      <vt:lpstr>General Scheme: Simultaneous Multiparameter Retrievals</vt:lpstr>
      <vt:lpstr>Field data (subset) </vt:lpstr>
      <vt:lpstr>Field data (subset) </vt:lpstr>
      <vt:lpstr>Field data </vt:lpstr>
      <vt:lpstr>Field data </vt:lpstr>
      <vt:lpstr> HICO Demonstration </vt:lpstr>
      <vt:lpstr>Preliminary Performance Evaluation (Chla; N =1929) </vt:lpstr>
      <vt:lpstr>Demonstration (HICO-derived Maps)</vt:lpstr>
      <vt:lpstr>Performance Metrics</vt:lpstr>
      <vt:lpstr>Validation Data </vt:lpstr>
      <vt:lpstr>Go PACE!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Maximizing Utility of PACE in Coastal and Major Freshwater Ecosystems: Advancing Science for Societal Benefits</dc:title>
  <dc:creator>Pahlevan, Nima (GSFC-619.0)[SCIENCE SYSTEMS AND APPLICATIONS INC]</dc:creator>
  <cp:lastModifiedBy>Pahlevan, Nima (GSFC-619.0)[SCIENCE SYSTEMS AND APPLICATIONS INC]</cp:lastModifiedBy>
  <cp:revision>43</cp:revision>
  <dcterms:created xsi:type="dcterms:W3CDTF">2020-05-19T18:18:57Z</dcterms:created>
  <dcterms:modified xsi:type="dcterms:W3CDTF">2020-05-21T21:36:11Z</dcterms:modified>
</cp:coreProperties>
</file>