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66" r:id="rId2"/>
    <p:sldMasterId id="2147483678" r:id="rId3"/>
  </p:sldMasterIdLst>
  <p:notesMasterIdLst>
    <p:notesMasterId r:id="rId16"/>
  </p:notesMasterIdLst>
  <p:handoutMasterIdLst>
    <p:handoutMasterId r:id="rId17"/>
  </p:handoutMasterIdLst>
  <p:sldIdLst>
    <p:sldId id="827" r:id="rId4"/>
    <p:sldId id="843" r:id="rId5"/>
    <p:sldId id="854" r:id="rId6"/>
    <p:sldId id="844" r:id="rId7"/>
    <p:sldId id="847" r:id="rId8"/>
    <p:sldId id="853" r:id="rId9"/>
    <p:sldId id="852" r:id="rId10"/>
    <p:sldId id="850" r:id="rId11"/>
    <p:sldId id="845" r:id="rId12"/>
    <p:sldId id="846" r:id="rId13"/>
    <p:sldId id="851" r:id="rId14"/>
    <p:sldId id="855" r:id="rId15"/>
  </p:sldIdLst>
  <p:sldSz cx="9906000" cy="6858000" type="A4"/>
  <p:notesSz cx="7099300" cy="10234613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宋体" charset="0"/>
        <a:cs typeface="宋体" charset="0"/>
      </a:defRPr>
    </a:lvl1pPr>
    <a:lvl2pPr marL="4572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宋体" charset="0"/>
        <a:cs typeface="宋体" charset="0"/>
      </a:defRPr>
    </a:lvl2pPr>
    <a:lvl3pPr marL="9144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宋体" charset="0"/>
        <a:cs typeface="宋体" charset="0"/>
      </a:defRPr>
    </a:lvl3pPr>
    <a:lvl4pPr marL="13716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宋体" charset="0"/>
        <a:cs typeface="宋体" charset="0"/>
      </a:defRPr>
    </a:lvl4pPr>
    <a:lvl5pPr marL="18288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宋体" charset="0"/>
        <a:cs typeface="宋体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Times New Roman" charset="0"/>
        <a:ea typeface="宋体" charset="0"/>
        <a:cs typeface="宋体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Times New Roman" charset="0"/>
        <a:ea typeface="宋体" charset="0"/>
        <a:cs typeface="宋体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Times New Roman" charset="0"/>
        <a:ea typeface="宋体" charset="0"/>
        <a:cs typeface="宋体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Times New Roman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 Ferrare" initials="RF" lastIdx="5" clrIdx="0">
    <p:extLst>
      <p:ext uri="{19B8F6BF-5375-455C-9EA6-DF929625EA0E}">
        <p15:presenceInfo xmlns:p15="http://schemas.microsoft.com/office/powerpoint/2012/main" userId="S::richard.a.ferrare@gmao.onmicrosoft.com::4602e4c0-3feb-46c1-a315-28b9bd53b180" providerId="AD"/>
      </p:ext>
    </p:extLst>
  </p:cmAuthor>
  <p:cmAuthor id="2" name="Hostetler, Chris A. (LARC-E304)" initials="HCA(" lastIdx="3" clrIdx="1">
    <p:extLst>
      <p:ext uri="{19B8F6BF-5375-455C-9EA6-DF929625EA0E}">
        <p15:presenceInfo xmlns:p15="http://schemas.microsoft.com/office/powerpoint/2012/main" userId="S-1-5-21-330711430-3775241029-4075259233-78488" providerId="AD"/>
      </p:ext>
    </p:extLst>
  </p:cmAuthor>
  <p:cmAuthor id="3" name="Burton, Sharon P. (LARC-E304)" initials="BSP(" lastIdx="33" clrIdx="2">
    <p:extLst>
      <p:ext uri="{19B8F6BF-5375-455C-9EA6-DF929625EA0E}">
        <p15:presenceInfo xmlns:p15="http://schemas.microsoft.com/office/powerpoint/2012/main" userId="S-1-5-21-330711430-3775241029-4075259233-70534" providerId="AD"/>
      </p:ext>
    </p:extLst>
  </p:cmAuthor>
  <p:cmAuthor id="4" name="Stamnes, Snorre A. (LARC-E304)" initials="SSA(" lastIdx="1" clrIdx="3">
    <p:extLst>
      <p:ext uri="{19B8F6BF-5375-455C-9EA6-DF929625EA0E}">
        <p15:presenceInfo xmlns:p15="http://schemas.microsoft.com/office/powerpoint/2012/main" userId="S::sstamnes@ndc.nasa.gov::fb8d2ae8-3d92-446d-a8a7-99adc929e6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883FF"/>
    <a:srgbClr val="FF40FF"/>
    <a:srgbClr val="FF2F92"/>
    <a:srgbClr val="FF9300"/>
    <a:srgbClr val="00FA00"/>
    <a:srgbClr val="386FC6"/>
    <a:srgbClr val="6393E5"/>
    <a:srgbClr val="AB7942"/>
    <a:srgbClr val="7FA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/>
    <p:restoredTop sz="92381" autoAdjust="0"/>
  </p:normalViewPr>
  <p:slideViewPr>
    <p:cSldViewPr>
      <p:cViewPr varScale="1">
        <p:scale>
          <a:sx n="113" d="100"/>
          <a:sy n="113" d="100"/>
        </p:scale>
        <p:origin x="14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4240" y="216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72" tIns="47485" rIns="94972" bIns="47485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 b="0"/>
            </a:lvl1pPr>
          </a:lstStyle>
          <a:p>
            <a:pPr>
              <a:defRPr/>
            </a:pPr>
            <a:endParaRPr lang="zh-CN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72" tIns="47485" rIns="94972" bIns="47485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 b="0"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72" tIns="47485" rIns="94972" bIns="47485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 b="0"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72" tIns="47485" rIns="94972" bIns="47485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 b="0"/>
            </a:lvl1pPr>
          </a:lstStyle>
          <a:p>
            <a:pPr>
              <a:defRPr/>
            </a:pPr>
            <a:fld id="{7D8860DC-E5C7-C242-BFD2-D8C277D2F523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1218301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11500" cy="550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72" tIns="47485" rIns="94972" bIns="47485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 b="0"/>
            </a:lvl1pPr>
          </a:lstStyle>
          <a:p>
            <a:pPr>
              <a:defRPr/>
            </a:pPr>
            <a:endParaRPr lang="zh-CN" alt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7800" y="0"/>
            <a:ext cx="3111500" cy="550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72" tIns="47485" rIns="94972" bIns="47485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 b="0"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3588" y="787400"/>
            <a:ext cx="5572125" cy="3857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7263" y="4881563"/>
            <a:ext cx="5184775" cy="456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72" tIns="47485" rIns="94972" bIns="47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 noProof="0"/>
              <a:t>Cliquez pour modifier les styles du texte du masque</a:t>
            </a:r>
          </a:p>
          <a:p>
            <a:pPr lvl="1"/>
            <a:r>
              <a:rPr lang="fr-FR" altLang="zh-CN" noProof="0"/>
              <a:t>Deuxième niveau</a:t>
            </a:r>
          </a:p>
          <a:p>
            <a:pPr lvl="2"/>
            <a:r>
              <a:rPr lang="fr-FR" altLang="zh-CN" noProof="0"/>
              <a:t>Troisième niveau</a:t>
            </a:r>
          </a:p>
          <a:p>
            <a:pPr lvl="3"/>
            <a:r>
              <a:rPr lang="fr-FR" altLang="zh-CN" noProof="0"/>
              <a:t>Quatrième niveau</a:t>
            </a:r>
          </a:p>
          <a:p>
            <a:pPr lvl="4"/>
            <a:r>
              <a:rPr lang="fr-FR" altLang="zh-CN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3750"/>
            <a:ext cx="3111500" cy="550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72" tIns="47485" rIns="94972" bIns="47485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 b="0"/>
            </a:lvl1pPr>
          </a:lstStyle>
          <a:p>
            <a:pPr>
              <a:defRPr/>
            </a:pPr>
            <a:endParaRPr lang="fr-FR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7800" y="9683750"/>
            <a:ext cx="3111500" cy="550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72" tIns="47485" rIns="94972" bIns="47485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 b="0"/>
            </a:lvl1pPr>
          </a:lstStyle>
          <a:p>
            <a:pPr>
              <a:defRPr/>
            </a:pPr>
            <a:fld id="{F8D4BA8A-C345-8C41-B44B-C68A11A181F2}" type="slidenum">
              <a:rPr lang="zh-CN" altLang="fr-FR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1821339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宋体" charset="0"/>
        <a:cs typeface="宋体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3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D4BA8A-C345-8C41-B44B-C68A11A181F2}" type="slidenum">
              <a:rPr kumimoji="0" lang="zh-CN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宋体" charset="0"/>
              </a:rPr>
              <a:pPr marL="0" marR="0" lvl="0" indent="0" algn="r" defTabSz="9493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0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D4BA8A-C345-8C41-B44B-C68A11A181F2}" type="slidenum">
              <a:rPr lang="zh-CN" altLang="fr-FR" smtClean="0"/>
              <a:pPr>
                <a:defRPr/>
              </a:pPr>
              <a:t>2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012235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D4BA8A-C345-8C41-B44B-C68A11A181F2}" type="slidenum">
              <a:rPr lang="zh-CN" altLang="fr-FR" smtClean="0"/>
              <a:pPr>
                <a:defRPr/>
              </a:pPr>
              <a:t>3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52923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ED1FD-181B-3941-A32F-F17E516F9143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99208-0C09-C744-9CC4-3A7197A0395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327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F234E-67E5-144A-BFB0-E7D5CD6E3B0E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A3DC2-D12D-FB48-8003-5B09A9D832F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147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E08D4-3BC4-BB47-8138-DF2B7C8DB0F2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B9CBC-4CD3-884E-8823-F65785D5BEB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5787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C7629-BFB9-2F48-B8D7-A9EEEF26A8D6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82363-A3FC-6248-8982-8685A48EB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673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32133-9FD5-B948-AE96-F888B0F08DDD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8642A-D4C6-EB49-8984-AA42DF23F0B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2022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0D090-8208-F341-A1A3-DC94B53E95F3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1B72D-DBA3-9644-9466-D0B3BE7393F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414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5090412B-0BB5-BA4C-B7A5-CE58999DF41A}" type="datetime1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1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CF472F9B-67DF-ED4D-A52D-F9187C956C0E}" type="datetime1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74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968C86BD-AEB4-D44D-8B4B-D530B506F8DF}" type="datetime1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89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D26519EE-F960-4C45-BFE6-007853579650}" type="datetime1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ABA2895E-5B20-7442-B28C-1470001E4E6B}" type="datetime1">
              <a:rPr lang="en-US" smtClean="0"/>
              <a:t>5/19/20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4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C6BCF-2850-3348-BBE1-41BE33E8723D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F1C16-580C-0541-9524-0B5B499A12C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46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8D331BAC-6CC6-F043-81EF-2D1FB891C274}" type="datetime1">
              <a:rPr lang="en-US" smtClean="0"/>
              <a:t>5/19/20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39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71E9FC74-D9E1-2F49-A549-1B3636CECA88}" type="datetime1">
              <a:rPr lang="en-US" smtClean="0"/>
              <a:t>5/19/20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3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0A48CF3A-71EA-A546-9360-7C5F297A7831}" type="datetime1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6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BC327AB2-9316-644A-B868-3F162704BB30}" type="datetime1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2814D374-70CA-074C-A824-27D05192BBAF}" type="datetime1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4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8994DD83-2234-C64B-B66B-AAEB7D8B5B2B}" type="datetime1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F4CB31CD-3DDB-7C45-88D9-8870A44AA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24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6724651"/>
            <a:ext cx="9906000" cy="141816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75" dirty="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8347" y="230718"/>
            <a:ext cx="9326430" cy="41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pPr eaLnBrk="1" hangingPunct="1"/>
            <a:endParaRPr lang="en-US" sz="975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96309" y="6424085"/>
            <a:ext cx="9326431" cy="35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/>
          <a:lstStyle/>
          <a:p>
            <a:pPr eaLnBrk="1" hangingPunct="1"/>
            <a:r>
              <a:rPr lang="en-US" sz="975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1"/>
            <a:ext cx="9906000" cy="107951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75" dirty="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2868" y="2301900"/>
            <a:ext cx="7370173" cy="1414931"/>
          </a:xfrm>
        </p:spPr>
        <p:txBody>
          <a:bodyPr/>
          <a:lstStyle>
            <a:lvl1pPr algn="ctr">
              <a:defRPr sz="3467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2048" y="3811363"/>
            <a:ext cx="7379591" cy="1407691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6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3496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899" y="6446899"/>
            <a:ext cx="47139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90795" eaLnBrk="1" hangingPunct="1">
              <a:defRPr sz="975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59599"/>
            <a:ext cx="44332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92617" y="1231899"/>
            <a:ext cx="9455415" cy="4991100"/>
          </a:xfrm>
          <a:prstGeom prst="rect">
            <a:avLst/>
          </a:prstGeom>
        </p:spPr>
        <p:txBody>
          <a:bodyPr/>
          <a:lstStyle>
            <a:lvl1pPr marL="247642" indent="-198114">
              <a:buClr>
                <a:srgbClr val="0070C0"/>
              </a:buClr>
              <a:buFont typeface="Wingdings" charset="2"/>
              <a:buChar char="q"/>
              <a:defRPr/>
            </a:lvl1pPr>
            <a:lvl2pPr marL="495285" indent="-198114">
              <a:buClr>
                <a:srgbClr val="C00000"/>
              </a:buClr>
              <a:buFont typeface="Wingdings" charset="2"/>
              <a:buChar char="Ø"/>
              <a:defRPr/>
            </a:lvl2pPr>
            <a:lvl3pPr marL="742927" indent="-198114">
              <a:buClr>
                <a:srgbClr val="0070C0"/>
              </a:buClr>
              <a:defRPr/>
            </a:lvl3pPr>
            <a:lvl4pPr marL="990570" indent="-198114">
              <a:buClr>
                <a:srgbClr val="C00000"/>
              </a:buClr>
              <a:buFont typeface="Courier New" charset="0"/>
              <a:buChar char="o"/>
              <a:defRPr/>
            </a:lvl4pPr>
            <a:lvl5pPr marL="1238212" indent="-198114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187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899" y="6446899"/>
            <a:ext cx="47139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90795" eaLnBrk="1" hangingPunct="1">
              <a:defRPr sz="975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59599"/>
            <a:ext cx="44332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90706" y="241300"/>
            <a:ext cx="9455415" cy="2921003"/>
          </a:xfrm>
          <a:prstGeom prst="rect">
            <a:avLst/>
          </a:prstGeom>
        </p:spPr>
        <p:txBody>
          <a:bodyPr/>
          <a:lstStyle>
            <a:lvl1pPr marL="247642" indent="-198114">
              <a:buClr>
                <a:srgbClr val="0070C0"/>
              </a:buClr>
              <a:buFont typeface="Wingdings" charset="2"/>
              <a:buChar char="q"/>
              <a:defRPr/>
            </a:lvl1pPr>
            <a:lvl2pPr marL="495285" indent="-198114">
              <a:buClr>
                <a:srgbClr val="C00000"/>
              </a:buClr>
              <a:buFont typeface="Wingdings" charset="2"/>
              <a:buChar char="Ø"/>
              <a:defRPr/>
            </a:lvl2pPr>
            <a:lvl3pPr marL="742927" indent="-198114">
              <a:buClr>
                <a:srgbClr val="0070C0"/>
              </a:buClr>
              <a:defRPr/>
            </a:lvl3pPr>
            <a:lvl4pPr marL="990570" indent="-198114">
              <a:buClr>
                <a:srgbClr val="C00000"/>
              </a:buClr>
              <a:buFont typeface="Courier New" charset="0"/>
              <a:buChar char="o"/>
              <a:defRPr/>
            </a:lvl4pPr>
            <a:lvl5pPr marL="1238212" indent="-198114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0706" y="3337749"/>
            <a:ext cx="9455415" cy="2921003"/>
          </a:xfrm>
          <a:prstGeom prst="rect">
            <a:avLst/>
          </a:prstGeom>
        </p:spPr>
        <p:txBody>
          <a:bodyPr/>
          <a:lstStyle>
            <a:lvl1pPr marL="247642" indent="-198114">
              <a:buClr>
                <a:srgbClr val="0070C0"/>
              </a:buClr>
              <a:buFont typeface="Wingdings" charset="2"/>
              <a:buChar char="q"/>
              <a:defRPr/>
            </a:lvl1pPr>
            <a:lvl2pPr marL="495285" indent="-198114">
              <a:buClr>
                <a:srgbClr val="C00000"/>
              </a:buClr>
              <a:buFont typeface="Wingdings" charset="2"/>
              <a:buChar char="Ø"/>
              <a:defRPr/>
            </a:lvl2pPr>
            <a:lvl3pPr marL="742927" indent="-198114">
              <a:buClr>
                <a:srgbClr val="0070C0"/>
              </a:buClr>
              <a:defRPr/>
            </a:lvl3pPr>
            <a:lvl4pPr marL="990570" indent="-198114">
              <a:buClr>
                <a:srgbClr val="C00000"/>
              </a:buClr>
              <a:buFont typeface="Courier New" charset="0"/>
              <a:buChar char="o"/>
              <a:defRPr/>
            </a:lvl4pPr>
            <a:lvl5pPr marL="1238212" indent="-198114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387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288" y="4406714"/>
            <a:ext cx="8419162" cy="1362916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3288" y="2906526"/>
            <a:ext cx="841916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50"/>
            </a:lvl1pPr>
            <a:lvl2pPr marL="444468" indent="0">
              <a:buNone/>
              <a:defRPr sz="1733"/>
            </a:lvl2pPr>
            <a:lvl3pPr marL="888938" indent="0">
              <a:buNone/>
              <a:defRPr sz="1517"/>
            </a:lvl3pPr>
            <a:lvl4pPr marL="1333406" indent="0">
              <a:buNone/>
              <a:defRPr sz="1408"/>
            </a:lvl4pPr>
            <a:lvl5pPr marL="1777874" indent="0">
              <a:buNone/>
              <a:defRPr sz="1408"/>
            </a:lvl5pPr>
            <a:lvl6pPr marL="2222342" indent="0">
              <a:buNone/>
              <a:defRPr sz="1408"/>
            </a:lvl6pPr>
            <a:lvl7pPr marL="2666812" indent="0">
              <a:buNone/>
              <a:defRPr sz="1408"/>
            </a:lvl7pPr>
            <a:lvl8pPr marL="3111280" indent="0">
              <a:buNone/>
              <a:defRPr sz="1408"/>
            </a:lvl8pPr>
            <a:lvl9pPr marL="3555748" indent="0">
              <a:buNone/>
              <a:defRPr sz="14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899" y="6446899"/>
            <a:ext cx="47139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90795" eaLnBrk="1" hangingPunct="1">
              <a:defRPr sz="975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59599"/>
            <a:ext cx="44332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1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2817-CE0A-EF48-B54C-A61BB14E0DD1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A62A4-5F2B-4E41-B587-D77DA72CEF8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466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208095" y="1202973"/>
            <a:ext cx="4727708" cy="5020028"/>
          </a:xfrm>
          <a:prstGeom prst="rect">
            <a:avLst/>
          </a:prstGeom>
        </p:spPr>
        <p:txBody>
          <a:bodyPr/>
          <a:lstStyle>
            <a:lvl1pPr marL="247642" indent="-198114">
              <a:buClr>
                <a:srgbClr val="0070C0"/>
              </a:buClr>
              <a:buFont typeface="Wingdings" charset="2"/>
              <a:buChar char="q"/>
              <a:defRPr/>
            </a:lvl1pPr>
            <a:lvl2pPr marL="495285" indent="-198114">
              <a:buClr>
                <a:srgbClr val="C00000"/>
              </a:buClr>
              <a:buFont typeface="Wingdings" charset="2"/>
              <a:buChar char="Ø"/>
              <a:defRPr/>
            </a:lvl2pPr>
            <a:lvl3pPr marL="742927" indent="-198114">
              <a:buClr>
                <a:srgbClr val="0070C0"/>
              </a:buClr>
              <a:defRPr/>
            </a:lvl3pPr>
            <a:lvl4pPr marL="990570" indent="-198114">
              <a:buClr>
                <a:srgbClr val="C00000"/>
              </a:buClr>
              <a:buFont typeface="Courier New" charset="0"/>
              <a:buChar char="o"/>
              <a:defRPr/>
            </a:lvl4pPr>
            <a:lvl5pPr marL="1238212" indent="-198114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5037270" y="1202973"/>
            <a:ext cx="4727708" cy="5020028"/>
          </a:xfrm>
          <a:prstGeom prst="rect">
            <a:avLst/>
          </a:prstGeom>
        </p:spPr>
        <p:txBody>
          <a:bodyPr/>
          <a:lstStyle>
            <a:lvl1pPr marL="247642" indent="-198114">
              <a:buClr>
                <a:srgbClr val="0070C0"/>
              </a:buClr>
              <a:buFont typeface="Wingdings" charset="2"/>
              <a:buChar char="q"/>
              <a:defRPr/>
            </a:lvl1pPr>
            <a:lvl2pPr marL="495285" indent="-198114">
              <a:buClr>
                <a:srgbClr val="C00000"/>
              </a:buClr>
              <a:buFont typeface="Wingdings" charset="2"/>
              <a:buChar char="Ø"/>
              <a:defRPr/>
            </a:lvl2pPr>
            <a:lvl3pPr marL="742927" indent="-198114">
              <a:buClr>
                <a:srgbClr val="0070C0"/>
              </a:buClr>
              <a:defRPr/>
            </a:lvl3pPr>
            <a:lvl4pPr marL="990570" indent="-198114">
              <a:buClr>
                <a:srgbClr val="C00000"/>
              </a:buClr>
              <a:buFont typeface="Courier New" charset="0"/>
              <a:buChar char="o"/>
              <a:defRPr/>
            </a:lvl4pPr>
            <a:lvl5pPr marL="1238212" indent="-198114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187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83" y="141817"/>
            <a:ext cx="4738026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5069374" y="288573"/>
            <a:ext cx="4389480" cy="838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9048" tIns="49524" rIns="99048" bIns="4952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033" dirty="0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56502" y="1126773"/>
            <a:ext cx="4727708" cy="5173369"/>
          </a:xfrm>
          <a:prstGeom prst="rect">
            <a:avLst/>
          </a:prstGeom>
        </p:spPr>
        <p:txBody>
          <a:bodyPr/>
          <a:lstStyle>
            <a:lvl1pPr marL="247642" indent="-198114">
              <a:buClr>
                <a:srgbClr val="0070C0"/>
              </a:buClr>
              <a:buFont typeface="Wingdings" charset="2"/>
              <a:buChar char="q"/>
              <a:defRPr/>
            </a:lvl1pPr>
            <a:lvl2pPr marL="495285" indent="-198114">
              <a:buClr>
                <a:srgbClr val="C00000"/>
              </a:buClr>
              <a:buFont typeface="Wingdings" charset="2"/>
              <a:buChar char="Ø"/>
              <a:defRPr/>
            </a:lvl2pPr>
            <a:lvl3pPr marL="742927" indent="-198114">
              <a:buClr>
                <a:srgbClr val="0070C0"/>
              </a:buClr>
              <a:defRPr/>
            </a:lvl3pPr>
            <a:lvl4pPr marL="990570" indent="-198114">
              <a:buClr>
                <a:srgbClr val="C00000"/>
              </a:buClr>
              <a:buFont typeface="Courier New" charset="0"/>
              <a:buChar char="o"/>
              <a:defRPr/>
            </a:lvl4pPr>
            <a:lvl5pPr marL="1238212" indent="-198114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4985677" y="1126773"/>
            <a:ext cx="4727708" cy="5173369"/>
          </a:xfrm>
          <a:prstGeom prst="rect">
            <a:avLst/>
          </a:prstGeom>
        </p:spPr>
        <p:txBody>
          <a:bodyPr/>
          <a:lstStyle>
            <a:lvl1pPr marL="247642" indent="-198114">
              <a:buClr>
                <a:srgbClr val="0070C0"/>
              </a:buClr>
              <a:buFont typeface="Wingdings" charset="2"/>
              <a:buChar char="q"/>
              <a:defRPr/>
            </a:lvl1pPr>
            <a:lvl2pPr marL="495285" indent="-198114">
              <a:buClr>
                <a:srgbClr val="C00000"/>
              </a:buClr>
              <a:buFont typeface="Wingdings" charset="2"/>
              <a:buChar char="Ø"/>
              <a:defRPr/>
            </a:lvl2pPr>
            <a:lvl3pPr marL="742927" indent="-198114">
              <a:buClr>
                <a:srgbClr val="0070C0"/>
              </a:buClr>
              <a:defRPr/>
            </a:lvl3pPr>
            <a:lvl4pPr marL="990570" indent="-198114">
              <a:buClr>
                <a:srgbClr val="C00000"/>
              </a:buClr>
              <a:buFont typeface="Courier New" charset="0"/>
              <a:buChar char="o"/>
              <a:defRPr/>
            </a:lvl4pPr>
            <a:lvl5pPr marL="1238212" indent="-198114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58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124" y="1220557"/>
            <a:ext cx="2395682" cy="2470063"/>
          </a:xfrm>
          <a:prstGeom prst="rect">
            <a:avLst/>
          </a:prstGeom>
        </p:spPr>
        <p:txBody>
          <a:bodyPr/>
          <a:lstStyle>
            <a:lvl1pPr>
              <a:defRPr sz="2708"/>
            </a:lvl1pPr>
            <a:lvl2pPr>
              <a:defRPr sz="2383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698" y="1205299"/>
            <a:ext cx="4424555" cy="5034795"/>
          </a:xfrm>
          <a:prstGeom prst="rect">
            <a:avLst/>
          </a:prstGeom>
        </p:spPr>
        <p:txBody>
          <a:bodyPr/>
          <a:lstStyle>
            <a:lvl1pPr>
              <a:defRPr sz="2708"/>
            </a:lvl1pPr>
            <a:lvl2pPr>
              <a:defRPr sz="2383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ACE 2018 </a:t>
            </a:r>
            <a:r>
              <a:rPr lang="en-US" dirty="0"/>
              <a:t>SWG Programmatic Workshop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623456" y="1200083"/>
            <a:ext cx="2395682" cy="2470063"/>
          </a:xfrm>
          <a:prstGeom prst="rect">
            <a:avLst/>
          </a:prstGeom>
        </p:spPr>
        <p:txBody>
          <a:bodyPr/>
          <a:lstStyle>
            <a:lvl1pPr>
              <a:defRPr sz="2708"/>
            </a:lvl1pPr>
            <a:lvl2pPr>
              <a:defRPr sz="2383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57500" y="3788309"/>
            <a:ext cx="2395682" cy="2470063"/>
          </a:xfrm>
          <a:prstGeom prst="rect">
            <a:avLst/>
          </a:prstGeom>
        </p:spPr>
        <p:txBody>
          <a:bodyPr/>
          <a:lstStyle>
            <a:lvl1pPr>
              <a:defRPr sz="2708"/>
            </a:lvl1pPr>
            <a:lvl2pPr>
              <a:defRPr sz="2383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623455" y="3756355"/>
            <a:ext cx="2395682" cy="2470063"/>
          </a:xfrm>
          <a:prstGeom prst="rect">
            <a:avLst/>
          </a:prstGeom>
        </p:spPr>
        <p:txBody>
          <a:bodyPr/>
          <a:lstStyle>
            <a:lvl1pPr>
              <a:defRPr sz="2708"/>
            </a:lvl1pPr>
            <a:lvl2pPr>
              <a:defRPr sz="2383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611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3803" y="1189322"/>
            <a:ext cx="4652357" cy="2533249"/>
          </a:xfrm>
          <a:prstGeom prst="rect">
            <a:avLst/>
          </a:prstGeom>
        </p:spPr>
        <p:txBody>
          <a:bodyPr/>
          <a:lstStyle>
            <a:lvl1pPr>
              <a:defRPr sz="2708"/>
            </a:lvl1pPr>
            <a:lvl2pPr>
              <a:defRPr sz="2383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49972" y="1184826"/>
            <a:ext cx="4652357" cy="2533249"/>
          </a:xfrm>
          <a:prstGeom prst="rect">
            <a:avLst/>
          </a:prstGeom>
        </p:spPr>
        <p:txBody>
          <a:bodyPr/>
          <a:lstStyle>
            <a:lvl1pPr>
              <a:defRPr sz="2708"/>
            </a:lvl1pPr>
            <a:lvl2pPr>
              <a:defRPr sz="2383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75931" y="3836958"/>
            <a:ext cx="4652357" cy="2533249"/>
          </a:xfrm>
          <a:prstGeom prst="rect">
            <a:avLst/>
          </a:prstGeom>
        </p:spPr>
        <p:txBody>
          <a:bodyPr/>
          <a:lstStyle>
            <a:lvl1pPr>
              <a:defRPr sz="2708"/>
            </a:lvl1pPr>
            <a:lvl2pPr>
              <a:defRPr sz="2383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026138" y="3836958"/>
            <a:ext cx="4652357" cy="2533249"/>
          </a:xfrm>
          <a:prstGeom prst="rect">
            <a:avLst/>
          </a:prstGeom>
        </p:spPr>
        <p:txBody>
          <a:bodyPr/>
          <a:lstStyle>
            <a:lvl1pPr>
              <a:defRPr sz="2708"/>
            </a:lvl1pPr>
            <a:lvl2pPr>
              <a:defRPr sz="2383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1927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03" y="274544"/>
            <a:ext cx="9556881" cy="9700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502" y="1370107"/>
            <a:ext cx="4715200" cy="6518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83" b="1"/>
            </a:lvl1pPr>
            <a:lvl2pPr marL="444468" indent="0">
              <a:buNone/>
              <a:defRPr sz="1950" b="1"/>
            </a:lvl2pPr>
            <a:lvl3pPr marL="888938" indent="0">
              <a:buNone/>
              <a:defRPr sz="1733" b="1"/>
            </a:lvl3pPr>
            <a:lvl4pPr marL="1333406" indent="0">
              <a:buNone/>
              <a:defRPr sz="1517" b="1"/>
            </a:lvl4pPr>
            <a:lvl5pPr marL="1777874" indent="0">
              <a:buNone/>
              <a:defRPr sz="1517" b="1"/>
            </a:lvl5pPr>
            <a:lvl6pPr marL="2222342" indent="0">
              <a:buNone/>
              <a:defRPr sz="1517" b="1"/>
            </a:lvl6pPr>
            <a:lvl7pPr marL="2666812" indent="0">
              <a:buNone/>
              <a:defRPr sz="1517" b="1"/>
            </a:lvl7pPr>
            <a:lvl8pPr marL="3111280" indent="0">
              <a:buNone/>
              <a:defRPr sz="1517" b="1"/>
            </a:lvl8pPr>
            <a:lvl9pPr marL="3555748" indent="0">
              <a:buNone/>
              <a:defRPr sz="15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5677" y="1370107"/>
            <a:ext cx="4727707" cy="6518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83" b="1"/>
            </a:lvl1pPr>
            <a:lvl2pPr marL="444468" indent="0">
              <a:buNone/>
              <a:defRPr sz="1950" b="1"/>
            </a:lvl2pPr>
            <a:lvl3pPr marL="888938" indent="0">
              <a:buNone/>
              <a:defRPr sz="1733" b="1"/>
            </a:lvl3pPr>
            <a:lvl4pPr marL="1333406" indent="0">
              <a:buNone/>
              <a:defRPr sz="1517" b="1"/>
            </a:lvl4pPr>
            <a:lvl5pPr marL="1777874" indent="0">
              <a:buNone/>
              <a:defRPr sz="1517" b="1"/>
            </a:lvl5pPr>
            <a:lvl6pPr marL="2222342" indent="0">
              <a:buNone/>
              <a:defRPr sz="1517" b="1"/>
            </a:lvl6pPr>
            <a:lvl7pPr marL="2666812" indent="0">
              <a:buNone/>
              <a:defRPr sz="1517" b="1"/>
            </a:lvl7pPr>
            <a:lvl8pPr marL="3111280" indent="0">
              <a:buNone/>
              <a:defRPr sz="1517" b="1"/>
            </a:lvl8pPr>
            <a:lvl9pPr marL="3555748" indent="0">
              <a:buNone/>
              <a:defRPr sz="15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56502" y="2010244"/>
            <a:ext cx="4727708" cy="4200057"/>
          </a:xfrm>
          <a:prstGeom prst="rect">
            <a:avLst/>
          </a:prstGeom>
        </p:spPr>
        <p:txBody>
          <a:bodyPr/>
          <a:lstStyle>
            <a:lvl1pPr marL="247642" indent="-198114">
              <a:buClr>
                <a:srgbClr val="0070C0"/>
              </a:buClr>
              <a:buFont typeface="Wingdings" charset="2"/>
              <a:buChar char="q"/>
              <a:defRPr/>
            </a:lvl1pPr>
            <a:lvl2pPr marL="495285" indent="-198114">
              <a:buClr>
                <a:srgbClr val="C00000"/>
              </a:buClr>
              <a:buFont typeface="Wingdings" charset="2"/>
              <a:buChar char="Ø"/>
              <a:defRPr/>
            </a:lvl2pPr>
            <a:lvl3pPr marL="742927" indent="-198114">
              <a:buClr>
                <a:srgbClr val="0070C0"/>
              </a:buClr>
              <a:defRPr/>
            </a:lvl3pPr>
            <a:lvl4pPr marL="990570" indent="-198114">
              <a:buClr>
                <a:srgbClr val="C00000"/>
              </a:buClr>
              <a:buFont typeface="Courier New" charset="0"/>
              <a:buChar char="o"/>
              <a:defRPr/>
            </a:lvl4pPr>
            <a:lvl5pPr marL="1238212" indent="-198114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985677" y="2010244"/>
            <a:ext cx="4727708" cy="4200057"/>
          </a:xfrm>
          <a:prstGeom prst="rect">
            <a:avLst/>
          </a:prstGeom>
        </p:spPr>
        <p:txBody>
          <a:bodyPr/>
          <a:lstStyle>
            <a:lvl1pPr marL="247642" indent="-198114">
              <a:buClr>
                <a:srgbClr val="0070C0"/>
              </a:buClr>
              <a:buFont typeface="Wingdings" charset="2"/>
              <a:buChar char="q"/>
              <a:defRPr/>
            </a:lvl1pPr>
            <a:lvl2pPr marL="495285" indent="-198114">
              <a:buClr>
                <a:srgbClr val="C00000"/>
              </a:buClr>
              <a:buFont typeface="Wingdings" charset="2"/>
              <a:buChar char="Ø"/>
              <a:defRPr/>
            </a:lvl2pPr>
            <a:lvl3pPr marL="742927" indent="-198114">
              <a:buClr>
                <a:srgbClr val="0070C0"/>
              </a:buClr>
              <a:defRPr/>
            </a:lvl3pPr>
            <a:lvl4pPr marL="990570" indent="-198114">
              <a:buClr>
                <a:srgbClr val="C00000"/>
              </a:buClr>
              <a:buFont typeface="Courier New" charset="0"/>
              <a:buChar char="o"/>
              <a:defRPr/>
            </a:lvl4pPr>
            <a:lvl5pPr marL="1238212" indent="-198114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375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15" y="274544"/>
            <a:ext cx="89147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631" y="1888095"/>
            <a:ext cx="2980930" cy="3992889"/>
          </a:xfrm>
          <a:prstGeom prst="rect">
            <a:avLst/>
          </a:prstGeom>
        </p:spPr>
        <p:txBody>
          <a:bodyPr/>
          <a:lstStyle>
            <a:lvl1pPr>
              <a:defRPr sz="2383"/>
            </a:lvl1pPr>
            <a:lvl2pPr>
              <a:defRPr sz="1950"/>
            </a:lvl2pPr>
            <a:lvl3pPr>
              <a:defRPr sz="1733"/>
            </a:lvl3pPr>
            <a:lvl4pPr>
              <a:defRPr sz="1517"/>
            </a:lvl4pPr>
            <a:lvl5pPr>
              <a:defRPr sz="1517"/>
            </a:lvl5pPr>
            <a:lvl6pPr>
              <a:defRPr sz="1517"/>
            </a:lvl6pPr>
            <a:lvl7pPr>
              <a:defRPr sz="1517"/>
            </a:lvl7pPr>
            <a:lvl8pPr>
              <a:defRPr sz="1517"/>
            </a:lvl8pPr>
            <a:lvl9pPr>
              <a:defRPr sz="151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437037" y="1909877"/>
            <a:ext cx="2980930" cy="3992889"/>
          </a:xfrm>
          <a:prstGeom prst="rect">
            <a:avLst/>
          </a:prstGeom>
        </p:spPr>
        <p:txBody>
          <a:bodyPr/>
          <a:lstStyle>
            <a:lvl1pPr>
              <a:defRPr sz="2383"/>
            </a:lvl1pPr>
            <a:lvl2pPr>
              <a:defRPr sz="1950"/>
            </a:lvl2pPr>
            <a:lvl3pPr>
              <a:defRPr sz="1733"/>
            </a:lvl3pPr>
            <a:lvl4pPr>
              <a:defRPr sz="1517"/>
            </a:lvl4pPr>
            <a:lvl5pPr>
              <a:defRPr sz="1517"/>
            </a:lvl5pPr>
            <a:lvl6pPr>
              <a:defRPr sz="1517"/>
            </a:lvl6pPr>
            <a:lvl7pPr>
              <a:defRPr sz="1517"/>
            </a:lvl7pPr>
            <a:lvl8pPr>
              <a:defRPr sz="1517"/>
            </a:lvl8pPr>
            <a:lvl9pPr>
              <a:defRPr sz="151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532757" y="1909877"/>
            <a:ext cx="2980930" cy="3992889"/>
          </a:xfrm>
          <a:prstGeom prst="rect">
            <a:avLst/>
          </a:prstGeom>
        </p:spPr>
        <p:txBody>
          <a:bodyPr/>
          <a:lstStyle>
            <a:lvl1pPr>
              <a:defRPr sz="2383"/>
            </a:lvl1pPr>
            <a:lvl2pPr>
              <a:defRPr sz="1950"/>
            </a:lvl2pPr>
            <a:lvl3pPr>
              <a:defRPr sz="1733"/>
            </a:lvl3pPr>
            <a:lvl4pPr>
              <a:defRPr sz="1517"/>
            </a:lvl4pPr>
            <a:lvl5pPr>
              <a:defRPr sz="1517"/>
            </a:lvl5pPr>
            <a:lvl6pPr>
              <a:defRPr sz="1517"/>
            </a:lvl6pPr>
            <a:lvl7pPr>
              <a:defRPr sz="1517"/>
            </a:lvl7pPr>
            <a:lvl8pPr>
              <a:defRPr sz="1517"/>
            </a:lvl8pPr>
            <a:lvl9pPr>
              <a:defRPr sz="151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197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609359" y="208167"/>
            <a:ext cx="3173911" cy="3033365"/>
          </a:xfrm>
          <a:prstGeom prst="rect">
            <a:avLst/>
          </a:prstGeom>
        </p:spPr>
        <p:txBody>
          <a:bodyPr/>
          <a:lstStyle>
            <a:lvl1pPr>
              <a:defRPr sz="2383"/>
            </a:lvl1pPr>
            <a:lvl2pPr>
              <a:defRPr sz="1950"/>
            </a:lvl2pPr>
            <a:lvl3pPr>
              <a:defRPr sz="1733"/>
            </a:lvl3pPr>
            <a:lvl4pPr>
              <a:defRPr sz="1517"/>
            </a:lvl4pPr>
            <a:lvl5pPr>
              <a:defRPr sz="1517"/>
            </a:lvl5pPr>
            <a:lvl6pPr>
              <a:defRPr sz="1517"/>
            </a:lvl6pPr>
            <a:lvl7pPr>
              <a:defRPr sz="1517"/>
            </a:lvl7pPr>
            <a:lvl8pPr>
              <a:defRPr sz="1517"/>
            </a:lvl8pPr>
            <a:lvl9pPr>
              <a:defRPr sz="151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354053" y="205647"/>
            <a:ext cx="3173911" cy="3033365"/>
          </a:xfrm>
          <a:prstGeom prst="rect">
            <a:avLst/>
          </a:prstGeom>
        </p:spPr>
        <p:txBody>
          <a:bodyPr/>
          <a:lstStyle>
            <a:lvl1pPr>
              <a:defRPr sz="2383"/>
            </a:lvl1pPr>
            <a:lvl2pPr>
              <a:defRPr sz="1950"/>
            </a:lvl2pPr>
            <a:lvl3pPr>
              <a:defRPr sz="1733"/>
            </a:lvl3pPr>
            <a:lvl4pPr>
              <a:defRPr sz="1517"/>
            </a:lvl4pPr>
            <a:lvl5pPr>
              <a:defRPr sz="1517"/>
            </a:lvl5pPr>
            <a:lvl6pPr>
              <a:defRPr sz="1517"/>
            </a:lvl6pPr>
            <a:lvl7pPr>
              <a:defRPr sz="1517"/>
            </a:lvl7pPr>
            <a:lvl8pPr>
              <a:defRPr sz="1517"/>
            </a:lvl8pPr>
            <a:lvl9pPr>
              <a:defRPr sz="151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00806" y="221471"/>
            <a:ext cx="3173911" cy="3033365"/>
          </a:xfrm>
          <a:prstGeom prst="rect">
            <a:avLst/>
          </a:prstGeom>
        </p:spPr>
        <p:txBody>
          <a:bodyPr/>
          <a:lstStyle>
            <a:lvl1pPr>
              <a:defRPr sz="2383"/>
            </a:lvl1pPr>
            <a:lvl2pPr>
              <a:defRPr sz="1950"/>
            </a:lvl2pPr>
            <a:lvl3pPr>
              <a:defRPr sz="1733"/>
            </a:lvl3pPr>
            <a:lvl4pPr>
              <a:defRPr sz="1517"/>
            </a:lvl4pPr>
            <a:lvl5pPr>
              <a:defRPr sz="1517"/>
            </a:lvl5pPr>
            <a:lvl6pPr>
              <a:defRPr sz="1517"/>
            </a:lvl6pPr>
            <a:lvl7pPr>
              <a:defRPr sz="1517"/>
            </a:lvl7pPr>
            <a:lvl8pPr>
              <a:defRPr sz="1517"/>
            </a:lvl8pPr>
            <a:lvl9pPr>
              <a:defRPr sz="151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629216" y="3370574"/>
            <a:ext cx="3173911" cy="3033365"/>
          </a:xfrm>
          <a:prstGeom prst="rect">
            <a:avLst/>
          </a:prstGeom>
        </p:spPr>
        <p:txBody>
          <a:bodyPr/>
          <a:lstStyle>
            <a:lvl1pPr>
              <a:defRPr sz="2383"/>
            </a:lvl1pPr>
            <a:lvl2pPr>
              <a:defRPr sz="1950"/>
            </a:lvl2pPr>
            <a:lvl3pPr>
              <a:defRPr sz="1733"/>
            </a:lvl3pPr>
            <a:lvl4pPr>
              <a:defRPr sz="1517"/>
            </a:lvl4pPr>
            <a:lvl5pPr>
              <a:defRPr sz="1517"/>
            </a:lvl5pPr>
            <a:lvl6pPr>
              <a:defRPr sz="1517"/>
            </a:lvl6pPr>
            <a:lvl7pPr>
              <a:defRPr sz="1517"/>
            </a:lvl7pPr>
            <a:lvl8pPr>
              <a:defRPr sz="1517"/>
            </a:lvl8pPr>
            <a:lvl9pPr>
              <a:defRPr sz="151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373910" y="3368054"/>
            <a:ext cx="3173911" cy="3033365"/>
          </a:xfrm>
          <a:prstGeom prst="rect">
            <a:avLst/>
          </a:prstGeom>
        </p:spPr>
        <p:txBody>
          <a:bodyPr/>
          <a:lstStyle>
            <a:lvl1pPr>
              <a:defRPr sz="2383"/>
            </a:lvl1pPr>
            <a:lvl2pPr>
              <a:defRPr sz="1950"/>
            </a:lvl2pPr>
            <a:lvl3pPr>
              <a:defRPr sz="1733"/>
            </a:lvl3pPr>
            <a:lvl4pPr>
              <a:defRPr sz="1517"/>
            </a:lvl4pPr>
            <a:lvl5pPr>
              <a:defRPr sz="1517"/>
            </a:lvl5pPr>
            <a:lvl6pPr>
              <a:defRPr sz="1517"/>
            </a:lvl6pPr>
            <a:lvl7pPr>
              <a:defRPr sz="1517"/>
            </a:lvl7pPr>
            <a:lvl8pPr>
              <a:defRPr sz="1517"/>
            </a:lvl8pPr>
            <a:lvl9pPr>
              <a:defRPr sz="151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20663" y="3383878"/>
            <a:ext cx="3173911" cy="3033365"/>
          </a:xfrm>
          <a:prstGeom prst="rect">
            <a:avLst/>
          </a:prstGeom>
        </p:spPr>
        <p:txBody>
          <a:bodyPr/>
          <a:lstStyle>
            <a:lvl1pPr>
              <a:defRPr sz="2383"/>
            </a:lvl1pPr>
            <a:lvl2pPr>
              <a:defRPr sz="1950"/>
            </a:lvl2pPr>
            <a:lvl3pPr>
              <a:defRPr sz="1733"/>
            </a:lvl3pPr>
            <a:lvl4pPr>
              <a:defRPr sz="1517"/>
            </a:lvl4pPr>
            <a:lvl5pPr>
              <a:defRPr sz="1517"/>
            </a:lvl5pPr>
            <a:lvl6pPr>
              <a:defRPr sz="1517"/>
            </a:lvl6pPr>
            <a:lvl7pPr>
              <a:defRPr sz="1517"/>
            </a:lvl7pPr>
            <a:lvl8pPr>
              <a:defRPr sz="1517"/>
            </a:lvl8pPr>
            <a:lvl9pPr>
              <a:defRPr sz="151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8048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899" y="6446899"/>
            <a:ext cx="47139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90795" eaLnBrk="1" hangingPunct="1">
              <a:defRPr sz="975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59599"/>
            <a:ext cx="44332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59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899" y="6446899"/>
            <a:ext cx="47139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90795" eaLnBrk="1" hangingPunct="1">
              <a:defRPr sz="975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59599"/>
            <a:ext cx="44332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33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15" y="273144"/>
            <a:ext cx="3258224" cy="1162611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659" y="273144"/>
            <a:ext cx="5537729" cy="5853672"/>
          </a:xfrm>
          <a:prstGeom prst="rect">
            <a:avLst/>
          </a:prstGeom>
        </p:spPr>
        <p:txBody>
          <a:bodyPr/>
          <a:lstStyle>
            <a:lvl1pPr>
              <a:defRPr sz="3142"/>
            </a:lvl1pPr>
            <a:lvl2pPr>
              <a:defRPr sz="2708"/>
            </a:lvl2pPr>
            <a:lvl3pPr>
              <a:defRPr sz="2383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615" y="1435755"/>
            <a:ext cx="325822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8"/>
            </a:lvl1pPr>
            <a:lvl2pPr marL="444468" indent="0">
              <a:buNone/>
              <a:defRPr sz="1192"/>
            </a:lvl2pPr>
            <a:lvl3pPr marL="888938" indent="0">
              <a:buNone/>
              <a:defRPr sz="975"/>
            </a:lvl3pPr>
            <a:lvl4pPr marL="1333406" indent="0">
              <a:buNone/>
              <a:defRPr sz="867"/>
            </a:lvl4pPr>
            <a:lvl5pPr marL="1777874" indent="0">
              <a:buNone/>
              <a:defRPr sz="867"/>
            </a:lvl5pPr>
            <a:lvl6pPr marL="2222342" indent="0">
              <a:buNone/>
              <a:defRPr sz="867"/>
            </a:lvl6pPr>
            <a:lvl7pPr marL="2666812" indent="0">
              <a:buNone/>
              <a:defRPr sz="867"/>
            </a:lvl7pPr>
            <a:lvl8pPr marL="3111280" indent="0">
              <a:buNone/>
              <a:defRPr sz="867"/>
            </a:lvl8pPr>
            <a:lvl9pPr marL="3555748" indent="0">
              <a:buNone/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6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A6C7-DA57-8742-8A66-6DA88C2114D9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DFAED-6616-CA43-8427-549EB4EDB99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5124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803" y="4800322"/>
            <a:ext cx="5944225" cy="567297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803" y="612121"/>
            <a:ext cx="5944225" cy="4115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2"/>
            </a:lvl1pPr>
            <a:lvl2pPr marL="444468" indent="0">
              <a:buNone/>
              <a:defRPr sz="2708"/>
            </a:lvl2pPr>
            <a:lvl3pPr marL="888938" indent="0">
              <a:buNone/>
              <a:defRPr sz="2383"/>
            </a:lvl3pPr>
            <a:lvl4pPr marL="1333406" indent="0">
              <a:buNone/>
              <a:defRPr sz="1950"/>
            </a:lvl4pPr>
            <a:lvl5pPr marL="1777874" indent="0">
              <a:buNone/>
              <a:defRPr sz="1950"/>
            </a:lvl5pPr>
            <a:lvl6pPr marL="2222342" indent="0">
              <a:buNone/>
              <a:defRPr sz="1950"/>
            </a:lvl6pPr>
            <a:lvl7pPr marL="2666812" indent="0">
              <a:buNone/>
              <a:defRPr sz="1950"/>
            </a:lvl7pPr>
            <a:lvl8pPr marL="3111280" indent="0">
              <a:buNone/>
              <a:defRPr sz="1950"/>
            </a:lvl8pPr>
            <a:lvl9pPr marL="3555748" indent="0">
              <a:buNone/>
              <a:defRPr sz="195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803" y="5367618"/>
            <a:ext cx="5944225" cy="804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8"/>
            </a:lvl1pPr>
            <a:lvl2pPr marL="444468" indent="0">
              <a:buNone/>
              <a:defRPr sz="1192"/>
            </a:lvl2pPr>
            <a:lvl3pPr marL="888938" indent="0">
              <a:buNone/>
              <a:defRPr sz="975"/>
            </a:lvl3pPr>
            <a:lvl4pPr marL="1333406" indent="0">
              <a:buNone/>
              <a:defRPr sz="867"/>
            </a:lvl4pPr>
            <a:lvl5pPr marL="1777874" indent="0">
              <a:buNone/>
              <a:defRPr sz="867"/>
            </a:lvl5pPr>
            <a:lvl6pPr marL="2222342" indent="0">
              <a:buNone/>
              <a:defRPr sz="867"/>
            </a:lvl6pPr>
            <a:lvl7pPr marL="2666812" indent="0">
              <a:buNone/>
              <a:defRPr sz="867"/>
            </a:lvl7pPr>
            <a:lvl8pPr marL="3111280" indent="0">
              <a:buNone/>
              <a:defRPr sz="867"/>
            </a:lvl8pPr>
            <a:lvl9pPr marL="3555748" indent="0">
              <a:buNone/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94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617" y="1145109"/>
            <a:ext cx="9548283" cy="5082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98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45016" y="1143000"/>
            <a:ext cx="2248236" cy="42666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614" y="1143000"/>
            <a:ext cx="6599309" cy="426664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9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B5D33-BD4A-E140-8329-B4F6DF46627E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B488F-63E9-6748-9C6E-250D8E75CAF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771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01DE1-F591-A545-B681-2EEF1F8724BF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CB26-06A8-D04E-B8B9-EDDDAF2A4E8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78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D843-ED2B-A746-98DE-9D479FCABCF7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E524F-2571-A647-A23F-441485687A8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596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E98C9-9DB6-5D49-A51C-8C25B717CDE5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3CD18-BBE1-D146-B3D2-12010790AB0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755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D807D-18E2-7F42-A4B0-9A21ED28B2E1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4D84F-1467-C146-8A76-F4E0C930555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198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>
              <a:defRPr/>
            </a:pPr>
            <a:fld id="{096763BF-A9C5-3B41-904E-F240E29EAD86}" type="datetime1">
              <a:rPr lang="en-US" altLang="zh-CN" smtClean="0"/>
              <a:t>5/19/20</a:t>
            </a:fld>
            <a:endParaRPr lang="en-US" altLang="zh-CN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ECCD484-3591-F04F-8ECC-D90886384D5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-25401" y="668867"/>
            <a:ext cx="548640" cy="304800"/>
          </a:xfrm>
          <a:prstGeom prst="rect">
            <a:avLst/>
          </a:prstGeom>
          <a:solidFill>
            <a:srgbClr val="FF6600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694268" y="685800"/>
            <a:ext cx="9235440" cy="304800"/>
          </a:xfrm>
          <a:prstGeom prst="rect">
            <a:avLst/>
          </a:prstGeom>
          <a:solidFill>
            <a:srgbClr val="5589CF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3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2617" y="241300"/>
            <a:ext cx="9594717" cy="838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899" y="6446899"/>
            <a:ext cx="471395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90795" eaLnBrk="1" hangingPunct="1">
              <a:defRPr sz="975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59599"/>
            <a:ext cx="44332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739459"/>
            <a:ext cx="9906000" cy="11854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1"/>
            <a:ext cx="9906000" cy="162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CCBE7E3-AD28-134A-AC9B-922BDEB636AE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8915400" y="262468"/>
          <a:ext cx="877094" cy="751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6" name="Photo Editor Photo" r:id="rId22" imgW="5982535" imgH="4944165" progId="MSPhotoEd.3">
                  <p:embed/>
                </p:oleObj>
              </mc:Choice>
              <mc:Fallback>
                <p:oleObj name="Photo Editor Photo" r:id="rId22" imgW="5982535" imgH="4944165" progId="MSPhotoEd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CCBE7E3-AD28-134A-AC9B-922BDEB636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15400" y="262468"/>
                        <a:ext cx="877094" cy="751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64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33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33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33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33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33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44468" algn="l" defTabSz="990795" rtl="0" fontAlgn="base">
        <a:spcBef>
          <a:spcPct val="0"/>
        </a:spcBef>
        <a:spcAft>
          <a:spcPct val="0"/>
        </a:spcAft>
        <a:defRPr sz="3467">
          <a:solidFill>
            <a:srgbClr val="939BA8"/>
          </a:solidFill>
          <a:latin typeface="Arial" pitchFamily="-110" charset="-52"/>
        </a:defRPr>
      </a:lvl6pPr>
      <a:lvl7pPr marL="888938" algn="l" defTabSz="990795" rtl="0" fontAlgn="base">
        <a:spcBef>
          <a:spcPct val="0"/>
        </a:spcBef>
        <a:spcAft>
          <a:spcPct val="0"/>
        </a:spcAft>
        <a:defRPr sz="3467">
          <a:solidFill>
            <a:srgbClr val="939BA8"/>
          </a:solidFill>
          <a:latin typeface="Arial" pitchFamily="-110" charset="-52"/>
        </a:defRPr>
      </a:lvl7pPr>
      <a:lvl8pPr marL="1333406" algn="l" defTabSz="990795" rtl="0" fontAlgn="base">
        <a:spcBef>
          <a:spcPct val="0"/>
        </a:spcBef>
        <a:spcAft>
          <a:spcPct val="0"/>
        </a:spcAft>
        <a:defRPr sz="3467">
          <a:solidFill>
            <a:srgbClr val="939BA8"/>
          </a:solidFill>
          <a:latin typeface="Arial" pitchFamily="-110" charset="-52"/>
        </a:defRPr>
      </a:lvl8pPr>
      <a:lvl9pPr marL="1777874" algn="l" defTabSz="990795" rtl="0" fontAlgn="base">
        <a:spcBef>
          <a:spcPct val="0"/>
        </a:spcBef>
        <a:spcAft>
          <a:spcPct val="0"/>
        </a:spcAft>
        <a:defRPr sz="3467">
          <a:solidFill>
            <a:srgbClr val="939BA8"/>
          </a:solidFill>
          <a:latin typeface="Arial" pitchFamily="-110" charset="-52"/>
        </a:defRPr>
      </a:lvl9pPr>
    </p:titleStyle>
    <p:bodyStyle>
      <a:lvl1pPr marL="120382" indent="-120382" algn="l" rtl="0" eaLnBrk="0" fontAlgn="base" hangingPunct="0">
        <a:lnSpc>
          <a:spcPts val="2600"/>
        </a:lnSpc>
        <a:spcBef>
          <a:spcPts val="433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733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615666" indent="-182292" algn="l" rtl="0" eaLnBrk="0" fontAlgn="base" hangingPunct="0">
        <a:lnSpc>
          <a:spcPts val="2600"/>
        </a:lnSpc>
        <a:spcBef>
          <a:spcPts val="433"/>
        </a:spcBef>
        <a:spcAft>
          <a:spcPct val="0"/>
        </a:spcAft>
        <a:buClr>
          <a:srgbClr val="1E568D"/>
        </a:buClr>
        <a:buFont typeface="Arial" charset="0"/>
        <a:buChar char="•"/>
        <a:defRPr sz="1517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809997" indent="-182292" algn="l" rtl="0" eaLnBrk="0" fontAlgn="base" hangingPunct="0">
        <a:lnSpc>
          <a:spcPts val="2600"/>
        </a:lnSpc>
        <a:spcBef>
          <a:spcPts val="433"/>
        </a:spcBef>
        <a:spcAft>
          <a:spcPct val="0"/>
        </a:spcAft>
        <a:buClr>
          <a:srgbClr val="1E568D"/>
        </a:buClr>
        <a:buSzPct val="90000"/>
        <a:buChar char="»"/>
        <a:defRPr sz="1517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296683" indent="-120382" algn="l" rtl="0" eaLnBrk="0" fontAlgn="base" hangingPunct="0">
        <a:lnSpc>
          <a:spcPts val="2600"/>
        </a:lnSpc>
        <a:spcBef>
          <a:spcPts val="433"/>
        </a:spcBef>
        <a:spcAft>
          <a:spcPct val="0"/>
        </a:spcAft>
        <a:defRPr sz="1517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853878" indent="-178853" algn="l" rtl="0" eaLnBrk="0" fontAlgn="base" hangingPunct="0">
        <a:lnSpc>
          <a:spcPts val="2817"/>
        </a:lnSpc>
        <a:spcBef>
          <a:spcPct val="0"/>
        </a:spcBef>
        <a:spcAft>
          <a:spcPct val="0"/>
        </a:spcAft>
        <a:defRPr sz="1517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672984" indent="-246927" algn="l" defTabSz="990795" rtl="0" fontAlgn="base">
        <a:lnSpc>
          <a:spcPts val="2819"/>
        </a:lnSpc>
        <a:spcBef>
          <a:spcPct val="0"/>
        </a:spcBef>
        <a:spcAft>
          <a:spcPts val="645"/>
        </a:spcAft>
        <a:defRPr sz="1408">
          <a:solidFill>
            <a:srgbClr val="666666"/>
          </a:solidFill>
          <a:latin typeface="+mn-lt"/>
          <a:ea typeface="ＭＳ Ｐゴシック" pitchFamily="-110" charset="-128"/>
        </a:defRPr>
      </a:lvl6pPr>
      <a:lvl7pPr marL="3117452" indent="-246927" algn="l" defTabSz="990795" rtl="0" fontAlgn="base">
        <a:lnSpc>
          <a:spcPts val="2819"/>
        </a:lnSpc>
        <a:spcBef>
          <a:spcPct val="0"/>
        </a:spcBef>
        <a:spcAft>
          <a:spcPts val="645"/>
        </a:spcAft>
        <a:defRPr sz="1408">
          <a:solidFill>
            <a:srgbClr val="666666"/>
          </a:solidFill>
          <a:latin typeface="+mn-lt"/>
          <a:ea typeface="ＭＳ Ｐゴシック" pitchFamily="-110" charset="-128"/>
        </a:defRPr>
      </a:lvl7pPr>
      <a:lvl8pPr marL="3561922" indent="-246927" algn="l" defTabSz="990795" rtl="0" fontAlgn="base">
        <a:lnSpc>
          <a:spcPts val="2819"/>
        </a:lnSpc>
        <a:spcBef>
          <a:spcPct val="0"/>
        </a:spcBef>
        <a:spcAft>
          <a:spcPts val="645"/>
        </a:spcAft>
        <a:defRPr sz="1408">
          <a:solidFill>
            <a:srgbClr val="666666"/>
          </a:solidFill>
          <a:latin typeface="+mn-lt"/>
          <a:ea typeface="ＭＳ Ｐゴシック" pitchFamily="-110" charset="-128"/>
        </a:defRPr>
      </a:lvl8pPr>
      <a:lvl9pPr marL="4006390" indent="-246927" algn="l" defTabSz="990795" rtl="0" fontAlgn="base">
        <a:lnSpc>
          <a:spcPts val="2819"/>
        </a:lnSpc>
        <a:spcBef>
          <a:spcPct val="0"/>
        </a:spcBef>
        <a:spcAft>
          <a:spcPts val="645"/>
        </a:spcAft>
        <a:defRPr sz="1408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4446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44468" algn="l" defTabSz="44446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88938" algn="l" defTabSz="44446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33406" algn="l" defTabSz="44446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77874" algn="l" defTabSz="44446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22342" algn="l" defTabSz="44446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66812" algn="l" defTabSz="44446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11280" algn="l" defTabSz="44446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555748" algn="l" defTabSz="44446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hyperlink" Target="mailto:snorre.a.stamnes@nasa.gov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17" Type="http://schemas.microsoft.com/office/2007/relationships/hdphoto" Target="../media/hdphoto2.wdp"/><Relationship Id="rId2" Type="http://schemas.openxmlformats.org/officeDocument/2006/relationships/audio" Target="../media/media2.m4a"/><Relationship Id="rId16" Type="http://schemas.openxmlformats.org/officeDocument/2006/relationships/image" Target="../media/image15.png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4.jpeg"/><Relationship Id="rId10" Type="http://schemas.openxmlformats.org/officeDocument/2006/relationships/image" Target="../media/image10.png"/><Relationship Id="rId19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jp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9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jpeg"/><Relationship Id="rId5" Type="http://schemas.openxmlformats.org/officeDocument/2006/relationships/image" Target="../media/image17.tiff"/><Relationship Id="rId10" Type="http://schemas.openxmlformats.org/officeDocument/2006/relationships/image" Target="../media/image21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7.tif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doi.pangaea.de/10.1594/PANGAEA.915747" TargetMode="External"/><Relationship Id="rId5" Type="http://schemas.openxmlformats.org/officeDocument/2006/relationships/image" Target="../media/image23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emf"/><Relationship Id="rId5" Type="http://schemas.openxmlformats.org/officeDocument/2006/relationships/image" Target="../media/image24.emf"/><Relationship Id="rId4" Type="http://schemas.openxmlformats.org/officeDocument/2006/relationships/hyperlink" Target="https://doi.pangaea.de/10.1594/PANGAEA.91574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>
            <a:extLst>
              <a:ext uri="{FF2B5EF4-FFF2-40B4-BE49-F238E27FC236}">
                <a16:creationId xmlns:a16="http://schemas.microsoft.com/office/drawing/2014/main" id="{760B7FE2-62F2-C646-8812-3348B5742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564" y="4648200"/>
            <a:ext cx="7379591" cy="1407691"/>
          </a:xfrm>
        </p:spPr>
        <p:txBody>
          <a:bodyPr/>
          <a:lstStyle/>
          <a:p>
            <a:r>
              <a:rPr lang="en-US" dirty="0"/>
              <a:t>5/18/2020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783003-33DF-144F-91C3-6610A31407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59538"/>
            <a:ext cx="442913" cy="342900"/>
          </a:xfrm>
        </p:spPr>
        <p:txBody>
          <a:bodyPr/>
          <a:lstStyle/>
          <a:p>
            <a:pPr marL="0" marR="0" lvl="0" indent="0" algn="l" defTabSz="990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6D5042-7F60-904A-9DE5-D05C0BD0A3FB}" type="slidenum">
              <a:rPr kumimoji="0" lang="en-US" sz="867" b="0" i="0" u="none" strike="noStrike" kern="1200" cap="none" spc="0" normalizeH="0" baseline="0" noProof="0">
                <a:ln>
                  <a:noFill/>
                </a:ln>
                <a:solidFill>
                  <a:srgbClr val="677085"/>
                </a:solidFill>
                <a:effectLst/>
                <a:uLnTx/>
                <a:uFillTx/>
                <a:latin typeface="75 Helvetica Bold" charset="0"/>
                <a:ea typeface="ＭＳ Ｐゴシック" charset="0"/>
              </a:rPr>
              <a:pPr marL="0" marR="0" lvl="0" indent="0" algn="l" defTabSz="9905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67" b="0" i="0" u="none" strike="noStrike" kern="1200" cap="none" spc="0" normalizeH="0" baseline="0" noProof="0" dirty="0">
              <a:ln>
                <a:noFill/>
              </a:ln>
              <a:solidFill>
                <a:srgbClr val="677085"/>
              </a:solidFill>
              <a:effectLst/>
              <a:uLnTx/>
              <a:uFillTx/>
              <a:latin typeface="75 Helvetica Bold" charset="0"/>
              <a:ea typeface="ＭＳ Ｐゴシック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39E5BEC-4299-8041-B1E1-F571DC9CB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913" y="2014069"/>
            <a:ext cx="7370173" cy="1414931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The PACE-MAPP algorithm: </a:t>
            </a:r>
            <a:r>
              <a:rPr lang="en-US" b="1" i="1" dirty="0"/>
              <a:t>Coupled</a:t>
            </a:r>
            <a:r>
              <a:rPr lang="en-US" b="1" dirty="0"/>
              <a:t> aerosol and ocean products from combined polarimeter and OCI SWIR measurements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756281-2D38-2240-BCAC-29BC92721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3"/>
    </mc:Choice>
    <mc:Fallback xmlns="">
      <p:transition spd="slow" advTm="2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9572D3-358E-EB48-AC57-DAEC98E86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640295-3F36-684D-9940-3740092B1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73BC82-9771-1546-A4E4-3C046EE8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17" y="185758"/>
            <a:ext cx="9594717" cy="838200"/>
          </a:xfrm>
        </p:spPr>
        <p:txBody>
          <a:bodyPr/>
          <a:lstStyle/>
          <a:p>
            <a:r>
              <a:rPr lang="en-US" dirty="0"/>
              <a:t>PACE-MAPP software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FA13AB-52EE-CC42-B986-0A51B5A126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8666" y="914400"/>
            <a:ext cx="9296400" cy="5235657"/>
          </a:xfrm>
        </p:spPr>
        <p:txBody>
          <a:bodyPr/>
          <a:lstStyle/>
          <a:p>
            <a:r>
              <a:rPr lang="en-US" dirty="0"/>
              <a:t>PACE-MAPP Bio-optical, Aerosol and Thin-cirrus “Modules” will cover 355 - 2300 nm, which makes it applicable to:</a:t>
            </a:r>
          </a:p>
          <a:p>
            <a:pPr lvl="1"/>
            <a:r>
              <a:rPr lang="en-US" dirty="0" err="1"/>
              <a:t>SPEXone</a:t>
            </a:r>
            <a:r>
              <a:rPr lang="en-US" dirty="0"/>
              <a:t> (PACE)</a:t>
            </a:r>
          </a:p>
          <a:p>
            <a:pPr lvl="1"/>
            <a:r>
              <a:rPr lang="en-US" dirty="0"/>
              <a:t>HARP2 (PACE)</a:t>
            </a:r>
          </a:p>
          <a:p>
            <a:pPr lvl="1"/>
            <a:r>
              <a:rPr lang="en-US" dirty="0"/>
              <a:t>OCI SWIR (PACE)</a:t>
            </a:r>
          </a:p>
          <a:p>
            <a:pPr lvl="1"/>
            <a:r>
              <a:rPr lang="en-US" dirty="0"/>
              <a:t>RSP (airborne polarimeter, PACE-like data)</a:t>
            </a:r>
          </a:p>
          <a:p>
            <a:pPr lvl="1"/>
            <a:r>
              <a:rPr lang="en-US" dirty="0"/>
              <a:t>HSRL-1 and HSRL-2 (airborne ocean lidars for validation)</a:t>
            </a:r>
          </a:p>
          <a:p>
            <a:r>
              <a:rPr lang="en-US" dirty="0"/>
              <a:t>PACE-MAPP initial design:</a:t>
            </a:r>
          </a:p>
          <a:p>
            <a:pPr lvl="1"/>
            <a:r>
              <a:rPr lang="en-US" dirty="0"/>
              <a:t>Operationally target nadir-track (collocated OCI, </a:t>
            </a:r>
            <a:r>
              <a:rPr lang="en-US" dirty="0" err="1"/>
              <a:t>SPEXone</a:t>
            </a:r>
            <a:r>
              <a:rPr lang="en-US" dirty="0"/>
              <a:t>, and HARP2 data), and/or</a:t>
            </a:r>
          </a:p>
          <a:p>
            <a:pPr lvl="1"/>
            <a:r>
              <a:rPr lang="en-US" dirty="0"/>
              <a:t>specific challenging or important regions (coastal zones: Chesapeake Bay and along the North Slope of Alaska; dust and smoke in the ORACLES region, etc.) using the greater </a:t>
            </a:r>
            <a:r>
              <a:rPr lang="en-US" dirty="0" err="1"/>
              <a:t>SPEXone</a:t>
            </a:r>
            <a:r>
              <a:rPr lang="en-US" dirty="0"/>
              <a:t> swath.</a:t>
            </a:r>
          </a:p>
          <a:p>
            <a:pPr lvl="1"/>
            <a:r>
              <a:rPr lang="en-US" dirty="0"/>
              <a:t>Can be used as a tool to test other PACE operational algorithms.</a:t>
            </a:r>
          </a:p>
          <a:p>
            <a:pPr lvl="1"/>
            <a:r>
              <a:rPr lang="en-US" dirty="0"/>
              <a:t>Modular design allows for parts of it to be adopted (e.g. bio-optical model, aerosol model, thin cirrus model).</a:t>
            </a:r>
          </a:p>
          <a:p>
            <a:pPr lvl="1"/>
            <a:r>
              <a:rPr lang="en-US" dirty="0"/>
              <a:t>Requesting from PACE/OBPG a dedicated resource of 1,000 cores (&lt;$50k in 2022?).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CD60C-D8AF-2C4F-9110-F1B624B4D93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0" y="1544320"/>
            <a:ext cx="2799080" cy="209296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E4A2A6-B235-DD4A-8540-59928C4DA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65"/>
    </mc:Choice>
    <mc:Fallback xmlns="">
      <p:transition spd="slow" advTm="9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9572D3-358E-EB48-AC57-DAEC98E86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640295-3F36-684D-9940-3740092B1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73BC82-9771-1546-A4E4-3C046EE8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6" y="-33951"/>
            <a:ext cx="9594717" cy="838200"/>
          </a:xfrm>
        </p:spPr>
        <p:txBody>
          <a:bodyPr/>
          <a:lstStyle/>
          <a:p>
            <a:r>
              <a:rPr lang="en-US" dirty="0"/>
              <a:t>Collaboration opportunities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FA13AB-52EE-CC42-B986-0A51B5A126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807" y="609600"/>
            <a:ext cx="9589637" cy="4991100"/>
          </a:xfrm>
        </p:spPr>
        <p:txBody>
          <a:bodyPr/>
          <a:lstStyle/>
          <a:p>
            <a:r>
              <a:rPr lang="en-US" dirty="0"/>
              <a:t>Extension to UV (Jacek Chowdhary, Susanne Craig)</a:t>
            </a:r>
          </a:p>
          <a:p>
            <a:pPr lvl="1"/>
            <a:r>
              <a:rPr lang="en-US" dirty="0"/>
              <a:t>UV wavelengths will not be a focus by PACE-MAPP due to aerosol/ocean complexities that need to be carefully studied:</a:t>
            </a:r>
          </a:p>
          <a:p>
            <a:pPr lvl="2"/>
            <a:r>
              <a:rPr lang="en-US" dirty="0"/>
              <a:t>Aerosol model (</a:t>
            </a:r>
            <a:r>
              <a:rPr lang="en-US" dirty="0" err="1"/>
              <a:t>BrC</a:t>
            </a:r>
            <a:r>
              <a:rPr lang="en-US" dirty="0"/>
              <a:t> vs BC).</a:t>
            </a:r>
          </a:p>
          <a:p>
            <a:pPr lvl="2"/>
            <a:r>
              <a:rPr lang="en-US" dirty="0"/>
              <a:t>Bio-optical model: CDOM, pigmented algal particles (IOCCG 2006+ dataset).</a:t>
            </a:r>
          </a:p>
          <a:p>
            <a:r>
              <a:rPr lang="en-US" dirty="0"/>
              <a:t>Dust aerosol model (Chowdhary)</a:t>
            </a:r>
          </a:p>
          <a:p>
            <a:pPr lvl="1"/>
            <a:r>
              <a:rPr lang="en-US" dirty="0"/>
              <a:t>Dust aerosol model will be improved by working together with Chowdhary, Schuster and </a:t>
            </a:r>
            <a:r>
              <a:rPr lang="en-US" dirty="0" err="1"/>
              <a:t>Moosmüller</a:t>
            </a:r>
            <a:r>
              <a:rPr lang="en-US" dirty="0"/>
              <a:t>.</a:t>
            </a:r>
          </a:p>
          <a:p>
            <a:r>
              <a:rPr lang="en-US" dirty="0"/>
              <a:t>PACE Applications/Early Adopters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NOAA/CIRES/GSFC JEDI (hybrid ensemble-variational framework) assimilation of PACE aerosol products (Mariusz </a:t>
            </a:r>
            <a:r>
              <a:rPr lang="en-US" dirty="0" err="1">
                <a:solidFill>
                  <a:schemeClr val="bg2"/>
                </a:solidFill>
              </a:rPr>
              <a:t>Pagowski</a:t>
            </a:r>
            <a:r>
              <a:rPr lang="en-US" dirty="0">
                <a:solidFill>
                  <a:schemeClr val="bg2"/>
                </a:solidFill>
              </a:rPr>
              <a:t>, da Silva, Kleist).</a:t>
            </a:r>
          </a:p>
          <a:p>
            <a:pPr lvl="2"/>
            <a:r>
              <a:rPr lang="en-US" dirty="0">
                <a:solidFill>
                  <a:schemeClr val="bg2"/>
                </a:solidFill>
              </a:rPr>
              <a:t>Improve climate, weather and AQ forecasts.</a:t>
            </a:r>
          </a:p>
          <a:p>
            <a:pPr lvl="1"/>
            <a:r>
              <a:rPr lang="en-US" dirty="0"/>
              <a:t>Chesapeake Bay and surrounding area: PACE coastal products can improve water quality forecasts.</a:t>
            </a:r>
          </a:p>
          <a:p>
            <a:pPr lvl="2"/>
            <a:r>
              <a:rPr lang="en-US" dirty="0"/>
              <a:t>Jessica Turner, Friedrichs, Friedrichs (</a:t>
            </a:r>
            <a:r>
              <a:rPr lang="en-US" dirty="0" err="1"/>
              <a:t>Kd</a:t>
            </a:r>
            <a:r>
              <a:rPr lang="en-US" dirty="0"/>
              <a:t>, TSS, particle size, water clarity).</a:t>
            </a:r>
          </a:p>
          <a:p>
            <a:pPr lvl="2"/>
            <a:r>
              <a:rPr lang="en-US" dirty="0"/>
              <a:t>Mike </a:t>
            </a:r>
            <a:r>
              <a:rPr lang="en-US" dirty="0" err="1"/>
              <a:t>Ondrusek</a:t>
            </a:r>
            <a:r>
              <a:rPr lang="en-US" dirty="0"/>
              <a:t>, Kovach (TSM and </a:t>
            </a:r>
            <a:r>
              <a:rPr lang="en-US" dirty="0" err="1"/>
              <a:t>Chl</a:t>
            </a:r>
            <a:r>
              <a:rPr lang="en-US" dirty="0"/>
              <a:t> concentrations, </a:t>
            </a:r>
            <a:r>
              <a:rPr lang="en-US" dirty="0" err="1"/>
              <a:t>bbp</a:t>
            </a:r>
            <a:r>
              <a:rPr lang="en-US" dirty="0"/>
              <a:t> and </a:t>
            </a:r>
            <a:r>
              <a:rPr lang="en-US" dirty="0" err="1"/>
              <a:t>Kd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Stephanie </a:t>
            </a:r>
            <a:r>
              <a:rPr lang="en-US" dirty="0" err="1"/>
              <a:t>Schollaert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et al. (</a:t>
            </a:r>
            <a:r>
              <a:rPr lang="en-US" dirty="0" err="1"/>
              <a:t>Rrs</a:t>
            </a:r>
            <a:r>
              <a:rPr lang="en-US" dirty="0"/>
              <a:t>, </a:t>
            </a:r>
            <a:r>
              <a:rPr lang="en-US" dirty="0" err="1"/>
              <a:t>Kd</a:t>
            </a:r>
            <a:r>
              <a:rPr lang="en-US" dirty="0"/>
              <a:t>, absorption of phytoplankton and NAP, water clarity, HAB and other water quality parameters).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ADA60DB-A608-0C47-9E0B-819187AF6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58"/>
    </mc:Choice>
    <mc:Fallback xmlns="">
      <p:transition spd="slow" advTm="134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76B247-6709-C94F-B242-FD216E566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30F86C-8417-044E-9AC6-43AE3FC06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B45F64-3EE7-3E46-AE62-35888251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61E67B-2B3C-8F46-B0ED-8EEA46E75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617" y="2711449"/>
            <a:ext cx="9455415" cy="1435101"/>
          </a:xfrm>
        </p:spPr>
        <p:txBody>
          <a:bodyPr/>
          <a:lstStyle/>
          <a:p>
            <a:r>
              <a:rPr lang="en-US" dirty="0"/>
              <a:t>Questions, comments, suggestions and potential collaboration opportunities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4"/>
              </a:rPr>
              <a:t>snorre.a.stamnes@nasa.gov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00DBCB-8CFC-4544-92D0-2A39A1FF9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4"/>
    </mc:Choice>
    <mc:Fallback xmlns="">
      <p:transition spd="slow" advTm="2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DFF042-FBAC-A741-ADEF-2A57477D3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 dirty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/>
              <a:t>Science Applications Team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1BA1A-8137-BF44-8576-C1525FA4C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E8C93A-BB60-0146-AE9E-187C864C8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41" y="103000"/>
            <a:ext cx="9594717" cy="555074"/>
          </a:xfrm>
        </p:spPr>
        <p:txBody>
          <a:bodyPr/>
          <a:lstStyle/>
          <a:p>
            <a:r>
              <a:rPr lang="en-US" dirty="0"/>
              <a:t>PACE-MAPP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2BBB69-8264-5740-96E0-16E60835CB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90230" y="623943"/>
            <a:ext cx="4026567" cy="1072568"/>
          </a:xfrm>
        </p:spPr>
        <p:txBody>
          <a:bodyPr/>
          <a:lstStyle/>
          <a:p>
            <a:r>
              <a:rPr lang="en-US" u="sng" dirty="0"/>
              <a:t>Co-Investigators</a:t>
            </a:r>
          </a:p>
          <a:p>
            <a:pPr lvl="1"/>
            <a:r>
              <a:rPr lang="en-US" i="1" dirty="0"/>
              <a:t>Jacek Chowdhary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CA50051-E518-1749-9F1E-702CA55307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89" y="1437187"/>
            <a:ext cx="1215898" cy="149542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3B70A24C-3603-F445-BA69-D42DED75582B}"/>
              </a:ext>
            </a:extLst>
          </p:cNvPr>
          <p:cNvSpPr txBox="1">
            <a:spLocks/>
          </p:cNvSpPr>
          <p:nvPr/>
        </p:nvSpPr>
        <p:spPr>
          <a:xfrm>
            <a:off x="0" y="670272"/>
            <a:ext cx="2133600" cy="838201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u="sng" kern="0" dirty="0"/>
              <a:t>PI</a:t>
            </a:r>
          </a:p>
          <a:p>
            <a:pPr lvl="1"/>
            <a:r>
              <a:rPr lang="en-US" b="0" i="1" kern="0" dirty="0"/>
              <a:t>Snorre Stamnes</a:t>
            </a:r>
            <a:endParaRPr lang="en-US" b="0" kern="0" dirty="0"/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732E464D-72F2-3945-A1BC-F001512A2A8D}"/>
              </a:ext>
            </a:extLst>
          </p:cNvPr>
          <p:cNvSpPr txBox="1">
            <a:spLocks/>
          </p:cNvSpPr>
          <p:nvPr/>
        </p:nvSpPr>
        <p:spPr>
          <a:xfrm>
            <a:off x="3660173" y="3238146"/>
            <a:ext cx="2115677" cy="1605600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/>
              <a:t>Otto </a:t>
            </a:r>
            <a:r>
              <a:rPr lang="en-US" b="0" i="1" kern="0" dirty="0" err="1"/>
              <a:t>Hasekamp</a:t>
            </a:r>
            <a:endParaRPr lang="en-US" b="0" kern="0" dirty="0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C0C45C6F-30B6-1F41-AD97-28D6B7361CFE}"/>
              </a:ext>
            </a:extLst>
          </p:cNvPr>
          <p:cNvSpPr txBox="1">
            <a:spLocks/>
          </p:cNvSpPr>
          <p:nvPr/>
        </p:nvSpPr>
        <p:spPr>
          <a:xfrm>
            <a:off x="5689790" y="1015913"/>
            <a:ext cx="1397664" cy="680414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/>
              <a:t>Xu Liu</a:t>
            </a:r>
            <a:endParaRPr lang="en-US" b="0" kern="0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40C50833-D1CF-8A45-9707-E6BA0E36396C}"/>
              </a:ext>
            </a:extLst>
          </p:cNvPr>
          <p:cNvSpPr txBox="1">
            <a:spLocks/>
          </p:cNvSpPr>
          <p:nvPr/>
        </p:nvSpPr>
        <p:spPr>
          <a:xfrm>
            <a:off x="6941163" y="1015913"/>
            <a:ext cx="3124676" cy="752487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 err="1"/>
              <a:t>Bastiaan</a:t>
            </a:r>
            <a:r>
              <a:rPr lang="en-US" b="0" i="1" kern="0" dirty="0"/>
              <a:t> van Diedenhoven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D2C2541-410D-C043-9580-17DF6C6F42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96598" y="1610098"/>
            <a:ext cx="1512468" cy="120015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7A954B-7B43-7A43-9836-686FB8B54B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286958" y="3626781"/>
            <a:ext cx="1187066" cy="141663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433CA3-F9B8-754F-A8BB-64BDD7AE74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61" y="3281023"/>
            <a:ext cx="1445495" cy="176239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C96D3B-F447-9242-99ED-720FD6D20F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4934" y="3215366"/>
            <a:ext cx="1086144" cy="187754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1CDAD580-2B9C-DB4C-8D9F-6D2C2D75C221}"/>
              </a:ext>
            </a:extLst>
          </p:cNvPr>
          <p:cNvSpPr txBox="1">
            <a:spLocks/>
          </p:cNvSpPr>
          <p:nvPr/>
        </p:nvSpPr>
        <p:spPr>
          <a:xfrm>
            <a:off x="113328" y="5099755"/>
            <a:ext cx="2271606" cy="680414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/>
              <a:t>James Allen</a:t>
            </a:r>
            <a:endParaRPr lang="en-US" b="0" kern="0" dirty="0"/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8485CD73-ABB4-6548-A51E-D533B06505BC}"/>
              </a:ext>
            </a:extLst>
          </p:cNvPr>
          <p:cNvSpPr txBox="1">
            <a:spLocks/>
          </p:cNvSpPr>
          <p:nvPr/>
        </p:nvSpPr>
        <p:spPr>
          <a:xfrm>
            <a:off x="1741478" y="5092913"/>
            <a:ext cx="2271606" cy="680414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/>
              <a:t>Ed </a:t>
            </a:r>
            <a:r>
              <a:rPr lang="en-US" b="0" i="1" kern="0" dirty="0" err="1"/>
              <a:t>Chemyakin</a:t>
            </a:r>
            <a:endParaRPr lang="en-US" b="0" kern="0" dirty="0"/>
          </a:p>
        </p:txBody>
      </p: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996B9334-5941-6249-85FB-39F7B61B2ACA}"/>
              </a:ext>
            </a:extLst>
          </p:cNvPr>
          <p:cNvSpPr txBox="1">
            <a:spLocks/>
          </p:cNvSpPr>
          <p:nvPr/>
        </p:nvSpPr>
        <p:spPr>
          <a:xfrm>
            <a:off x="6843141" y="5529151"/>
            <a:ext cx="1761040" cy="646861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/>
              <a:t>Yongxiang Hu</a:t>
            </a:r>
            <a:endParaRPr lang="en-US" b="0" kern="0" dirty="0"/>
          </a:p>
        </p:txBody>
      </p:sp>
      <p:sp>
        <p:nvSpPr>
          <p:cNvPr id="46" name="Content Placeholder 4">
            <a:extLst>
              <a:ext uri="{FF2B5EF4-FFF2-40B4-BE49-F238E27FC236}">
                <a16:creationId xmlns:a16="http://schemas.microsoft.com/office/drawing/2014/main" id="{F28D90DD-61CC-014C-AC8C-EA7D0567A270}"/>
              </a:ext>
            </a:extLst>
          </p:cNvPr>
          <p:cNvSpPr txBox="1">
            <a:spLocks/>
          </p:cNvSpPr>
          <p:nvPr/>
        </p:nvSpPr>
        <p:spPr>
          <a:xfrm>
            <a:off x="3801120" y="1015913"/>
            <a:ext cx="2036405" cy="442963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/>
              <a:t>Sharon Burton</a:t>
            </a:r>
          </a:p>
        </p:txBody>
      </p:sp>
      <p:pic>
        <p:nvPicPr>
          <p:cNvPr id="13314" name="Picture 2" descr="The Application of PCRTM Physical Retrieval Methodology for IASI ...">
            <a:extLst>
              <a:ext uri="{FF2B5EF4-FFF2-40B4-BE49-F238E27FC236}">
                <a16:creationId xmlns:a16="http://schemas.microsoft.com/office/drawing/2014/main" id="{7D177F81-B7B0-D944-8E3A-53DA18C8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417" y="1427570"/>
            <a:ext cx="1342172" cy="167604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ED1CE01-6E0B-B443-B495-78A9F654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303" y="1399299"/>
            <a:ext cx="1241722" cy="167604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50" name="Content Placeholder 4">
            <a:extLst>
              <a:ext uri="{FF2B5EF4-FFF2-40B4-BE49-F238E27FC236}">
                <a16:creationId xmlns:a16="http://schemas.microsoft.com/office/drawing/2014/main" id="{3476441F-925D-1F48-8E83-460DE32DF550}"/>
              </a:ext>
            </a:extLst>
          </p:cNvPr>
          <p:cNvSpPr txBox="1">
            <a:spLocks/>
          </p:cNvSpPr>
          <p:nvPr/>
        </p:nvSpPr>
        <p:spPr>
          <a:xfrm>
            <a:off x="5570136" y="3221831"/>
            <a:ext cx="2271606" cy="860353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/>
              <a:t>Johnathan Hair</a:t>
            </a:r>
            <a:endParaRPr lang="en-US" b="0" kern="0" dirty="0"/>
          </a:p>
        </p:txBody>
      </p:sp>
      <p:sp>
        <p:nvSpPr>
          <p:cNvPr id="51" name="Content Placeholder 4">
            <a:extLst>
              <a:ext uri="{FF2B5EF4-FFF2-40B4-BE49-F238E27FC236}">
                <a16:creationId xmlns:a16="http://schemas.microsoft.com/office/drawing/2014/main" id="{DE47D224-FA39-7247-BD60-4DE9350D1ED6}"/>
              </a:ext>
            </a:extLst>
          </p:cNvPr>
          <p:cNvSpPr txBox="1">
            <a:spLocks/>
          </p:cNvSpPr>
          <p:nvPr/>
        </p:nvSpPr>
        <p:spPr>
          <a:xfrm>
            <a:off x="4314059" y="5634296"/>
            <a:ext cx="1566483" cy="1114835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/>
              <a:t>Chris Hostetler</a:t>
            </a:r>
            <a:endParaRPr lang="en-US" b="0" kern="0" dirty="0"/>
          </a:p>
        </p:txBody>
      </p:sp>
      <p:sp>
        <p:nvSpPr>
          <p:cNvPr id="52" name="Content Placeholder 4">
            <a:extLst>
              <a:ext uri="{FF2B5EF4-FFF2-40B4-BE49-F238E27FC236}">
                <a16:creationId xmlns:a16="http://schemas.microsoft.com/office/drawing/2014/main" id="{2B88640B-41D5-C24C-AA6F-0BF2411FFBE4}"/>
              </a:ext>
            </a:extLst>
          </p:cNvPr>
          <p:cNvSpPr txBox="1">
            <a:spLocks/>
          </p:cNvSpPr>
          <p:nvPr/>
        </p:nvSpPr>
        <p:spPr>
          <a:xfrm>
            <a:off x="7463609" y="3215366"/>
            <a:ext cx="2271606" cy="580916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lvl="1"/>
            <a:r>
              <a:rPr lang="en-US" b="0" i="1" kern="0" dirty="0"/>
              <a:t>Richard Ferrare</a:t>
            </a:r>
            <a:endParaRPr lang="en-US" b="0" kern="0" dirty="0"/>
          </a:p>
        </p:txBody>
      </p:sp>
      <p:sp>
        <p:nvSpPr>
          <p:cNvPr id="57" name="Content Placeholder 4">
            <a:extLst>
              <a:ext uri="{FF2B5EF4-FFF2-40B4-BE49-F238E27FC236}">
                <a16:creationId xmlns:a16="http://schemas.microsoft.com/office/drawing/2014/main" id="{35B0D5BF-9304-7448-A730-8A8DF883C6E2}"/>
              </a:ext>
            </a:extLst>
          </p:cNvPr>
          <p:cNvSpPr txBox="1">
            <a:spLocks/>
          </p:cNvSpPr>
          <p:nvPr/>
        </p:nvSpPr>
        <p:spPr>
          <a:xfrm>
            <a:off x="3837082" y="5120706"/>
            <a:ext cx="2115677" cy="424779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u="sng" kern="0" dirty="0"/>
              <a:t>Collaborators</a:t>
            </a:r>
          </a:p>
        </p:txBody>
      </p:sp>
      <p:pic>
        <p:nvPicPr>
          <p:cNvPr id="13320" name="Picture 8" descr="Lift off! NASA takes flight over St. John's for climate change ...">
            <a:extLst>
              <a:ext uri="{FF2B5EF4-FFF2-40B4-BE49-F238E27FC236}">
                <a16:creationId xmlns:a16="http://schemas.microsoft.com/office/drawing/2014/main" id="{6136FB90-5DD7-614F-BAF8-DDED1A5EB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6203" y="5189460"/>
            <a:ext cx="1180927" cy="14579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F6E3754-F12D-E449-9E56-5987BA9606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8144" y="3592494"/>
            <a:ext cx="1069580" cy="146140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FDCC0325-7BEA-B548-9FAA-9839EA80B2B7}"/>
              </a:ext>
            </a:extLst>
          </p:cNvPr>
          <p:cNvSpPr/>
          <p:nvPr/>
        </p:nvSpPr>
        <p:spPr bwMode="auto">
          <a:xfrm>
            <a:off x="3801120" y="3215367"/>
            <a:ext cx="5949238" cy="3493196"/>
          </a:xfrm>
          <a:prstGeom prst="rect">
            <a:avLst/>
          </a:prstGeom>
          <a:noFill/>
          <a:ln w="381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949238"/>
                      <a:gd name="connsiteY0" fmla="*/ 0 h 3386451"/>
                      <a:gd name="connsiteX1" fmla="*/ 5949238 w 5949238"/>
                      <a:gd name="connsiteY1" fmla="*/ 0 h 3386451"/>
                      <a:gd name="connsiteX2" fmla="*/ 5949238 w 5949238"/>
                      <a:gd name="connsiteY2" fmla="*/ 3386451 h 3386451"/>
                      <a:gd name="connsiteX3" fmla="*/ 0 w 5949238"/>
                      <a:gd name="connsiteY3" fmla="*/ 3386451 h 3386451"/>
                      <a:gd name="connsiteX4" fmla="*/ 0 w 5949238"/>
                      <a:gd name="connsiteY4" fmla="*/ 0 h 3386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9238" h="3386451" extrusionOk="0">
                        <a:moveTo>
                          <a:pt x="0" y="0"/>
                        </a:moveTo>
                        <a:cubicBezTo>
                          <a:pt x="741279" y="118645"/>
                          <a:pt x="4052466" y="116012"/>
                          <a:pt x="5949238" y="0"/>
                        </a:cubicBezTo>
                        <a:cubicBezTo>
                          <a:pt x="5816356" y="1395957"/>
                          <a:pt x="6034189" y="3035502"/>
                          <a:pt x="5949238" y="3386451"/>
                        </a:cubicBezTo>
                        <a:cubicBezTo>
                          <a:pt x="4271487" y="3521051"/>
                          <a:pt x="1460979" y="3229255"/>
                          <a:pt x="0" y="3386451"/>
                        </a:cubicBezTo>
                        <a:cubicBezTo>
                          <a:pt x="-20187" y="1866507"/>
                          <a:pt x="-152480" y="13921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F0E1BA7-7F75-FD44-92B0-386CC11655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7404" y="3592494"/>
            <a:ext cx="1496224" cy="148521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3322" name="Picture 10" descr="Yongxiang Hu">
            <a:extLst>
              <a:ext uri="{FF2B5EF4-FFF2-40B4-BE49-F238E27FC236}">
                <a16:creationId xmlns:a16="http://schemas.microsoft.com/office/drawing/2014/main" id="{54CB45BB-6B1E-EA49-98E7-EDBEA7F2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2697" y="5152032"/>
            <a:ext cx="1180928" cy="147469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8FCA611-24D3-9F4B-8D66-4F3DD7E0E7C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5769" y="1409201"/>
            <a:ext cx="1184541" cy="174034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10E51DA-6F93-A740-B63C-CC2103CE0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30"/>
    </mc:Choice>
    <mc:Fallback xmlns="">
      <p:transition spd="slow" advTm="9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DFF042-FBAC-A741-ADEF-2A57477D3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1BA1A-8137-BF44-8576-C1525FA4C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2BBB69-8264-5740-96E0-16E60835CB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864949"/>
            <a:ext cx="8763001" cy="1135003"/>
          </a:xfrm>
        </p:spPr>
        <p:txBody>
          <a:bodyPr/>
          <a:lstStyle/>
          <a:p>
            <a:pPr lvl="1"/>
            <a:r>
              <a:rPr lang="en-US" sz="1400" b="1" i="1" dirty="0"/>
              <a:t>Produce accurate aerosol optical and microphysical properties and ocean properties using </a:t>
            </a:r>
            <a:r>
              <a:rPr lang="en-US" sz="1400" b="1" i="1" dirty="0" err="1"/>
              <a:t>SPEXone</a:t>
            </a:r>
            <a:r>
              <a:rPr lang="en-US" sz="1400" b="1" i="1" dirty="0"/>
              <a:t>, HARP2, and OCI (SWIR channels).</a:t>
            </a:r>
          </a:p>
          <a:p>
            <a:pPr lvl="1"/>
            <a:r>
              <a:rPr lang="en-US" sz="1400" b="1" i="1" dirty="0"/>
              <a:t>Use a coupled atmosphere-ocean vector radiative transfer model</a:t>
            </a:r>
          </a:p>
          <a:p>
            <a:pPr lvl="1"/>
            <a:r>
              <a:rPr lang="en-US" sz="1400" b="1" i="1" dirty="0"/>
              <a:t>Use accurate but fast Mie/SS/T-matrix LUTs</a:t>
            </a:r>
            <a:endParaRPr lang="en-US" sz="1400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0E4E1B-D7D6-F840-AA37-DAD2F7E4E2F5}"/>
              </a:ext>
            </a:extLst>
          </p:cNvPr>
          <p:cNvSpPr txBox="1">
            <a:spLocks/>
          </p:cNvSpPr>
          <p:nvPr/>
        </p:nvSpPr>
        <p:spPr bwMode="auto">
          <a:xfrm>
            <a:off x="205740" y="148478"/>
            <a:ext cx="8839200" cy="8287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33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33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33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33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33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44468" algn="l" defTabSz="990795" rtl="0" fontAlgn="base">
              <a:spcBef>
                <a:spcPct val="0"/>
              </a:spcBef>
              <a:spcAft>
                <a:spcPct val="0"/>
              </a:spcAft>
              <a:defRPr sz="3467">
                <a:solidFill>
                  <a:srgbClr val="939BA8"/>
                </a:solidFill>
                <a:latin typeface="Arial" pitchFamily="-110" charset="-52"/>
              </a:defRPr>
            </a:lvl6pPr>
            <a:lvl7pPr marL="888938" algn="l" defTabSz="990795" rtl="0" fontAlgn="base">
              <a:spcBef>
                <a:spcPct val="0"/>
              </a:spcBef>
              <a:spcAft>
                <a:spcPct val="0"/>
              </a:spcAft>
              <a:defRPr sz="3467">
                <a:solidFill>
                  <a:srgbClr val="939BA8"/>
                </a:solidFill>
                <a:latin typeface="Arial" pitchFamily="-110" charset="-52"/>
              </a:defRPr>
            </a:lvl7pPr>
            <a:lvl8pPr marL="1333406" algn="l" defTabSz="990795" rtl="0" fontAlgn="base">
              <a:spcBef>
                <a:spcPct val="0"/>
              </a:spcBef>
              <a:spcAft>
                <a:spcPct val="0"/>
              </a:spcAft>
              <a:defRPr sz="3467">
                <a:solidFill>
                  <a:srgbClr val="939BA8"/>
                </a:solidFill>
                <a:latin typeface="Arial" pitchFamily="-110" charset="-52"/>
              </a:defRPr>
            </a:lvl8pPr>
            <a:lvl9pPr marL="1777874" algn="l" defTabSz="990795" rtl="0" fontAlgn="base">
              <a:spcBef>
                <a:spcPct val="0"/>
              </a:spcBef>
              <a:spcAft>
                <a:spcPct val="0"/>
              </a:spcAft>
              <a:defRPr sz="3467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2600" kern="0" dirty="0">
                <a:solidFill>
                  <a:srgbClr val="FF0000"/>
                </a:solidFill>
              </a:rPr>
              <a:t>PACE-MAPP Objectives</a:t>
            </a:r>
            <a:endParaRPr lang="en-US" sz="2600" i="1" kern="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3BFA4B-A57E-4C48-96F3-0253644A29C2}"/>
              </a:ext>
            </a:extLst>
          </p:cNvPr>
          <p:cNvSpPr/>
          <p:nvPr/>
        </p:nvSpPr>
        <p:spPr>
          <a:xfrm>
            <a:off x="6854603" y="6030125"/>
            <a:ext cx="30414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Collaborate with PACE bio-optics/geochemistry scientists on coastal zones/challenging regions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FE93B0-C427-444F-8708-1AA75CD6555D}"/>
              </a:ext>
            </a:extLst>
          </p:cNvPr>
          <p:cNvSpPr/>
          <p:nvPr/>
        </p:nvSpPr>
        <p:spPr>
          <a:xfrm>
            <a:off x="95247" y="2487176"/>
            <a:ext cx="4895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432FF"/>
                </a:solidFill>
              </a:rPr>
              <a:t>PACE-MAPP is a multi-instrument algorithm: </a:t>
            </a:r>
            <a:r>
              <a:rPr lang="en-US" sz="1600" dirty="0" err="1">
                <a:solidFill>
                  <a:srgbClr val="0432FF"/>
                </a:solidFill>
              </a:rPr>
              <a:t>SPEXone</a:t>
            </a:r>
            <a:r>
              <a:rPr lang="en-US" sz="1600" dirty="0">
                <a:solidFill>
                  <a:srgbClr val="0432FF"/>
                </a:solidFill>
              </a:rPr>
              <a:t>, HARP2, OCI (SWIR channels)</a:t>
            </a:r>
            <a:endParaRPr lang="en-US" sz="1600" dirty="0">
              <a:solidFill>
                <a:srgbClr val="0432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9AD783-3ECC-7549-8D7C-35ADAC5EA53E}"/>
              </a:ext>
            </a:extLst>
          </p:cNvPr>
          <p:cNvSpPr/>
          <p:nvPr/>
        </p:nvSpPr>
        <p:spPr>
          <a:xfrm>
            <a:off x="4680109" y="4669363"/>
            <a:ext cx="2422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Bio-optical model including Stratified Spheres (SS)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7A6877-7FD9-D44E-95E2-4191A324EAEB}"/>
              </a:ext>
            </a:extLst>
          </p:cNvPr>
          <p:cNvGrpSpPr/>
          <p:nvPr/>
        </p:nvGrpSpPr>
        <p:grpSpPr>
          <a:xfrm>
            <a:off x="5022277" y="3522176"/>
            <a:ext cx="1436127" cy="1175547"/>
            <a:chOff x="5171309" y="2669925"/>
            <a:chExt cx="1282593" cy="10498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C9D40D7-B83E-804D-975E-9762515F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1309" y="2669925"/>
              <a:ext cx="1282593" cy="104987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D4881F3-B2F4-0F4D-B043-1970509AEFBA}"/>
                </a:ext>
              </a:extLst>
            </p:cNvPr>
            <p:cNvGrpSpPr/>
            <p:nvPr/>
          </p:nvGrpSpPr>
          <p:grpSpPr>
            <a:xfrm>
              <a:off x="5420264" y="2719435"/>
              <a:ext cx="894389" cy="894389"/>
              <a:chOff x="8817650" y="1637701"/>
              <a:chExt cx="2329194" cy="2329194"/>
            </a:xfrm>
            <a:solidFill>
              <a:schemeClr val="bg1">
                <a:alpha val="7000"/>
              </a:scheme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A13F10-9161-DE42-8D35-CD9909066E6C}"/>
                  </a:ext>
                </a:extLst>
              </p:cNvPr>
              <p:cNvSpPr/>
              <p:nvPr/>
            </p:nvSpPr>
            <p:spPr>
              <a:xfrm>
                <a:off x="8817650" y="1637701"/>
                <a:ext cx="2329194" cy="232919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848882A-EAE8-5E4A-BE74-587B97A9E4BA}"/>
                  </a:ext>
                </a:extLst>
              </p:cNvPr>
              <p:cNvSpPr/>
              <p:nvPr/>
            </p:nvSpPr>
            <p:spPr>
              <a:xfrm>
                <a:off x="9231446" y="2051497"/>
                <a:ext cx="1501601" cy="15016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316" name="Picture 4">
            <a:extLst>
              <a:ext uri="{FF2B5EF4-FFF2-40B4-BE49-F238E27FC236}">
                <a16:creationId xmlns:a16="http://schemas.microsoft.com/office/drawing/2014/main" id="{1536D5C2-DF7D-C74E-AF9B-115F50C9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543" y="5180279"/>
            <a:ext cx="1857060" cy="13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FEE1671-C0CA-7441-AAC1-6D9A6220F225}"/>
              </a:ext>
            </a:extLst>
          </p:cNvPr>
          <p:cNvSpPr/>
          <p:nvPr/>
        </p:nvSpPr>
        <p:spPr>
          <a:xfrm>
            <a:off x="4680109" y="6502637"/>
            <a:ext cx="2570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Thin cirrus correction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D4ECAC8-7506-024C-BC44-F4990BEF7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017" y="2355858"/>
            <a:ext cx="3241758" cy="162088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F49E50A-4453-994A-8B80-8B1C0C70B828}"/>
              </a:ext>
            </a:extLst>
          </p:cNvPr>
          <p:cNvSpPr/>
          <p:nvPr/>
        </p:nvSpPr>
        <p:spPr>
          <a:xfrm>
            <a:off x="4835330" y="2357171"/>
            <a:ext cx="16982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2"/>
                </a:solidFill>
              </a:rPr>
              <a:t>Aerosol VIS-NIR-SWIR properties: fine mode (absorbing), sea salt, and dust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01FB59-CBFC-B54D-AC41-A45DE20116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4424" y="3896259"/>
            <a:ext cx="2075508" cy="221750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E9A814-4D2F-B14D-ABB4-4498C8245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54CE96-D3C8-FE44-9604-13C02ED533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3" y="3091101"/>
            <a:ext cx="4806950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03"/>
    </mc:Choice>
    <mc:Fallback xmlns="">
      <p:transition spd="slow" advTm="13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8CA27F-129A-8F46-9835-A360AF539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DD048-F82A-3443-B32D-028398F0A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358FB3-10E1-5C4A-8A2F-AA9A8DA5D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18" y="198446"/>
            <a:ext cx="9594717" cy="519960"/>
          </a:xfrm>
        </p:spPr>
        <p:txBody>
          <a:bodyPr/>
          <a:lstStyle/>
          <a:p>
            <a:r>
              <a:rPr lang="en-US" dirty="0"/>
              <a:t>PACE-MAPP products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125FA7-33FE-364D-AD31-853714490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81" y="5588063"/>
            <a:ext cx="812800" cy="812800"/>
          </a:xfrm>
          <a:prstGeom prst="rect">
            <a:avLst/>
          </a:prstGeom>
        </p:spPr>
      </p:pic>
      <p:graphicFrame>
        <p:nvGraphicFramePr>
          <p:cNvPr id="37" name="Content Placeholder 5">
            <a:extLst>
              <a:ext uri="{FF2B5EF4-FFF2-40B4-BE49-F238E27FC236}">
                <a16:creationId xmlns:a16="http://schemas.microsoft.com/office/drawing/2014/main" id="{2B51A86F-433E-5E4F-8480-C3A81373991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5636374"/>
              </p:ext>
            </p:extLst>
          </p:nvPr>
        </p:nvGraphicFramePr>
        <p:xfrm>
          <a:off x="210776" y="1356550"/>
          <a:ext cx="9459229" cy="4798786"/>
        </p:xfrm>
        <a:graphic>
          <a:graphicData uri="http://schemas.openxmlformats.org/drawingml/2006/table">
            <a:tbl>
              <a:tblPr firstRow="1" firstCol="1">
                <a:tableStyleId>{7E9639D4-E3E2-4D34-9284-5A2195B3D0D7}</a:tableStyleId>
              </a:tblPr>
              <a:tblGrid>
                <a:gridCol w="1383514">
                  <a:extLst>
                    <a:ext uri="{9D8B030D-6E8A-4147-A177-3AD203B41FA5}">
                      <a16:colId xmlns:a16="http://schemas.microsoft.com/office/drawing/2014/main" val="3406786781"/>
                    </a:ext>
                  </a:extLst>
                </a:gridCol>
                <a:gridCol w="1606857">
                  <a:extLst>
                    <a:ext uri="{9D8B030D-6E8A-4147-A177-3AD203B41FA5}">
                      <a16:colId xmlns:a16="http://schemas.microsoft.com/office/drawing/2014/main" val="2900317199"/>
                    </a:ext>
                  </a:extLst>
                </a:gridCol>
                <a:gridCol w="1552284">
                  <a:extLst>
                    <a:ext uri="{9D8B030D-6E8A-4147-A177-3AD203B41FA5}">
                      <a16:colId xmlns:a16="http://schemas.microsoft.com/office/drawing/2014/main" val="3610148057"/>
                    </a:ext>
                  </a:extLst>
                </a:gridCol>
                <a:gridCol w="1355216">
                  <a:extLst>
                    <a:ext uri="{9D8B030D-6E8A-4147-A177-3AD203B41FA5}">
                      <a16:colId xmlns:a16="http://schemas.microsoft.com/office/drawing/2014/main" val="654389653"/>
                    </a:ext>
                  </a:extLst>
                </a:gridCol>
                <a:gridCol w="1737223">
                  <a:extLst>
                    <a:ext uri="{9D8B030D-6E8A-4147-A177-3AD203B41FA5}">
                      <a16:colId xmlns:a16="http://schemas.microsoft.com/office/drawing/2014/main" val="3322031084"/>
                    </a:ext>
                  </a:extLst>
                </a:gridCol>
                <a:gridCol w="1824135">
                  <a:extLst>
                    <a:ext uri="{9D8B030D-6E8A-4147-A177-3AD203B41FA5}">
                      <a16:colId xmlns:a16="http://schemas.microsoft.com/office/drawing/2014/main" val="1200767327"/>
                    </a:ext>
                  </a:extLst>
                </a:gridCol>
              </a:tblGrid>
              <a:tr h="6839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Type of Deliverable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Specify Deliverable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Discipline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Applicable PACE Sensor(s)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Input Data for Deliverable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Citation – prior work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368535"/>
                  </a:ext>
                </a:extLst>
              </a:tr>
              <a:tr h="6839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</a:rPr>
                        <a:t>Numerical model</a:t>
                      </a: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</a:rPr>
                        <a:t>Bio-optical model</a:t>
                      </a: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Ocean color, atmosphere, ocean</a:t>
                      </a: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OCI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HARP2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SPEXone</a:t>
                      </a: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Multi-Angle Total Radiance and Polarimetry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OCI SWIR</a:t>
                      </a:r>
                    </a:p>
                  </a:txBody>
                  <a:tcPr marL="85498" marR="854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Chowdhary et al., 2006, 2012, 2019.</a:t>
                      </a: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896958"/>
                  </a:ext>
                </a:extLst>
              </a:tr>
              <a:tr h="6839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</a:rPr>
                        <a:t>Numerical Model</a:t>
                      </a: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Aerosol model</a:t>
                      </a: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Atmosphere, ocean, land</a:t>
                      </a: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</a:rPr>
                        <a:t>Stamnes et al., 2018.</a:t>
                      </a: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22150"/>
                  </a:ext>
                </a:extLst>
              </a:tr>
              <a:tr h="6839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</a:rPr>
                        <a:t>Numerical model</a:t>
                      </a: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</a:rPr>
                        <a:t>Thin cirrus model</a:t>
                      </a: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Atmosphere, ocean, land</a:t>
                      </a: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Diedenhoven et al., 2012, 2013. Yang et al., 2015.</a:t>
                      </a: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64747"/>
                  </a:ext>
                </a:extLst>
              </a:tr>
              <a:tr h="20519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</a:rPr>
                        <a:t>PACE-MAPP algorithm</a:t>
                      </a: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</a:rPr>
                        <a:t>Coupled atmosphere-ocean retrieval algorithm for aerosol, thin-cirrus, ocean color ap &amp; bbp spectra</a:t>
                      </a: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ysClr val="windowText" lastClr="000000"/>
                          </a:solidFill>
                          <a:effectLst/>
                        </a:rPr>
                        <a:t>Ocean Color Algorithm, Aerosol Algorithm, Cloud Algorithm, Applications (coastal zones, NPP, AQ, DRE)</a:t>
                      </a:r>
                      <a:endParaRPr lang="en-US" sz="15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ysClr val="windowText" lastClr="000000"/>
                          </a:solidFill>
                          <a:effectLst/>
                        </a:rPr>
                        <a:t>Stamnes et al., 2018. Cairns et al., 1999. Chowdhary et al., 2006, 2012, 2019. Diedenhoven et al., 2012, 2013. Yang et al., 2015.</a:t>
                      </a:r>
                      <a:endParaRPr lang="en-US" sz="15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498" marR="8549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423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6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0"/>
    </mc:Choice>
    <mc:Fallback xmlns="">
      <p:transition spd="slow" advTm="3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74D107-B10F-174F-9335-DDFE5198B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FB8EF8-54D4-4345-85AE-91E001C84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EB70630-E711-7E46-8B31-C00F7199836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2590800" y="134480"/>
            <a:ext cx="6182084" cy="646844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3E50C8-B68F-5148-9F68-247BD0F4B91F}"/>
              </a:ext>
            </a:extLst>
          </p:cNvPr>
          <p:cNvSpPr txBox="1"/>
          <p:nvPr/>
        </p:nvSpPr>
        <p:spPr>
          <a:xfrm>
            <a:off x="342875" y="5943600"/>
            <a:ext cx="188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 Diedenhoven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8A249C-D82B-6444-B79F-D2D75B856460}"/>
              </a:ext>
            </a:extLst>
          </p:cNvPr>
          <p:cNvSpPr txBox="1"/>
          <p:nvPr/>
        </p:nvSpPr>
        <p:spPr>
          <a:xfrm>
            <a:off x="197948" y="793808"/>
            <a:ext cx="233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Chowdhary, Liu, Allen, </a:t>
            </a:r>
            <a:r>
              <a:rPr lang="en-US" dirty="0" err="1"/>
              <a:t>Chemyakin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DC0429-77E6-CB4D-9333-045C0708A1C1}"/>
              </a:ext>
            </a:extLst>
          </p:cNvPr>
          <p:cNvSpPr txBox="1"/>
          <p:nvPr/>
        </p:nvSpPr>
        <p:spPr>
          <a:xfrm>
            <a:off x="218953" y="3230204"/>
            <a:ext cx="203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Stamnes, Burton, </a:t>
            </a:r>
            <a:r>
              <a:rPr lang="en-US" dirty="0" err="1"/>
              <a:t>Chemyakin</a:t>
            </a:r>
            <a:endParaRPr lang="en-US" dirty="0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C72581C0-EDB1-0D42-A483-B0FF38A679B3}"/>
              </a:ext>
            </a:extLst>
          </p:cNvPr>
          <p:cNvSpPr/>
          <p:nvPr/>
        </p:nvSpPr>
        <p:spPr bwMode="auto">
          <a:xfrm>
            <a:off x="9144000" y="1676400"/>
            <a:ext cx="609600" cy="609600"/>
          </a:xfrm>
          <a:prstGeom prst="star5">
            <a:avLst/>
          </a:prstGeom>
          <a:solidFill>
            <a:srgbClr val="AB79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71248D-332D-A24C-9A93-675FA17682F2}"/>
              </a:ext>
            </a:extLst>
          </p:cNvPr>
          <p:cNvCxnSpPr>
            <a:cxnSpLocks/>
          </p:cNvCxnSpPr>
          <p:nvPr/>
        </p:nvCxnSpPr>
        <p:spPr bwMode="auto">
          <a:xfrm flipH="1">
            <a:off x="8772885" y="2057400"/>
            <a:ext cx="371115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321652-60B0-3848-9F4E-81BD9E14EE61}"/>
              </a:ext>
            </a:extLst>
          </p:cNvPr>
          <p:cNvSpPr txBox="1"/>
          <p:nvPr/>
        </p:nvSpPr>
        <p:spPr>
          <a:xfrm>
            <a:off x="8718750" y="2285999"/>
            <a:ext cx="1187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Emphasize importance of collaboration with PACE bio-optics and bio-geochemistry community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926B854-C29B-4D42-A46A-90F372F00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9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34"/>
    </mc:Choice>
    <mc:Fallback xmlns="">
      <p:transition spd="slow" advTm="19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A417C3-43DC-3240-BA29-FF683037E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ECE9C7-FBEC-9543-8E6C-661818E2D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CF64A0-733D-4242-943A-BB08B7CE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PACE-MAPP aerosol/thin cloud products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FEC80D-D226-DB42-A0C4-7DAFE77DB0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4" y="1447800"/>
            <a:ext cx="9455415" cy="4330701"/>
          </a:xfrm>
        </p:spPr>
        <p:txBody>
          <a:bodyPr/>
          <a:lstStyle/>
          <a:p>
            <a:r>
              <a:rPr lang="en-US" dirty="0"/>
              <a:t>Aerosol optical and microphysical properties</a:t>
            </a:r>
          </a:p>
          <a:p>
            <a:pPr lvl="1"/>
            <a:r>
              <a:rPr lang="en-US" dirty="0"/>
              <a:t>Fine mode AOD (aerosol optical depth), SSA (single-scattering albedo, quantifies absorption), real refractive index, effective radius (size), and effective variance (size distribution width).</a:t>
            </a:r>
          </a:p>
          <a:p>
            <a:pPr lvl="1"/>
            <a:r>
              <a:rPr lang="en-US" dirty="0" err="1"/>
              <a:t>Seasalt</a:t>
            </a:r>
            <a:r>
              <a:rPr lang="en-US" dirty="0"/>
              <a:t> AOD, effective radius and effective variance (CRI assumed).</a:t>
            </a:r>
          </a:p>
          <a:p>
            <a:pPr lvl="1"/>
            <a:r>
              <a:rPr lang="en-US" dirty="0"/>
              <a:t>Dust AOD, effective radius and effective variance (CRI modeled according to </a:t>
            </a:r>
            <a:r>
              <a:rPr lang="en-US" dirty="0" err="1"/>
              <a:t>Hasekamp</a:t>
            </a:r>
            <a:r>
              <a:rPr lang="en-US" dirty="0"/>
              <a:t>/SRON model, with updates from Chowdhary, Schuster and </a:t>
            </a:r>
            <a:r>
              <a:rPr lang="en-US" dirty="0" err="1"/>
              <a:t>Moosmüller</a:t>
            </a:r>
            <a:r>
              <a:rPr lang="en-US" dirty="0"/>
              <a:t>).</a:t>
            </a:r>
          </a:p>
          <a:p>
            <a:r>
              <a:rPr lang="en-US" dirty="0"/>
              <a:t>Thin cirrus optical and microphysical properties</a:t>
            </a:r>
          </a:p>
          <a:p>
            <a:pPr lvl="1"/>
            <a:r>
              <a:rPr lang="en-US" dirty="0"/>
              <a:t>Thin cirrus optical depth (&lt; 1.0) and effective radius.</a:t>
            </a:r>
          </a:p>
          <a:p>
            <a:pPr lvl="1"/>
            <a:r>
              <a:rPr lang="en-US" dirty="0"/>
              <a:t>Sensitivity to shape and height will be assessed.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AF3C27-7AD6-044A-9845-70F2BCE0F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85"/>
    </mc:Choice>
    <mc:Fallback xmlns="">
      <p:transition spd="slow" advTm="75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A417C3-43DC-3240-BA29-FF683037E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ECE9C7-FBEC-9543-8E6C-661818E2D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CF64A0-733D-4242-943A-BB08B7CE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41" y="67237"/>
            <a:ext cx="9594717" cy="838200"/>
          </a:xfrm>
        </p:spPr>
        <p:txBody>
          <a:bodyPr/>
          <a:lstStyle/>
          <a:p>
            <a:r>
              <a:rPr lang="en-US" dirty="0"/>
              <a:t>PACE-MAPP ocean products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FEC80D-D226-DB42-A0C4-7DAFE77DB0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20932" y="693854"/>
            <a:ext cx="3390996" cy="3418634"/>
          </a:xfrm>
        </p:spPr>
        <p:txBody>
          <a:bodyPr/>
          <a:lstStyle/>
          <a:p>
            <a:r>
              <a:rPr lang="en-US" dirty="0"/>
              <a:t>Bio-optical model:</a:t>
            </a:r>
          </a:p>
          <a:p>
            <a:pPr lvl="1"/>
            <a:r>
              <a:rPr lang="en-US" dirty="0"/>
              <a:t>Principal Components Analysis (PCA) used to parameterize </a:t>
            </a:r>
            <a:r>
              <a:rPr lang="en-US" dirty="0" err="1"/>
              <a:t>bbp</a:t>
            </a:r>
            <a:r>
              <a:rPr lang="en-US" dirty="0"/>
              <a:t>, ap, </a:t>
            </a:r>
            <a:r>
              <a:rPr lang="en-US" dirty="0" err="1"/>
              <a:t>acdm</a:t>
            </a:r>
            <a:r>
              <a:rPr lang="en-US" dirty="0"/>
              <a:t> spectra.</a:t>
            </a:r>
          </a:p>
          <a:p>
            <a:pPr lvl="1"/>
            <a:r>
              <a:rPr lang="en-US" dirty="0"/>
              <a:t>A mixture of homogeneous and stratified spheres (SS) will be used (</a:t>
            </a:r>
            <a:r>
              <a:rPr lang="en-US" dirty="0" err="1"/>
              <a:t>Organelli</a:t>
            </a:r>
            <a:r>
              <a:rPr lang="en-US" dirty="0"/>
              <a:t> et al., 2018; Allen et al. 2020 (in prep)).</a:t>
            </a:r>
          </a:p>
          <a:p>
            <a:pPr lvl="1"/>
            <a:r>
              <a:rPr lang="en-US" dirty="0"/>
              <a:t>SS may improve retrieval of particulate size and number concentrations.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F8437-8F94-D547-B9C0-5157E3144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415" y="3382710"/>
            <a:ext cx="2994525" cy="3199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6E427A-4F88-1A46-8E19-AE099D516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563" y="3555568"/>
            <a:ext cx="3141771" cy="3124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33ECED-8A8C-E04F-AA9D-050577043CFD}"/>
              </a:ext>
            </a:extLst>
          </p:cNvPr>
          <p:cNvSpPr/>
          <p:nvPr/>
        </p:nvSpPr>
        <p:spPr>
          <a:xfrm>
            <a:off x="530200" y="4559708"/>
            <a:ext cx="281799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</a:rPr>
              <a:t>IOCCG 2006+, Chowdhary et al., 2019</a:t>
            </a:r>
          </a:p>
          <a:p>
            <a:pPr algn="r"/>
            <a:r>
              <a:rPr lang="en-US" dirty="0">
                <a:solidFill>
                  <a:schemeClr val="bg2"/>
                </a:solidFill>
              </a:rPr>
              <a:t>IOCCG 2006+++, Susanne Craig et al., 2020 </a:t>
            </a:r>
            <a:r>
              <a:rPr lang="en-US" dirty="0"/>
              <a:t>(</a:t>
            </a:r>
            <a:r>
              <a:rPr lang="en-US" u="sng" dirty="0">
                <a:hlinkClick r:id="rId6" tooltip="https://doi.pangaea.de/10.1594/PANGAEA.915747"/>
              </a:rPr>
              <a:t>https://doi.pangaea.de/10.1594/PANGAEA.915747</a:t>
            </a:r>
            <a:r>
              <a:rPr lang="en-US" u="sng" dirty="0"/>
              <a:t>)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1A7FF-2DCB-FA4A-B303-A1A04C8F06AF}"/>
              </a:ext>
            </a:extLst>
          </p:cNvPr>
          <p:cNvGrpSpPr/>
          <p:nvPr/>
        </p:nvGrpSpPr>
        <p:grpSpPr>
          <a:xfrm>
            <a:off x="3348199" y="1650587"/>
            <a:ext cx="1436127" cy="1175547"/>
            <a:chOff x="5171309" y="2669925"/>
            <a:chExt cx="1282593" cy="10498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9ABA43-78A0-F343-A89B-2E7F044B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1309" y="2669925"/>
              <a:ext cx="1282593" cy="104987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825BDD-027F-C341-A775-52810E9567F6}"/>
                </a:ext>
              </a:extLst>
            </p:cNvPr>
            <p:cNvGrpSpPr/>
            <p:nvPr/>
          </p:nvGrpSpPr>
          <p:grpSpPr>
            <a:xfrm>
              <a:off x="5420264" y="2719435"/>
              <a:ext cx="894389" cy="894389"/>
              <a:chOff x="8817650" y="1637701"/>
              <a:chExt cx="2329194" cy="2329194"/>
            </a:xfrm>
            <a:solidFill>
              <a:schemeClr val="bg1">
                <a:alpha val="7000"/>
              </a:schemeClr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668594F-11B5-E741-85D4-1A61C95E2231}"/>
                  </a:ext>
                </a:extLst>
              </p:cNvPr>
              <p:cNvSpPr/>
              <p:nvPr/>
            </p:nvSpPr>
            <p:spPr>
              <a:xfrm>
                <a:off x="8817650" y="1637701"/>
                <a:ext cx="2329194" cy="2329194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983D29B-DA5A-954A-9634-9722FEA73280}"/>
                  </a:ext>
                </a:extLst>
              </p:cNvPr>
              <p:cNvSpPr/>
              <p:nvPr/>
            </p:nvSpPr>
            <p:spPr>
              <a:xfrm>
                <a:off x="9231446" y="2051497"/>
                <a:ext cx="1501601" cy="15016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97914146-9D45-F347-B45B-FC3645E6F5CD}"/>
              </a:ext>
            </a:extLst>
          </p:cNvPr>
          <p:cNvSpPr txBox="1">
            <a:spLocks/>
          </p:cNvSpPr>
          <p:nvPr/>
        </p:nvSpPr>
        <p:spPr>
          <a:xfrm>
            <a:off x="4671260" y="761948"/>
            <a:ext cx="4625139" cy="2499844"/>
          </a:xfrm>
          <a:prstGeom prst="rect">
            <a:avLst/>
          </a:prstGeom>
        </p:spPr>
        <p:txBody>
          <a:bodyPr/>
          <a:lstStyle>
            <a:lvl1pPr marL="247642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charset="2"/>
              <a:buChar char="q"/>
              <a:defRPr sz="1733" b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95285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Wingdings" charset="2"/>
              <a:buChar char="Ø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2927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0070C0"/>
              </a:buClr>
              <a:buSzPct val="90000"/>
              <a:buChar char="»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990570" indent="-198114" algn="l" rtl="0" eaLnBrk="0" fontAlgn="base" hangingPunct="0">
              <a:lnSpc>
                <a:spcPts val="2600"/>
              </a:lnSpc>
              <a:spcBef>
                <a:spcPts val="433"/>
              </a:spcBef>
              <a:spcAft>
                <a:spcPct val="0"/>
              </a:spcAft>
              <a:buClr>
                <a:srgbClr val="C00000"/>
              </a:buClr>
              <a:buFont typeface="Courier New" charset="0"/>
              <a:buChar char="o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238212" indent="-198114" algn="l" rtl="0" eaLnBrk="0" fontAlgn="base" hangingPunct="0">
              <a:lnSpc>
                <a:spcPts val="2817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Wingdings" charset="2"/>
              <a:buChar char="§"/>
              <a:defRPr sz="1517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672984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311745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561922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4006390" indent="-246927" algn="l" defTabSz="990795" rtl="0" fontAlgn="base">
              <a:lnSpc>
                <a:spcPts val="2819"/>
              </a:lnSpc>
              <a:spcBef>
                <a:spcPct val="0"/>
              </a:spcBef>
              <a:spcAft>
                <a:spcPts val="645"/>
              </a:spcAft>
              <a:defRPr sz="1408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kern="0" dirty="0"/>
              <a:t>Water-leaving radiance product</a:t>
            </a:r>
          </a:p>
          <a:p>
            <a:pPr lvl="1"/>
            <a:r>
              <a:rPr lang="en-US" b="0" kern="0" dirty="0"/>
              <a:t>PACE polarimeter-retrieved aerosol microphysical properties will improve water-leaving radiances.</a:t>
            </a:r>
          </a:p>
          <a:p>
            <a:pPr lvl="1"/>
            <a:r>
              <a:rPr lang="en-US" b="0" kern="0" dirty="0"/>
              <a:t>Coupled atmosphere-ocean vector radiative transfer + optimal estimation will enable uncertainty estimates.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D035C6D-2BB9-BF43-954E-7639808E9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74"/>
    </mc:Choice>
    <mc:Fallback xmlns="">
      <p:transition spd="slow" advTm="14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9572D3-358E-EB48-AC57-DAEC98E86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640295-3F36-684D-9940-3740092B1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73BC82-9771-1546-A4E4-3C046EE8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PACE-MAPP performance metrics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FA13AB-52EE-CC42-B986-0A51B5A126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1662" y="1079500"/>
            <a:ext cx="9455415" cy="4991100"/>
          </a:xfrm>
        </p:spPr>
        <p:txBody>
          <a:bodyPr/>
          <a:lstStyle/>
          <a:p>
            <a:r>
              <a:rPr lang="en-US" dirty="0"/>
              <a:t>Uncertainties/error budget computed via optimal estimation theory</a:t>
            </a:r>
          </a:p>
          <a:p>
            <a:pPr lvl="1"/>
            <a:r>
              <a:rPr lang="en-US" dirty="0"/>
              <a:t>Rodgers (2000),</a:t>
            </a:r>
            <a:r>
              <a:rPr lang="en-US" dirty="0">
                <a:solidFill>
                  <a:schemeClr val="bg2"/>
                </a:solidFill>
              </a:rPr>
              <a:t> Liu et al. (2009), </a:t>
            </a:r>
            <a:r>
              <a:rPr lang="en-US" dirty="0"/>
              <a:t>Stamnes et al. (2018).</a:t>
            </a:r>
          </a:p>
          <a:p>
            <a:pPr lvl="1"/>
            <a:r>
              <a:rPr lang="en-US" dirty="0"/>
              <a:t>Improve uncertainty estimates by treating measurement noise for a given instrument as correlated via a Markov process (Knobelspiesse et al., 2012).</a:t>
            </a:r>
          </a:p>
          <a:p>
            <a:r>
              <a:rPr lang="en-US" dirty="0"/>
              <a:t>Performance of aerosol and ocean retrieval parameters will be assessed using synthetic data for our aerosol + bio-optical model for the PACE observing system (</a:t>
            </a:r>
            <a:r>
              <a:rPr lang="en-US" dirty="0" err="1"/>
              <a:t>SPEXone</a:t>
            </a:r>
            <a:r>
              <a:rPr lang="en-US" dirty="0"/>
              <a:t> + HARP2 + OCI SWIR channels).</a:t>
            </a:r>
          </a:p>
          <a:p>
            <a:r>
              <a:rPr lang="en-US" dirty="0"/>
              <a:t>Simulated data is a </a:t>
            </a:r>
            <a:r>
              <a:rPr lang="en-US" u="sng" dirty="0"/>
              <a:t>necessary but insufficient</a:t>
            </a:r>
            <a:r>
              <a:rPr lang="en-US" dirty="0"/>
              <a:t> first step, e.g. for testing sensitivity of PACE measurements to thin cirrus OD, effective radius and shape.</a:t>
            </a:r>
          </a:p>
          <a:p>
            <a:r>
              <a:rPr lang="en-US" dirty="0"/>
              <a:t>Real data will be used to test the real-world performance of the aerosol and bio-optical models using PACE analog data (i.e. from RSP airborne polarimeter):</a:t>
            </a:r>
          </a:p>
          <a:p>
            <a:pPr lvl="1"/>
            <a:r>
              <a:rPr lang="en-US" dirty="0"/>
              <a:t>Comparison against in-situ ap and </a:t>
            </a:r>
            <a:r>
              <a:rPr lang="en-US" dirty="0" err="1"/>
              <a:t>bbp</a:t>
            </a:r>
            <a:r>
              <a:rPr lang="en-US" dirty="0"/>
              <a:t> data from SABOR and NAAMES field campaigns.</a:t>
            </a:r>
          </a:p>
          <a:p>
            <a:pPr lvl="1"/>
            <a:r>
              <a:rPr lang="en-US" dirty="0"/>
              <a:t>Comparison against HSRL (lidar) AOD and in-water </a:t>
            </a:r>
            <a:r>
              <a:rPr lang="en-US" dirty="0" err="1"/>
              <a:t>bbp</a:t>
            </a:r>
            <a:r>
              <a:rPr lang="en-US" dirty="0"/>
              <a:t> and </a:t>
            </a:r>
            <a:r>
              <a:rPr lang="en-US" dirty="0" err="1"/>
              <a:t>Kd</a:t>
            </a:r>
            <a:r>
              <a:rPr lang="en-US" dirty="0"/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CDFE16-FFD9-2340-BE93-51CFA56F2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9572D3-358E-EB48-AC57-DAEC98E86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PACE-MAPP</a:t>
            </a:r>
            <a:r>
              <a:rPr lang="en-US" b="1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/>
              <a:t>Science Applications Team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640295-3F36-684D-9940-3740092B1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73BC82-9771-1546-A4E4-3C046EE8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39" y="27417"/>
            <a:ext cx="9594717" cy="582184"/>
          </a:xfrm>
        </p:spPr>
        <p:txBody>
          <a:bodyPr/>
          <a:lstStyle/>
          <a:p>
            <a:r>
              <a:rPr lang="en-US" dirty="0"/>
              <a:t>PACE-MAPP data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FA13AB-52EE-CC42-B986-0A51B5A126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31044" y="457200"/>
            <a:ext cx="4577644" cy="5105400"/>
          </a:xfrm>
        </p:spPr>
        <p:txBody>
          <a:bodyPr/>
          <a:lstStyle/>
          <a:p>
            <a:r>
              <a:rPr lang="en-US" dirty="0"/>
              <a:t>NAAMES, SABOR, ACEPOL, ACTIVATE</a:t>
            </a:r>
          </a:p>
          <a:p>
            <a:pPr lvl="1"/>
            <a:r>
              <a:rPr lang="en-US" dirty="0"/>
              <a:t>RSP (polarimeter)</a:t>
            </a:r>
          </a:p>
          <a:p>
            <a:pPr lvl="1"/>
            <a:r>
              <a:rPr lang="en-US" dirty="0"/>
              <a:t>HSRL-1, HSRL-2 (lidar)</a:t>
            </a:r>
          </a:p>
          <a:p>
            <a:pPr lvl="1"/>
            <a:r>
              <a:rPr lang="en-US" dirty="0" err="1"/>
              <a:t>AirSPEX</a:t>
            </a:r>
            <a:r>
              <a:rPr lang="en-US" dirty="0"/>
              <a:t>, </a:t>
            </a:r>
            <a:r>
              <a:rPr lang="en-US" dirty="0" err="1"/>
              <a:t>AirHARP</a:t>
            </a:r>
            <a:r>
              <a:rPr lang="en-US" dirty="0"/>
              <a:t> (ACEPOL)</a:t>
            </a:r>
          </a:p>
          <a:p>
            <a:pPr lvl="1"/>
            <a:r>
              <a:rPr lang="en-US" dirty="0"/>
              <a:t>AERONET comparisons</a:t>
            </a:r>
          </a:p>
          <a:p>
            <a:r>
              <a:rPr lang="en-US" dirty="0"/>
              <a:t>IOCCG 2006+/+++ datasets</a:t>
            </a:r>
          </a:p>
          <a:p>
            <a:pPr lvl="1"/>
            <a:r>
              <a:rPr lang="en-US" dirty="0"/>
              <a:t>Chowdhary et al., 2019</a:t>
            </a:r>
          </a:p>
          <a:p>
            <a:pPr lvl="1"/>
            <a:r>
              <a:rPr lang="en-US" dirty="0"/>
              <a:t>Susanne Craig et al., 2020 (</a:t>
            </a:r>
            <a:r>
              <a:rPr lang="en-US" u="sng" dirty="0">
                <a:hlinkClick r:id="rId4" tooltip="https://doi.pangaea.de/10.1594/PANGAEA.915747"/>
              </a:rPr>
              <a:t>https://doi.pangaea.de/10.1594/PANGAEA.915747</a:t>
            </a:r>
            <a:r>
              <a:rPr lang="en-US" u="sng" dirty="0"/>
              <a:t>)</a:t>
            </a:r>
            <a:endParaRPr lang="en-US" dirty="0"/>
          </a:p>
          <a:p>
            <a:pPr lvl="1"/>
            <a:r>
              <a:rPr lang="en-US" dirty="0"/>
              <a:t>In-situ ap and simulated </a:t>
            </a:r>
            <a:r>
              <a:rPr lang="en-US" dirty="0" err="1"/>
              <a:t>bbp</a:t>
            </a:r>
            <a:r>
              <a:rPr lang="en-US" dirty="0"/>
              <a:t> spectra, UV-VIS-NIR; includes some limited </a:t>
            </a:r>
            <a:r>
              <a:rPr lang="en-US" dirty="0" err="1"/>
              <a:t>bbp</a:t>
            </a:r>
            <a:r>
              <a:rPr lang="en-US" dirty="0"/>
              <a:t> data from NOMAD.</a:t>
            </a:r>
          </a:p>
          <a:p>
            <a:pPr lvl="1"/>
            <a:r>
              <a:rPr lang="en-US" dirty="0"/>
              <a:t>Work with PACE SAT/OBPG to extend this dataset if needed with in-situ </a:t>
            </a:r>
            <a:r>
              <a:rPr lang="en-US" dirty="0" err="1"/>
              <a:t>bbp</a:t>
            </a:r>
            <a:r>
              <a:rPr lang="en-US" dirty="0"/>
              <a:t> spectra and/or LISST data.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952AA-38BD-3D40-8BFC-F343065DD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016" y="2956106"/>
            <a:ext cx="2942162" cy="3146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68A741-77ED-034B-9D45-B87BEC899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784643"/>
            <a:ext cx="2788503" cy="297927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C134516-E143-6249-A5BC-145EB81F2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0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58"/>
    </mc:Choice>
    <mc:Fallback xmlns="">
      <p:transition spd="slow" advTm="117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blurRad="63500" dist="45791" dir="2021404" algn="ctr" rotWithShape="0">
            <a:schemeClr val="accent1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blurRad="63500" dist="45791" dir="2021404" algn="ctr" rotWithShape="0">
            <a:schemeClr val="accent1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149571</TotalTime>
  <Words>1264</Words>
  <Application>Microsoft Macintosh PowerPoint</Application>
  <PresentationFormat>A4 Paper (210x297 mm)</PresentationFormat>
  <Paragraphs>154</Paragraphs>
  <Slides>12</Slides>
  <Notes>3</Notes>
  <HiddenSlides>0</HiddenSlides>
  <MMClips>12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Helvetica</vt:lpstr>
      <vt:lpstr>Helvetica Neue</vt:lpstr>
      <vt:lpstr>Times New Roman</vt:lpstr>
      <vt:lpstr>Wingdings</vt:lpstr>
      <vt:lpstr>自定义设计方案</vt:lpstr>
      <vt:lpstr>Custom Design</vt:lpstr>
      <vt:lpstr>1_Blank Presentation</vt:lpstr>
      <vt:lpstr>Photo Editor Photo</vt:lpstr>
      <vt:lpstr>The PACE-MAPP algorithm: Coupled aerosol and ocean products from combined polarimeter and OCI SWIR measurements</vt:lpstr>
      <vt:lpstr>PACE-MAPP team</vt:lpstr>
      <vt:lpstr>PowerPoint Presentation</vt:lpstr>
      <vt:lpstr>PACE-MAPP products</vt:lpstr>
      <vt:lpstr>PowerPoint Presentation</vt:lpstr>
      <vt:lpstr>PACE-MAPP aerosol/thin cloud products</vt:lpstr>
      <vt:lpstr>PACE-MAPP ocean products</vt:lpstr>
      <vt:lpstr>PACE-MAPP performance metrics</vt:lpstr>
      <vt:lpstr>PACE-MAPP data requirements</vt:lpstr>
      <vt:lpstr>PACE-MAPP software requirements</vt:lpstr>
      <vt:lpstr>Collaboration opportunities</vt:lpstr>
      <vt:lpstr>Thank you</vt:lpstr>
    </vt:vector>
  </TitlesOfParts>
  <Company>IPTFM_USST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XU Feng</dc:creator>
  <cp:lastModifiedBy>Stamnes, Snorre A. (LARC-E304)</cp:lastModifiedBy>
  <cp:revision>7645</cp:revision>
  <cp:lastPrinted>2020-05-18T01:44:12Z</cp:lastPrinted>
  <dcterms:created xsi:type="dcterms:W3CDTF">2010-07-20T22:52:55Z</dcterms:created>
  <dcterms:modified xsi:type="dcterms:W3CDTF">2020-05-19T21:11:29Z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871439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D7.1.5</vt:lpwstr>
  </property>
</Properties>
</file>