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304" r:id="rId3"/>
    <p:sldId id="259" r:id="rId4"/>
    <p:sldId id="305" r:id="rId5"/>
    <p:sldId id="306" r:id="rId6"/>
    <p:sldId id="307" r:id="rId7"/>
    <p:sldId id="290" r:id="rId8"/>
    <p:sldId id="308" r:id="rId9"/>
    <p:sldId id="30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" initials="M" lastIdx="7" clrIdx="0">
    <p:extLst>
      <p:ext uri="{19B8F6BF-5375-455C-9EA6-DF929625EA0E}">
        <p15:presenceInfo xmlns:p15="http://schemas.microsoft.com/office/powerpoint/2012/main" userId="Mike" providerId="None"/>
      </p:ext>
    </p:extLst>
  </p:cmAuthor>
  <p:cmAuthor id="2" name="alberto tonizzo" initials="at" lastIdx="11" clrIdx="1">
    <p:extLst>
      <p:ext uri="{19B8F6BF-5375-455C-9EA6-DF929625EA0E}">
        <p15:presenceInfo xmlns:p15="http://schemas.microsoft.com/office/powerpoint/2012/main" userId="e875e31f9fd1df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86" autoAdjust="0"/>
  </p:normalViewPr>
  <p:slideViewPr>
    <p:cSldViewPr snapToGrid="0">
      <p:cViewPr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9072E-C164-441B-B5D9-DD2C1B171E77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F7401-A901-449B-BDB5-BFE990D92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59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buNone/>
              <a:tabLst>
                <a:tab pos="8120063" algn="l"/>
              </a:tabLst>
            </a:pPr>
            <a:r>
              <a:rPr lang="en-US" sz="1200" i="1" dirty="0">
                <a:solidFill>
                  <a:schemeClr val="bg1"/>
                </a:solidFill>
              </a:rPr>
              <a:t>Explicitly includes in-water BRDF and volume scattering function (VSF) dependency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F7401-A901-449B-BDB5-BFE990D924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2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7401-A901-449B-BDB5-BFE990D924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2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7401-A901-449B-BDB5-BFE990D924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1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4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0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8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9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2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0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8CC0B-AE67-4E4D-A9FF-A92AABFFB90A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AD05C-AD52-49CC-AB08-2434B2EF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9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40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media8.m4a"/><Relationship Id="rId7" Type="http://schemas.openxmlformats.org/officeDocument/2006/relationships/image" Target="../media/image10.emf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hyperlink" Target="mailto:mtwardowski.@fau.edu" TargetMode="Externa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2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294" y="467175"/>
            <a:ext cx="4714992" cy="147780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semi-analytical ocean color model and inversion algorithm for PACE</a:t>
            </a:r>
          </a:p>
        </p:txBody>
      </p:sp>
      <p:grpSp>
        <p:nvGrpSpPr>
          <p:cNvPr id="40" name="Group 3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6" name="Rectangle 35" hidden="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 hidden="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6460" y="2188219"/>
            <a:ext cx="5278066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b="1" dirty="0"/>
              <a:t>PI</a:t>
            </a:r>
            <a:r>
              <a:rPr lang="en-US" sz="2000" dirty="0"/>
              <a:t>: Mike Twardowski</a:t>
            </a:r>
          </a:p>
          <a:p>
            <a:pPr algn="l"/>
            <a:r>
              <a:rPr lang="en-US" sz="2000" b="1" dirty="0"/>
              <a:t>Co-I</a:t>
            </a:r>
            <a:r>
              <a:rPr lang="en-US" sz="2000" dirty="0"/>
              <a:t>: Tim Moore</a:t>
            </a:r>
          </a:p>
          <a:p>
            <a:pPr algn="l"/>
            <a:r>
              <a:rPr lang="en-US" sz="2000" b="1" dirty="0"/>
              <a:t>Key Collaborators</a:t>
            </a:r>
            <a:r>
              <a:rPr lang="en-US" sz="2000" dirty="0"/>
              <a:t> </a:t>
            </a:r>
          </a:p>
          <a:p>
            <a:pPr algn="l">
              <a:tabLst>
                <a:tab pos="457200" algn="l"/>
              </a:tabLst>
            </a:pPr>
            <a:r>
              <a:rPr lang="en-US" sz="2000" dirty="0"/>
              <a:t>	Alberto </a:t>
            </a:r>
            <a:r>
              <a:rPr lang="en-US" sz="2000" dirty="0" err="1"/>
              <a:t>Tonizzo</a:t>
            </a:r>
            <a:r>
              <a:rPr lang="en-US" sz="2000" dirty="0"/>
              <a:t> (Consultant)</a:t>
            </a:r>
          </a:p>
          <a:p>
            <a:pPr algn="l">
              <a:tabLst>
                <a:tab pos="457200" algn="l"/>
              </a:tabLst>
            </a:pPr>
            <a:r>
              <a:rPr lang="en-US" sz="2000" dirty="0"/>
              <a:t>	Srinivas </a:t>
            </a:r>
            <a:r>
              <a:rPr lang="en-US" sz="2000" dirty="0" err="1"/>
              <a:t>Kolluru</a:t>
            </a:r>
            <a:r>
              <a:rPr lang="en-US" sz="2000" dirty="0"/>
              <a:t> (future postdoc…)</a:t>
            </a:r>
          </a:p>
          <a:p>
            <a:pPr algn="l"/>
            <a:r>
              <a:rPr lang="en-US" sz="2000" b="1" dirty="0"/>
              <a:t>International Collaborators</a:t>
            </a:r>
            <a:endParaRPr lang="en-US" sz="2000" dirty="0"/>
          </a:p>
          <a:p>
            <a:pPr algn="l">
              <a:tabLst>
                <a:tab pos="457200" algn="l"/>
              </a:tabLst>
            </a:pPr>
            <a:r>
              <a:rPr lang="en-US" sz="2000" dirty="0"/>
              <a:t>	Kevin Ruddick (RBINS, Belgium)</a:t>
            </a:r>
          </a:p>
          <a:p>
            <a:pPr algn="l">
              <a:tabLst>
                <a:tab pos="457200" algn="l"/>
              </a:tabLst>
            </a:pPr>
            <a:r>
              <a:rPr lang="en-US" sz="2000" dirty="0"/>
              <a:t>	Vittorio Brando (CNR, Italy)</a:t>
            </a:r>
          </a:p>
          <a:p>
            <a:pPr algn="l">
              <a:tabLst>
                <a:tab pos="457200" algn="l"/>
              </a:tabLst>
            </a:pPr>
            <a:r>
              <a:rPr lang="en-US" sz="2000" dirty="0"/>
              <a:t>	John Hedley (Numerical Optics, UK) </a:t>
            </a:r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blue background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8" r="4" b="12035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erson sitting at a beach&#10;&#10;Description automatically generated">
            <a:extLst>
              <a:ext uri="{FF2B5EF4-FFF2-40B4-BE49-F238E27FC236}">
                <a16:creationId xmlns:a16="http://schemas.microsoft.com/office/drawing/2014/main" id="{4551738D-6E17-434A-A550-459207EDD5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0" r="1" b="5298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94BAE1-28B7-4820-BAAD-DE37034FA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9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72"/>
    </mc:Choice>
    <mc:Fallback>
      <p:transition spd="slow" advTm="5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121811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88" y="155978"/>
            <a:ext cx="10515600" cy="1325563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Overall Project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7642" y="5918880"/>
            <a:ext cx="7413169" cy="68608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i="1" dirty="0">
                <a:solidFill>
                  <a:schemeClr val="bg1"/>
                </a:solidFill>
              </a:rPr>
              <a:t>Applied Sciences, special issue on Ocean Optics, 8, 2684</a:t>
            </a:r>
            <a:endParaRPr lang="en-US" sz="2000" i="1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487B1-762C-4C9D-B9A4-D0E246479267}"/>
              </a:ext>
            </a:extLst>
          </p:cNvPr>
          <p:cNvSpPr txBox="1">
            <a:spLocks/>
          </p:cNvSpPr>
          <p:nvPr/>
        </p:nvSpPr>
        <p:spPr>
          <a:xfrm>
            <a:off x="1677766" y="1390896"/>
            <a:ext cx="8836468" cy="1842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Provide validated inversion algorithms for PACE based on the natively hyperspectral semi-analytical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ZTT (</a:t>
            </a:r>
            <a:r>
              <a:rPr lang="en-US" dirty="0" err="1">
                <a:solidFill>
                  <a:schemeClr val="bg1"/>
                </a:solidFill>
              </a:rPr>
              <a:t>Zaneveld</a:t>
            </a:r>
            <a:r>
              <a:rPr lang="en-US" dirty="0">
                <a:solidFill>
                  <a:schemeClr val="bg1"/>
                </a:solidFill>
              </a:rPr>
              <a:t>-Twardowski-</a:t>
            </a:r>
            <a:r>
              <a:rPr lang="en-US" dirty="0" err="1">
                <a:solidFill>
                  <a:schemeClr val="bg1"/>
                </a:solidFill>
              </a:rPr>
              <a:t>Tonizzo</a:t>
            </a:r>
            <a:r>
              <a:rPr lang="en-US" dirty="0">
                <a:solidFill>
                  <a:schemeClr val="bg1"/>
                </a:solidFill>
              </a:rPr>
              <a:t>) model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D2407A-8DD1-4825-BFD4-6CAFF11CF2E4}"/>
              </a:ext>
            </a:extLst>
          </p:cNvPr>
          <p:cNvGrpSpPr/>
          <p:nvPr/>
        </p:nvGrpSpPr>
        <p:grpSpPr>
          <a:xfrm>
            <a:off x="2936509" y="3213017"/>
            <a:ext cx="6318981" cy="2727635"/>
            <a:chOff x="2827828" y="3751902"/>
            <a:chExt cx="6318981" cy="27276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168E2D-9EFF-4DBA-8988-1F88759AF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71" t="32060" r="15403" b="15582"/>
            <a:stretch/>
          </p:blipFill>
          <p:spPr>
            <a:xfrm>
              <a:off x="2827828" y="3751902"/>
              <a:ext cx="6318981" cy="272763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22D1C1-324B-4A6A-9340-423D8CB5B07F}"/>
                </a:ext>
              </a:extLst>
            </p:cNvPr>
            <p:cNvSpPr/>
            <p:nvPr/>
          </p:nvSpPr>
          <p:spPr>
            <a:xfrm>
              <a:off x="7883890" y="5924663"/>
              <a:ext cx="794657" cy="466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1628AD-A316-4859-806D-A3BDB29D85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89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53"/>
    </mc:Choice>
    <mc:Fallback>
      <p:transition spd="slow" advTm="39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" y="-300329"/>
            <a:ext cx="12186413" cy="715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85" y="-152400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Minimum expected products for PACE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8BE8F-1C5D-45A3-B8B1-F645CDEF5729}"/>
              </a:ext>
            </a:extLst>
          </p:cNvPr>
          <p:cNvSpPr txBox="1">
            <a:spLocks/>
          </p:cNvSpPr>
          <p:nvPr/>
        </p:nvSpPr>
        <p:spPr>
          <a:xfrm>
            <a:off x="1890485" y="1679833"/>
            <a:ext cx="8766629" cy="477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BRDF algorithm for any spectral range, resolution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Phytoplankton absorption spectra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Dissolved and detrital absorption spectra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Backscattering spectra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Backscattering ratio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Chlorophyll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95DB5C-9D1E-4111-B452-44185E9FC2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9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49"/>
    </mc:Choice>
    <mc:Fallback>
      <p:transition spd="slow" advTm="14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099"/>
            <a:ext cx="12186413" cy="718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85" y="-152400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ZTT (</a:t>
            </a:r>
            <a:r>
              <a:rPr lang="en-US" dirty="0" err="1">
                <a:solidFill>
                  <a:schemeClr val="bg1"/>
                </a:solidFill>
              </a:rPr>
              <a:t>Zaneveld</a:t>
            </a:r>
            <a:r>
              <a:rPr lang="en-US" dirty="0">
                <a:solidFill>
                  <a:schemeClr val="bg1"/>
                </a:solidFill>
              </a:rPr>
              <a:t>-Twardowski-</a:t>
            </a:r>
            <a:r>
              <a:rPr lang="en-US" dirty="0" err="1">
                <a:solidFill>
                  <a:schemeClr val="bg1"/>
                </a:solidFill>
              </a:rPr>
              <a:t>Tonizzo</a:t>
            </a:r>
            <a:r>
              <a:rPr lang="en-US" dirty="0">
                <a:solidFill>
                  <a:schemeClr val="bg1"/>
                </a:solidFill>
              </a:rPr>
              <a:t>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A9356B-5F9B-4508-BAB0-D33B7593F32F}"/>
                  </a:ext>
                </a:extLst>
              </p:cNvPr>
              <p:cNvSpPr/>
              <p:nvPr/>
            </p:nvSpPr>
            <p:spPr>
              <a:xfrm>
                <a:off x="-97971" y="2427728"/>
                <a:ext cx="12768943" cy="1167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2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22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2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2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2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20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Ψ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𝐾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𝐿𝑢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2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∞</m:t>
                                          </m:r>
                                        </m:sub>
                                      </m:sSub>
                                      <m: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f>
                                        <m:fPr>
                                          <m:ctrlP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2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22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2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2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A9356B-5F9B-4508-BAB0-D33B7593F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7971" y="2427728"/>
                <a:ext cx="12768943" cy="11671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AD9D8C4-818E-4C8B-96C3-D5EDE5D120CB}"/>
              </a:ext>
            </a:extLst>
          </p:cNvPr>
          <p:cNvGrpSpPr/>
          <p:nvPr/>
        </p:nvGrpSpPr>
        <p:grpSpPr>
          <a:xfrm>
            <a:off x="2338751" y="1820917"/>
            <a:ext cx="6281284" cy="483437"/>
            <a:chOff x="2338751" y="1614083"/>
            <a:chExt cx="6281284" cy="4834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C2CCF0FA-75A4-40A7-A90F-45E56479C07B}"/>
                    </a:ext>
                  </a:extLst>
                </p:cNvPr>
                <p:cNvSpPr/>
                <p:nvPr/>
              </p:nvSpPr>
              <p:spPr>
                <a:xfrm>
                  <a:off x="2338751" y="1635855"/>
                  <a:ext cx="33305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𝑟𝑠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C2CCF0FA-75A4-40A7-A90F-45E56479C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8751" y="1635855"/>
                  <a:ext cx="3330592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69A8BDB5-7FE8-477C-BD33-83FB3C1B84EC}"/>
                    </a:ext>
                  </a:extLst>
                </p:cNvPr>
                <p:cNvSpPr/>
                <p:nvPr/>
              </p:nvSpPr>
              <p:spPr>
                <a:xfrm>
                  <a:off x="5457374" y="1614083"/>
                  <a:ext cx="3162661" cy="477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≅</m:t>
                        </m:r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𝑟𝑠</m:t>
                            </m:r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𝑅𝑎𝑚𝑎𝑛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′,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69A8BDB5-7FE8-477C-BD33-83FB3C1B84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7374" y="1614083"/>
                  <a:ext cx="3162661" cy="4778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AF723DA-E592-4595-A23D-580327235255}"/>
                  </a:ext>
                </a:extLst>
              </p:cNvPr>
              <p:cNvSpPr/>
              <p:nvPr/>
            </p:nvSpPr>
            <p:spPr>
              <a:xfrm>
                <a:off x="175566" y="4029865"/>
                <a:ext cx="204320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average cosine of downwelling light field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(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𝑜𝑑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AF723DA-E592-4595-A23D-5803272352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6" y="4029865"/>
                <a:ext cx="2043202" cy="1200329"/>
              </a:xfrm>
              <a:prstGeom prst="rect">
                <a:avLst/>
              </a:prstGeom>
              <a:blipFill>
                <a:blip r:embed="rId9"/>
                <a:stretch>
                  <a:fillRect t="-2538" b="-53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B08533F-21E5-4A7D-993E-BF745467F952}"/>
              </a:ext>
            </a:extLst>
          </p:cNvPr>
          <p:cNvSpPr/>
          <p:nvPr/>
        </p:nvSpPr>
        <p:spPr>
          <a:xfrm>
            <a:off x="1443104" y="5257494"/>
            <a:ext cx="2043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function in backward direction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E49137-ED5C-4214-98F3-48F17AF46CBE}"/>
              </a:ext>
            </a:extLst>
          </p:cNvPr>
          <p:cNvSpPr/>
          <p:nvPr/>
        </p:nvSpPr>
        <p:spPr>
          <a:xfrm>
            <a:off x="2511959" y="4072276"/>
            <a:ext cx="1864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absorption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over backscattering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336409-BFBE-456E-BA90-BCF9FFAB8113}"/>
              </a:ext>
            </a:extLst>
          </p:cNvPr>
          <p:cNvSpPr/>
          <p:nvPr/>
        </p:nvSpPr>
        <p:spPr>
          <a:xfrm>
            <a:off x="4835477" y="4712460"/>
            <a:ext cx="2232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coefficients related to diffuse attenuation of radiance in viewing direction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6B893F-E7BA-4CE4-8F4F-AB446BC7C9AA}"/>
              </a:ext>
            </a:extLst>
          </p:cNvPr>
          <p:cNvSpPr/>
          <p:nvPr/>
        </p:nvSpPr>
        <p:spPr>
          <a:xfrm>
            <a:off x="6798923" y="3836473"/>
            <a:ext cx="2343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shape function for upwelling component of path radiance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A63F4E-8E3B-4F6A-B005-B18BE8EBBA24}"/>
              </a:ext>
            </a:extLst>
          </p:cNvPr>
          <p:cNvSpPr/>
          <p:nvPr/>
        </p:nvSpPr>
        <p:spPr>
          <a:xfrm>
            <a:off x="9703871" y="3944270"/>
            <a:ext cx="1729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backscattering ratio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b</a:t>
            </a:r>
            <a:r>
              <a:rPr lang="en-US" i="1" baseline="-25000" dirty="0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i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D16FAE-0D7E-4579-ABF0-B31FB1A1AB52}"/>
              </a:ext>
            </a:extLst>
          </p:cNvPr>
          <p:cNvSpPr/>
          <p:nvPr/>
        </p:nvSpPr>
        <p:spPr>
          <a:xfrm>
            <a:off x="4433341" y="5880131"/>
            <a:ext cx="309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(Twardowski and </a:t>
            </a:r>
            <a:r>
              <a:rPr lang="en-US" dirty="0" err="1">
                <a:solidFill>
                  <a:schemeClr val="bg1"/>
                </a:solidFill>
              </a:rPr>
              <a:t>Tonizzo</a:t>
            </a:r>
            <a:r>
              <a:rPr lang="en-US" dirty="0">
                <a:solidFill>
                  <a:schemeClr val="bg1"/>
                </a:solidFill>
              </a:rPr>
              <a:t> 2017)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80BF0B-22BC-4F1E-8E59-4D3877A16241}"/>
              </a:ext>
            </a:extLst>
          </p:cNvPr>
          <p:cNvCxnSpPr>
            <a:cxnSpLocks/>
          </p:cNvCxnSpPr>
          <p:nvPr/>
        </p:nvCxnSpPr>
        <p:spPr>
          <a:xfrm flipV="1">
            <a:off x="1175395" y="3489933"/>
            <a:ext cx="194743" cy="57259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A50D03-5DE6-4BCD-BF9E-5A3D87794C8E}"/>
              </a:ext>
            </a:extLst>
          </p:cNvPr>
          <p:cNvCxnSpPr>
            <a:cxnSpLocks/>
          </p:cNvCxnSpPr>
          <p:nvPr/>
        </p:nvCxnSpPr>
        <p:spPr>
          <a:xfrm flipV="1">
            <a:off x="2446169" y="3431656"/>
            <a:ext cx="549538" cy="189115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CAAB7B-C82A-446C-A6E1-618214D60A9F}"/>
              </a:ext>
            </a:extLst>
          </p:cNvPr>
          <p:cNvCxnSpPr>
            <a:cxnSpLocks/>
          </p:cNvCxnSpPr>
          <p:nvPr/>
        </p:nvCxnSpPr>
        <p:spPr>
          <a:xfrm flipV="1">
            <a:off x="5999840" y="3521773"/>
            <a:ext cx="352899" cy="121445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43716C-E64F-49FD-A1AF-90203540A074}"/>
              </a:ext>
            </a:extLst>
          </p:cNvPr>
          <p:cNvCxnSpPr>
            <a:cxnSpLocks/>
          </p:cNvCxnSpPr>
          <p:nvPr/>
        </p:nvCxnSpPr>
        <p:spPr>
          <a:xfrm flipV="1">
            <a:off x="3415931" y="3453424"/>
            <a:ext cx="191019" cy="6573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eft Brace 26">
            <a:extLst>
              <a:ext uri="{FF2B5EF4-FFF2-40B4-BE49-F238E27FC236}">
                <a16:creationId xmlns:a16="http://schemas.microsoft.com/office/drawing/2014/main" id="{69128179-8692-4955-965C-B60C32006235}"/>
              </a:ext>
            </a:extLst>
          </p:cNvPr>
          <p:cNvSpPr/>
          <p:nvPr/>
        </p:nvSpPr>
        <p:spPr>
          <a:xfrm rot="16200000">
            <a:off x="6310361" y="2374349"/>
            <a:ext cx="120311" cy="1824059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766ABE5-E014-4A37-9D5C-E3AEA43118C7}"/>
              </a:ext>
            </a:extLst>
          </p:cNvPr>
          <p:cNvCxnSpPr>
            <a:cxnSpLocks/>
          </p:cNvCxnSpPr>
          <p:nvPr/>
        </p:nvCxnSpPr>
        <p:spPr>
          <a:xfrm flipV="1">
            <a:off x="7940299" y="3171319"/>
            <a:ext cx="191019" cy="6573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62E5003-C58F-4E63-B4A8-6A619C6A0AFE}"/>
              </a:ext>
            </a:extLst>
          </p:cNvPr>
          <p:cNvCxnSpPr>
            <a:cxnSpLocks/>
          </p:cNvCxnSpPr>
          <p:nvPr/>
        </p:nvCxnSpPr>
        <p:spPr>
          <a:xfrm flipV="1">
            <a:off x="10568806" y="3286906"/>
            <a:ext cx="191019" cy="6573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F61886A-A818-4BD8-83E9-DC960DCBC58F}"/>
              </a:ext>
            </a:extLst>
          </p:cNvPr>
          <p:cNvCxnSpPr>
            <a:cxnSpLocks/>
          </p:cNvCxnSpPr>
          <p:nvPr/>
        </p:nvCxnSpPr>
        <p:spPr>
          <a:xfrm flipH="1" flipV="1">
            <a:off x="9840056" y="3280776"/>
            <a:ext cx="386653" cy="66349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4D591B-0E66-474D-A569-C099260C4A59}"/>
              </a:ext>
            </a:extLst>
          </p:cNvPr>
          <p:cNvGrpSpPr/>
          <p:nvPr/>
        </p:nvGrpSpPr>
        <p:grpSpPr>
          <a:xfrm>
            <a:off x="6286501" y="1172663"/>
            <a:ext cx="5002103" cy="800235"/>
            <a:chOff x="6286501" y="1227093"/>
            <a:chExt cx="5002103" cy="80023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CEECD3-778D-42A4-B65B-28327D2F4F79}"/>
                </a:ext>
              </a:extLst>
            </p:cNvPr>
            <p:cNvSpPr/>
            <p:nvPr/>
          </p:nvSpPr>
          <p:spPr>
            <a:xfrm>
              <a:off x="8587223" y="1227093"/>
              <a:ext cx="2701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water Raman contribution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</a:t>
              </a:r>
              <a:r>
                <a:rPr lang="en-US" dirty="0" err="1">
                  <a:solidFill>
                    <a:schemeClr val="bg1"/>
                  </a:solidFill>
                </a:rPr>
                <a:t>Westberry</a:t>
              </a:r>
              <a:r>
                <a:rPr lang="en-US" dirty="0">
                  <a:solidFill>
                    <a:schemeClr val="bg1"/>
                  </a:solidFill>
                </a:rPr>
                <a:t> et al. 2013)</a:t>
              </a:r>
              <a:endParaRPr lang="en-US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0775706-7BFD-4413-ABCF-1DAC446BB2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6501" y="1442217"/>
              <a:ext cx="2333534" cy="58511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B0B3B5-5122-451D-977F-3126EE0B0EC9}"/>
              </a:ext>
            </a:extLst>
          </p:cNvPr>
          <p:cNvGrpSpPr/>
          <p:nvPr/>
        </p:nvGrpSpPr>
        <p:grpSpPr>
          <a:xfrm>
            <a:off x="2667634" y="2511812"/>
            <a:ext cx="8321960" cy="884530"/>
            <a:chOff x="2667634" y="2511812"/>
            <a:chExt cx="8321960" cy="88453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AE87244-9E02-4019-BED4-D3D6D253230C}"/>
                </a:ext>
              </a:extLst>
            </p:cNvPr>
            <p:cNvSpPr/>
            <p:nvPr/>
          </p:nvSpPr>
          <p:spPr>
            <a:xfrm>
              <a:off x="3448589" y="2511812"/>
              <a:ext cx="361412" cy="884530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68CECC-36F6-4940-B9E6-FFE863B7AE46}"/>
                </a:ext>
              </a:extLst>
            </p:cNvPr>
            <p:cNvSpPr/>
            <p:nvPr/>
          </p:nvSpPr>
          <p:spPr>
            <a:xfrm>
              <a:off x="9615806" y="2583809"/>
              <a:ext cx="361412" cy="663494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C706767-A134-4944-9442-6F2E4BA0DB82}"/>
                </a:ext>
              </a:extLst>
            </p:cNvPr>
            <p:cNvSpPr/>
            <p:nvPr/>
          </p:nvSpPr>
          <p:spPr>
            <a:xfrm>
              <a:off x="10628182" y="2594691"/>
              <a:ext cx="361412" cy="663494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1496281-BD58-4CD5-862C-338646F87E10}"/>
                </a:ext>
              </a:extLst>
            </p:cNvPr>
            <p:cNvSpPr/>
            <p:nvPr/>
          </p:nvSpPr>
          <p:spPr>
            <a:xfrm>
              <a:off x="2667634" y="2511812"/>
              <a:ext cx="670170" cy="865410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8F1776B-BADE-482C-979F-965B60CF3F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51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125"/>
    </mc:Choice>
    <mc:Fallback>
      <p:transition spd="slow" advTm="23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1" grpId="0"/>
      <p:bldP spid="14" grpId="0"/>
      <p:bldP spid="15" grpId="0"/>
      <p:bldP spid="17" grpId="0"/>
      <p:bldP spid="18" grpId="0"/>
      <p:bldP spid="8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" y="-300329"/>
            <a:ext cx="12186413" cy="715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85" y="-152400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Key aspects of ZTT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E2E8BE8F-1C5D-45A3-B8B1-F645CDEF57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1428" y="1321092"/>
                <a:ext cx="9445171" cy="49554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US" sz="3000" dirty="0">
                    <a:solidFill>
                      <a:schemeClr val="bg1"/>
                    </a:solidFill>
                  </a:rPr>
                  <a:t>Close approximation of RTE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0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Additional terms relative to simple approximations of   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>
                    <a:solidFill>
                      <a:schemeClr val="bg1"/>
                    </a:solidFill>
                  </a:rPr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𝑟𝑠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b</a:t>
                </a:r>
                <a:r>
                  <a:rPr lang="en-US" sz="3000" baseline="-250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0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/a</a:t>
                </a:r>
              </a:p>
              <a:p>
                <a:pPr marL="860425" lvl="1" indent="-282575"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Additional degrees of freedom for a more accurate solution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3000" dirty="0">
                    <a:solidFill>
                      <a:schemeClr val="bg1"/>
                    </a:solidFill>
                  </a:rPr>
                  <a:t>Unknowns are </a:t>
                </a:r>
                <a:r>
                  <a:rPr lang="en-US" sz="3000" i="1" dirty="0">
                    <a:solidFill>
                      <a:schemeClr val="bg1"/>
                    </a:solidFill>
                  </a:rPr>
                  <a:t>a, b</a:t>
                </a:r>
                <a:r>
                  <a:rPr lang="en-US" sz="3000" i="1" baseline="-25000" dirty="0">
                    <a:solidFill>
                      <a:schemeClr val="bg1"/>
                    </a:solidFill>
                  </a:rPr>
                  <a:t>b</a:t>
                </a:r>
                <a:r>
                  <a:rPr lang="en-US" sz="3000" i="1" dirty="0">
                    <a:solidFill>
                      <a:schemeClr val="bg1"/>
                    </a:solidFill>
                  </a:rPr>
                  <a:t>,</a:t>
                </a:r>
                <a:r>
                  <a:rPr lang="en-US" sz="3000" dirty="0">
                    <a:solidFill>
                      <a:schemeClr val="bg1"/>
                    </a:solidFill>
                  </a:rPr>
                  <a:t> </a:t>
                </a:r>
                <a:r>
                  <a:rPr lang="en-US" sz="30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sz="3000" baseline="-25000" dirty="0">
                    <a:solidFill>
                      <a:schemeClr val="bg1"/>
                    </a:solidFill>
                  </a:rPr>
                  <a:t>p</a:t>
                </a:r>
                <a:r>
                  <a:rPr lang="en-US" sz="3000" dirty="0">
                    <a:solidFill>
                      <a:schemeClr val="bg1"/>
                    </a:solidFill>
                  </a:rPr>
                  <a:t>(</a:t>
                </a:r>
                <a:r>
                  <a:rPr lang="en-US" sz="30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y</a:t>
                </a:r>
                <a:r>
                  <a:rPr lang="en-US" sz="3000" dirty="0">
                    <a:solidFill>
                      <a:schemeClr val="bg1"/>
                    </a:solidFill>
                  </a:rPr>
                  <a:t>)/</a:t>
                </a:r>
                <a:r>
                  <a:rPr lang="en-US" sz="3000" i="1" dirty="0" err="1">
                    <a:solidFill>
                      <a:schemeClr val="bg1"/>
                    </a:solidFill>
                  </a:rPr>
                  <a:t>b</a:t>
                </a:r>
                <a:r>
                  <a:rPr lang="en-US" sz="3000" i="1" baseline="-25000" dirty="0" err="1">
                    <a:solidFill>
                      <a:schemeClr val="bg1"/>
                    </a:solidFill>
                  </a:rPr>
                  <a:t>bp</a:t>
                </a:r>
                <a:r>
                  <a:rPr lang="en-US" sz="3000" i="1" dirty="0">
                    <a:solidFill>
                      <a:schemeClr val="bg1"/>
                    </a:solidFill>
                  </a:rPr>
                  <a:t> , </a:t>
                </a:r>
                <a:r>
                  <a:rPr lang="en-US" sz="3000" dirty="0">
                    <a:solidFill>
                      <a:schemeClr val="bg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3000" dirty="0">
                  <a:solidFill>
                    <a:schemeClr val="bg1"/>
                  </a:solidFill>
                </a:endParaRPr>
              </a:p>
              <a:p>
                <a:pPr marL="914400" lvl="1" indent="-347663"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</a:rPr>
                  <a:t>Strong performance when setting </a:t>
                </a:r>
                <a:r>
                  <a:rPr lang="en-US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p</a:t>
                </a:r>
                <a:r>
                  <a:rPr lang="en-US" dirty="0">
                    <a:solidFill>
                      <a:schemeClr val="bg1"/>
                    </a:solidFill>
                  </a:rPr>
                  <a:t>(</a:t>
                </a:r>
                <a:r>
                  <a:rPr lang="en-US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y</a:t>
                </a:r>
                <a:r>
                  <a:rPr lang="en-US" dirty="0">
                    <a:solidFill>
                      <a:schemeClr val="bg1"/>
                    </a:solidFill>
                  </a:rPr>
                  <a:t>)/</a:t>
                </a:r>
                <a:r>
                  <a:rPr lang="en-US" i="1" dirty="0" err="1">
                    <a:solidFill>
                      <a:schemeClr val="bg1"/>
                    </a:solidFill>
                  </a:rPr>
                  <a:t>b</a:t>
                </a:r>
                <a:r>
                  <a:rPr lang="en-US" i="1" baseline="-25000" dirty="0" err="1">
                    <a:solidFill>
                      <a:schemeClr val="bg1"/>
                    </a:solidFill>
                  </a:rPr>
                  <a:t>bp</a:t>
                </a:r>
                <a:r>
                  <a:rPr lang="en-US" i="1" dirty="0">
                    <a:solidFill>
                      <a:schemeClr val="bg1"/>
                    </a:solidFill>
                  </a:rPr>
                  <a:t>  </a:t>
                </a:r>
                <a:r>
                  <a:rPr lang="en-US" dirty="0">
                    <a:solidFill>
                      <a:schemeClr val="bg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as constants </a:t>
                </a:r>
              </a:p>
              <a:p>
                <a:pPr marL="914400" lvl="1" indent="-347663"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Water contribution independently considered in IOPs</a:t>
                </a:r>
              </a:p>
              <a:p>
                <a:pPr marL="285750" indent="-285750">
                  <a:lnSpc>
                    <a:spcPct val="100000"/>
                  </a:lnSpc>
                  <a:spcAft>
                    <a:spcPts val="8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Applicable to any spectral range, resolution</a:t>
                </a:r>
              </a:p>
              <a:p>
                <a:pPr marL="285750" indent="-285750">
                  <a:lnSpc>
                    <a:spcPct val="100000"/>
                  </a:lnSpc>
                  <a:spcAft>
                    <a:spcPts val="8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Readily amenable to inversion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E2E8BE8F-1C5D-45A3-B8B1-F645CDEF5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428" y="1321092"/>
                <a:ext cx="9445171" cy="4955494"/>
              </a:xfrm>
              <a:prstGeom prst="rect">
                <a:avLst/>
              </a:prstGeom>
              <a:blipFill>
                <a:blip r:embed="rId6"/>
                <a:stretch>
                  <a:fillRect l="-1291" t="-2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A017EF-F0C8-476D-B89B-6BB79C7DF2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42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74"/>
    </mc:Choice>
    <mc:Fallback>
      <p:transition spd="slow" advTm="18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" y="-300329"/>
            <a:ext cx="12186413" cy="715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85" y="-152400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Project Objectives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8BE8F-1C5D-45A3-B8B1-F645CDEF5729}"/>
              </a:ext>
            </a:extLst>
          </p:cNvPr>
          <p:cNvSpPr txBox="1">
            <a:spLocks/>
          </p:cNvSpPr>
          <p:nvPr/>
        </p:nvSpPr>
        <p:spPr>
          <a:xfrm>
            <a:off x="1426028" y="995799"/>
            <a:ext cx="8955314" cy="584662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Develop BRDF correction algorithm from ZTT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Additional validation assessments of the ZTT model, including comparisons with full hemispherical upwelling L</a:t>
            </a:r>
            <a:r>
              <a:rPr lang="en-US" sz="3000" baseline="-25000" dirty="0">
                <a:solidFill>
                  <a:schemeClr val="bg1"/>
                </a:solidFill>
              </a:rPr>
              <a:t>u</a:t>
            </a:r>
            <a:r>
              <a:rPr lang="en-US" sz="3000" dirty="0">
                <a:solidFill>
                  <a:schemeClr val="bg1"/>
                </a:solidFill>
              </a:rPr>
              <a:t>(</a:t>
            </a:r>
            <a:r>
              <a:rPr lang="en-US" sz="3000" dirty="0" err="1">
                <a:solidFill>
                  <a:schemeClr val="bg1"/>
                </a:solidFill>
              </a:rPr>
              <a:t>θ</a:t>
            </a:r>
            <a:r>
              <a:rPr lang="en-US" sz="3000" baseline="-25000" dirty="0" err="1">
                <a:solidFill>
                  <a:schemeClr val="bg1"/>
                </a:solidFill>
              </a:rPr>
              <a:t>s</a:t>
            </a:r>
            <a:r>
              <a:rPr lang="en-US" sz="3000" dirty="0" err="1">
                <a:solidFill>
                  <a:schemeClr val="bg1"/>
                </a:solidFill>
              </a:rPr>
              <a:t>,θ</a:t>
            </a:r>
            <a:r>
              <a:rPr lang="en-US" sz="3000" baseline="-25000" dirty="0" err="1">
                <a:solidFill>
                  <a:schemeClr val="bg1"/>
                </a:solidFill>
              </a:rPr>
              <a:t>v</a:t>
            </a:r>
            <a:r>
              <a:rPr lang="en-US" sz="3000" dirty="0" err="1">
                <a:solidFill>
                  <a:schemeClr val="bg1"/>
                </a:solidFill>
                <a:latin typeface="Symbol" panose="05050102010706020507" pitchFamily="18" charset="2"/>
              </a:rPr>
              <a:t>,f</a:t>
            </a:r>
            <a:r>
              <a:rPr lang="en-US" sz="3000" dirty="0">
                <a:solidFill>
                  <a:schemeClr val="bg1"/>
                </a:solidFill>
                <a:latin typeface="Symbol" panose="05050102010706020507" pitchFamily="18" charset="2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Develop ZTT inversion approach to solve for spectral absorption and backscattering and subcomponents, i.e., </a:t>
            </a:r>
            <a:r>
              <a:rPr lang="en-US" sz="3000" dirty="0" err="1">
                <a:solidFill>
                  <a:schemeClr val="bg1"/>
                </a:solidFill>
              </a:rPr>
              <a:t>aph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adg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etc</a:t>
            </a:r>
            <a:endParaRPr lang="en-US" sz="3000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Assemble and vet enhanced hyperspectral libraries of IOP subcomponents, primarily </a:t>
            </a:r>
            <a:r>
              <a:rPr lang="en-US" sz="2600" dirty="0" err="1">
                <a:solidFill>
                  <a:schemeClr val="bg1"/>
                </a:solidFill>
              </a:rPr>
              <a:t>aph</a:t>
            </a:r>
            <a:endParaRPr lang="en-US" sz="2600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Pursue improved computational approach for inversion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Assess ZTT inversion performance and quantify uncertainties for IOP products with high quality data sets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Assess ZTT inversion performance with PACE simulated data sets, including both OCI and polarimetry data as inputs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Pursue polarized version of ZTT model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Transition algorithms for operational implementation for PACE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834484-4CCD-4ACF-9D7C-00440AC730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200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009"/>
    </mc:Choice>
    <mc:Fallback>
      <p:transition spd="slow" advTm="38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8" y="108860"/>
            <a:ext cx="10515600" cy="1325563"/>
          </a:xfrm>
        </p:spPr>
        <p:txBody>
          <a:bodyPr/>
          <a:lstStyle/>
          <a:p>
            <a:r>
              <a:rPr lang="en-US" dirty="0"/>
              <a:t>Assessment of BRDF conversion with ZTT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996B9-0894-4C53-B504-F0077CBBBCB0}"/>
              </a:ext>
            </a:extLst>
          </p:cNvPr>
          <p:cNvSpPr txBox="1"/>
          <p:nvPr/>
        </p:nvSpPr>
        <p:spPr>
          <a:xfrm>
            <a:off x="3209832" y="1364795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135/45 degree 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FCD0D-6DFA-47B5-9B34-ABEA72207A05}"/>
              </a:ext>
            </a:extLst>
          </p:cNvPr>
          <p:cNvSpPr txBox="1"/>
          <p:nvPr/>
        </p:nvSpPr>
        <p:spPr>
          <a:xfrm>
            <a:off x="6836229" y="2427335"/>
            <a:ext cx="256301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21 stations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Ligurian Sea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Ligurian Sea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Monterey Bay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BIOSOPE (So. Pacific Gyre) 2004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A12CE-CA99-49D5-9ED5-2807A7A060C4}"/>
              </a:ext>
            </a:extLst>
          </p:cNvPr>
          <p:cNvSpPr/>
          <p:nvPr/>
        </p:nvSpPr>
        <p:spPr>
          <a:xfrm>
            <a:off x="9047272" y="6249182"/>
            <a:ext cx="2165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Tonizzo</a:t>
            </a:r>
            <a:r>
              <a:rPr lang="en-US" dirty="0"/>
              <a:t> et al., in prep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9992B4-4F74-4930-BE5E-FF65A405E8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6"/>
          <a:stretch/>
        </p:blipFill>
        <p:spPr bwMode="auto">
          <a:xfrm>
            <a:off x="1064248" y="1364795"/>
            <a:ext cx="5614114" cy="5384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C55DAC-18B6-4579-BC5F-562533C6F208}"/>
              </a:ext>
            </a:extLst>
          </p:cNvPr>
          <p:cNvSpPr/>
          <p:nvPr/>
        </p:nvSpPr>
        <p:spPr>
          <a:xfrm>
            <a:off x="5444856" y="1831001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526 nm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83FC42D-88C5-456F-B7F9-352DEB293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30"/>
    </mc:Choice>
    <mc:Fallback>
      <p:transition spd="slow" advTm="8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8" y="108860"/>
            <a:ext cx="10515600" cy="1325563"/>
          </a:xfrm>
        </p:spPr>
        <p:txBody>
          <a:bodyPr/>
          <a:lstStyle/>
          <a:p>
            <a:r>
              <a:rPr lang="en-US" dirty="0"/>
              <a:t>Assessment of ZTT inversion (multi-spectral)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A12CE-CA99-49D5-9ED5-2807A7A060C4}"/>
              </a:ext>
            </a:extLst>
          </p:cNvPr>
          <p:cNvSpPr/>
          <p:nvPr/>
        </p:nvSpPr>
        <p:spPr>
          <a:xfrm>
            <a:off x="9075847" y="6268232"/>
            <a:ext cx="2110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Moore et al., in prep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30DAD-357D-4E92-940C-7619A4560B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4" t="25118" r="9272" b="23423"/>
          <a:stretch/>
        </p:blipFill>
        <p:spPr>
          <a:xfrm>
            <a:off x="1539173" y="1632333"/>
            <a:ext cx="2427235" cy="1958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788293-D8A3-4DDF-808E-954859ABB922}"/>
              </a:ext>
            </a:extLst>
          </p:cNvPr>
          <p:cNvSpPr txBox="1"/>
          <p:nvPr/>
        </p:nvSpPr>
        <p:spPr>
          <a:xfrm>
            <a:off x="891776" y="216282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AFE52-A6AB-4DB2-85ED-352A217E44F6}"/>
              </a:ext>
            </a:extLst>
          </p:cNvPr>
          <p:cNvSpPr txBox="1"/>
          <p:nvPr/>
        </p:nvSpPr>
        <p:spPr>
          <a:xfrm>
            <a:off x="4593634" y="1249012"/>
            <a:ext cx="1758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SABOR 2015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CF2A59-30FC-4D4F-BFD2-C0CEA6FF5120}"/>
              </a:ext>
            </a:extLst>
          </p:cNvPr>
          <p:cNvGrpSpPr/>
          <p:nvPr/>
        </p:nvGrpSpPr>
        <p:grpSpPr>
          <a:xfrm>
            <a:off x="9653370" y="2003063"/>
            <a:ext cx="1065095" cy="975240"/>
            <a:chOff x="3955894" y="7627082"/>
            <a:chExt cx="1065095" cy="97524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61353D-12E2-470D-9460-8916C6818E49}"/>
                </a:ext>
              </a:extLst>
            </p:cNvPr>
            <p:cNvCxnSpPr>
              <a:cxnSpLocks/>
            </p:cNvCxnSpPr>
            <p:nvPr/>
          </p:nvCxnSpPr>
          <p:spPr>
            <a:xfrm>
              <a:off x="4242292" y="8449394"/>
              <a:ext cx="265672" cy="0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4FF9C71-982A-4664-8600-370A614241F0}"/>
                </a:ext>
              </a:extLst>
            </p:cNvPr>
            <p:cNvCxnSpPr>
              <a:cxnSpLocks/>
            </p:cNvCxnSpPr>
            <p:nvPr/>
          </p:nvCxnSpPr>
          <p:spPr>
            <a:xfrm>
              <a:off x="4242292" y="7998902"/>
              <a:ext cx="26567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475CE5-D85A-46D8-BD34-9760BBDACFFE}"/>
                </a:ext>
              </a:extLst>
            </p:cNvPr>
            <p:cNvCxnSpPr>
              <a:cxnSpLocks/>
            </p:cNvCxnSpPr>
            <p:nvPr/>
          </p:nvCxnSpPr>
          <p:spPr>
            <a:xfrm>
              <a:off x="4242292" y="8224489"/>
              <a:ext cx="265671" cy="0"/>
            </a:xfrm>
            <a:prstGeom prst="line">
              <a:avLst/>
            </a:prstGeom>
            <a:ln w="19050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8C4739-B659-4C55-A05D-EB09B0A7A97F}"/>
                </a:ext>
              </a:extLst>
            </p:cNvPr>
            <p:cNvSpPr txBox="1"/>
            <p:nvPr/>
          </p:nvSpPr>
          <p:spPr>
            <a:xfrm>
              <a:off x="3955894" y="7627082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a</a:t>
              </a:r>
              <a:r>
                <a:rPr lang="en-US" sz="1400" baseline="-25000" dirty="0" err="1"/>
                <a:t>ph</a:t>
              </a:r>
              <a:r>
                <a:rPr lang="en-US" sz="1400" dirty="0"/>
                <a:t> model</a:t>
              </a:r>
              <a:endParaRPr lang="en-US" sz="1400" baseline="-25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AF6C10-2F3E-4A94-9953-6826C46620A9}"/>
                </a:ext>
              </a:extLst>
            </p:cNvPr>
            <p:cNvSpPr txBox="1"/>
            <p:nvPr/>
          </p:nvSpPr>
          <p:spPr>
            <a:xfrm>
              <a:off x="4489163" y="7824137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B95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A4A0E6-7022-45C9-A396-577E6152BFFD}"/>
                </a:ext>
              </a:extLst>
            </p:cNvPr>
            <p:cNvSpPr txBox="1"/>
            <p:nvPr/>
          </p:nvSpPr>
          <p:spPr>
            <a:xfrm>
              <a:off x="4486868" y="8079579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GSM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D8097B-10BF-495B-AA42-814C590AB3E0}"/>
                </a:ext>
              </a:extLst>
            </p:cNvPr>
            <p:cNvSpPr txBox="1"/>
            <p:nvPr/>
          </p:nvSpPr>
          <p:spPr>
            <a:xfrm>
              <a:off x="4500358" y="8294545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C02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5020FB-2D45-4C63-A5BE-978FA29B9E3B}"/>
              </a:ext>
            </a:extLst>
          </p:cNvPr>
          <p:cNvCxnSpPr>
            <a:cxnSpLocks/>
          </p:cNvCxnSpPr>
          <p:nvPr/>
        </p:nvCxnSpPr>
        <p:spPr>
          <a:xfrm>
            <a:off x="9676276" y="3161295"/>
            <a:ext cx="265672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EC0E4A2-3022-419B-9470-0F82B6622698}"/>
              </a:ext>
            </a:extLst>
          </p:cNvPr>
          <p:cNvSpPr txBox="1"/>
          <p:nvPr/>
        </p:nvSpPr>
        <p:spPr>
          <a:xfrm>
            <a:off x="9915489" y="298167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GIOP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FCD0D-6DFA-47B5-9B34-ABEA72207A05}"/>
              </a:ext>
            </a:extLst>
          </p:cNvPr>
          <p:cNvSpPr txBox="1"/>
          <p:nvPr/>
        </p:nvSpPr>
        <p:spPr>
          <a:xfrm>
            <a:off x="1684191" y="4912693"/>
            <a:ext cx="48881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data sets we are working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BIOSOPE (So. Pacific gyre) 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Tonizzo</a:t>
            </a:r>
            <a:r>
              <a:rPr lang="en-US" sz="1600" dirty="0"/>
              <a:t> et al. closure data set (SORTIE+OCVAL)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NOMAD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VIIRS </a:t>
            </a:r>
            <a:r>
              <a:rPr lang="en-US" sz="1600" dirty="0" err="1"/>
              <a:t>cal</a:t>
            </a:r>
            <a:r>
              <a:rPr lang="en-US" sz="1600" dirty="0"/>
              <a:t>/</a:t>
            </a:r>
            <a:r>
              <a:rPr lang="en-US" sz="1600" dirty="0" err="1"/>
              <a:t>val</a:t>
            </a:r>
            <a:r>
              <a:rPr lang="en-US" sz="1600" dirty="0"/>
              <a:t>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Synthetic data sets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00099-3510-4747-A58E-AE554F34DBBF}"/>
              </a:ext>
            </a:extLst>
          </p:cNvPr>
          <p:cNvSpPr txBox="1"/>
          <p:nvPr/>
        </p:nvSpPr>
        <p:spPr>
          <a:xfrm>
            <a:off x="3348164" y="3903634"/>
            <a:ext cx="5495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 err="1"/>
              <a:t>b</a:t>
            </a:r>
            <a:r>
              <a:rPr lang="en-US" i="1" baseline="-25000" dirty="0" err="1"/>
              <a:t>bp</a:t>
            </a:r>
            <a:r>
              <a:rPr lang="en-US" dirty="0"/>
              <a:t>/</a:t>
            </a:r>
            <a:r>
              <a:rPr lang="en-US" i="1" dirty="0"/>
              <a:t>b</a:t>
            </a:r>
            <a:r>
              <a:rPr lang="en-US" i="1" baseline="-25000" dirty="0"/>
              <a:t>p</a:t>
            </a:r>
            <a:r>
              <a:rPr lang="en-US" dirty="0"/>
              <a:t> constant at 0.006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/>
              <a:t>p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)/</a:t>
            </a:r>
            <a:r>
              <a:rPr lang="en-US" i="1" dirty="0" err="1"/>
              <a:t>b</a:t>
            </a:r>
            <a:r>
              <a:rPr lang="en-US" i="1" baseline="-25000" dirty="0" err="1"/>
              <a:t>bp</a:t>
            </a:r>
            <a:r>
              <a:rPr lang="en-US" dirty="0"/>
              <a:t> constant after </a:t>
            </a:r>
            <a:r>
              <a:rPr lang="en-US" dirty="0" err="1"/>
              <a:t>Sullivan&amp;Twardowski</a:t>
            </a:r>
            <a:r>
              <a:rPr lang="en-US" dirty="0"/>
              <a:t> (2009)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ZTT inversion has not been optimized yet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57BA4F-80BF-4E31-8E30-2A980334CA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18" t="25118" r="8573" b="23964"/>
          <a:stretch/>
        </p:blipFill>
        <p:spPr>
          <a:xfrm>
            <a:off x="4233043" y="1684231"/>
            <a:ext cx="2425216" cy="18932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07FB68-5A00-434B-A888-03CA826CD8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583" t="24097" r="9177" b="25715"/>
          <a:stretch/>
        </p:blipFill>
        <p:spPr>
          <a:xfrm>
            <a:off x="6941960" y="1615459"/>
            <a:ext cx="2478024" cy="19811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BA604A-58E6-4FF4-8FE1-E297257D4798}"/>
              </a:ext>
            </a:extLst>
          </p:cNvPr>
          <p:cNvSpPr txBox="1"/>
          <p:nvPr/>
        </p:nvSpPr>
        <p:spPr>
          <a:xfrm>
            <a:off x="9511340" y="1690263"/>
            <a:ext cx="145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ZTT inversion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D126F-3C4A-4873-9CAB-1226280C50D1}"/>
              </a:ext>
            </a:extLst>
          </p:cNvPr>
          <p:cNvSpPr/>
          <p:nvPr/>
        </p:nvSpPr>
        <p:spPr>
          <a:xfrm>
            <a:off x="6126195" y="5066912"/>
            <a:ext cx="4356498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/>
              <a:t>Closure analyses needed on all data sets in order to parse errors associated with inversion from errors inherent to data set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279FB9-DB49-4A2E-91E5-F9B302E06E39}"/>
              </a:ext>
            </a:extLst>
          </p:cNvPr>
          <p:cNvSpPr/>
          <p:nvPr/>
        </p:nvSpPr>
        <p:spPr>
          <a:xfrm>
            <a:off x="7431877" y="3557108"/>
            <a:ext cx="1765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wavelength (nm)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3036AE-A3C7-4816-BA89-4FFE9B33354C}"/>
              </a:ext>
            </a:extLst>
          </p:cNvPr>
          <p:cNvSpPr/>
          <p:nvPr/>
        </p:nvSpPr>
        <p:spPr>
          <a:xfrm>
            <a:off x="4670997" y="3459600"/>
            <a:ext cx="1765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wavelength (nm)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EA1257-64AD-40D5-8D82-AF8C74C7D94F}"/>
              </a:ext>
            </a:extLst>
          </p:cNvPr>
          <p:cNvSpPr/>
          <p:nvPr/>
        </p:nvSpPr>
        <p:spPr>
          <a:xfrm>
            <a:off x="1947298" y="3446594"/>
            <a:ext cx="1765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wavelength (nm)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C1595-7962-4AD0-A88A-BBFAC563BEFE}"/>
              </a:ext>
            </a:extLst>
          </p:cNvPr>
          <p:cNvSpPr txBox="1"/>
          <p:nvPr/>
        </p:nvSpPr>
        <p:spPr>
          <a:xfrm>
            <a:off x="1812782" y="1696892"/>
            <a:ext cx="84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</a:t>
            </a:r>
            <a:r>
              <a:rPr lang="en-US" sz="2400" baseline="-25000" dirty="0" err="1"/>
              <a:t>bt</a:t>
            </a:r>
            <a:r>
              <a:rPr lang="en-US" sz="2400" dirty="0"/>
              <a:t>/a</a:t>
            </a:r>
            <a:r>
              <a:rPr lang="en-US" sz="2400" baseline="-25000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1FE2A3-6EC0-4C9D-B65C-F55BB948BFCF}"/>
              </a:ext>
            </a:extLst>
          </p:cNvPr>
          <p:cNvSpPr txBox="1"/>
          <p:nvPr/>
        </p:nvSpPr>
        <p:spPr>
          <a:xfrm>
            <a:off x="4553382" y="173147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</a:t>
            </a:r>
            <a:r>
              <a:rPr lang="en-US" sz="2400" baseline="-25000" dirty="0" err="1"/>
              <a:t>bp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6BEEE-6BDB-4DDC-A79A-C77CA5F995AE}"/>
              </a:ext>
            </a:extLst>
          </p:cNvPr>
          <p:cNvSpPr txBox="1"/>
          <p:nvPr/>
        </p:nvSpPr>
        <p:spPr>
          <a:xfrm>
            <a:off x="7164400" y="1688017"/>
            <a:ext cx="398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baseline="-25000" dirty="0"/>
              <a:t>t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441C9792-02A8-4EFC-BC29-28116886D0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82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186"/>
    </mc:Choice>
    <mc:Fallback>
      <p:transition spd="slow" advTm="249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" y="-300329"/>
            <a:ext cx="12186413" cy="7147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85" y="-152400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Summary Comments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8BE8F-1C5D-45A3-B8B1-F645CDEF5729}"/>
              </a:ext>
            </a:extLst>
          </p:cNvPr>
          <p:cNvSpPr txBox="1">
            <a:spLocks/>
          </p:cNvSpPr>
          <p:nvPr/>
        </p:nvSpPr>
        <p:spPr>
          <a:xfrm>
            <a:off x="1618343" y="1212232"/>
            <a:ext cx="8955314" cy="499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Looking forward  to working with PACE SAT subgroups covering inversion testing, polarimetry, phytoplankton composition, and data set consolidation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Looking forward to working with NASA OBPG on implementation 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Looking forward to in-person discussions, hopefully in the not too distant future!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B2898-570D-444B-9F4B-43E14EC712C0}"/>
              </a:ext>
            </a:extLst>
          </p:cNvPr>
          <p:cNvSpPr txBox="1"/>
          <p:nvPr/>
        </p:nvSpPr>
        <p:spPr>
          <a:xfrm>
            <a:off x="2785425" y="5110400"/>
            <a:ext cx="2788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Brush Script MT" panose="03060802040406070304" pitchFamily="66" charset="0"/>
              </a:rPr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5E27E-F6CA-41D1-A4BB-7528A5F1CD7F}"/>
              </a:ext>
            </a:extLst>
          </p:cNvPr>
          <p:cNvSpPr txBox="1"/>
          <p:nvPr/>
        </p:nvSpPr>
        <p:spPr>
          <a:xfrm>
            <a:off x="6176781" y="5075243"/>
            <a:ext cx="375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mtwardowski.@fau.edu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1D8EA0-0B75-48DC-AF95-8828583CFB5F}"/>
              </a:ext>
            </a:extLst>
          </p:cNvPr>
          <p:cNvSpPr/>
          <p:nvPr/>
        </p:nvSpPr>
        <p:spPr>
          <a:xfrm>
            <a:off x="6618120" y="5510193"/>
            <a:ext cx="2870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mooret.@fau.edu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CF6E2A-AE3D-4042-8ECB-87FC82F19A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32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59"/>
    </mc:Choice>
    <mc:Fallback>
      <p:transition spd="slow" advTm="42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16.9|95.6|24.4|1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2|110.3|4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71.9|58.8|59|41.7|34.1|26.2|6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8.4|10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5769</TotalTime>
  <Words>618</Words>
  <Application>Microsoft Office PowerPoint</Application>
  <PresentationFormat>Widescreen</PresentationFormat>
  <Paragraphs>103</Paragraphs>
  <Slides>9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Brush Script MT</vt:lpstr>
      <vt:lpstr>Calibri</vt:lpstr>
      <vt:lpstr>Calibri Light</vt:lpstr>
      <vt:lpstr>Cambria Math</vt:lpstr>
      <vt:lpstr>Symbol</vt:lpstr>
      <vt:lpstr>Wingdings</vt:lpstr>
      <vt:lpstr>Office Theme</vt:lpstr>
      <vt:lpstr>A semi-analytical ocean color model and inversion algorithm for PACE</vt:lpstr>
      <vt:lpstr>Overall Project Objective</vt:lpstr>
      <vt:lpstr>Minimum expected products for PACE</vt:lpstr>
      <vt:lpstr>ZTT (Zaneveld-Twardowski-Tonizzo) model</vt:lpstr>
      <vt:lpstr>Key aspects of ZTT model</vt:lpstr>
      <vt:lpstr>Project Objectives</vt:lpstr>
      <vt:lpstr>Assessment of BRDF conversion with ZTT</vt:lpstr>
      <vt:lpstr>Assessment of ZTT inversion (multi-spectral)</vt:lpstr>
      <vt:lpstr>Summary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semi-analytical ocean color model and inversion algorithm for PACE</dc:title>
  <dc:creator>mtwardowski</dc:creator>
  <cp:lastModifiedBy>mtwardowski</cp:lastModifiedBy>
  <cp:revision>34</cp:revision>
  <dcterms:created xsi:type="dcterms:W3CDTF">2020-05-15T16:52:11Z</dcterms:created>
  <dcterms:modified xsi:type="dcterms:W3CDTF">2020-05-19T17:01:25Z</dcterms:modified>
</cp:coreProperties>
</file>