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9" r:id="rId2"/>
    <p:sldId id="279" r:id="rId3"/>
    <p:sldId id="280" r:id="rId4"/>
    <p:sldId id="258" r:id="rId5"/>
    <p:sldId id="261" r:id="rId6"/>
    <p:sldId id="262" r:id="rId7"/>
    <p:sldId id="264" r:id="rId8"/>
    <p:sldId id="265" r:id="rId9"/>
    <p:sldId id="267" r:id="rId10"/>
    <p:sldId id="269" r:id="rId11"/>
    <p:sldId id="270" r:id="rId12"/>
    <p:sldId id="266" r:id="rId13"/>
    <p:sldId id="271" r:id="rId14"/>
    <p:sldId id="273" r:id="rId15"/>
    <p:sldId id="274" r:id="rId16"/>
    <p:sldId id="275" r:id="rId17"/>
    <p:sldId id="277" r:id="rId18"/>
    <p:sldId id="27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48"/>
    <p:restoredTop sz="94694"/>
  </p:normalViewPr>
  <p:slideViewPr>
    <p:cSldViewPr snapToGrid="0" snapToObjects="1">
      <p:cViewPr varScale="1">
        <p:scale>
          <a:sx n="128" d="100"/>
          <a:sy n="128" d="100"/>
        </p:scale>
        <p:origin x="24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4F1E15-7EB7-AC49-A903-950C35C376A7}" type="datetimeFigureOut">
              <a:rPr lang="en-US" smtClean="0"/>
              <a:t>5/20/20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CBD57E-4BA5-AD41-96A8-5DA69A018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998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12FFD-589D-A547-9496-8B0DCE4EB6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BA3E38-2E66-934C-B9AC-7E8EB3E2D3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964977-D75B-5947-9E7F-DB617D0E8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0125F-CFE2-FE44-BE29-E1C8FC936186}" type="datetimeFigureOut">
              <a:rPr lang="en-US" smtClean="0"/>
              <a:t>5/20/20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28A669-6C9D-DA4F-A8BA-9E2F8F75B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CCAC37-43A4-7A48-B997-83B520A47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45729-6FC8-3C4A-8AD3-C522FC9EE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630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2B4E0-88F2-8340-A4B3-141EE0FEE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DB9BCE-E27C-124E-A292-3ED099492E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B38BCC-7FB0-244F-9456-A570C2A4B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0125F-CFE2-FE44-BE29-E1C8FC936186}" type="datetimeFigureOut">
              <a:rPr lang="en-US" smtClean="0"/>
              <a:t>5/20/20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54CA81-98A0-7E43-991F-5C1AF50B6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067E5D-6C4E-CA49-A022-7DD360635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45729-6FC8-3C4A-8AD3-C522FC9EE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147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237810-5CE4-594A-869E-8C4642E2E8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2D46EF-8C69-2144-A3F7-BC2E8C51C1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2534D0-3691-0645-B6C7-652ECBE67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0125F-CFE2-FE44-BE29-E1C8FC936186}" type="datetimeFigureOut">
              <a:rPr lang="en-US" smtClean="0"/>
              <a:t>5/20/20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16ED14-3AA5-1F4B-AB94-A341CE845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AC1064-50F1-3641-A091-A15CB4DFA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45729-6FC8-3C4A-8AD3-C522FC9EE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99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377AA-8D62-EB4E-A30C-3704556F4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78C73-E6FB-C24B-9FB7-A9DB55790B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C4229F-78E2-AA43-923F-6C4948923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0125F-CFE2-FE44-BE29-E1C8FC936186}" type="datetimeFigureOut">
              <a:rPr lang="en-US" smtClean="0"/>
              <a:t>5/20/20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725F97-899D-A548-90AD-95AE40D7D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8B5FAB-4264-1E46-BCC3-40460BB36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45729-6FC8-3C4A-8AD3-C522FC9EE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241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C5B42-8B73-9744-B3C0-13C5AC592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2506-B378-234D-957C-273DBD0CEC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E45343-37D7-6142-A330-EBBB0C28B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0125F-CFE2-FE44-BE29-E1C8FC936186}" type="datetimeFigureOut">
              <a:rPr lang="en-US" smtClean="0"/>
              <a:t>5/20/20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88F40B-6489-7946-BB3D-1204F6A62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928441-E30A-1F4F-8440-21976C11E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45729-6FC8-3C4A-8AD3-C522FC9EE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047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44AF9-571A-7548-9879-99D9E825F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447648-6138-9045-8A29-F2F7AFCD23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E3FDB9-F895-0442-B4D9-9123763E14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2942BC-4A09-664E-8961-D5F27AB81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0125F-CFE2-FE44-BE29-E1C8FC936186}" type="datetimeFigureOut">
              <a:rPr lang="en-US" smtClean="0"/>
              <a:t>5/20/20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E07610-4156-E845-BE8B-38B30D98F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AFA97C-36F8-9748-ADEA-96A02EC50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45729-6FC8-3C4A-8AD3-C522FC9EE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748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56DE9-9017-C24A-A614-CC7DE14A8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244702-BBFF-6A46-B72A-56BDE59B1A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BA24CB-3A67-CB4A-8900-04C921C0FC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8467BC-C671-5446-B578-0494520396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6D72C9-8C91-7840-8744-3E0329A27D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A7B3CF-3325-8A4D-8D86-73F0234DF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0125F-CFE2-FE44-BE29-E1C8FC936186}" type="datetimeFigureOut">
              <a:rPr lang="en-US" smtClean="0"/>
              <a:t>5/20/20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7C9C29-8D89-2849-9D1D-04C34B551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59A4D2-6818-A449-916D-6B4D56CB2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45729-6FC8-3C4A-8AD3-C522FC9EE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780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7D1DF-CB20-4348-A8EF-CF3296077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3D012F-3C1E-E545-858B-C9EC4B1F9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0125F-CFE2-FE44-BE29-E1C8FC936186}" type="datetimeFigureOut">
              <a:rPr lang="en-US" smtClean="0"/>
              <a:t>5/20/20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6CD985-8AF4-DC44-B3EE-6D44430A4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6E2026-3B7B-8C47-850D-8EE41E28A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45729-6FC8-3C4A-8AD3-C522FC9EE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401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81EDB6-6DB0-4942-BC24-5BE26A2F4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0125F-CFE2-FE44-BE29-E1C8FC936186}" type="datetimeFigureOut">
              <a:rPr lang="en-US" smtClean="0"/>
              <a:t>5/20/20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4C74A8-F083-6845-B8CC-4CA9C68FD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FBFD06-255B-A04D-B66F-9F0A191A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45729-6FC8-3C4A-8AD3-C522FC9EE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211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9CE6A-3A8D-D64F-B814-E51AABBD4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449FD2-1B52-2A49-8648-8B7220BC1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5DBC35-E90D-EC47-9788-93EF631EC1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E0B317-DD92-E843-89EC-3E7029115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0125F-CFE2-FE44-BE29-E1C8FC936186}" type="datetimeFigureOut">
              <a:rPr lang="en-US" smtClean="0"/>
              <a:t>5/20/20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76D871-5417-894F-85F7-4BB324AFB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47B52F-3E55-B840-9BF0-DAD215BAF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45729-6FC8-3C4A-8AD3-C522FC9EE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071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7DC01-E1C7-3D45-8F8A-7B8C5617F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FCF194-D6C3-064B-967F-D65364A776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034A91-4F12-644F-BC8B-06EEFF19C8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89D6E0-317B-3642-B986-23FDD0D59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0125F-CFE2-FE44-BE29-E1C8FC936186}" type="datetimeFigureOut">
              <a:rPr lang="en-US" smtClean="0"/>
              <a:t>5/20/20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495B37-ED53-374D-9BCA-99C20470D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5F855B-E07E-C444-B8DA-A66079CB8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45729-6FC8-3C4A-8AD3-C522FC9EE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479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C6AE31-4D70-3342-9121-98EBB07E6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90CD91-D83C-994B-8DF3-7B8363EE47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C8952C-C14E-6546-8507-489A51F307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00125F-CFE2-FE44-BE29-E1C8FC936186}" type="datetimeFigureOut">
              <a:rPr lang="en-US" smtClean="0"/>
              <a:t>5/20/20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0920E-74EB-6F40-B9AB-5BA04B7559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006706-9567-7E40-8617-5CCC7DEEBE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45729-6FC8-3C4A-8AD3-C522FC9EE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889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microsoft.com/office/2007/relationships/media" Target="../media/media10.m4a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1.m4a"/><Relationship Id="rId1" Type="http://schemas.openxmlformats.org/officeDocument/2006/relationships/audio" Target="NULL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2.m4a"/><Relationship Id="rId1" Type="http://schemas.openxmlformats.org/officeDocument/2006/relationships/audio" Target="NULL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3.m4a"/><Relationship Id="rId1" Type="http://schemas.openxmlformats.org/officeDocument/2006/relationships/audio" Target="NULL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4.m4a"/><Relationship Id="rId1" Type="http://schemas.openxmlformats.org/officeDocument/2006/relationships/audio" Target="NULL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5.m4a"/><Relationship Id="rId1" Type="http://schemas.openxmlformats.org/officeDocument/2006/relationships/audio" Target="NULL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6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microsoft.com/office/2007/relationships/media" Target="../media/media17.m4a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8.m4a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5" Type="http://schemas.openxmlformats.org/officeDocument/2006/relationships/image" Target="../media/image30.png"/><Relationship Id="rId4" Type="http://schemas.openxmlformats.org/officeDocument/2006/relationships/image" Target="../media/image29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jpg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6" Type="http://schemas.openxmlformats.org/officeDocument/2006/relationships/image" Target="../media/image6.jpeg"/><Relationship Id="rId11" Type="http://schemas.openxmlformats.org/officeDocument/2006/relationships/image" Target="../media/image1.pn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4a"/><Relationship Id="rId1" Type="http://schemas.openxmlformats.org/officeDocument/2006/relationships/audio" Target="NULL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microsoft.com/office/2007/relationships/media" Target="../media/media6.m4a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m4a"/><Relationship Id="rId1" Type="http://schemas.openxmlformats.org/officeDocument/2006/relationships/audio" Target="NULL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8.m4a"/><Relationship Id="rId1" Type="http://schemas.openxmlformats.org/officeDocument/2006/relationships/audio" Target="NULL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1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microsoft.com/office/2007/relationships/media" Target="../media/media9.m4a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5445C6-DD42-4979-86FF-03730E8C6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734" y="321733"/>
            <a:ext cx="11573488" cy="621453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127000" cap="sq" cmpd="thinThick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730051-9686-5042-870F-8FA47765CE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840037"/>
          </a:xfrm>
        </p:spPr>
        <p:txBody>
          <a:bodyPr>
            <a:normAutofit/>
          </a:bodyPr>
          <a:lstStyle/>
          <a:p>
            <a:r>
              <a:rPr lang="en-US" sz="5800"/>
              <a:t>Remote sensing of cloud properties using</a:t>
            </a:r>
            <a:br>
              <a:rPr lang="en-US" sz="5800"/>
            </a:br>
            <a:r>
              <a:rPr lang="en-US" sz="5800"/>
              <a:t>PACE SPEXone and HARP-2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2B7264-3165-694A-9DC7-95EA7D8F29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6436"/>
            <a:ext cx="9144000" cy="1600818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PI: Bastiaan van Diedenhoven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5000665-DFC7-417E-8FD7-516A0F15C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4109417"/>
            <a:ext cx="2743200" cy="0"/>
          </a:xfrm>
          <a:prstGeom prst="line">
            <a:avLst/>
          </a:prstGeom>
          <a:ln w="1270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C4B45189-B7D9-1245-9268-3A4CA49A97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94.1721"/>
                  <p14:fade in="5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7114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4002"/>
    </mc:Choice>
    <mc:Fallback xmlns="">
      <p:transition spd="slow" advTm="24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4EE8D-F687-164C-84ED-88177134B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Ice clouds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1AA38-BD14-604B-ACD1-C74110D6CF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854" y="1603203"/>
            <a:ext cx="3877964" cy="5078200"/>
          </a:xfrm>
        </p:spPr>
        <p:txBody>
          <a:bodyPr/>
          <a:lstStyle/>
          <a:p>
            <a:r>
              <a:rPr lang="en-US" dirty="0"/>
              <a:t>Ice crystals large &gt; geometric optics approximations &gt; phase matrix size invariant</a:t>
            </a:r>
          </a:p>
          <a:p>
            <a:r>
              <a:rPr lang="en-US" dirty="0"/>
              <a:t>Ice crystal </a:t>
            </a:r>
            <a:r>
              <a:rPr lang="en-US" b="1" dirty="0"/>
              <a:t>shape</a:t>
            </a:r>
            <a:r>
              <a:rPr lang="en-US" dirty="0"/>
              <a:t> inferred from polarized reflectance</a:t>
            </a:r>
          </a:p>
          <a:p>
            <a:pPr lvl="1"/>
            <a:r>
              <a:rPr lang="en-US" b="1" dirty="0"/>
              <a:t>Aspect ratio</a:t>
            </a:r>
            <a:r>
              <a:rPr lang="en-US" dirty="0"/>
              <a:t> (top)</a:t>
            </a:r>
          </a:p>
          <a:p>
            <a:pPr lvl="1"/>
            <a:r>
              <a:rPr lang="en-US" dirty="0"/>
              <a:t>Roughness or distortion (bottom)</a:t>
            </a:r>
          </a:p>
          <a:p>
            <a:r>
              <a:rPr lang="en-US" dirty="0"/>
              <a:t>Reduced degrees of freedom!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428CDC-09DA-D74B-8DA2-65033E5611F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9101"/>
          <a:stretch>
            <a:fillRect/>
          </a:stretch>
        </p:blipFill>
        <p:spPr>
          <a:xfrm>
            <a:off x="4901111" y="4298628"/>
            <a:ext cx="2933072" cy="2079432"/>
          </a:xfrm>
          <a:prstGeom prst="rect">
            <a:avLst/>
          </a:prstGeom>
          <a:ln>
            <a:solidFill>
              <a:srgbClr val="80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0E4364-CF6A-C844-A869-806A3A89B2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59" t="1663" r="48182" b="-1663"/>
          <a:stretch/>
        </p:blipFill>
        <p:spPr>
          <a:xfrm>
            <a:off x="7860309" y="573429"/>
            <a:ext cx="4145691" cy="613410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5AAA22-4D13-D84C-A6DE-2CE9679A97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1296" y="762398"/>
            <a:ext cx="2786434" cy="2240294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40659E4-4418-A548-8658-41F38731C576}"/>
              </a:ext>
            </a:extLst>
          </p:cNvPr>
          <p:cNvSpPr txBox="1"/>
          <p:nvPr/>
        </p:nvSpPr>
        <p:spPr>
          <a:xfrm>
            <a:off x="9755613" y="54316"/>
            <a:ext cx="2323071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van Diedenhoven et al., AMT, 2012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0C42B6C4-60C5-F54A-8E80-649DD6E8F32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56.5161000000001" end="796.605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8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29"/>
    </mc:Choice>
    <mc:Fallback xmlns="">
      <p:transition spd="slow" advTm="28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4EE8D-F687-164C-84ED-88177134B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Ice clouds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1AA38-BD14-604B-ACD1-C74110D6CF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853" y="1603203"/>
            <a:ext cx="4932405" cy="5078200"/>
          </a:xfrm>
        </p:spPr>
        <p:txBody>
          <a:bodyPr/>
          <a:lstStyle/>
          <a:p>
            <a:r>
              <a:rPr lang="en-US" dirty="0"/>
              <a:t>Algorithm applied to RSP and POLDER available</a:t>
            </a:r>
          </a:p>
          <a:p>
            <a:r>
              <a:rPr lang="en-US" dirty="0"/>
              <a:t>Explore using similar approach as for liquid clouds (only using P</a:t>
            </a:r>
            <a:r>
              <a:rPr lang="en-US" baseline="-25000" dirty="0"/>
              <a:t>12</a:t>
            </a:r>
            <a:r>
              <a:rPr lang="en-US" dirty="0"/>
              <a:t>)</a:t>
            </a:r>
          </a:p>
          <a:p>
            <a:r>
              <a:rPr lang="en-US" dirty="0"/>
              <a:t>Ice crystals shape constraints scattering properties &gt; crucial for ice cloud optical thickness and effective radius from OCI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826C76-0321-C242-B2A6-EBB4496F4B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252"/>
          <a:stretch/>
        </p:blipFill>
        <p:spPr>
          <a:xfrm>
            <a:off x="6096000" y="236579"/>
            <a:ext cx="5668908" cy="6444823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135636-DDE2-EE4D-B699-A3C54971E470}"/>
              </a:ext>
            </a:extLst>
          </p:cNvPr>
          <p:cNvSpPr txBox="1"/>
          <p:nvPr/>
        </p:nvSpPr>
        <p:spPr>
          <a:xfrm>
            <a:off x="3859428" y="5975090"/>
            <a:ext cx="2323071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van Diedenhoven et al., JGR, 2020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AAF245A7-AF6A-3C40-ADB1-EECDE720E32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6.057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91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328"/>
    </mc:Choice>
    <mc:Fallback xmlns="">
      <p:transition spd="slow" advTm="55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3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252E8-A942-C84A-8E35-411156503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Cloud top phase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C381E0-A797-4D47-A7C3-99E50B5C97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356" y="1579478"/>
            <a:ext cx="5414319" cy="4351338"/>
          </a:xfrm>
        </p:spPr>
        <p:txBody>
          <a:bodyPr/>
          <a:lstStyle/>
          <a:p>
            <a:r>
              <a:rPr lang="en-US" dirty="0"/>
              <a:t>If </a:t>
            </a:r>
            <a:r>
              <a:rPr lang="en-US" dirty="0" err="1"/>
              <a:t>cloudbow</a:t>
            </a:r>
            <a:r>
              <a:rPr lang="en-US" dirty="0"/>
              <a:t> detected &gt; liquid in cloud top!</a:t>
            </a:r>
          </a:p>
          <a:p>
            <a:r>
              <a:rPr lang="en-US" dirty="0"/>
              <a:t>“Liquid index” quantifying deviation of observed polarized </a:t>
            </a:r>
            <a:r>
              <a:rPr lang="en-US" dirty="0" err="1"/>
              <a:t>reflectances</a:t>
            </a:r>
            <a:r>
              <a:rPr lang="en-US" dirty="0"/>
              <a:t> 125˚-155˚ from straight line (van Diedenhoven, JAS, 2012)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B6DA39E-81D1-104B-BEFE-A02B77BBA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790" y="518984"/>
            <a:ext cx="6239021" cy="582003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81B581-7101-0547-9FA3-C7570FE2B9AA}"/>
              </a:ext>
            </a:extLst>
          </p:cNvPr>
          <p:cNvSpPr txBox="1"/>
          <p:nvPr/>
        </p:nvSpPr>
        <p:spPr>
          <a:xfrm>
            <a:off x="10673830" y="954453"/>
            <a:ext cx="1253071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/>
              <a:t>Parol</a:t>
            </a:r>
            <a:r>
              <a:rPr lang="en-US" dirty="0"/>
              <a:t> et al.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A666D5-7471-4147-BBA2-01ED6229E387}"/>
              </a:ext>
            </a:extLst>
          </p:cNvPr>
          <p:cNvSpPr txBox="1"/>
          <p:nvPr/>
        </p:nvSpPr>
        <p:spPr>
          <a:xfrm>
            <a:off x="7733211" y="2429691"/>
            <a:ext cx="966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Ice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F42566-E129-4243-AA9E-D696D70AA164}"/>
              </a:ext>
            </a:extLst>
          </p:cNvPr>
          <p:cNvSpPr txBox="1"/>
          <p:nvPr/>
        </p:nvSpPr>
        <p:spPr>
          <a:xfrm>
            <a:off x="8696630" y="1287090"/>
            <a:ext cx="1754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Liquid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06F96C16-7E7B-A64E-BB40-13D4754725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07.017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39157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82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76"/>
    </mc:Choice>
    <mc:Fallback xmlns="">
      <p:transition spd="slow" advTm="52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65D54-4927-7841-872B-3B27774E1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4485"/>
            <a:ext cx="10515600" cy="1325563"/>
          </a:xfrm>
        </p:spPr>
        <p:txBody>
          <a:bodyPr/>
          <a:lstStyle/>
          <a:p>
            <a:r>
              <a:rPr lang="en-US" dirty="0"/>
              <a:t>Multi-angle optical thickness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C7142E-F809-B842-99C5-07D105EC95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486" y="1417851"/>
            <a:ext cx="10259198" cy="4351338"/>
          </a:xfrm>
        </p:spPr>
        <p:txBody>
          <a:bodyPr/>
          <a:lstStyle/>
          <a:p>
            <a:r>
              <a:rPr lang="en-US" dirty="0"/>
              <a:t>Optical thickness retrievals retrieved independently from each HARP-2 and </a:t>
            </a:r>
            <a:r>
              <a:rPr lang="en-US" dirty="0" err="1"/>
              <a:t>SPEXone</a:t>
            </a:r>
            <a:r>
              <a:rPr lang="en-US" dirty="0"/>
              <a:t> viewing angle</a:t>
            </a:r>
          </a:p>
          <a:p>
            <a:r>
              <a:rPr lang="en-US" dirty="0"/>
              <a:t>Variation contains information on cloud inhomogeneity (Liang et al. 2009)</a:t>
            </a:r>
          </a:p>
          <a:p>
            <a:r>
              <a:rPr lang="en-US" dirty="0"/>
              <a:t>Aim for algorithm consistency with OCI retrievals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95D734-228D-9748-857B-69B1EA4705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2553" y="3772093"/>
            <a:ext cx="8939084" cy="2951226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9D8CF1DD-2F76-5546-8022-001F532F457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4.9652" end="471.338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87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776"/>
    </mc:Choice>
    <mc:Fallback xmlns="">
      <p:transition spd="slow" advTm="100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11C9C-37E5-1743-8A77-FC566ACFE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743" y="240570"/>
            <a:ext cx="10888362" cy="1325563"/>
          </a:xfrm>
        </p:spPr>
        <p:txBody>
          <a:bodyPr>
            <a:normAutofit/>
          </a:bodyPr>
          <a:lstStyle/>
          <a:p>
            <a:r>
              <a:rPr lang="en-US" dirty="0" err="1"/>
              <a:t>SPEXone</a:t>
            </a:r>
            <a:r>
              <a:rPr lang="en-US" dirty="0"/>
              <a:t> cloud top pressure and cloud fraction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D58AB-67CE-CA43-B9AE-4F4E1CA44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6133"/>
            <a:ext cx="10515600" cy="4667250"/>
          </a:xfrm>
        </p:spPr>
        <p:txBody>
          <a:bodyPr/>
          <a:lstStyle/>
          <a:p>
            <a:r>
              <a:rPr lang="en-US" dirty="0"/>
              <a:t>Based on simple polarized radiative transfer in </a:t>
            </a:r>
          </a:p>
          <a:p>
            <a:pPr lvl="1"/>
            <a:r>
              <a:rPr lang="en-US" sz="2800" dirty="0"/>
              <a:t>O</a:t>
            </a:r>
            <a:r>
              <a:rPr lang="en-US" sz="2800" baseline="-25000" dirty="0"/>
              <a:t>2</a:t>
            </a:r>
            <a:r>
              <a:rPr lang="en-US" sz="2800" dirty="0"/>
              <a:t> A band</a:t>
            </a:r>
          </a:p>
          <a:p>
            <a:pPr lvl="1"/>
            <a:r>
              <a:rPr lang="en-US" sz="2800" dirty="0"/>
              <a:t>UV (Rayleigh scattering)</a:t>
            </a:r>
          </a:p>
          <a:p>
            <a:r>
              <a:rPr lang="en-US" dirty="0"/>
              <a:t>Different terms in equations below are constrained or negligible in O</a:t>
            </a:r>
            <a:r>
              <a:rPr lang="en-US" baseline="-25000" dirty="0"/>
              <a:t>2</a:t>
            </a:r>
            <a:r>
              <a:rPr lang="en-US" dirty="0"/>
              <a:t> band and UV regions, leaving cloud fraction </a:t>
            </a:r>
            <a:r>
              <a:rPr lang="en-US" i="1" dirty="0"/>
              <a:t>f</a:t>
            </a:r>
            <a:r>
              <a:rPr lang="en-US" i="1" baseline="-25000" dirty="0"/>
              <a:t>c</a:t>
            </a:r>
            <a:r>
              <a:rPr lang="en-US" dirty="0"/>
              <a:t> and cloud top pressure </a:t>
            </a:r>
            <a:r>
              <a:rPr lang="en-US" i="1" dirty="0"/>
              <a:t>P</a:t>
            </a:r>
            <a:r>
              <a:rPr lang="en-US" dirty="0"/>
              <a:t> as only unknows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1A18B1-31ED-024A-83CA-A6C63160C2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074" y="4168775"/>
            <a:ext cx="11315700" cy="2324100"/>
          </a:xfrm>
          <a:prstGeom prst="rect">
            <a:avLst/>
          </a:prstGeom>
          <a:effectLst>
            <a:softEdge rad="1397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3E0B35C-2CF2-3445-8F3B-9F62F091AF76}"/>
              </a:ext>
            </a:extLst>
          </p:cNvPr>
          <p:cNvSpPr txBox="1"/>
          <p:nvPr/>
        </p:nvSpPr>
        <p:spPr>
          <a:xfrm>
            <a:off x="9727855" y="4168775"/>
            <a:ext cx="2323071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cf. van Diedenhoven et al., JGR, 2007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A9317E45-1C00-6A46-B2E7-92D2BB54876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94.844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75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109"/>
    </mc:Choice>
    <mc:Fallback xmlns="">
      <p:transition spd="slow" advTm="79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24B48-E71D-6D4D-85AA-4C7853A9C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266" y="263203"/>
            <a:ext cx="4942706" cy="1325563"/>
          </a:xfrm>
        </p:spPr>
        <p:txBody>
          <a:bodyPr/>
          <a:lstStyle/>
          <a:p>
            <a:r>
              <a:rPr lang="en-US" dirty="0" err="1"/>
              <a:t>SPEXone</a:t>
            </a:r>
            <a:r>
              <a:rPr lang="en-US" dirty="0"/>
              <a:t> cloud physical thickness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93BA74-686B-E248-AA74-43D2D79A7C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016" y="1825625"/>
            <a:ext cx="6252519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</a:t>
            </a:r>
            <a:r>
              <a:rPr lang="en-US" baseline="-25000" dirty="0"/>
              <a:t>2</a:t>
            </a:r>
            <a:r>
              <a:rPr lang="en-US" dirty="0"/>
              <a:t> A band absorption for fully cloud-covered pixels:</a:t>
            </a:r>
          </a:p>
          <a:p>
            <a:pPr lvl="1"/>
            <a:r>
              <a:rPr lang="en-US" dirty="0"/>
              <a:t>Polarized light does not penetrate clouds &gt; sensitive to cloud top</a:t>
            </a:r>
          </a:p>
          <a:p>
            <a:pPr lvl="1"/>
            <a:r>
              <a:rPr lang="en-US" dirty="0"/>
              <a:t>Total light penetrates cloud &gt; sensitive to cloud top </a:t>
            </a:r>
            <a:r>
              <a:rPr lang="en-US" i="1" dirty="0"/>
              <a:t>and</a:t>
            </a:r>
            <a:r>
              <a:rPr lang="en-US" dirty="0"/>
              <a:t> thickness</a:t>
            </a:r>
          </a:p>
          <a:p>
            <a:r>
              <a:rPr lang="en-US" dirty="0"/>
              <a:t>Needs polarized </a:t>
            </a:r>
            <a:r>
              <a:rPr lang="en-US" dirty="0" err="1"/>
              <a:t>reflectances</a:t>
            </a:r>
            <a:r>
              <a:rPr lang="en-US" dirty="0"/>
              <a:t> on high spectral resolution, which may be possible from </a:t>
            </a:r>
            <a:r>
              <a:rPr lang="en-US" dirty="0" err="1"/>
              <a:t>SPEXone</a:t>
            </a:r>
            <a:r>
              <a:rPr lang="en-US" dirty="0"/>
              <a:t> (van </a:t>
            </a:r>
            <a:r>
              <a:rPr lang="en-US" dirty="0" err="1"/>
              <a:t>Harten</a:t>
            </a:r>
            <a:r>
              <a:rPr lang="en-US" dirty="0"/>
              <a:t> et al. 2014)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EC11EBC-0FF0-F74E-B8BE-81514511D424}"/>
              </a:ext>
            </a:extLst>
          </p:cNvPr>
          <p:cNvSpPr/>
          <p:nvPr/>
        </p:nvSpPr>
        <p:spPr>
          <a:xfrm>
            <a:off x="7895968" y="3583459"/>
            <a:ext cx="2755556" cy="6919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1ACD1F4-9B36-F249-9B24-B5F0B76CB89F}"/>
              </a:ext>
            </a:extLst>
          </p:cNvPr>
          <p:cNvCxnSpPr>
            <a:cxnSpLocks/>
          </p:cNvCxnSpPr>
          <p:nvPr/>
        </p:nvCxnSpPr>
        <p:spPr>
          <a:xfrm flipH="1">
            <a:off x="9419969" y="1309816"/>
            <a:ext cx="1293340" cy="2273643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Satellite technology cartoon Royalty Free Vector Image">
            <a:extLst>
              <a:ext uri="{FF2B5EF4-FFF2-40B4-BE49-F238E27FC236}">
                <a16:creationId xmlns:a16="http://schemas.microsoft.com/office/drawing/2014/main" id="{465C4CBA-D777-774F-8449-6B0FAA57DB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60"/>
          <a:stretch/>
        </p:blipFill>
        <p:spPr bwMode="auto">
          <a:xfrm rot="15676725">
            <a:off x="6357719" y="-29010"/>
            <a:ext cx="2326503" cy="230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8774EC9-A649-A74B-9093-A5C093D59859}"/>
              </a:ext>
            </a:extLst>
          </p:cNvPr>
          <p:cNvCxnSpPr>
            <a:cxnSpLocks/>
          </p:cNvCxnSpPr>
          <p:nvPr/>
        </p:nvCxnSpPr>
        <p:spPr>
          <a:xfrm flipH="1" flipV="1">
            <a:off x="8454260" y="2208447"/>
            <a:ext cx="819486" cy="1306083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1CB7D33-FB2E-6A48-9CD9-FD31E59577CF}"/>
              </a:ext>
            </a:extLst>
          </p:cNvPr>
          <p:cNvCxnSpPr>
            <a:cxnSpLocks/>
          </p:cNvCxnSpPr>
          <p:nvPr/>
        </p:nvCxnSpPr>
        <p:spPr>
          <a:xfrm flipH="1">
            <a:off x="9942833" y="1354031"/>
            <a:ext cx="1293340" cy="2273643"/>
          </a:xfrm>
          <a:prstGeom prst="straightConnector1">
            <a:avLst/>
          </a:prstGeom>
          <a:ln w="635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B886C35-A50A-5D4E-B819-70B4940A7CBD}"/>
              </a:ext>
            </a:extLst>
          </p:cNvPr>
          <p:cNvCxnSpPr>
            <a:cxnSpLocks/>
          </p:cNvCxnSpPr>
          <p:nvPr/>
        </p:nvCxnSpPr>
        <p:spPr>
          <a:xfrm>
            <a:off x="9942833" y="3696603"/>
            <a:ext cx="354346" cy="304691"/>
          </a:xfrm>
          <a:prstGeom prst="straightConnector1">
            <a:avLst/>
          </a:prstGeom>
          <a:ln w="635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663FEC1-DC38-E54F-AF56-FF0C4858FB93}"/>
              </a:ext>
            </a:extLst>
          </p:cNvPr>
          <p:cNvCxnSpPr>
            <a:cxnSpLocks/>
          </p:cNvCxnSpPr>
          <p:nvPr/>
        </p:nvCxnSpPr>
        <p:spPr>
          <a:xfrm flipH="1">
            <a:off x="9881049" y="4070223"/>
            <a:ext cx="238957" cy="205215"/>
          </a:xfrm>
          <a:prstGeom prst="straightConnector1">
            <a:avLst/>
          </a:prstGeom>
          <a:ln w="635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7C116D3-D0C6-C74C-9BCF-78D5CD9CCC23}"/>
              </a:ext>
            </a:extLst>
          </p:cNvPr>
          <p:cNvCxnSpPr>
            <a:cxnSpLocks/>
          </p:cNvCxnSpPr>
          <p:nvPr/>
        </p:nvCxnSpPr>
        <p:spPr>
          <a:xfrm flipH="1" flipV="1">
            <a:off x="9537297" y="3848948"/>
            <a:ext cx="343752" cy="426491"/>
          </a:xfrm>
          <a:prstGeom prst="straightConnector1">
            <a:avLst/>
          </a:prstGeom>
          <a:ln w="635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8F8C464-0E92-464A-BCB1-4FEAE031DCD2}"/>
              </a:ext>
            </a:extLst>
          </p:cNvPr>
          <p:cNvCxnSpPr>
            <a:cxnSpLocks/>
          </p:cNvCxnSpPr>
          <p:nvPr/>
        </p:nvCxnSpPr>
        <p:spPr>
          <a:xfrm flipH="1">
            <a:off x="9181130" y="3878563"/>
            <a:ext cx="354108" cy="221274"/>
          </a:xfrm>
          <a:prstGeom prst="straightConnector1">
            <a:avLst/>
          </a:prstGeom>
          <a:ln w="635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6FBBA71-7E66-5944-BB10-5E3BE6AAB70B}"/>
              </a:ext>
            </a:extLst>
          </p:cNvPr>
          <p:cNvCxnSpPr>
            <a:cxnSpLocks/>
          </p:cNvCxnSpPr>
          <p:nvPr/>
        </p:nvCxnSpPr>
        <p:spPr>
          <a:xfrm flipH="1" flipV="1">
            <a:off x="8919814" y="3928511"/>
            <a:ext cx="332397" cy="236290"/>
          </a:xfrm>
          <a:prstGeom prst="straightConnector1">
            <a:avLst/>
          </a:prstGeom>
          <a:ln w="635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C3C8FE2-FD9E-6048-96E4-ABED334B4357}"/>
              </a:ext>
            </a:extLst>
          </p:cNvPr>
          <p:cNvCxnSpPr>
            <a:cxnSpLocks/>
          </p:cNvCxnSpPr>
          <p:nvPr/>
        </p:nvCxnSpPr>
        <p:spPr>
          <a:xfrm flipH="1" flipV="1">
            <a:off x="8154169" y="2304821"/>
            <a:ext cx="817310" cy="1280201"/>
          </a:xfrm>
          <a:prstGeom prst="straightConnector1">
            <a:avLst/>
          </a:prstGeom>
          <a:ln w="635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F82A891-CDAF-A248-AC71-4BE34A8AAEA1}"/>
              </a:ext>
            </a:extLst>
          </p:cNvPr>
          <p:cNvCxnSpPr>
            <a:cxnSpLocks/>
          </p:cNvCxnSpPr>
          <p:nvPr/>
        </p:nvCxnSpPr>
        <p:spPr>
          <a:xfrm flipV="1">
            <a:off x="8919814" y="3611926"/>
            <a:ext cx="47898" cy="304690"/>
          </a:xfrm>
          <a:prstGeom prst="straightConnector1">
            <a:avLst/>
          </a:prstGeom>
          <a:ln w="635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979AFBE-BA5C-CF4F-A603-5CA7317FF5A0}"/>
              </a:ext>
            </a:extLst>
          </p:cNvPr>
          <p:cNvSpPr txBox="1"/>
          <p:nvPr/>
        </p:nvSpPr>
        <p:spPr>
          <a:xfrm>
            <a:off x="8919814" y="4901853"/>
            <a:ext cx="2427514" cy="64633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cf. Sinclair et al., RSE, 2019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C61728-D237-E448-9612-F9772036CB72}"/>
              </a:ext>
            </a:extLst>
          </p:cNvPr>
          <p:cNvSpPr txBox="1"/>
          <p:nvPr/>
        </p:nvSpPr>
        <p:spPr>
          <a:xfrm>
            <a:off x="9283810" y="1265601"/>
            <a:ext cx="12556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Polarized light path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6CD03B9-157A-6341-BF31-545F0B8F4F3C}"/>
              </a:ext>
            </a:extLst>
          </p:cNvPr>
          <p:cNvSpPr txBox="1"/>
          <p:nvPr/>
        </p:nvSpPr>
        <p:spPr>
          <a:xfrm>
            <a:off x="10882185" y="743769"/>
            <a:ext cx="12556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Total light path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426D9E9D-1A33-A244-9262-6787D31F760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21.48" end="553.007500000000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54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119"/>
    </mc:Choice>
    <mc:Fallback xmlns="">
      <p:transition spd="slow" advTm="72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4000">
              <a:srgbClr val="E9EFF8"/>
            </a:gs>
            <a:gs pos="31000">
              <a:schemeClr val="accent1">
                <a:lumMod val="5000"/>
                <a:lumOff val="95000"/>
              </a:schemeClr>
            </a:gs>
            <a:gs pos="55000">
              <a:schemeClr val="accent1">
                <a:lumMod val="20000"/>
                <a:lumOff val="80000"/>
              </a:schemeClr>
            </a:gs>
            <a:gs pos="93000">
              <a:schemeClr val="accent1">
                <a:lumMod val="20000"/>
                <a:lumOff val="80000"/>
              </a:schemeClr>
            </a:gs>
            <a:gs pos="99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5D3AB-1829-C649-8E67-0DA90A534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875" y="2011996"/>
            <a:ext cx="10515600" cy="1325563"/>
          </a:xfrm>
        </p:spPr>
        <p:txBody>
          <a:bodyPr/>
          <a:lstStyle/>
          <a:p>
            <a:r>
              <a:rPr lang="en-US" dirty="0"/>
              <a:t>Evaluation: Simulated measurements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C3265-03E8-184A-A223-FCFBC499B1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3043644"/>
            <a:ext cx="10787743" cy="3762103"/>
          </a:xfrm>
        </p:spPr>
        <p:txBody>
          <a:bodyPr>
            <a:normAutofit/>
          </a:bodyPr>
          <a:lstStyle/>
          <a:p>
            <a:r>
              <a:rPr lang="en-US" dirty="0"/>
              <a:t>Simulations based on available large-eddy simulations (LES) of various cloudy scenes with domains on the order of 10-100 km.</a:t>
            </a:r>
          </a:p>
          <a:p>
            <a:r>
              <a:rPr lang="en-US" dirty="0"/>
              <a:t>1D (Doubling-Adding) and 3D (MSCART) vector radiative transfer</a:t>
            </a:r>
          </a:p>
          <a:p>
            <a:r>
              <a:rPr lang="en-US" dirty="0"/>
              <a:t>Investigate:</a:t>
            </a:r>
          </a:p>
          <a:p>
            <a:pPr lvl="1"/>
            <a:r>
              <a:rPr lang="en-US" dirty="0"/>
              <a:t>Errors from collocating multiple views to surface instead of cloud top</a:t>
            </a:r>
          </a:p>
          <a:p>
            <a:pPr lvl="1"/>
            <a:r>
              <a:rPr lang="en-US" dirty="0"/>
              <a:t>Inhomogeneity within polarimeters’ FOV</a:t>
            </a:r>
          </a:p>
          <a:p>
            <a:pPr lvl="1"/>
            <a:r>
              <a:rPr lang="en-US" dirty="0"/>
              <a:t>Multi-angle cloud optical thickness</a:t>
            </a:r>
          </a:p>
          <a:p>
            <a:pPr lvl="1"/>
            <a:r>
              <a:rPr lang="en-US" dirty="0"/>
              <a:t>Cloud top height, thickness and fraction retrievals (3D VRT in O</a:t>
            </a:r>
            <a:r>
              <a:rPr lang="en-US" baseline="-25000" dirty="0"/>
              <a:t>2</a:t>
            </a:r>
            <a:r>
              <a:rPr lang="en-US" dirty="0"/>
              <a:t> A band and UV)</a:t>
            </a:r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35E3F41-1E59-A64B-9179-590B3E249F38}"/>
              </a:ext>
            </a:extLst>
          </p:cNvPr>
          <p:cNvSpPr txBox="1">
            <a:spLocks/>
          </p:cNvSpPr>
          <p:nvPr/>
        </p:nvSpPr>
        <p:spPr>
          <a:xfrm>
            <a:off x="354875" y="3950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Evaluation: Available data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4C17091-4C59-C747-8245-FDD9DAC77D93}"/>
              </a:ext>
            </a:extLst>
          </p:cNvPr>
          <p:cNvSpPr txBox="1">
            <a:spLocks/>
          </p:cNvSpPr>
          <p:nvPr/>
        </p:nvSpPr>
        <p:spPr>
          <a:xfrm>
            <a:off x="838200" y="1068046"/>
            <a:ext cx="10515600" cy="37621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Aim for flexible algorithm that can also be applied to RSP, </a:t>
            </a:r>
            <a:r>
              <a:rPr lang="en-US" dirty="0" err="1"/>
              <a:t>airHARP</a:t>
            </a:r>
            <a:r>
              <a:rPr lang="en-US" dirty="0"/>
              <a:t>, </a:t>
            </a:r>
            <a:r>
              <a:rPr lang="en-US" dirty="0" err="1"/>
              <a:t>SPEXairborne</a:t>
            </a:r>
            <a:r>
              <a:rPr lang="en-US" dirty="0"/>
              <a:t>, POLDER, </a:t>
            </a:r>
            <a:r>
              <a:rPr lang="en-US" dirty="0" err="1"/>
              <a:t>CubesatHARP</a:t>
            </a:r>
            <a:r>
              <a:rPr lang="en-US" dirty="0"/>
              <a:t>, 3MI, future A&amp;CCP polarimeters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FC06AF4D-C258-BF48-9154-8B41BB5727C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0.755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1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865"/>
    </mc:Choice>
    <mc:Fallback xmlns="">
      <p:transition spd="slow" advTm="1018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47031-EAD2-5B44-85E1-4C7705586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41" y="0"/>
            <a:ext cx="7443432" cy="1325563"/>
          </a:xfrm>
        </p:spPr>
        <p:txBody>
          <a:bodyPr/>
          <a:lstStyle/>
          <a:p>
            <a:r>
              <a:rPr lang="en-US" dirty="0"/>
              <a:t>Scattering angle range sampling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7AB87F-A033-D04B-B7B7-E8CE9A38A6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041" y="1253331"/>
            <a:ext cx="7285975" cy="2600212"/>
          </a:xfrm>
        </p:spPr>
        <p:txBody>
          <a:bodyPr/>
          <a:lstStyle/>
          <a:p>
            <a:r>
              <a:rPr lang="en-US" dirty="0"/>
              <a:t>Availability of products depends on sampled scattering angle range</a:t>
            </a:r>
          </a:p>
          <a:p>
            <a:r>
              <a:rPr lang="en-US" dirty="0"/>
              <a:t>Model scattering angle ranges to map expected product availability</a:t>
            </a:r>
          </a:p>
          <a:p>
            <a:r>
              <a:rPr lang="en-US" dirty="0"/>
              <a:t>Much work already done related to A&amp;CCP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F30512-B569-9842-B292-D48EAAEAEC5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863563" y="3547916"/>
            <a:ext cx="4082878" cy="33100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6BEBCD-B784-4B42-B5C0-3296E0D2EC7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047975" y="3429000"/>
            <a:ext cx="4082878" cy="32663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CD8D99-411E-FC49-8B2A-C97EF5FCB9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0343" y="164592"/>
            <a:ext cx="4080510" cy="32644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968ED9-6131-B74B-8B12-2F5A8FB0D8ED}"/>
              </a:ext>
            </a:extLst>
          </p:cNvPr>
          <p:cNvSpPr txBox="1"/>
          <p:nvPr/>
        </p:nvSpPr>
        <p:spPr>
          <a:xfrm rot="1365317">
            <a:off x="11032836" y="3773563"/>
            <a:ext cx="1214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artifact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3A0F2B-57BF-5B4B-BE75-5BD8F803CA3B}"/>
              </a:ext>
            </a:extLst>
          </p:cNvPr>
          <p:cNvSpPr txBox="1"/>
          <p:nvPr/>
        </p:nvSpPr>
        <p:spPr>
          <a:xfrm>
            <a:off x="6903352" y="3375493"/>
            <a:ext cx="2456497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Maximum scattering angle from POLDER obs.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268654-D72A-D948-9C06-BB6BF293E037}"/>
              </a:ext>
            </a:extLst>
          </p:cNvPr>
          <p:cNvSpPr txBox="1"/>
          <p:nvPr/>
        </p:nvSpPr>
        <p:spPr>
          <a:xfrm>
            <a:off x="7562473" y="58584"/>
            <a:ext cx="1875755" cy="92333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Maximum scattering angle simulations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1019EE0-7403-AF49-8F24-A63C7F02C595}"/>
              </a:ext>
            </a:extLst>
          </p:cNvPr>
          <p:cNvSpPr txBox="1">
            <a:spLocks/>
          </p:cNvSpPr>
          <p:nvPr/>
        </p:nvSpPr>
        <p:spPr>
          <a:xfrm>
            <a:off x="119041" y="3722446"/>
            <a:ext cx="3901979" cy="115275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May not be needed if already calculated by PACE project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150A00-DA2C-7742-B06F-CB9B9F57AB8F}"/>
              </a:ext>
            </a:extLst>
          </p:cNvPr>
          <p:cNvSpPr txBox="1"/>
          <p:nvPr/>
        </p:nvSpPr>
        <p:spPr>
          <a:xfrm>
            <a:off x="4021020" y="4875201"/>
            <a:ext cx="20749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Generally sufficient scattering angle ranges sampled at East side of swath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AA1AB6-AE77-7947-A6A0-BF66BD094559}"/>
              </a:ext>
            </a:extLst>
          </p:cNvPr>
          <p:cNvSpPr/>
          <p:nvPr/>
        </p:nvSpPr>
        <p:spPr>
          <a:xfrm>
            <a:off x="9751897" y="5475365"/>
            <a:ext cx="2100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For middle of swath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94FA993-9C24-F54A-AE98-5B3288AA2E4A}"/>
              </a:ext>
            </a:extLst>
          </p:cNvPr>
          <p:cNvSpPr/>
          <p:nvPr/>
        </p:nvSpPr>
        <p:spPr>
          <a:xfrm>
            <a:off x="9751897" y="2160473"/>
            <a:ext cx="2100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For middle of swath </a:t>
            </a: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273F3CF6-58F5-1144-B223-72A63ADB2D1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39.146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13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014"/>
    </mc:Choice>
    <mc:Fallback xmlns="">
      <p:transition spd="slow" advTm="68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1DE4D-4F9B-BA43-8477-46D0B6163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BA3BF1-07D5-044D-B2A5-6804B0D806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436"/>
          <a:stretch/>
        </p:blipFill>
        <p:spPr>
          <a:xfrm>
            <a:off x="444843" y="3482199"/>
            <a:ext cx="11343504" cy="290082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  <a:softEdge rad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BDBBAB-018B-224A-912B-C132E5AC92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48" r="3311"/>
          <a:stretch/>
        </p:blipFill>
        <p:spPr>
          <a:xfrm>
            <a:off x="444842" y="111213"/>
            <a:ext cx="11343504" cy="296996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95EB5F19-44EA-AA4A-A80B-01924260000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00.2668" end="1256.4486"/>
                  <p14:fade out="75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14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666"/>
    </mc:Choice>
    <mc:Fallback xmlns="">
      <p:transition spd="slow" advTm="46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2C6E1-825C-9940-91DF-EE13F9D98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C99462-1F48-7241-83B2-80A7E8089C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CA2F4E-2966-C54D-996C-976EF2930E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4202"/>
            <a:ext cx="12192000" cy="5969595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36136AD3-1089-034F-A4CF-1CC19FCFBF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40.471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25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54"/>
    </mc:Choice>
    <mc:Fallback xmlns="">
      <p:transition spd="slow" advTm="19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FCA20-F776-E641-9E39-6EB84613B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97086D-7843-964D-9D77-ED3F1FA8AD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214224" y="-679622"/>
            <a:ext cx="14059243" cy="7908324"/>
          </a:xfr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675F080-00EE-6140-8123-4177735D859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5.7587" end="243.6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39157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39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90"/>
    </mc:Choice>
    <mc:Fallback xmlns="">
      <p:transition spd="slow" advTm="74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526E3051-A1BD-E141-A040-F1D644EE35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1000"/>
          </a:blip>
          <a:srcRect l="25289" t="2322" r="29369" b="2322"/>
          <a:stretch/>
        </p:blipFill>
        <p:spPr>
          <a:xfrm>
            <a:off x="324420" y="4045173"/>
            <a:ext cx="2422249" cy="26870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52C4CF-33A0-9844-8ADB-8FC641E06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97C5916-0B1C-2243-8E79-4EC8E02DDE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5" r="20221"/>
          <a:stretch/>
        </p:blipFill>
        <p:spPr bwMode="auto">
          <a:xfrm>
            <a:off x="9074679" y="2977006"/>
            <a:ext cx="3117321" cy="3828742"/>
          </a:xfrm>
          <a:prstGeom prst="rect">
            <a:avLst/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238AE96-6C72-A746-94E9-BD1E78728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739" y="125736"/>
            <a:ext cx="2472754" cy="3261769"/>
          </a:xfrm>
          <a:prstGeom prst="rect">
            <a:avLst/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9FF02D-9B26-F044-8CA2-52BB7B0C916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888" t="13482"/>
          <a:stretch/>
        </p:blipFill>
        <p:spPr>
          <a:xfrm rot="5400000">
            <a:off x="4854360" y="4913214"/>
            <a:ext cx="1696828" cy="1169926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49949C4-83B5-984E-A213-2D9589166D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8"/>
          <a:srcRect t="15001"/>
          <a:stretch/>
        </p:blipFill>
        <p:spPr>
          <a:xfrm>
            <a:off x="306627" y="125736"/>
            <a:ext cx="2617941" cy="3340334"/>
          </a:xfrm>
          <a:ln w="25400">
            <a:solidFill>
              <a:schemeClr val="bg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95F3900-359C-EC41-AF71-341BE56EDF65}"/>
              </a:ext>
            </a:extLst>
          </p:cNvPr>
          <p:cNvSpPr txBox="1"/>
          <p:nvPr/>
        </p:nvSpPr>
        <p:spPr>
          <a:xfrm>
            <a:off x="2401027" y="365125"/>
            <a:ext cx="3982553" cy="923330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Bastiaan van Diedenhoven: PI</a:t>
            </a:r>
          </a:p>
          <a:p>
            <a:r>
              <a:rPr lang="en-US" dirty="0"/>
              <a:t>Management, liquid &amp; ice clouds, cloud phase, cloud thickness &amp; fraction  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6BC50D5-48D7-A14A-B86F-731DE54224D2}"/>
              </a:ext>
            </a:extLst>
          </p:cNvPr>
          <p:cNvSpPr txBox="1"/>
          <p:nvPr/>
        </p:nvSpPr>
        <p:spPr>
          <a:xfrm>
            <a:off x="9074679" y="125736"/>
            <a:ext cx="2902577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/>
              <a:t>Zhibo</a:t>
            </a:r>
            <a:r>
              <a:rPr lang="en-US" dirty="0"/>
              <a:t> Zhang: co-I, UMBC PI</a:t>
            </a:r>
          </a:p>
          <a:p>
            <a:r>
              <a:rPr lang="en-US" dirty="0"/>
              <a:t>Management, simulated measurements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7B8A1C5-CB99-8846-A77C-C394448DA964}"/>
              </a:ext>
            </a:extLst>
          </p:cNvPr>
          <p:cNvSpPr txBox="1"/>
          <p:nvPr/>
        </p:nvSpPr>
        <p:spPr>
          <a:xfrm>
            <a:off x="6970985" y="3844616"/>
            <a:ext cx="2902577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Dan Miller: co-I </a:t>
            </a:r>
          </a:p>
          <a:p>
            <a:r>
              <a:rPr lang="en-US" dirty="0"/>
              <a:t>Simulated measurements &amp; retrieval evaluation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7793755-051F-6244-91CC-69E5A1053AE6}"/>
              </a:ext>
            </a:extLst>
          </p:cNvPr>
          <p:cNvSpPr txBox="1"/>
          <p:nvPr/>
        </p:nvSpPr>
        <p:spPr>
          <a:xfrm>
            <a:off x="3264841" y="6023426"/>
            <a:ext cx="2731082" cy="646331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Igor </a:t>
            </a:r>
            <a:r>
              <a:rPr lang="en-US" dirty="0" err="1"/>
              <a:t>Geogdzhayev</a:t>
            </a:r>
            <a:r>
              <a:rPr lang="en-US" dirty="0"/>
              <a:t>: co-I</a:t>
            </a:r>
          </a:p>
          <a:p>
            <a:r>
              <a:rPr lang="en-US" dirty="0"/>
              <a:t>Programming assistance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9540D50-DC62-9944-A6D5-6C88F55DE483}"/>
              </a:ext>
            </a:extLst>
          </p:cNvPr>
          <p:cNvSpPr txBox="1"/>
          <p:nvPr/>
        </p:nvSpPr>
        <p:spPr>
          <a:xfrm>
            <a:off x="2291159" y="3619018"/>
            <a:ext cx="2731082" cy="923330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Mikhail </a:t>
            </a:r>
            <a:r>
              <a:rPr lang="en-US" dirty="0" err="1"/>
              <a:t>Alexandrov</a:t>
            </a:r>
            <a:r>
              <a:rPr lang="en-US" dirty="0"/>
              <a:t>: co-I</a:t>
            </a:r>
          </a:p>
          <a:p>
            <a:r>
              <a:rPr lang="en-US" dirty="0"/>
              <a:t>Liquid droplet size distribution, cloud fraction</a:t>
            </a: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3C991B38-F923-3941-A215-B437CF557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423" y="1577389"/>
            <a:ext cx="2902577" cy="176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A085FA6E-5B8B-AE4D-9148-A19483F81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5744" y="1147061"/>
            <a:ext cx="1100975" cy="169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B8AB05EF-55EF-2C4F-923A-F3F8AB21626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43.5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487940B-FEE9-5F47-9161-15EF6F661BBA}"/>
              </a:ext>
            </a:extLst>
          </p:cNvPr>
          <p:cNvSpPr txBox="1"/>
          <p:nvPr/>
        </p:nvSpPr>
        <p:spPr>
          <a:xfrm>
            <a:off x="6649087" y="5284762"/>
            <a:ext cx="1968935" cy="14773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/>
              <a:t>Collaborators:</a:t>
            </a:r>
          </a:p>
          <a:p>
            <a:pPr algn="ctr"/>
            <a:r>
              <a:rPr lang="en-US" dirty="0"/>
              <a:t>Otto </a:t>
            </a:r>
            <a:r>
              <a:rPr lang="en-US" dirty="0" err="1"/>
              <a:t>Hasekamp</a:t>
            </a:r>
            <a:endParaRPr lang="en-US" dirty="0"/>
          </a:p>
          <a:p>
            <a:pPr algn="ctr"/>
            <a:r>
              <a:rPr lang="en-US" dirty="0" err="1"/>
              <a:t>Vanderlei</a:t>
            </a:r>
            <a:r>
              <a:rPr lang="en-US" dirty="0"/>
              <a:t> Martins</a:t>
            </a:r>
          </a:p>
          <a:p>
            <a:pPr algn="ctr"/>
            <a:r>
              <a:rPr lang="en-US" dirty="0"/>
              <a:t>Steve </a:t>
            </a:r>
            <a:r>
              <a:rPr lang="en-US" dirty="0" err="1"/>
              <a:t>Platnick</a:t>
            </a:r>
            <a:endParaRPr lang="en-US" dirty="0"/>
          </a:p>
          <a:p>
            <a:pPr algn="ctr"/>
            <a:r>
              <a:rPr lang="en-US" dirty="0"/>
              <a:t>Kerry Meyer</a:t>
            </a:r>
          </a:p>
        </p:txBody>
      </p:sp>
    </p:spTree>
    <p:extLst>
      <p:ext uri="{BB962C8B-B14F-4D97-AF65-F5344CB8AC3E}">
        <p14:creationId xmlns:p14="http://schemas.microsoft.com/office/powerpoint/2010/main" val="120647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93"/>
    </mc:Choice>
    <mc:Fallback xmlns="">
      <p:transition spd="slow" advTm="33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9DEB06B-7AB9-D340-8510-02274E9079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r="-1" b="1261"/>
          <a:stretch/>
        </p:blipFill>
        <p:spPr>
          <a:xfrm>
            <a:off x="943735" y="1073376"/>
            <a:ext cx="10138395" cy="54557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8B16E62-3BDD-724A-901F-F66187636F34}"/>
              </a:ext>
            </a:extLst>
          </p:cNvPr>
          <p:cNvSpPr/>
          <p:nvPr/>
        </p:nvSpPr>
        <p:spPr>
          <a:xfrm>
            <a:off x="943734" y="119269"/>
            <a:ext cx="99097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92D050"/>
                </a:solidFill>
              </a:rPr>
              <a:t>√: </a:t>
            </a:r>
            <a:r>
              <a:rPr lang="en-US" sz="2800" dirty="0"/>
              <a:t>readily implementable (strong heritage from POLDER &amp; RSP)</a:t>
            </a:r>
          </a:p>
          <a:p>
            <a:r>
              <a:rPr lang="en-US" sz="2800" dirty="0">
                <a:solidFill>
                  <a:srgbClr val="FF0000"/>
                </a:solidFill>
              </a:rPr>
              <a:t>√: </a:t>
            </a:r>
            <a:r>
              <a:rPr lang="en-US" sz="2800" dirty="0"/>
              <a:t>experimental/needs evaluation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2F0FF6-EE0F-3347-A69E-FDEB1B6DD338}"/>
              </a:ext>
            </a:extLst>
          </p:cNvPr>
          <p:cNvSpPr txBox="1"/>
          <p:nvPr/>
        </p:nvSpPr>
        <p:spPr>
          <a:xfrm>
            <a:off x="8773294" y="3929449"/>
            <a:ext cx="1087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, 2020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012010-E04D-324E-B512-E0C58FDAFA8A}"/>
              </a:ext>
            </a:extLst>
          </p:cNvPr>
          <p:cNvSpPr txBox="1"/>
          <p:nvPr/>
        </p:nvSpPr>
        <p:spPr>
          <a:xfrm>
            <a:off x="8990417" y="6087292"/>
            <a:ext cx="652743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2019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32695704-3E67-9846-AB98-47499A71A42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35.3683" end="617.620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63871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7132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39911"/>
    </mc:Choice>
    <mc:Fallback xmlns="">
      <p:transition spd="slow" advTm="39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31C48-DC60-8941-A22E-3046BEED7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6955"/>
            <a:ext cx="10515600" cy="1325563"/>
          </a:xfrm>
        </p:spPr>
        <p:txBody>
          <a:bodyPr/>
          <a:lstStyle/>
          <a:p>
            <a:r>
              <a:rPr lang="en-US" dirty="0"/>
              <a:t>HARP-2 Droplet size distribution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5C379-A73B-504F-8D41-25985FC6C4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773" y="1242861"/>
            <a:ext cx="6651840" cy="553735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Cloud top droplet size distribution (effective radius &amp; variance) inferred from polarized </a:t>
            </a:r>
            <a:r>
              <a:rPr lang="en-US" dirty="0" err="1"/>
              <a:t>reflectances</a:t>
            </a:r>
            <a:endParaRPr lang="en-US" dirty="0"/>
          </a:p>
          <a:p>
            <a:r>
              <a:rPr lang="en-US" dirty="0"/>
              <a:t>Very simple and robust retrieval based on P</a:t>
            </a:r>
            <a:r>
              <a:rPr lang="en-US" baseline="-25000" dirty="0"/>
              <a:t>12</a:t>
            </a:r>
            <a:r>
              <a:rPr lang="en-US" dirty="0"/>
              <a:t> elements from Mie calculations (no radiative transfer!)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Insensitive to 3D RT, inhomogeneity </a:t>
            </a:r>
          </a:p>
          <a:p>
            <a:r>
              <a:rPr lang="en-US" dirty="0"/>
              <a:t>Algorithms available for RSP, </a:t>
            </a:r>
            <a:r>
              <a:rPr lang="en-US" dirty="0" err="1"/>
              <a:t>airHARP</a:t>
            </a:r>
            <a:r>
              <a:rPr lang="en-US" dirty="0"/>
              <a:t>, POLDER</a:t>
            </a:r>
          </a:p>
          <a:p>
            <a:r>
              <a:rPr lang="en-US" dirty="0"/>
              <a:t>At single wavelength, needs ~2˚ angular resolution (HARP @ 670 nm pixel-level)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8" name="Picture 9" descr="sens_410nm_p_reff_veff_0">
            <a:extLst>
              <a:ext uri="{FF2B5EF4-FFF2-40B4-BE49-F238E27FC236}">
                <a16:creationId xmlns:a16="http://schemas.microsoft.com/office/drawing/2014/main" id="{C91DD119-C41D-FA4E-BD9B-5A73FE47C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743" y="163298"/>
            <a:ext cx="4306887" cy="32131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sens_410nm_p_veff_reff_10">
            <a:extLst>
              <a:ext uri="{FF2B5EF4-FFF2-40B4-BE49-F238E27FC236}">
                <a16:creationId xmlns:a16="http://schemas.microsoft.com/office/drawing/2014/main" id="{AA630688-DFC2-044B-B361-6EFF7CECF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443" y="3578225"/>
            <a:ext cx="4294187" cy="320198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01BA68-CC6F-A54D-AABB-260A2F77DFD7}"/>
              </a:ext>
            </a:extLst>
          </p:cNvPr>
          <p:cNvSpPr txBox="1"/>
          <p:nvPr/>
        </p:nvSpPr>
        <p:spPr>
          <a:xfrm>
            <a:off x="10268464" y="3429000"/>
            <a:ext cx="1804088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Varying effective variance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223D3E-EC03-7A4C-A975-B36817FD069B}"/>
              </a:ext>
            </a:extLst>
          </p:cNvPr>
          <p:cNvSpPr txBox="1"/>
          <p:nvPr/>
        </p:nvSpPr>
        <p:spPr>
          <a:xfrm>
            <a:off x="10365119" y="41959"/>
            <a:ext cx="1707433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Varying effective radius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0B3498-C9A9-AA40-A5C6-7132ABC83C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838" y="3538779"/>
            <a:ext cx="6734775" cy="74289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B4E66DFC-97DF-1B45-AE83-2B902E21DEC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47.718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97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822"/>
    </mc:Choice>
    <mc:Fallback xmlns="">
      <p:transition spd="slow" advTm="96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7D1B9-605A-0545-AC19-F9342B6008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011" y="1606410"/>
            <a:ext cx="3198454" cy="4351338"/>
          </a:xfrm>
        </p:spPr>
        <p:txBody>
          <a:bodyPr/>
          <a:lstStyle/>
          <a:p>
            <a:r>
              <a:rPr lang="en-US" dirty="0"/>
              <a:t>Explore compensating limited angular sampling by spectral sampling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215C8F-1040-784C-AAC1-11A3565C4F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4768" y="112626"/>
            <a:ext cx="8432800" cy="5892800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926937-73E1-8844-8113-1B46925989A7}"/>
              </a:ext>
            </a:extLst>
          </p:cNvPr>
          <p:cNvSpPr txBox="1"/>
          <p:nvPr/>
        </p:nvSpPr>
        <p:spPr>
          <a:xfrm>
            <a:off x="4427837" y="6176963"/>
            <a:ext cx="25233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Sampling by HARP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023FEF-CBF8-364C-9E88-876A4445682C}"/>
              </a:ext>
            </a:extLst>
          </p:cNvPr>
          <p:cNvSpPr txBox="1"/>
          <p:nvPr/>
        </p:nvSpPr>
        <p:spPr>
          <a:xfrm>
            <a:off x="838200" y="4001294"/>
            <a:ext cx="19427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Example</a:t>
            </a:r>
          </a:p>
          <a:p>
            <a:r>
              <a:rPr lang="en-US" sz="2400" b="1" dirty="0">
                <a:solidFill>
                  <a:srgbClr val="00B050"/>
                </a:solidFill>
              </a:rPr>
              <a:t>sampling by </a:t>
            </a:r>
            <a:r>
              <a:rPr lang="en-US" sz="2400" b="1" dirty="0" err="1">
                <a:solidFill>
                  <a:srgbClr val="00B050"/>
                </a:solidFill>
              </a:rPr>
              <a:t>SPEXone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F41571B-6A6A-1641-B0E5-34B07AFFE083}"/>
              </a:ext>
            </a:extLst>
          </p:cNvPr>
          <p:cNvSpPr txBox="1">
            <a:spLocks/>
          </p:cNvSpPr>
          <p:nvPr/>
        </p:nvSpPr>
        <p:spPr>
          <a:xfrm>
            <a:off x="263490" y="235428"/>
            <a:ext cx="285659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SPEXone</a:t>
            </a:r>
            <a:r>
              <a:rPr lang="en-US" dirty="0"/>
              <a:t> Droplet size distribution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DF233E2-931F-FD4D-AA00-2C1E86484DED}"/>
              </a:ext>
            </a:extLst>
          </p:cNvPr>
          <p:cNvCxnSpPr>
            <a:cxnSpLocks/>
          </p:cNvCxnSpPr>
          <p:nvPr/>
        </p:nvCxnSpPr>
        <p:spPr>
          <a:xfrm>
            <a:off x="2649837" y="4955059"/>
            <a:ext cx="1242541" cy="407773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DCCD95B-9421-8042-9520-4B713FFAE38C}"/>
              </a:ext>
            </a:extLst>
          </p:cNvPr>
          <p:cNvCxnSpPr>
            <a:cxnSpLocks/>
          </p:cNvCxnSpPr>
          <p:nvPr/>
        </p:nvCxnSpPr>
        <p:spPr>
          <a:xfrm flipV="1">
            <a:off x="2649837" y="3583459"/>
            <a:ext cx="1489677" cy="39724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5A62B5E-1655-B847-BF01-C04BA838518A}"/>
              </a:ext>
            </a:extLst>
          </p:cNvPr>
          <p:cNvCxnSpPr>
            <a:cxnSpLocks/>
          </p:cNvCxnSpPr>
          <p:nvPr/>
        </p:nvCxnSpPr>
        <p:spPr>
          <a:xfrm flipV="1">
            <a:off x="2681416" y="4001294"/>
            <a:ext cx="1458098" cy="20824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491D3E3-0538-8B47-8144-7B3E1D710784}"/>
              </a:ext>
            </a:extLst>
          </p:cNvPr>
          <p:cNvCxnSpPr>
            <a:cxnSpLocks/>
          </p:cNvCxnSpPr>
          <p:nvPr/>
        </p:nvCxnSpPr>
        <p:spPr>
          <a:xfrm>
            <a:off x="2681416" y="4416792"/>
            <a:ext cx="1210962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7FAB531-FB35-CE45-BC25-06391C79AABD}"/>
              </a:ext>
            </a:extLst>
          </p:cNvPr>
          <p:cNvCxnSpPr>
            <a:cxnSpLocks/>
          </p:cNvCxnSpPr>
          <p:nvPr/>
        </p:nvCxnSpPr>
        <p:spPr>
          <a:xfrm>
            <a:off x="2681416" y="4738601"/>
            <a:ext cx="1210962" cy="216458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DC28C8D-BC56-DD40-A094-B008E8C09175}"/>
              </a:ext>
            </a:extLst>
          </p:cNvPr>
          <p:cNvCxnSpPr>
            <a:cxnSpLocks/>
          </p:cNvCxnSpPr>
          <p:nvPr/>
        </p:nvCxnSpPr>
        <p:spPr>
          <a:xfrm flipV="1">
            <a:off x="5412259" y="5628738"/>
            <a:ext cx="0" cy="54822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5253F886-55BF-9441-B9DC-99CA2A93E8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93.7846" end="1571.756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60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47"/>
    </mc:Choice>
    <mc:Fallback xmlns="">
      <p:transition spd="slow" advTm="36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70C6D-E242-CC41-BF43-6F4593E7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132" y="-100850"/>
            <a:ext cx="10515600" cy="1325563"/>
          </a:xfrm>
        </p:spPr>
        <p:txBody>
          <a:bodyPr/>
          <a:lstStyle/>
          <a:p>
            <a:r>
              <a:rPr lang="en-US" dirty="0"/>
              <a:t>Non-parametric droplet size distribution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985040-70C1-B24B-84E1-51A4EFC68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675" y="1411073"/>
            <a:ext cx="3980935" cy="508180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Measured </a:t>
            </a:r>
            <a:r>
              <a:rPr lang="en-US" dirty="0" err="1"/>
              <a:t>cloudbow</a:t>
            </a:r>
            <a:r>
              <a:rPr lang="en-US" dirty="0"/>
              <a:t> is convolution of </a:t>
            </a:r>
            <a:r>
              <a:rPr lang="en-US" dirty="0" err="1"/>
              <a:t>cloudbows</a:t>
            </a:r>
            <a:r>
              <a:rPr lang="en-US" dirty="0"/>
              <a:t> from different drop sizes</a:t>
            </a:r>
          </a:p>
          <a:p>
            <a:r>
              <a:rPr lang="en-US" dirty="0"/>
              <a:t>“Rainbow Fourier Transform”: mathematical de-convolution of observed </a:t>
            </a:r>
            <a:r>
              <a:rPr lang="en-US" dirty="0" err="1"/>
              <a:t>cloudbow</a:t>
            </a:r>
            <a:r>
              <a:rPr lang="en-US" dirty="0"/>
              <a:t> structure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Applied to pixel-level HARP-2 data (and maybe </a:t>
            </a:r>
            <a:r>
              <a:rPr lang="en-US" dirty="0" err="1"/>
              <a:t>SPEXone</a:t>
            </a:r>
            <a:r>
              <a:rPr lang="en-US" dirty="0"/>
              <a:t>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AF80C9-2CB9-8A4B-A54E-FD98A8795C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5351" y="1411073"/>
            <a:ext cx="7916659" cy="4453121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52C4F0C-0EDF-9549-B949-28A89EBF2DC4}"/>
              </a:ext>
            </a:extLst>
          </p:cNvPr>
          <p:cNvCxnSpPr/>
          <p:nvPr/>
        </p:nvCxnSpPr>
        <p:spPr>
          <a:xfrm>
            <a:off x="6022811" y="1297139"/>
            <a:ext cx="4101737" cy="0"/>
          </a:xfrm>
          <a:prstGeom prst="straightConnector1">
            <a:avLst/>
          </a:prstGeom>
          <a:ln w="1016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821C8E1-CC2B-594C-87CA-CE2B68C17324}"/>
              </a:ext>
            </a:extLst>
          </p:cNvPr>
          <p:cNvSpPr txBox="1"/>
          <p:nvPr/>
        </p:nvSpPr>
        <p:spPr>
          <a:xfrm>
            <a:off x="6606338" y="904613"/>
            <a:ext cx="262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Increasing rain water path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F02CF9-0073-BB44-B7D6-C8EED5BE2537}"/>
              </a:ext>
            </a:extLst>
          </p:cNvPr>
          <p:cNvSpPr txBox="1"/>
          <p:nvPr/>
        </p:nvSpPr>
        <p:spPr>
          <a:xfrm>
            <a:off x="3990693" y="5864194"/>
            <a:ext cx="84332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Figure show RSP retrieved droplet size distributions, where large mode increases as radar retrieved rain water path increases</a:t>
            </a:r>
          </a:p>
        </p:txBody>
      </p:sp>
      <p:sp>
        <p:nvSpPr>
          <p:cNvPr id="10" name="Frame 9">
            <a:extLst>
              <a:ext uri="{FF2B5EF4-FFF2-40B4-BE49-F238E27FC236}">
                <a16:creationId xmlns:a16="http://schemas.microsoft.com/office/drawing/2014/main" id="{31CCFBE1-3B4F-AF4C-8934-585A3DBEB477}"/>
              </a:ext>
            </a:extLst>
          </p:cNvPr>
          <p:cNvSpPr/>
          <p:nvPr/>
        </p:nvSpPr>
        <p:spPr>
          <a:xfrm>
            <a:off x="3973025" y="904613"/>
            <a:ext cx="8201307" cy="5873556"/>
          </a:xfrm>
          <a:prstGeom prst="frame">
            <a:avLst>
              <a:gd name="adj1" fmla="val 942"/>
            </a:avLst>
          </a:prstGeom>
          <a:solidFill>
            <a:srgbClr val="00B050">
              <a:alpha val="3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0FDBAD-F36B-7E4E-BA17-BA42757B94C8}"/>
              </a:ext>
            </a:extLst>
          </p:cNvPr>
          <p:cNvSpPr txBox="1"/>
          <p:nvPr/>
        </p:nvSpPr>
        <p:spPr>
          <a:xfrm>
            <a:off x="10398405" y="442948"/>
            <a:ext cx="1550021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Sinclair et al., in preparation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FBAC60-12CD-174F-8B64-4BC7EADDE64A}"/>
              </a:ext>
            </a:extLst>
          </p:cNvPr>
          <p:cNvSpPr txBox="1"/>
          <p:nvPr/>
        </p:nvSpPr>
        <p:spPr>
          <a:xfrm>
            <a:off x="411851" y="4646141"/>
            <a:ext cx="33116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(</a:t>
            </a:r>
            <a:r>
              <a:rPr lang="en-US" sz="1600" dirty="0" err="1"/>
              <a:t>Alexandrov</a:t>
            </a:r>
            <a:r>
              <a:rPr lang="en-US" sz="1600" dirty="0"/>
              <a:t> et al., JQSRT 2012)</a:t>
            </a:r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730FCD48-E5D8-FD4C-B2CD-5CCC31EDB6A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70.02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04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330"/>
    </mc:Choice>
    <mc:Fallback xmlns="">
      <p:transition spd="slow" advTm="80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4EE8D-F687-164C-84ED-88177134B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Ice clouds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1AA38-BD14-604B-ACD1-C74110D6CF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854" y="1603202"/>
            <a:ext cx="3877964" cy="4991701"/>
          </a:xfrm>
        </p:spPr>
        <p:txBody>
          <a:bodyPr>
            <a:normAutofit/>
          </a:bodyPr>
          <a:lstStyle/>
          <a:p>
            <a:r>
              <a:rPr lang="en-US" dirty="0"/>
              <a:t>Ice crystals large &gt; geometric optics approximations &gt; phase matrix size invariant</a:t>
            </a:r>
          </a:p>
          <a:p>
            <a:r>
              <a:rPr lang="en-US" dirty="0"/>
              <a:t>Ice crystal </a:t>
            </a:r>
            <a:r>
              <a:rPr lang="en-US" b="1" dirty="0"/>
              <a:t>shape</a:t>
            </a:r>
            <a:r>
              <a:rPr lang="en-US" dirty="0"/>
              <a:t> inferred from polarized reflectance</a:t>
            </a:r>
          </a:p>
          <a:p>
            <a:pPr lvl="1"/>
            <a:r>
              <a:rPr lang="en-US" dirty="0"/>
              <a:t>General shape (top)</a:t>
            </a:r>
          </a:p>
          <a:p>
            <a:pPr lvl="1"/>
            <a:r>
              <a:rPr lang="en-US" dirty="0"/>
              <a:t>Roughness or distortion (bottom)</a:t>
            </a:r>
          </a:p>
          <a:p>
            <a:r>
              <a:rPr lang="en-US" dirty="0"/>
              <a:t>Too many degrees of freedom!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B51798-2662-D147-9C64-AAEA96951B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541"/>
          <a:stretch/>
        </p:blipFill>
        <p:spPr>
          <a:xfrm>
            <a:off x="7834183" y="460804"/>
            <a:ext cx="4145691" cy="613410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EF25D5-A735-264D-9D22-5632D83F14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1111" y="603895"/>
            <a:ext cx="2860909" cy="2612853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428CDC-09DA-D74B-8DA2-65033E5611F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49101"/>
          <a:stretch>
            <a:fillRect/>
          </a:stretch>
        </p:blipFill>
        <p:spPr>
          <a:xfrm>
            <a:off x="4901111" y="4298628"/>
            <a:ext cx="2933072" cy="2079432"/>
          </a:xfrm>
          <a:prstGeom prst="rect">
            <a:avLst/>
          </a:prstGeom>
          <a:ln>
            <a:solidFill>
              <a:srgbClr val="800000"/>
            </a:solidFill>
          </a:ln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70F42521-C5BF-B540-B49E-D7B3868DD5D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4.8304" end="457.41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71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898"/>
    </mc:Choice>
    <mc:Fallback xmlns="">
      <p:transition spd="slow" advTm="78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9893</TotalTime>
  <Words>790</Words>
  <Application>Microsoft Macintosh PowerPoint</Application>
  <PresentationFormat>Widescreen</PresentationFormat>
  <Paragraphs>109</Paragraphs>
  <Slides>18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Remote sensing of cloud properties using PACE SPEXone and HARP-2</vt:lpstr>
      <vt:lpstr>PowerPoint Presentation</vt:lpstr>
      <vt:lpstr>PowerPoint Presentation</vt:lpstr>
      <vt:lpstr>PowerPoint Presentation</vt:lpstr>
      <vt:lpstr>PowerPoint Presentation</vt:lpstr>
      <vt:lpstr>HARP-2 Droplet size distribution</vt:lpstr>
      <vt:lpstr>PowerPoint Presentation</vt:lpstr>
      <vt:lpstr>Non-parametric droplet size distribution </vt:lpstr>
      <vt:lpstr>Ice clouds</vt:lpstr>
      <vt:lpstr>Ice clouds</vt:lpstr>
      <vt:lpstr>Ice clouds</vt:lpstr>
      <vt:lpstr>Cloud top phase</vt:lpstr>
      <vt:lpstr>Multi-angle optical thickness</vt:lpstr>
      <vt:lpstr>SPEXone cloud top pressure and cloud fraction </vt:lpstr>
      <vt:lpstr>SPEXone cloud physical thickness</vt:lpstr>
      <vt:lpstr>Evaluation: Simulated measurements</vt:lpstr>
      <vt:lpstr>Scattering angle range sampling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Remote sensing of cloud properties using PACE SPEXone and HARP-2</dc:title>
  <dc:creator>Van Diedenhoven, Bastiaan (GISS-611.0)[COLUMBIA UNIVERSITY]</dc:creator>
  <cp:lastModifiedBy>Van Diedenhoven, Bastiaan (GISS-611.0)[COLUMBIA UNIVERSITY]</cp:lastModifiedBy>
  <cp:revision>83</cp:revision>
  <dcterms:created xsi:type="dcterms:W3CDTF">2020-05-12T21:19:17Z</dcterms:created>
  <dcterms:modified xsi:type="dcterms:W3CDTF">2020-05-20T21:13:36Z</dcterms:modified>
</cp:coreProperties>
</file>