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7"/>
  </p:notesMasterIdLst>
  <p:sldIdLst>
    <p:sldId id="383" r:id="rId2"/>
    <p:sldId id="385" r:id="rId3"/>
    <p:sldId id="423" r:id="rId4"/>
    <p:sldId id="294" r:id="rId5"/>
    <p:sldId id="422" r:id="rId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00B0F0"/>
    <a:srgbClr val="D0D8E8"/>
    <a:srgbClr val="E7EB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72" autoAdjust="0"/>
    <p:restoredTop sz="93800" autoAdjust="0"/>
  </p:normalViewPr>
  <p:slideViewPr>
    <p:cSldViewPr snapToGrid="0">
      <p:cViewPr varScale="1">
        <p:scale>
          <a:sx n="83" d="100"/>
          <a:sy n="83" d="100"/>
        </p:scale>
        <p:origin x="67" y="101"/>
      </p:cViewPr>
      <p:guideLst/>
    </p:cSldViewPr>
  </p:slideViewPr>
  <p:notesTextViewPr>
    <p:cViewPr>
      <p:scale>
        <a:sx n="3" d="2"/>
        <a:sy n="3" d="2"/>
      </p:scale>
      <p:origin x="0" y="0"/>
    </p:cViewPr>
  </p:notesTextViewPr>
  <p:sorterViewPr>
    <p:cViewPr>
      <p:scale>
        <a:sx n="80" d="100"/>
        <a:sy n="80" d="100"/>
      </p:scale>
      <p:origin x="0" y="-140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ax="2944" units="cm"/>
          <inkml:channel name="Y" type="integer" max="768" units="cm"/>
          <inkml:channel name="T" type="integer" max="2.14748E9" units="dev"/>
        </inkml:traceFormat>
        <inkml:channelProperties>
          <inkml:channelProperty channel="X" name="resolution" value="85.5814" units="1/cm"/>
          <inkml:channelProperty channel="Y" name="resolution" value="39.79275" units="1/cm"/>
          <inkml:channelProperty channel="T" name="resolution" value="1" units="1/dev"/>
        </inkml:channelProperties>
      </inkml:inkSource>
      <inkml:timestamp xml:id="ts0" timeString="2019-07-08T14:17:56.494"/>
    </inkml:context>
    <inkml:brush xml:id="br0">
      <inkml:brushProperty name="width" value="0.05292" units="cm"/>
      <inkml:brushProperty name="height" value="0.05292" units="cm"/>
      <inkml:brushProperty name="color" value="#FF0000"/>
    </inkml:brush>
  </inkml:definitions>
  <inkml:trace contextRef="#ctx0" brushRef="#br0">997 21030 0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FD2DF0E-7542-4124-8E7C-4ED10FC769AA}" type="datetimeFigureOut">
              <a:rPr lang="en-US" smtClean="0"/>
              <a:t>6/3/2020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57F1EAA-3C44-4484-A39B-68247019845B}" type="slidenum">
              <a:rPr lang="en-US" smtClean="0"/>
              <a:t>‹#›</a:t>
            </a:fld>
            <a:endParaRPr lang="en-US"/>
          </a:p>
        </p:txBody>
      </p:sp>
    </p:spTree>
    <p:extLst>
      <p:ext uri="{BB962C8B-B14F-4D97-AF65-F5344CB8AC3E}">
        <p14:creationId xmlns:p14="http://schemas.microsoft.com/office/powerpoint/2010/main" val="2568596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8E2ABD4C-49CB-4C46-9ACE-A3CF9D790CD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17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defTabSz="931774">
              <a:defRPr/>
            </a:pPr>
            <a:fld id="{A86E3160-8664-4CF1-A8C8-D6A737C4CC78}" type="slidenum">
              <a:rPr lang="en-US">
                <a:solidFill>
                  <a:prstClr val="black"/>
                </a:solidFill>
                <a:latin typeface="Calibri" panose="020F0502020204030204"/>
              </a:rPr>
              <a:pPr defTabSz="931774">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87268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D53C342A-ED2A-473F-98C6-81849898A18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65789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20"/>
            <a:ext cx="12192000" cy="6856760"/>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499272" y="46169"/>
            <a:ext cx="692729" cy="554873"/>
          </a:xfrm>
          <a:prstGeom prst="rect">
            <a:avLst/>
          </a:prstGeom>
        </p:spPr>
      </p:pic>
      <p:sp>
        <p:nvSpPr>
          <p:cNvPr id="4" name="Title 1"/>
          <p:cNvSpPr>
            <a:spLocks noGrp="1"/>
          </p:cNvSpPr>
          <p:nvPr>
            <p:ph type="title"/>
          </p:nvPr>
        </p:nvSpPr>
        <p:spPr>
          <a:xfrm>
            <a:off x="963084" y="4829417"/>
            <a:ext cx="10363200" cy="1362075"/>
          </a:xfrm>
        </p:spPr>
        <p:txBody>
          <a:bodyPr anchor="t">
            <a:normAutofit/>
          </a:bodyPr>
          <a:lstStyle>
            <a:lvl1pPr algn="l">
              <a:defRPr sz="2400" b="1" cap="all" baseline="0">
                <a:solidFill>
                  <a:schemeClr val="tx1"/>
                </a:solidFill>
              </a:defRPr>
            </a:lvl1pPr>
          </a:lstStyle>
          <a:p>
            <a:endParaRPr lang="en-US" dirty="0"/>
          </a:p>
        </p:txBody>
      </p:sp>
      <p:sp>
        <p:nvSpPr>
          <p:cNvPr id="5" name="Text Placeholder 2"/>
          <p:cNvSpPr>
            <a:spLocks noGrp="1"/>
          </p:cNvSpPr>
          <p:nvPr>
            <p:ph type="body" idx="1"/>
          </p:nvPr>
        </p:nvSpPr>
        <p:spPr>
          <a:xfrm>
            <a:off x="4962851" y="787827"/>
            <a:ext cx="6363299" cy="1500187"/>
          </a:xfrm>
        </p:spPr>
        <p:txBody>
          <a:bodyPr anchor="ctr">
            <a:noAutofit/>
          </a:bodyPr>
          <a:lstStyle>
            <a:lvl1pPr marL="0" indent="0" algn="ctr">
              <a:buNone/>
              <a:defRPr sz="4000" baseline="0">
                <a:solidFill>
                  <a:schemeClr val="tx1"/>
                </a:solidFill>
                <a:latin typeface="Arial" pitchFamily="34" charset="0"/>
                <a:cs typeface="Arial"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endParaRPr lang="en-US" dirty="0" smtClean="0"/>
          </a:p>
        </p:txBody>
      </p:sp>
      <p:sp>
        <p:nvSpPr>
          <p:cNvPr id="6" name="Text Placeholder 2"/>
          <p:cNvSpPr>
            <a:spLocks noGrp="1"/>
          </p:cNvSpPr>
          <p:nvPr>
            <p:ph type="body" idx="10"/>
          </p:nvPr>
        </p:nvSpPr>
        <p:spPr>
          <a:xfrm>
            <a:off x="4962850" y="2325127"/>
            <a:ext cx="6363299" cy="1500187"/>
          </a:xfrm>
        </p:spPr>
        <p:txBody>
          <a:bodyPr anchor="ctr">
            <a:noAutofit/>
          </a:bodyPr>
          <a:lstStyle>
            <a:lvl1pPr marL="0" indent="0" algn="ctr">
              <a:buNone/>
              <a:defRPr sz="4000" baseline="0">
                <a:solidFill>
                  <a:schemeClr val="tx1"/>
                </a:solidFill>
                <a:latin typeface="Arial" pitchFamily="34" charset="0"/>
                <a:cs typeface="Arial"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endParaRPr lang="en-US" dirty="0" smtClean="0"/>
          </a:p>
        </p:txBody>
      </p:sp>
    </p:spTree>
    <p:extLst>
      <p:ext uri="{BB962C8B-B14F-4D97-AF65-F5344CB8AC3E}">
        <p14:creationId xmlns:p14="http://schemas.microsoft.com/office/powerpoint/2010/main" val="18719914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lvl1pPr>
              <a:defRPr>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lumMod val="65000"/>
                    <a:lumOff val="35000"/>
                  </a:schemeClr>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609600" y="6584950"/>
            <a:ext cx="3055917" cy="196850"/>
          </a:xfrm>
          <a:prstGeom prst="rect">
            <a:avLst/>
          </a:prstGeom>
        </p:spPr>
        <p:txBody>
          <a:bodyPr/>
          <a:lstStyle/>
          <a:p>
            <a:r>
              <a:rPr lang="en-US" smtClean="0">
                <a:solidFill>
                  <a:prstClr val="black">
                    <a:lumMod val="50000"/>
                    <a:lumOff val="50000"/>
                  </a:prstClr>
                </a:solidFill>
              </a:rPr>
              <a:t>June 2, 2020</a:t>
            </a:r>
            <a:endParaRPr lang="en-US" dirty="0">
              <a:solidFill>
                <a:prstClr val="black">
                  <a:lumMod val="50000"/>
                  <a:lumOff val="50000"/>
                </a:prstClr>
              </a:solidFill>
            </a:endParaRPr>
          </a:p>
        </p:txBody>
      </p:sp>
      <p:sp>
        <p:nvSpPr>
          <p:cNvPr id="9" name="Line 5"/>
          <p:cNvSpPr>
            <a:spLocks noChangeShapeType="1"/>
          </p:cNvSpPr>
          <p:nvPr userDrawn="1"/>
        </p:nvSpPr>
        <p:spPr bwMode="auto">
          <a:xfrm>
            <a:off x="1219202" y="777875"/>
            <a:ext cx="10155767" cy="0"/>
          </a:xfrm>
          <a:prstGeom prst="line">
            <a:avLst/>
          </a:prstGeom>
          <a:noFill/>
          <a:ln w="38100">
            <a:solidFill>
              <a:srgbClr val="A1A4A3"/>
            </a:solidFill>
            <a:round/>
            <a:headEnd/>
            <a:tailEnd/>
          </a:ln>
        </p:spPr>
        <p:txBody>
          <a:bodyPr wrap="none" anchor="ctr"/>
          <a:lstStyle/>
          <a:p>
            <a:endParaRPr lang="en-US" sz="1350" dirty="0">
              <a:solidFill>
                <a:prstClr val="black"/>
              </a:solidFill>
            </a:endParaRPr>
          </a:p>
        </p:txBody>
      </p:sp>
      <p:sp>
        <p:nvSpPr>
          <p:cNvPr id="10" name="Line 43"/>
          <p:cNvSpPr>
            <a:spLocks noChangeShapeType="1"/>
          </p:cNvSpPr>
          <p:nvPr userDrawn="1"/>
        </p:nvSpPr>
        <p:spPr bwMode="auto">
          <a:xfrm>
            <a:off x="1219200" y="6564313"/>
            <a:ext cx="10176933" cy="0"/>
          </a:xfrm>
          <a:prstGeom prst="line">
            <a:avLst/>
          </a:prstGeom>
          <a:noFill/>
          <a:ln w="38100">
            <a:solidFill>
              <a:srgbClr val="A1A4A3"/>
            </a:solidFill>
            <a:round/>
            <a:headEnd/>
            <a:tailEnd/>
          </a:ln>
        </p:spPr>
        <p:txBody>
          <a:bodyPr wrap="none" anchor="ctr"/>
          <a:lstStyle/>
          <a:p>
            <a:endParaRPr lang="en-US" sz="1350" dirty="0">
              <a:solidFill>
                <a:prstClr val="black"/>
              </a:solidFill>
            </a:endParaRPr>
          </a:p>
        </p:txBody>
      </p:sp>
      <p:sp>
        <p:nvSpPr>
          <p:cNvPr id="8" name="Footer Placeholder 4"/>
          <p:cNvSpPr>
            <a:spLocks noGrp="1"/>
          </p:cNvSpPr>
          <p:nvPr>
            <p:ph type="ftr" sz="quarter" idx="3"/>
          </p:nvPr>
        </p:nvSpPr>
        <p:spPr>
          <a:xfrm>
            <a:off x="4165600" y="6553203"/>
            <a:ext cx="3860800" cy="212725"/>
          </a:xfrm>
          <a:prstGeom prst="rect">
            <a:avLst/>
          </a:prstGeom>
        </p:spPr>
        <p:txBody>
          <a:bodyPr/>
          <a:lstStyle>
            <a:lvl1pPr algn="ctr">
              <a:defRPr sz="750">
                <a:solidFill>
                  <a:schemeClr val="tx1">
                    <a:lumMod val="50000"/>
                    <a:lumOff val="50000"/>
                  </a:schemeClr>
                </a:solidFill>
                <a:latin typeface="Arial" pitchFamily="34" charset="0"/>
                <a:cs typeface="Arial" pitchFamily="34" charset="0"/>
              </a:defRPr>
            </a:lvl1pPr>
          </a:lstStyle>
          <a:p>
            <a:r>
              <a:rPr lang="en-US" smtClean="0">
                <a:solidFill>
                  <a:prstClr val="black">
                    <a:lumMod val="50000"/>
                    <a:lumOff val="50000"/>
                  </a:prstClr>
                </a:solidFill>
              </a:rPr>
              <a:t>PACE Mission Overview</a:t>
            </a:r>
            <a:endParaRPr lang="en-US" dirty="0">
              <a:solidFill>
                <a:prstClr val="black">
                  <a:lumMod val="50000"/>
                  <a:lumOff val="50000"/>
                </a:prstClr>
              </a:solidFill>
            </a:endParaRPr>
          </a:p>
        </p:txBody>
      </p:sp>
    </p:spTree>
    <p:extLst>
      <p:ext uri="{BB962C8B-B14F-4D97-AF65-F5344CB8AC3E}">
        <p14:creationId xmlns:p14="http://schemas.microsoft.com/office/powerpoint/2010/main" val="205031065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533400"/>
          </a:xfrm>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9600" y="1084023"/>
            <a:ext cx="10972800" cy="4525963"/>
          </a:xfrm>
        </p:spPr>
        <p:txBody>
          <a:bodyPr>
            <a:normAutofit/>
          </a:bodyPr>
          <a:lstStyle>
            <a:lvl1pPr>
              <a:defRPr sz="2100">
                <a:solidFill>
                  <a:schemeClr val="tx1"/>
                </a:solidFill>
                <a:latin typeface="Arial" pitchFamily="34" charset="0"/>
                <a:cs typeface="Arial" pitchFamily="34" charset="0"/>
              </a:defRPr>
            </a:lvl1pPr>
            <a:lvl2pPr>
              <a:defRPr sz="1800">
                <a:solidFill>
                  <a:schemeClr val="tx1"/>
                </a:solidFill>
                <a:latin typeface="Arial" pitchFamily="34" charset="0"/>
                <a:cs typeface="Arial" pitchFamily="34" charset="0"/>
              </a:defRPr>
            </a:lvl2pPr>
            <a:lvl3pPr>
              <a:defRPr sz="1500">
                <a:solidFill>
                  <a:schemeClr val="tx1"/>
                </a:solidFill>
                <a:latin typeface="Arial" pitchFamily="34" charset="0"/>
                <a:cs typeface="Arial" pitchFamily="34" charset="0"/>
              </a:defRPr>
            </a:lvl3pPr>
            <a:lvl4pPr>
              <a:defRPr sz="1350">
                <a:solidFill>
                  <a:schemeClr val="tx1"/>
                </a:solidFill>
                <a:latin typeface="Arial" pitchFamily="34" charset="0"/>
                <a:cs typeface="Arial" pitchFamily="34" charset="0"/>
              </a:defRPr>
            </a:lvl4pPr>
            <a:lvl5pPr>
              <a:defRPr sz="1350">
                <a:solidFill>
                  <a:schemeClr val="tx1"/>
                </a:solidFill>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09600" y="6584950"/>
            <a:ext cx="2844800" cy="196850"/>
          </a:xfrm>
          <a:prstGeom prst="rect">
            <a:avLst/>
          </a:prstGeom>
        </p:spPr>
        <p:txBody>
          <a:bodyPr/>
          <a:lstStyle/>
          <a:p>
            <a:r>
              <a:rPr lang="en-US" smtClean="0">
                <a:solidFill>
                  <a:prstClr val="black">
                    <a:lumMod val="50000"/>
                    <a:lumOff val="50000"/>
                  </a:prstClr>
                </a:solidFill>
              </a:rPr>
              <a:t>June 2, 2020</a:t>
            </a:r>
            <a:endParaRPr lang="en-US" dirty="0">
              <a:solidFill>
                <a:prstClr val="black">
                  <a:lumMod val="50000"/>
                  <a:lumOff val="50000"/>
                </a:prstClr>
              </a:solidFill>
            </a:endParaRPr>
          </a:p>
        </p:txBody>
      </p:sp>
      <p:sp>
        <p:nvSpPr>
          <p:cNvPr id="10" name="Line 43"/>
          <p:cNvSpPr>
            <a:spLocks noChangeShapeType="1"/>
          </p:cNvSpPr>
          <p:nvPr userDrawn="1"/>
        </p:nvSpPr>
        <p:spPr bwMode="auto">
          <a:xfrm>
            <a:off x="1219200" y="6564313"/>
            <a:ext cx="10176933" cy="0"/>
          </a:xfrm>
          <a:prstGeom prst="line">
            <a:avLst/>
          </a:prstGeom>
          <a:noFill/>
          <a:ln w="38100">
            <a:solidFill>
              <a:srgbClr val="A1A4A3"/>
            </a:solidFill>
            <a:round/>
            <a:headEnd/>
            <a:tailEnd/>
          </a:ln>
        </p:spPr>
        <p:txBody>
          <a:bodyPr wrap="none" anchor="ctr"/>
          <a:lstStyle/>
          <a:p>
            <a:endParaRPr lang="en-US" sz="1350" dirty="0">
              <a:solidFill>
                <a:prstClr val="black"/>
              </a:solidFill>
            </a:endParaRPr>
          </a:p>
        </p:txBody>
      </p:sp>
      <p:sp>
        <p:nvSpPr>
          <p:cNvPr id="9" name="Line 5"/>
          <p:cNvSpPr>
            <a:spLocks noChangeShapeType="1"/>
          </p:cNvSpPr>
          <p:nvPr userDrawn="1"/>
        </p:nvSpPr>
        <p:spPr bwMode="auto">
          <a:xfrm>
            <a:off x="1219202" y="777875"/>
            <a:ext cx="10155767" cy="0"/>
          </a:xfrm>
          <a:prstGeom prst="line">
            <a:avLst/>
          </a:prstGeom>
          <a:noFill/>
          <a:ln w="38100">
            <a:solidFill>
              <a:srgbClr val="A1A4A3"/>
            </a:solidFill>
            <a:round/>
            <a:headEnd/>
            <a:tailEnd/>
          </a:ln>
        </p:spPr>
        <p:txBody>
          <a:bodyPr wrap="none" anchor="ctr"/>
          <a:lstStyle/>
          <a:p>
            <a:endParaRPr lang="en-US" sz="1350" dirty="0">
              <a:solidFill>
                <a:prstClr val="black"/>
              </a:solidFill>
            </a:endParaRPr>
          </a:p>
        </p:txBody>
      </p:sp>
      <p:sp>
        <p:nvSpPr>
          <p:cNvPr id="8" name="Footer Placeholder 4"/>
          <p:cNvSpPr>
            <a:spLocks noGrp="1"/>
          </p:cNvSpPr>
          <p:nvPr>
            <p:ph type="ftr" sz="quarter" idx="3"/>
          </p:nvPr>
        </p:nvSpPr>
        <p:spPr>
          <a:xfrm>
            <a:off x="4165600" y="6553203"/>
            <a:ext cx="3860800" cy="212725"/>
          </a:xfrm>
          <a:prstGeom prst="rect">
            <a:avLst/>
          </a:prstGeom>
        </p:spPr>
        <p:txBody>
          <a:bodyPr/>
          <a:lstStyle>
            <a:lvl1pPr algn="ctr">
              <a:defRPr sz="750">
                <a:solidFill>
                  <a:schemeClr val="tx1">
                    <a:lumMod val="50000"/>
                    <a:lumOff val="50000"/>
                  </a:schemeClr>
                </a:solidFill>
                <a:latin typeface="Arial" pitchFamily="34" charset="0"/>
                <a:cs typeface="Arial" pitchFamily="34" charset="0"/>
              </a:defRPr>
            </a:lvl1pPr>
          </a:lstStyle>
          <a:p>
            <a:r>
              <a:rPr lang="en-US" smtClean="0">
                <a:solidFill>
                  <a:prstClr val="black">
                    <a:lumMod val="50000"/>
                    <a:lumOff val="50000"/>
                  </a:prstClr>
                </a:solidFill>
              </a:rPr>
              <a:t>PACE Mission Overview</a:t>
            </a:r>
            <a:endParaRPr lang="en-US" dirty="0">
              <a:solidFill>
                <a:prstClr val="black">
                  <a:lumMod val="50000"/>
                  <a:lumOff val="50000"/>
                </a:prstClr>
              </a:solidFill>
            </a:endParaRPr>
          </a:p>
        </p:txBody>
      </p:sp>
    </p:spTree>
    <p:extLst>
      <p:ext uri="{BB962C8B-B14F-4D97-AF65-F5344CB8AC3E}">
        <p14:creationId xmlns:p14="http://schemas.microsoft.com/office/powerpoint/2010/main" val="155613862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normAutofit/>
          </a:bodyPr>
          <a:lstStyle>
            <a:lvl1pPr algn="l">
              <a:defRPr sz="24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solidFill>
                <a:latin typeface="Arial" pitchFamily="34" charset="0"/>
                <a:cs typeface="Arial" pitchFamily="34" charset="0"/>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609600" y="6584950"/>
            <a:ext cx="2844800" cy="196850"/>
          </a:xfrm>
          <a:prstGeom prst="rect">
            <a:avLst/>
          </a:prstGeom>
        </p:spPr>
        <p:txBody>
          <a:bodyPr/>
          <a:lstStyle/>
          <a:p>
            <a:r>
              <a:rPr lang="en-US" smtClean="0">
                <a:solidFill>
                  <a:prstClr val="black">
                    <a:lumMod val="50000"/>
                    <a:lumOff val="50000"/>
                  </a:prstClr>
                </a:solidFill>
              </a:rPr>
              <a:t>June 2, 2020</a:t>
            </a:r>
            <a:endParaRPr lang="en-US" dirty="0">
              <a:solidFill>
                <a:prstClr val="black">
                  <a:lumMod val="50000"/>
                  <a:lumOff val="50000"/>
                </a:prstClr>
              </a:solidFill>
            </a:endParaRPr>
          </a:p>
        </p:txBody>
      </p:sp>
      <p:sp>
        <p:nvSpPr>
          <p:cNvPr id="9" name="Line 5"/>
          <p:cNvSpPr>
            <a:spLocks noChangeShapeType="1"/>
          </p:cNvSpPr>
          <p:nvPr userDrawn="1"/>
        </p:nvSpPr>
        <p:spPr bwMode="auto">
          <a:xfrm>
            <a:off x="1219202" y="777875"/>
            <a:ext cx="10155767" cy="0"/>
          </a:xfrm>
          <a:prstGeom prst="line">
            <a:avLst/>
          </a:prstGeom>
          <a:noFill/>
          <a:ln w="38100">
            <a:solidFill>
              <a:srgbClr val="A1A4A3"/>
            </a:solidFill>
            <a:round/>
            <a:headEnd/>
            <a:tailEnd/>
          </a:ln>
        </p:spPr>
        <p:txBody>
          <a:bodyPr wrap="none" anchor="ctr"/>
          <a:lstStyle/>
          <a:p>
            <a:endParaRPr lang="en-US" sz="1350" dirty="0">
              <a:solidFill>
                <a:prstClr val="black"/>
              </a:solidFill>
            </a:endParaRPr>
          </a:p>
        </p:txBody>
      </p:sp>
      <p:sp>
        <p:nvSpPr>
          <p:cNvPr id="10" name="Line 43"/>
          <p:cNvSpPr>
            <a:spLocks noChangeShapeType="1"/>
          </p:cNvSpPr>
          <p:nvPr userDrawn="1"/>
        </p:nvSpPr>
        <p:spPr bwMode="auto">
          <a:xfrm>
            <a:off x="1219200" y="6564313"/>
            <a:ext cx="10176933" cy="0"/>
          </a:xfrm>
          <a:prstGeom prst="line">
            <a:avLst/>
          </a:prstGeom>
          <a:noFill/>
          <a:ln w="38100">
            <a:solidFill>
              <a:srgbClr val="A1A4A3"/>
            </a:solidFill>
            <a:round/>
            <a:headEnd/>
            <a:tailEnd/>
          </a:ln>
        </p:spPr>
        <p:txBody>
          <a:bodyPr wrap="none" anchor="ctr"/>
          <a:lstStyle/>
          <a:p>
            <a:endParaRPr lang="en-US" sz="1350" dirty="0">
              <a:solidFill>
                <a:prstClr val="black"/>
              </a:solidFill>
            </a:endParaRPr>
          </a:p>
        </p:txBody>
      </p:sp>
      <p:sp>
        <p:nvSpPr>
          <p:cNvPr id="8" name="Footer Placeholder 4"/>
          <p:cNvSpPr>
            <a:spLocks noGrp="1"/>
          </p:cNvSpPr>
          <p:nvPr>
            <p:ph type="ftr" sz="quarter" idx="3"/>
          </p:nvPr>
        </p:nvSpPr>
        <p:spPr>
          <a:xfrm>
            <a:off x="4165600" y="6553203"/>
            <a:ext cx="3860800" cy="212725"/>
          </a:xfrm>
          <a:prstGeom prst="rect">
            <a:avLst/>
          </a:prstGeom>
        </p:spPr>
        <p:txBody>
          <a:bodyPr/>
          <a:lstStyle>
            <a:lvl1pPr algn="ctr">
              <a:defRPr sz="750">
                <a:solidFill>
                  <a:schemeClr val="tx1">
                    <a:lumMod val="50000"/>
                    <a:lumOff val="50000"/>
                  </a:schemeClr>
                </a:solidFill>
                <a:latin typeface="Arial" pitchFamily="34" charset="0"/>
                <a:cs typeface="Arial" pitchFamily="34" charset="0"/>
              </a:defRPr>
            </a:lvl1pPr>
          </a:lstStyle>
          <a:p>
            <a:r>
              <a:rPr lang="en-US" smtClean="0">
                <a:solidFill>
                  <a:prstClr val="black">
                    <a:lumMod val="50000"/>
                    <a:lumOff val="50000"/>
                  </a:prstClr>
                </a:solidFill>
              </a:rPr>
              <a:t>PACE Mission Overview</a:t>
            </a:r>
            <a:endParaRPr lang="en-US" dirty="0">
              <a:solidFill>
                <a:prstClr val="black">
                  <a:lumMod val="50000"/>
                  <a:lumOff val="50000"/>
                </a:prstClr>
              </a:solidFill>
            </a:endParaRPr>
          </a:p>
        </p:txBody>
      </p:sp>
    </p:spTree>
    <p:extLst>
      <p:ext uri="{BB962C8B-B14F-4D97-AF65-F5344CB8AC3E}">
        <p14:creationId xmlns:p14="http://schemas.microsoft.com/office/powerpoint/2010/main" val="30110164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a:xfrm>
            <a:off x="609600" y="6584950"/>
            <a:ext cx="2844800" cy="196850"/>
          </a:xfrm>
          <a:prstGeom prst="rect">
            <a:avLst/>
          </a:prstGeom>
        </p:spPr>
        <p:txBody>
          <a:bodyPr/>
          <a:lstStyle/>
          <a:p>
            <a:r>
              <a:rPr lang="en-US" smtClean="0">
                <a:solidFill>
                  <a:prstClr val="black">
                    <a:lumMod val="50000"/>
                    <a:lumOff val="50000"/>
                  </a:prstClr>
                </a:solidFill>
              </a:rPr>
              <a:t>June 2, 2020</a:t>
            </a:r>
            <a:endParaRPr lang="en-US" dirty="0">
              <a:solidFill>
                <a:prstClr val="black">
                  <a:lumMod val="50000"/>
                  <a:lumOff val="50000"/>
                </a:prstClr>
              </a:solidFill>
            </a:endParaRPr>
          </a:p>
        </p:txBody>
      </p:sp>
      <p:sp>
        <p:nvSpPr>
          <p:cNvPr id="9" name="Line 43"/>
          <p:cNvSpPr>
            <a:spLocks noChangeShapeType="1"/>
          </p:cNvSpPr>
          <p:nvPr userDrawn="1"/>
        </p:nvSpPr>
        <p:spPr bwMode="auto">
          <a:xfrm>
            <a:off x="1219200" y="6564313"/>
            <a:ext cx="10176933" cy="0"/>
          </a:xfrm>
          <a:prstGeom prst="line">
            <a:avLst/>
          </a:prstGeom>
          <a:noFill/>
          <a:ln w="38100">
            <a:solidFill>
              <a:srgbClr val="A1A4A3"/>
            </a:solidFill>
            <a:round/>
            <a:headEnd/>
            <a:tailEnd/>
          </a:ln>
        </p:spPr>
        <p:txBody>
          <a:bodyPr wrap="none" anchor="ctr"/>
          <a:lstStyle/>
          <a:p>
            <a:endParaRPr lang="en-US" sz="1350" dirty="0">
              <a:solidFill>
                <a:prstClr val="black"/>
              </a:solidFill>
            </a:endParaRPr>
          </a:p>
        </p:txBody>
      </p:sp>
      <p:sp>
        <p:nvSpPr>
          <p:cNvPr id="8" name="Line 5"/>
          <p:cNvSpPr>
            <a:spLocks noChangeShapeType="1"/>
          </p:cNvSpPr>
          <p:nvPr userDrawn="1"/>
        </p:nvSpPr>
        <p:spPr bwMode="auto">
          <a:xfrm>
            <a:off x="1219202" y="777875"/>
            <a:ext cx="10155767" cy="0"/>
          </a:xfrm>
          <a:prstGeom prst="line">
            <a:avLst/>
          </a:prstGeom>
          <a:noFill/>
          <a:ln w="38100">
            <a:solidFill>
              <a:srgbClr val="A1A4A3"/>
            </a:solidFill>
            <a:round/>
            <a:headEnd/>
            <a:tailEnd/>
          </a:ln>
        </p:spPr>
        <p:txBody>
          <a:bodyPr wrap="none" anchor="ctr"/>
          <a:lstStyle/>
          <a:p>
            <a:endParaRPr lang="en-US" sz="1350" dirty="0">
              <a:solidFill>
                <a:prstClr val="black"/>
              </a:solidFill>
            </a:endParaRPr>
          </a:p>
        </p:txBody>
      </p:sp>
      <p:sp>
        <p:nvSpPr>
          <p:cNvPr id="7" name="Footer Placeholder 4"/>
          <p:cNvSpPr>
            <a:spLocks noGrp="1"/>
          </p:cNvSpPr>
          <p:nvPr>
            <p:ph type="ftr" sz="quarter" idx="3"/>
          </p:nvPr>
        </p:nvSpPr>
        <p:spPr>
          <a:xfrm>
            <a:off x="4165600" y="6553203"/>
            <a:ext cx="3860800" cy="212725"/>
          </a:xfrm>
          <a:prstGeom prst="rect">
            <a:avLst/>
          </a:prstGeom>
        </p:spPr>
        <p:txBody>
          <a:bodyPr/>
          <a:lstStyle>
            <a:lvl1pPr algn="ctr">
              <a:defRPr sz="750">
                <a:solidFill>
                  <a:schemeClr val="tx1">
                    <a:lumMod val="50000"/>
                    <a:lumOff val="50000"/>
                  </a:schemeClr>
                </a:solidFill>
                <a:latin typeface="Arial" pitchFamily="34" charset="0"/>
                <a:cs typeface="Arial" pitchFamily="34" charset="0"/>
              </a:defRPr>
            </a:lvl1pPr>
          </a:lstStyle>
          <a:p>
            <a:r>
              <a:rPr lang="en-US" smtClean="0">
                <a:solidFill>
                  <a:prstClr val="black">
                    <a:lumMod val="50000"/>
                    <a:lumOff val="50000"/>
                  </a:prstClr>
                </a:solidFill>
              </a:rPr>
              <a:t>PACE Mission Overview</a:t>
            </a:r>
            <a:endParaRPr lang="en-US" dirty="0">
              <a:solidFill>
                <a:prstClr val="black">
                  <a:lumMod val="50000"/>
                  <a:lumOff val="50000"/>
                </a:prstClr>
              </a:solidFill>
            </a:endParaRPr>
          </a:p>
        </p:txBody>
      </p:sp>
    </p:spTree>
    <p:extLst>
      <p:ext uri="{BB962C8B-B14F-4D97-AF65-F5344CB8AC3E}">
        <p14:creationId xmlns:p14="http://schemas.microsoft.com/office/powerpoint/2010/main" val="125539018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584950"/>
            <a:ext cx="2844800" cy="196850"/>
          </a:xfrm>
          <a:prstGeom prst="rect">
            <a:avLst/>
          </a:prstGeom>
        </p:spPr>
        <p:txBody>
          <a:bodyPr/>
          <a:lstStyle/>
          <a:p>
            <a:r>
              <a:rPr lang="en-US" smtClean="0">
                <a:solidFill>
                  <a:prstClr val="black">
                    <a:lumMod val="50000"/>
                    <a:lumOff val="50000"/>
                  </a:prstClr>
                </a:solidFill>
              </a:rPr>
              <a:t>June 2, 2020</a:t>
            </a:r>
            <a:endParaRPr lang="en-US" dirty="0">
              <a:solidFill>
                <a:prstClr val="black">
                  <a:lumMod val="50000"/>
                  <a:lumOff val="50000"/>
                </a:prstClr>
              </a:solidFill>
            </a:endParaRPr>
          </a:p>
        </p:txBody>
      </p:sp>
      <p:sp>
        <p:nvSpPr>
          <p:cNvPr id="5" name="Footer Placeholder 4"/>
          <p:cNvSpPr>
            <a:spLocks noGrp="1"/>
          </p:cNvSpPr>
          <p:nvPr>
            <p:ph type="ftr" sz="quarter" idx="3"/>
          </p:nvPr>
        </p:nvSpPr>
        <p:spPr>
          <a:xfrm>
            <a:off x="4165600" y="6553203"/>
            <a:ext cx="3860800" cy="212725"/>
          </a:xfrm>
          <a:prstGeom prst="rect">
            <a:avLst/>
          </a:prstGeom>
        </p:spPr>
        <p:txBody>
          <a:bodyPr/>
          <a:lstStyle>
            <a:lvl1pPr algn="ctr">
              <a:defRPr sz="750">
                <a:solidFill>
                  <a:schemeClr val="tx1">
                    <a:lumMod val="50000"/>
                    <a:lumOff val="50000"/>
                  </a:schemeClr>
                </a:solidFill>
                <a:latin typeface="Arial" pitchFamily="34" charset="0"/>
                <a:cs typeface="Arial" pitchFamily="34" charset="0"/>
              </a:defRPr>
            </a:lvl1pPr>
          </a:lstStyle>
          <a:p>
            <a:r>
              <a:rPr lang="en-US" smtClean="0">
                <a:solidFill>
                  <a:prstClr val="black">
                    <a:lumMod val="50000"/>
                    <a:lumOff val="50000"/>
                  </a:prstClr>
                </a:solidFill>
              </a:rPr>
              <a:t>PACE Mission Overview</a:t>
            </a:r>
            <a:endParaRPr lang="en-US" dirty="0">
              <a:solidFill>
                <a:prstClr val="black">
                  <a:lumMod val="50000"/>
                  <a:lumOff val="50000"/>
                </a:prstClr>
              </a:solidFill>
            </a:endParaRPr>
          </a:p>
        </p:txBody>
      </p:sp>
    </p:spTree>
    <p:extLst>
      <p:ext uri="{BB962C8B-B14F-4D97-AF65-F5344CB8AC3E}">
        <p14:creationId xmlns:p14="http://schemas.microsoft.com/office/powerpoint/2010/main" val="235301471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1458686" y="113701"/>
            <a:ext cx="10370409" cy="575283"/>
          </a:xfrm>
          <a:prstGeom prst="rect">
            <a:avLst/>
          </a:prstGeom>
          <a:noFill/>
          <a:ln w="9525">
            <a:noFill/>
            <a:miter lim="800000"/>
            <a:headEnd/>
            <a:tailEnd/>
          </a:ln>
          <a:effectLst/>
        </p:spPr>
        <p:txBody>
          <a:bodyPr vert="horz" wrap="square" lIns="91391" tIns="0" rIns="91391" bIns="0" numCol="1" anchor="ctr" anchorCtr="0" compatLnSpc="1">
            <a:prstTxWarp prst="textNoShape">
              <a:avLst/>
            </a:prstTxWarp>
          </a:bodyPr>
          <a:lstStyle>
            <a:lvl1pPr algn="ctr">
              <a:defRPr sz="2000"/>
            </a:lvl1pPr>
          </a:lstStyle>
          <a:p>
            <a:pPr lvl="0"/>
            <a:r>
              <a:rPr lang="en-US" dirty="0"/>
              <a:t>Click to edit Master title style</a:t>
            </a:r>
          </a:p>
        </p:txBody>
      </p:sp>
      <p:sp>
        <p:nvSpPr>
          <p:cNvPr id="5" name="Footer Placeholder 4"/>
          <p:cNvSpPr>
            <a:spLocks noGrp="1"/>
          </p:cNvSpPr>
          <p:nvPr>
            <p:ph type="ftr" sz="quarter" idx="3"/>
          </p:nvPr>
        </p:nvSpPr>
        <p:spPr>
          <a:xfrm>
            <a:off x="4165600" y="6553203"/>
            <a:ext cx="3860800" cy="212725"/>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r>
              <a:rPr lang="en-US" smtClean="0"/>
              <a:t>PACE Mission Overview</a:t>
            </a:r>
            <a:endParaRPr lang="en-US" dirty="0"/>
          </a:p>
        </p:txBody>
      </p:sp>
      <p:sp>
        <p:nvSpPr>
          <p:cNvPr id="6" name="Date Placeholder 1"/>
          <p:cNvSpPr>
            <a:spLocks noGrp="1"/>
          </p:cNvSpPr>
          <p:nvPr>
            <p:ph type="dt" sz="half" idx="10"/>
          </p:nvPr>
        </p:nvSpPr>
        <p:spPr>
          <a:xfrm>
            <a:off x="609600" y="6584950"/>
            <a:ext cx="2844800" cy="196850"/>
          </a:xfrm>
          <a:prstGeom prst="rect">
            <a:avLst/>
          </a:prstGeom>
        </p:spPr>
        <p:txBody>
          <a:bodyPr/>
          <a:lstStyle/>
          <a:p>
            <a:r>
              <a:rPr lang="en-US" smtClean="0"/>
              <a:t>June 2, 2020</a:t>
            </a:r>
            <a:endParaRPr lang="en-US" dirty="0"/>
          </a:p>
        </p:txBody>
      </p:sp>
    </p:spTree>
    <p:extLst>
      <p:ext uri="{BB962C8B-B14F-4D97-AF65-F5344CB8AC3E}">
        <p14:creationId xmlns:p14="http://schemas.microsoft.com/office/powerpoint/2010/main" val="62291502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4 Half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00"/>
                </a:solidFill>
              </a:defRPr>
            </a:lvl1pPr>
          </a:lstStyle>
          <a:p>
            <a:endParaRPr lang="en-US" dirty="0"/>
          </a:p>
        </p:txBody>
      </p:sp>
      <p:sp>
        <p:nvSpPr>
          <p:cNvPr id="4" name="Content Placeholder 3"/>
          <p:cNvSpPr>
            <a:spLocks noGrp="1" noChangeArrowheads="1"/>
          </p:cNvSpPr>
          <p:nvPr>
            <p:ph idx="1"/>
          </p:nvPr>
        </p:nvSpPr>
        <p:spPr bwMode="auto">
          <a:xfrm>
            <a:off x="320197" y="1143001"/>
            <a:ext cx="5825065" cy="523081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Line 43"/>
          <p:cNvSpPr>
            <a:spLocks noChangeShapeType="1"/>
          </p:cNvSpPr>
          <p:nvPr userDrawn="1"/>
        </p:nvSpPr>
        <p:spPr bwMode="auto">
          <a:xfrm>
            <a:off x="1219200" y="6564313"/>
            <a:ext cx="10176933" cy="0"/>
          </a:xfrm>
          <a:prstGeom prst="line">
            <a:avLst/>
          </a:prstGeom>
          <a:noFill/>
          <a:ln w="38100">
            <a:solidFill>
              <a:srgbClr val="A1A4A3"/>
            </a:solidFill>
            <a:round/>
            <a:headEnd/>
            <a:tailEnd/>
          </a:ln>
        </p:spPr>
        <p:txBody>
          <a:bodyPr wrap="none" anchor="ctr"/>
          <a:lstStyle/>
          <a:p>
            <a:endParaRPr lang="en-US" sz="1800" dirty="0">
              <a:solidFill>
                <a:prstClr val="black"/>
              </a:solidFill>
            </a:endParaRPr>
          </a:p>
        </p:txBody>
      </p:sp>
      <p:sp>
        <p:nvSpPr>
          <p:cNvPr id="11" name="Date Placeholder 3"/>
          <p:cNvSpPr>
            <a:spLocks noGrp="1"/>
          </p:cNvSpPr>
          <p:nvPr>
            <p:ph type="dt" sz="half" idx="2"/>
          </p:nvPr>
        </p:nvSpPr>
        <p:spPr>
          <a:xfrm>
            <a:off x="609600" y="6553200"/>
            <a:ext cx="3505261" cy="304800"/>
          </a:xfrm>
          <a:prstGeom prst="rect">
            <a:avLst/>
          </a:prstGeom>
        </p:spPr>
        <p:txBody>
          <a:bodyPr/>
          <a:lstStyle>
            <a:lvl1pPr>
              <a:defRPr sz="1000">
                <a:solidFill>
                  <a:schemeClr val="tx1">
                    <a:lumMod val="50000"/>
                    <a:lumOff val="50000"/>
                  </a:schemeClr>
                </a:solidFill>
                <a:latin typeface="Arial" pitchFamily="34" charset="0"/>
                <a:cs typeface="Arial" pitchFamily="34" charset="0"/>
              </a:defRPr>
            </a:lvl1pPr>
          </a:lstStyle>
          <a:p>
            <a:r>
              <a:rPr lang="en-US" smtClean="0">
                <a:solidFill>
                  <a:prstClr val="black">
                    <a:lumMod val="50000"/>
                    <a:lumOff val="50000"/>
                  </a:prstClr>
                </a:solidFill>
              </a:rPr>
              <a:t>June 2, 2020</a:t>
            </a:r>
            <a:endParaRPr lang="en-US" dirty="0">
              <a:solidFill>
                <a:prstClr val="black">
                  <a:lumMod val="50000"/>
                  <a:lumOff val="50000"/>
                </a:prstClr>
              </a:solidFill>
            </a:endParaRPr>
          </a:p>
        </p:txBody>
      </p:sp>
      <p:sp>
        <p:nvSpPr>
          <p:cNvPr id="7" name="Footer Placeholder 4"/>
          <p:cNvSpPr>
            <a:spLocks noGrp="1"/>
          </p:cNvSpPr>
          <p:nvPr>
            <p:ph type="ftr" sz="quarter" idx="3"/>
          </p:nvPr>
        </p:nvSpPr>
        <p:spPr>
          <a:xfrm>
            <a:off x="4165600" y="6553203"/>
            <a:ext cx="3860800" cy="212725"/>
          </a:xfrm>
          <a:prstGeom prst="rect">
            <a:avLst/>
          </a:prstGeom>
        </p:spPr>
        <p:txBody>
          <a:bodyPr/>
          <a:lstStyle>
            <a:lvl1pPr algn="ctr">
              <a:defRPr sz="1000">
                <a:solidFill>
                  <a:schemeClr val="tx1">
                    <a:lumMod val="50000"/>
                    <a:lumOff val="50000"/>
                  </a:schemeClr>
                </a:solidFill>
                <a:latin typeface="Arial" pitchFamily="34" charset="0"/>
                <a:cs typeface="Arial" pitchFamily="34" charset="0"/>
              </a:defRPr>
            </a:lvl1pPr>
          </a:lstStyle>
          <a:p>
            <a:r>
              <a:rPr lang="en-US" smtClean="0"/>
              <a:t>PACE Mission Overview</a:t>
            </a:r>
            <a:endParaRPr lang="en-US" dirty="0"/>
          </a:p>
        </p:txBody>
      </p:sp>
    </p:spTree>
    <p:extLst>
      <p:ext uri="{BB962C8B-B14F-4D97-AF65-F5344CB8AC3E}">
        <p14:creationId xmlns:p14="http://schemas.microsoft.com/office/powerpoint/2010/main" val="107532732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400"/>
            <a:ext cx="10972800" cy="5334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881744"/>
            <a:ext cx="10972800" cy="524442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Line 43"/>
          <p:cNvSpPr>
            <a:spLocks noChangeShapeType="1"/>
          </p:cNvSpPr>
          <p:nvPr/>
        </p:nvSpPr>
        <p:spPr bwMode="auto">
          <a:xfrm>
            <a:off x="1219200" y="6564313"/>
            <a:ext cx="10176933" cy="0"/>
          </a:xfrm>
          <a:prstGeom prst="line">
            <a:avLst/>
          </a:prstGeom>
          <a:noFill/>
          <a:ln w="38100">
            <a:solidFill>
              <a:srgbClr val="A1A4A3"/>
            </a:solidFill>
            <a:round/>
            <a:headEnd/>
            <a:tailEnd/>
          </a:ln>
        </p:spPr>
        <p:txBody>
          <a:bodyPr wrap="none" anchor="ctr"/>
          <a:lstStyle/>
          <a:p>
            <a:endParaRPr lang="en-US" sz="1350" dirty="0">
              <a:solidFill>
                <a:prstClr val="black"/>
              </a:solidFill>
            </a:endParaRPr>
          </a:p>
        </p:txBody>
      </p:sp>
      <p:sp>
        <p:nvSpPr>
          <p:cNvPr id="10" name="Footer Placeholder 4"/>
          <p:cNvSpPr>
            <a:spLocks noGrp="1"/>
          </p:cNvSpPr>
          <p:nvPr>
            <p:ph type="ftr" sz="quarter" idx="3"/>
          </p:nvPr>
        </p:nvSpPr>
        <p:spPr>
          <a:xfrm>
            <a:off x="4165600" y="6553203"/>
            <a:ext cx="3860800" cy="212725"/>
          </a:xfrm>
          <a:prstGeom prst="rect">
            <a:avLst/>
          </a:prstGeom>
        </p:spPr>
        <p:txBody>
          <a:bodyPr/>
          <a:lstStyle>
            <a:lvl1pPr algn="ctr">
              <a:defRPr sz="750">
                <a:solidFill>
                  <a:schemeClr val="tx1">
                    <a:lumMod val="50000"/>
                    <a:lumOff val="50000"/>
                  </a:schemeClr>
                </a:solidFill>
                <a:latin typeface="Arial" pitchFamily="34" charset="0"/>
                <a:cs typeface="Arial" pitchFamily="34" charset="0"/>
              </a:defRPr>
            </a:lvl1pPr>
          </a:lstStyle>
          <a:p>
            <a:r>
              <a:rPr lang="en-US" smtClean="0">
                <a:solidFill>
                  <a:prstClr val="black">
                    <a:lumMod val="50000"/>
                    <a:lumOff val="50000"/>
                  </a:prstClr>
                </a:solidFill>
              </a:rPr>
              <a:t>PACE Mission Overview</a:t>
            </a:r>
            <a:endParaRPr lang="en-US" dirty="0">
              <a:solidFill>
                <a:prstClr val="black">
                  <a:lumMod val="50000"/>
                  <a:lumOff val="50000"/>
                </a:prstClr>
              </a:solidFill>
            </a:endParaRPr>
          </a:p>
        </p:txBody>
      </p:sp>
      <p:sp>
        <p:nvSpPr>
          <p:cNvPr id="11" name="Date Placeholder 3"/>
          <p:cNvSpPr>
            <a:spLocks noGrp="1"/>
          </p:cNvSpPr>
          <p:nvPr>
            <p:ph type="dt" sz="half" idx="2"/>
          </p:nvPr>
        </p:nvSpPr>
        <p:spPr>
          <a:xfrm>
            <a:off x="609600" y="6553200"/>
            <a:ext cx="3008416" cy="304800"/>
          </a:xfrm>
          <a:prstGeom prst="rect">
            <a:avLst/>
          </a:prstGeom>
        </p:spPr>
        <p:txBody>
          <a:bodyPr/>
          <a:lstStyle>
            <a:lvl1pPr>
              <a:defRPr sz="750">
                <a:solidFill>
                  <a:schemeClr val="tx1">
                    <a:lumMod val="50000"/>
                    <a:lumOff val="50000"/>
                  </a:schemeClr>
                </a:solidFill>
                <a:latin typeface="Arial" pitchFamily="34" charset="0"/>
                <a:cs typeface="Arial" pitchFamily="34" charset="0"/>
              </a:defRPr>
            </a:lvl1pPr>
          </a:lstStyle>
          <a:p>
            <a:r>
              <a:rPr lang="en-US" smtClean="0">
                <a:solidFill>
                  <a:prstClr val="black">
                    <a:lumMod val="50000"/>
                    <a:lumOff val="50000"/>
                  </a:prstClr>
                </a:solidFill>
              </a:rPr>
              <a:t>June 2, 2020</a:t>
            </a:r>
            <a:endParaRPr lang="en-US" dirty="0">
              <a:solidFill>
                <a:prstClr val="black">
                  <a:lumMod val="50000"/>
                  <a:lumOff val="50000"/>
                </a:prstClr>
              </a:solidFill>
            </a:endParaRPr>
          </a:p>
        </p:txBody>
      </p:sp>
      <p:pic>
        <p:nvPicPr>
          <p:cNvPr id="9" name="Picture 2"/>
          <p:cNvPicPr>
            <a:picLocks noChangeAspect="1" noChangeArrowheads="1"/>
          </p:cNvPicPr>
          <p:nvPr/>
        </p:nvPicPr>
        <p:blipFill>
          <a:blip r:embed="rId10" cstate="print"/>
          <a:srcRect/>
          <a:stretch>
            <a:fillRect/>
          </a:stretch>
        </p:blipFill>
        <p:spPr bwMode="auto">
          <a:xfrm>
            <a:off x="11396133" y="114301"/>
            <a:ext cx="676652" cy="533400"/>
          </a:xfrm>
          <a:prstGeom prst="rect">
            <a:avLst/>
          </a:prstGeom>
          <a:noFill/>
          <a:ln w="9525">
            <a:noFill/>
            <a:miter lim="800000"/>
            <a:headEnd/>
            <a:tailEnd/>
          </a:ln>
        </p:spPr>
      </p:pic>
      <p:pic>
        <p:nvPicPr>
          <p:cNvPr id="4" name="Picture 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2" y="5058"/>
            <a:ext cx="856860" cy="642645"/>
          </a:xfrm>
          <a:prstGeom prst="rect">
            <a:avLst/>
          </a:prstGeom>
        </p:spPr>
      </p:pic>
      <p:sp>
        <p:nvSpPr>
          <p:cNvPr id="6" name="TextBox 5"/>
          <p:cNvSpPr txBox="1"/>
          <p:nvPr userDrawn="1"/>
        </p:nvSpPr>
        <p:spPr>
          <a:xfrm>
            <a:off x="10706100" y="6572250"/>
            <a:ext cx="1117600" cy="215444"/>
          </a:xfrm>
          <a:prstGeom prst="rect">
            <a:avLst/>
          </a:prstGeom>
          <a:noFill/>
        </p:spPr>
        <p:txBody>
          <a:bodyPr wrap="square" rtlCol="0">
            <a:spAutoFit/>
          </a:bodyPr>
          <a:lstStyle/>
          <a:p>
            <a:fld id="{649C4F33-5202-4605-BBB4-1B1626B5CB45}" type="slidenum">
              <a:rPr lang="en-US" sz="800" smtClean="0">
                <a:solidFill>
                  <a:prstClr val="black"/>
                </a:solidFill>
              </a:rPr>
              <a:pPr/>
              <a:t>‹#›</a:t>
            </a:fld>
            <a:endParaRPr lang="en-US" sz="800" dirty="0">
              <a:solidFill>
                <a:prstClr val="black"/>
              </a:solidFill>
            </a:endParaRPr>
          </a:p>
        </p:txBody>
      </p:sp>
    </p:spTree>
    <p:extLst>
      <p:ext uri="{BB962C8B-B14F-4D97-AF65-F5344CB8AC3E}">
        <p14:creationId xmlns:p14="http://schemas.microsoft.com/office/powerpoint/2010/main" val="12104197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725" r:id="rId7"/>
    <p:sldLayoutId id="2147483726" r:id="rId8"/>
  </p:sldLayoutIdLst>
  <p:timing>
    <p:tnLst>
      <p:par>
        <p:cTn id="1" dur="indefinite" restart="never" nodeType="tmRoot"/>
      </p:par>
    </p:tnLst>
  </p:timing>
  <p:hf sldNum="0" hdr="0"/>
  <p:txStyles>
    <p:titleStyle>
      <a:lvl1pPr algn="ctr" defTabSz="685800" rtl="0" eaLnBrk="1" latinLnBrk="0" hangingPunct="1">
        <a:spcBef>
          <a:spcPct val="0"/>
        </a:spcBef>
        <a:buNone/>
        <a:defRPr sz="2100" b="1" kern="1200">
          <a:solidFill>
            <a:schemeClr val="tx1"/>
          </a:solidFill>
          <a:latin typeface="Arial" pitchFamily="34" charset="0"/>
          <a:ea typeface="+mj-ea"/>
          <a:cs typeface="Arial" pitchFamily="34" charset="0"/>
        </a:defRPr>
      </a:lvl1pPr>
    </p:titleStyle>
    <p:bodyStyle>
      <a:lvl1pPr marL="257175" indent="-257175" algn="l" defTabSz="685800" rtl="0" eaLnBrk="1" latinLnBrk="0" hangingPunct="1">
        <a:spcBef>
          <a:spcPts val="0"/>
        </a:spcBef>
        <a:spcAft>
          <a:spcPts val="19"/>
        </a:spcAft>
        <a:buFont typeface="Arial" pitchFamily="34" charset="0"/>
        <a:buChar char="•"/>
        <a:defRPr sz="2400" kern="1200">
          <a:solidFill>
            <a:schemeClr val="tx1"/>
          </a:solidFill>
          <a:latin typeface="Arial" pitchFamily="34" charset="0"/>
          <a:ea typeface="+mn-ea"/>
          <a:cs typeface="Arial" pitchFamily="34" charset="0"/>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emf"/><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9.emf"/><Relationship Id="rId13" Type="http://schemas.openxmlformats.org/officeDocument/2006/relationships/image" Target="../media/image24.png"/><Relationship Id="rId18"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jpeg"/><Relationship Id="rId2" Type="http://schemas.openxmlformats.org/officeDocument/2006/relationships/notesSlide" Target="../notesSlides/notesSlide2.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emf"/><Relationship Id="rId19" Type="http://schemas.openxmlformats.org/officeDocument/2006/relationships/image" Target="../media/image30.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3" Type="http://schemas.openxmlformats.org/officeDocument/2006/relationships/image" Target="../media/image32.jpeg"/><Relationship Id="rId7" Type="http://schemas.openxmlformats.org/officeDocument/2006/relationships/image" Target="../media/image36.png"/><Relationship Id="rId12"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jpe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Pace Project Manager</a:t>
            </a:r>
            <a:br>
              <a:rPr lang="en-US" dirty="0" smtClean="0"/>
            </a:br>
            <a:r>
              <a:rPr lang="en-US" dirty="0" err="1" smtClean="0"/>
              <a:t>andrÉ</a:t>
            </a:r>
            <a:r>
              <a:rPr lang="en-US" dirty="0" smtClean="0"/>
              <a:t> Dress</a:t>
            </a:r>
            <a:endParaRPr lang="en-US" dirty="0"/>
          </a:p>
        </p:txBody>
      </p:sp>
      <p:sp>
        <p:nvSpPr>
          <p:cNvPr id="3" name="Text Placeholder 2"/>
          <p:cNvSpPr>
            <a:spLocks noGrp="1"/>
          </p:cNvSpPr>
          <p:nvPr>
            <p:ph type="body" idx="1"/>
          </p:nvPr>
        </p:nvSpPr>
        <p:spPr/>
        <p:txBody>
          <a:bodyPr/>
          <a:lstStyle/>
          <a:p>
            <a:r>
              <a:rPr lang="en-US" dirty="0"/>
              <a:t>Plankton, Aerosol, Cloud, ocean Ecosystem (PACE)</a:t>
            </a:r>
          </a:p>
        </p:txBody>
      </p:sp>
      <p:sp>
        <p:nvSpPr>
          <p:cNvPr id="4" name="Text Placeholder 3"/>
          <p:cNvSpPr>
            <a:spLocks noGrp="1"/>
          </p:cNvSpPr>
          <p:nvPr>
            <p:ph type="body" idx="10"/>
          </p:nvPr>
        </p:nvSpPr>
        <p:spPr>
          <a:xfrm>
            <a:off x="4962851" y="2664211"/>
            <a:ext cx="6363299" cy="1500187"/>
          </a:xfrm>
        </p:spPr>
        <p:txBody>
          <a:bodyPr/>
          <a:lstStyle/>
          <a:p>
            <a:r>
              <a:rPr lang="en-US" dirty="0"/>
              <a:t>Mission </a:t>
            </a:r>
            <a:r>
              <a:rPr lang="en-US" dirty="0" smtClean="0"/>
              <a:t>Overview</a:t>
            </a:r>
            <a:endParaRPr lang="en-US" dirty="0"/>
          </a:p>
          <a:p>
            <a:r>
              <a:rPr lang="en-US" dirty="0" smtClean="0"/>
              <a:t>June 2, 2020</a:t>
            </a:r>
            <a:endParaRPr lang="en-US" dirty="0"/>
          </a:p>
        </p:txBody>
      </p:sp>
    </p:spTree>
    <p:extLst>
      <p:ext uri="{BB962C8B-B14F-4D97-AF65-F5344CB8AC3E}">
        <p14:creationId xmlns:p14="http://schemas.microsoft.com/office/powerpoint/2010/main" val="22867214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Down Arrow 119"/>
          <p:cNvSpPr/>
          <p:nvPr/>
        </p:nvSpPr>
        <p:spPr>
          <a:xfrm>
            <a:off x="5041861" y="3944711"/>
            <a:ext cx="183980" cy="1598516"/>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2800" dirty="0"/>
              <a:t>Plankton, Aerosol, Cloud, ocean Ecosystem (PACE)</a:t>
            </a:r>
          </a:p>
        </p:txBody>
      </p:sp>
      <p:sp>
        <p:nvSpPr>
          <p:cNvPr id="112" name="Content Placeholder 2"/>
          <p:cNvSpPr>
            <a:spLocks noGrp="1"/>
          </p:cNvSpPr>
          <p:nvPr>
            <p:ph idx="1"/>
          </p:nvPr>
        </p:nvSpPr>
        <p:spPr>
          <a:xfrm>
            <a:off x="8085323" y="3018810"/>
            <a:ext cx="4113043" cy="2457798"/>
          </a:xfrm>
        </p:spPr>
        <p:txBody>
          <a:bodyPr>
            <a:noAutofit/>
          </a:bodyPr>
          <a:lstStyle/>
          <a:p>
            <a:pPr>
              <a:lnSpc>
                <a:spcPct val="110000"/>
              </a:lnSpc>
              <a:buFont typeface="Arial" pitchFamily="34" charset="0"/>
              <a:buNone/>
              <a:defRPr/>
            </a:pPr>
            <a:r>
              <a:rPr lang="en-US" sz="1400" b="1" u="sng" dirty="0">
                <a:solidFill>
                  <a:schemeClr val="tx1"/>
                </a:solidFill>
              </a:rPr>
              <a:t>Key Mission Parameters</a:t>
            </a:r>
            <a:endParaRPr lang="en-US" sz="1400" dirty="0">
              <a:solidFill>
                <a:schemeClr val="tx1"/>
              </a:solidFill>
            </a:endParaRPr>
          </a:p>
          <a:p>
            <a:pPr>
              <a:lnSpc>
                <a:spcPct val="110000"/>
              </a:lnSpc>
              <a:defRPr/>
            </a:pPr>
            <a:r>
              <a:rPr lang="en-US" sz="1400" dirty="0">
                <a:solidFill>
                  <a:schemeClr val="tx1"/>
                </a:solidFill>
              </a:rPr>
              <a:t>98° inclination; ~676.5 km altitude</a:t>
            </a:r>
          </a:p>
          <a:p>
            <a:pPr lvl="1">
              <a:lnSpc>
                <a:spcPct val="110000"/>
              </a:lnSpc>
              <a:spcBef>
                <a:spcPts val="0"/>
              </a:spcBef>
              <a:defRPr/>
            </a:pPr>
            <a:r>
              <a:rPr lang="en-US" sz="1400" dirty="0">
                <a:solidFill>
                  <a:schemeClr val="tx1"/>
                </a:solidFill>
              </a:rPr>
              <a:t>Sun-Sync (1pm MLT AN), </a:t>
            </a:r>
          </a:p>
          <a:p>
            <a:pPr lvl="1">
              <a:lnSpc>
                <a:spcPct val="110000"/>
              </a:lnSpc>
              <a:spcBef>
                <a:spcPts val="0"/>
              </a:spcBef>
              <a:defRPr/>
            </a:pPr>
            <a:r>
              <a:rPr lang="en-US" sz="1400" dirty="0">
                <a:solidFill>
                  <a:schemeClr val="tx1"/>
                </a:solidFill>
              </a:rPr>
              <a:t> 2 day global coverage</a:t>
            </a:r>
          </a:p>
          <a:p>
            <a:pPr>
              <a:lnSpc>
                <a:spcPct val="110000"/>
              </a:lnSpc>
              <a:defRPr/>
            </a:pPr>
            <a:r>
              <a:rPr lang="en-US" sz="1400" dirty="0">
                <a:solidFill>
                  <a:schemeClr val="tx1"/>
                </a:solidFill>
              </a:rPr>
              <a:t>Class C Mission</a:t>
            </a:r>
          </a:p>
          <a:p>
            <a:pPr>
              <a:lnSpc>
                <a:spcPct val="110000"/>
              </a:lnSpc>
              <a:defRPr/>
            </a:pPr>
            <a:r>
              <a:rPr lang="en-US" sz="1400" dirty="0" smtClean="0">
                <a:solidFill>
                  <a:schemeClr val="tx1"/>
                </a:solidFill>
              </a:rPr>
              <a:t>PRD Dec. 2022/LRD </a:t>
            </a:r>
            <a:r>
              <a:rPr lang="en-US" sz="1400" dirty="0">
                <a:solidFill>
                  <a:schemeClr val="tx1"/>
                </a:solidFill>
              </a:rPr>
              <a:t>Mar. 2023</a:t>
            </a:r>
          </a:p>
          <a:p>
            <a:pPr>
              <a:lnSpc>
                <a:spcPct val="110000"/>
              </a:lnSpc>
              <a:defRPr/>
            </a:pPr>
            <a:r>
              <a:rPr lang="en-US" sz="1400" dirty="0">
                <a:solidFill>
                  <a:schemeClr val="tx1"/>
                </a:solidFill>
              </a:rPr>
              <a:t>3 years</a:t>
            </a:r>
            <a:r>
              <a:rPr lang="el-GR" sz="1400" baseline="30000" dirty="0">
                <a:solidFill>
                  <a:schemeClr val="tx1"/>
                </a:solidFill>
              </a:rPr>
              <a:t>Ͳ</a:t>
            </a:r>
            <a:r>
              <a:rPr lang="en-US" sz="1400" dirty="0">
                <a:solidFill>
                  <a:schemeClr val="tx1"/>
                </a:solidFill>
              </a:rPr>
              <a:t> Phase E &amp; Controlled Reentry</a:t>
            </a:r>
          </a:p>
          <a:p>
            <a:pPr>
              <a:lnSpc>
                <a:spcPct val="110000"/>
              </a:lnSpc>
              <a:defRPr/>
            </a:pPr>
            <a:r>
              <a:rPr lang="en-US" sz="1400" dirty="0">
                <a:solidFill>
                  <a:schemeClr val="tx1"/>
                </a:solidFill>
              </a:rPr>
              <a:t>10 years fuel*</a:t>
            </a:r>
          </a:p>
        </p:txBody>
      </p:sp>
      <p:cxnSp>
        <p:nvCxnSpPr>
          <p:cNvPr id="62" name="Straight Arrow Connector 61"/>
          <p:cNvCxnSpPr/>
          <p:nvPr/>
        </p:nvCxnSpPr>
        <p:spPr>
          <a:xfrm>
            <a:off x="4729642" y="5198661"/>
            <a:ext cx="1585" cy="35353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9" name="Picture 2" descr="http://burningbird.net/images/flames2a.png"/>
          <p:cNvPicPr>
            <a:picLocks noChangeAspect="1" noChangeArrowheads="1"/>
          </p:cNvPicPr>
          <p:nvPr/>
        </p:nvPicPr>
        <p:blipFill>
          <a:blip r:embed="rId3"/>
          <a:srcRect/>
          <a:stretch>
            <a:fillRect/>
          </a:stretch>
        </p:blipFill>
        <p:spPr bwMode="auto">
          <a:xfrm rot="10800000">
            <a:off x="7759142" y="4589046"/>
            <a:ext cx="71355" cy="594517"/>
          </a:xfrm>
          <a:prstGeom prst="rect">
            <a:avLst/>
          </a:prstGeom>
          <a:noFill/>
        </p:spPr>
      </p:pic>
      <p:cxnSp>
        <p:nvCxnSpPr>
          <p:cNvPr id="71" name="Straight Arrow Connector 70"/>
          <p:cNvCxnSpPr/>
          <p:nvPr/>
        </p:nvCxnSpPr>
        <p:spPr>
          <a:xfrm rot="5400000">
            <a:off x="3030188" y="5219653"/>
            <a:ext cx="582476" cy="364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2848197" y="4529306"/>
            <a:ext cx="914400" cy="41549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Spacecraft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PDR</a:t>
            </a:r>
          </a:p>
        </p:txBody>
      </p:sp>
      <p:cxnSp>
        <p:nvCxnSpPr>
          <p:cNvPr id="73" name="Straight Arrow Connector 72"/>
          <p:cNvCxnSpPr/>
          <p:nvPr/>
        </p:nvCxnSpPr>
        <p:spPr>
          <a:xfrm rot="5400000">
            <a:off x="840459" y="5276134"/>
            <a:ext cx="399207" cy="1741"/>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526388" y="4779266"/>
            <a:ext cx="914400" cy="253916"/>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Phase A</a:t>
            </a:r>
          </a:p>
        </p:txBody>
      </p:sp>
      <p:cxnSp>
        <p:nvCxnSpPr>
          <p:cNvPr id="75" name="Straight Arrow Connector 74"/>
          <p:cNvCxnSpPr/>
          <p:nvPr/>
        </p:nvCxnSpPr>
        <p:spPr>
          <a:xfrm>
            <a:off x="10980552" y="5254852"/>
            <a:ext cx="2" cy="26999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1013759" y="5217680"/>
            <a:ext cx="1137281"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Decommission</a:t>
            </a:r>
          </a:p>
        </p:txBody>
      </p:sp>
      <p:cxnSp>
        <p:nvCxnSpPr>
          <p:cNvPr id="79" name="Straight Arrow Connector 78"/>
          <p:cNvCxnSpPr/>
          <p:nvPr/>
        </p:nvCxnSpPr>
        <p:spPr>
          <a:xfrm>
            <a:off x="7796682" y="5236316"/>
            <a:ext cx="1" cy="30019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4689085" y="4906224"/>
            <a:ext cx="914400" cy="577081"/>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prstClr val="black"/>
                </a:solidFill>
                <a:effectLst/>
                <a:uLnTx/>
                <a:uFillTx/>
                <a:latin typeface="Arial"/>
                <a:ea typeface="+mn-ea"/>
                <a:cs typeface="+mn-cs"/>
              </a:rPr>
              <a:t>CDR &amp; LV</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smtClean="0">
                <a:solidFill>
                  <a:prstClr val="black"/>
                </a:solidFill>
                <a:latin typeface="Arial"/>
              </a:rPr>
              <a:t>Award</a:t>
            </a:r>
            <a:endParaRPr kumimoji="0" lang="en-US" sz="1050" b="1" i="0" u="none" strike="noStrike" kern="1200" cap="none" spc="0" normalizeH="0" baseline="0" noProof="0" dirty="0">
              <a:ln>
                <a:noFill/>
              </a:ln>
              <a:solidFill>
                <a:prstClr val="black"/>
              </a:solidFill>
              <a:effectLst/>
              <a:uLnTx/>
              <a:uFillTx/>
              <a:latin typeface="Arial"/>
              <a:ea typeface="+mn-ea"/>
              <a:cs typeface="+mn-cs"/>
            </a:endParaRPr>
          </a:p>
        </p:txBody>
      </p:sp>
      <p:pic>
        <p:nvPicPr>
          <p:cNvPr id="83" name="Picture 2" descr="http://www.321rockets.com/content/image/29871/800/002157_main_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6860" y="3764948"/>
            <a:ext cx="1159250" cy="1047646"/>
          </a:xfrm>
          <a:prstGeom prst="rect">
            <a:avLst/>
          </a:prstGeom>
          <a:noFill/>
          <a:extLst>
            <a:ext uri="{909E8E84-426E-40dd-AFC4-6F175D3DCCD1}">
              <a14:hiddenFill xmlns:a14="http://schemas.microsoft.com/office/drawing/2010/main" xmlns="">
                <a:solidFill>
                  <a:srgbClr val="FFFFFF"/>
                </a:solidFill>
              </a14:hiddenFill>
            </a:ext>
          </a:extLst>
        </p:spPr>
      </p:pic>
      <p:pic>
        <p:nvPicPr>
          <p:cNvPr id="84" name="Picture 83"/>
          <p:cNvPicPr>
            <a:picLocks noChangeAspect="1"/>
          </p:cNvPicPr>
          <p:nvPr/>
        </p:nvPicPr>
        <p:blipFill>
          <a:blip r:embed="rId5"/>
          <a:stretch>
            <a:fillRect/>
          </a:stretch>
        </p:blipFill>
        <p:spPr>
          <a:xfrm>
            <a:off x="10739217" y="4752484"/>
            <a:ext cx="577149" cy="442962"/>
          </a:xfrm>
          <a:prstGeom prst="rect">
            <a:avLst/>
          </a:prstGeom>
        </p:spPr>
      </p:pic>
      <p:pic>
        <p:nvPicPr>
          <p:cNvPr id="85" name="Picture 84"/>
          <p:cNvPicPr>
            <a:picLocks noChangeAspect="1"/>
          </p:cNvPicPr>
          <p:nvPr/>
        </p:nvPicPr>
        <p:blipFill>
          <a:blip r:embed="rId6"/>
          <a:stretch>
            <a:fillRect/>
          </a:stretch>
        </p:blipFill>
        <p:spPr>
          <a:xfrm>
            <a:off x="3150505" y="4109196"/>
            <a:ext cx="439755" cy="439755"/>
          </a:xfrm>
          <a:prstGeom prst="rect">
            <a:avLst/>
          </a:prstGeom>
        </p:spPr>
      </p:pic>
      <p:sp>
        <p:nvSpPr>
          <p:cNvPr id="92" name="Rectangle 91"/>
          <p:cNvSpPr/>
          <p:nvPr/>
        </p:nvSpPr>
        <p:spPr>
          <a:xfrm>
            <a:off x="11290526" y="5966522"/>
            <a:ext cx="756938" cy="276999"/>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Phase F</a:t>
            </a:r>
          </a:p>
        </p:txBody>
      </p:sp>
      <p:sp>
        <p:nvSpPr>
          <p:cNvPr id="53" name="Rectangle 52"/>
          <p:cNvSpPr/>
          <p:nvPr/>
        </p:nvSpPr>
        <p:spPr bwMode="auto">
          <a:xfrm>
            <a:off x="1608978" y="5567180"/>
            <a:ext cx="999343" cy="313669"/>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CY17</a:t>
            </a:r>
          </a:p>
        </p:txBody>
      </p:sp>
      <p:sp>
        <p:nvSpPr>
          <p:cNvPr id="54" name="Rectangle 53"/>
          <p:cNvSpPr/>
          <p:nvPr/>
        </p:nvSpPr>
        <p:spPr bwMode="auto">
          <a:xfrm>
            <a:off x="5597916" y="5568234"/>
            <a:ext cx="999343" cy="313668"/>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CY21</a:t>
            </a:r>
          </a:p>
        </p:txBody>
      </p:sp>
      <p:sp>
        <p:nvSpPr>
          <p:cNvPr id="55" name="Rectangle 54"/>
          <p:cNvSpPr/>
          <p:nvPr/>
        </p:nvSpPr>
        <p:spPr bwMode="auto">
          <a:xfrm>
            <a:off x="4604898" y="5567180"/>
            <a:ext cx="999343" cy="313669"/>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CY20</a:t>
            </a:r>
          </a:p>
        </p:txBody>
      </p:sp>
      <p:sp>
        <p:nvSpPr>
          <p:cNvPr id="60" name="Rectangle 59"/>
          <p:cNvSpPr/>
          <p:nvPr/>
        </p:nvSpPr>
        <p:spPr bwMode="auto">
          <a:xfrm>
            <a:off x="3601338" y="5569287"/>
            <a:ext cx="1001452" cy="313668"/>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CY19</a:t>
            </a:r>
          </a:p>
        </p:txBody>
      </p:sp>
      <p:sp>
        <p:nvSpPr>
          <p:cNvPr id="61" name="Rectangle 60"/>
          <p:cNvSpPr/>
          <p:nvPr/>
        </p:nvSpPr>
        <p:spPr bwMode="auto">
          <a:xfrm>
            <a:off x="2608319" y="5569287"/>
            <a:ext cx="1001451" cy="313668"/>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CY18</a:t>
            </a:r>
          </a:p>
        </p:txBody>
      </p:sp>
      <p:sp>
        <p:nvSpPr>
          <p:cNvPr id="65" name="Rectangle 64"/>
          <p:cNvSpPr/>
          <p:nvPr/>
        </p:nvSpPr>
        <p:spPr bwMode="auto">
          <a:xfrm>
            <a:off x="6598328" y="5567986"/>
            <a:ext cx="999343" cy="313668"/>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CY22</a:t>
            </a:r>
          </a:p>
        </p:txBody>
      </p:sp>
      <p:sp>
        <p:nvSpPr>
          <p:cNvPr id="66" name="Rectangle 65"/>
          <p:cNvSpPr/>
          <p:nvPr/>
        </p:nvSpPr>
        <p:spPr bwMode="auto">
          <a:xfrm>
            <a:off x="7596086" y="5567185"/>
            <a:ext cx="999343" cy="313668"/>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CY23</a:t>
            </a:r>
          </a:p>
        </p:txBody>
      </p:sp>
      <p:sp>
        <p:nvSpPr>
          <p:cNvPr id="67" name="Rectangle 66"/>
          <p:cNvSpPr/>
          <p:nvPr/>
        </p:nvSpPr>
        <p:spPr bwMode="auto">
          <a:xfrm>
            <a:off x="8595277" y="5569504"/>
            <a:ext cx="999343" cy="313668"/>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CY24</a:t>
            </a:r>
          </a:p>
        </p:txBody>
      </p:sp>
      <p:sp>
        <p:nvSpPr>
          <p:cNvPr id="68" name="Rectangle 67"/>
          <p:cNvSpPr/>
          <p:nvPr/>
        </p:nvSpPr>
        <p:spPr bwMode="auto">
          <a:xfrm>
            <a:off x="609600" y="5566575"/>
            <a:ext cx="999343" cy="313669"/>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CY16</a:t>
            </a:r>
          </a:p>
        </p:txBody>
      </p:sp>
      <p:sp>
        <p:nvSpPr>
          <p:cNvPr id="77" name="Rectangle 76"/>
          <p:cNvSpPr/>
          <p:nvPr/>
        </p:nvSpPr>
        <p:spPr bwMode="auto">
          <a:xfrm>
            <a:off x="9592663" y="5567185"/>
            <a:ext cx="999343" cy="313668"/>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CY25</a:t>
            </a:r>
          </a:p>
        </p:txBody>
      </p:sp>
      <p:sp>
        <p:nvSpPr>
          <p:cNvPr id="78" name="Rectangle 77"/>
          <p:cNvSpPr/>
          <p:nvPr/>
        </p:nvSpPr>
        <p:spPr bwMode="auto">
          <a:xfrm>
            <a:off x="10583057" y="5567185"/>
            <a:ext cx="999343" cy="313668"/>
          </a:xfrm>
          <a:prstGeom prst="rect">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CY26</a:t>
            </a:r>
          </a:p>
        </p:txBody>
      </p:sp>
      <p:sp>
        <p:nvSpPr>
          <p:cNvPr id="86" name="Rectangle 85"/>
          <p:cNvSpPr/>
          <p:nvPr/>
        </p:nvSpPr>
        <p:spPr bwMode="auto">
          <a:xfrm>
            <a:off x="1053553" y="5886438"/>
            <a:ext cx="1135539" cy="308525"/>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4864"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Phase A</a:t>
            </a:r>
          </a:p>
        </p:txBody>
      </p:sp>
      <p:sp>
        <p:nvSpPr>
          <p:cNvPr id="87" name="Rectangle 86"/>
          <p:cNvSpPr/>
          <p:nvPr/>
        </p:nvSpPr>
        <p:spPr bwMode="auto">
          <a:xfrm>
            <a:off x="4239125" y="5886275"/>
            <a:ext cx="1968495" cy="313193"/>
          </a:xfrm>
          <a:prstGeom prst="rect">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Phase C</a:t>
            </a:r>
          </a:p>
        </p:txBody>
      </p:sp>
      <p:sp>
        <p:nvSpPr>
          <p:cNvPr id="88" name="Rectangle 87"/>
          <p:cNvSpPr/>
          <p:nvPr/>
        </p:nvSpPr>
        <p:spPr bwMode="auto">
          <a:xfrm>
            <a:off x="6208690" y="5885298"/>
            <a:ext cx="1868018" cy="312152"/>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Phase D</a:t>
            </a:r>
          </a:p>
        </p:txBody>
      </p:sp>
      <p:sp>
        <p:nvSpPr>
          <p:cNvPr id="89" name="Rectangle 88"/>
          <p:cNvSpPr/>
          <p:nvPr/>
        </p:nvSpPr>
        <p:spPr bwMode="auto">
          <a:xfrm>
            <a:off x="8076710" y="5883280"/>
            <a:ext cx="2903842" cy="312274"/>
          </a:xfrm>
          <a:prstGeom prst="rect">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Phase E</a:t>
            </a:r>
          </a:p>
        </p:txBody>
      </p:sp>
      <p:sp>
        <p:nvSpPr>
          <p:cNvPr id="90" name="Rectangle 89"/>
          <p:cNvSpPr/>
          <p:nvPr/>
        </p:nvSpPr>
        <p:spPr bwMode="auto">
          <a:xfrm>
            <a:off x="2176176" y="5891804"/>
            <a:ext cx="2062949" cy="30979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Phase B</a:t>
            </a:r>
          </a:p>
        </p:txBody>
      </p:sp>
      <p:sp>
        <p:nvSpPr>
          <p:cNvPr id="91" name="Rectangle 90"/>
          <p:cNvSpPr/>
          <p:nvPr/>
        </p:nvSpPr>
        <p:spPr bwMode="auto">
          <a:xfrm>
            <a:off x="10989250" y="5880792"/>
            <a:ext cx="109803" cy="31417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cxnSp>
        <p:nvCxnSpPr>
          <p:cNvPr id="93" name="Straight Arrow Connector 92"/>
          <p:cNvCxnSpPr>
            <a:endCxn id="91" idx="3"/>
          </p:cNvCxnSpPr>
          <p:nvPr/>
        </p:nvCxnSpPr>
        <p:spPr>
          <a:xfrm flipH="1" flipV="1">
            <a:off x="11099052" y="6037877"/>
            <a:ext cx="191474" cy="206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4" name="Content Placeholder 3"/>
          <p:cNvPicPr>
            <a:picLocks noChangeAspect="1"/>
          </p:cNvPicPr>
          <p:nvPr/>
        </p:nvPicPr>
        <p:blipFill>
          <a:blip r:embed="rId7">
            <a:extLst/>
          </a:blip>
          <a:stretch>
            <a:fillRect/>
          </a:stretch>
        </p:blipFill>
        <p:spPr>
          <a:xfrm>
            <a:off x="2252263" y="4539731"/>
            <a:ext cx="604735" cy="329385"/>
          </a:xfrm>
          <a:prstGeom prst="rect">
            <a:avLst/>
          </a:prstGeom>
        </p:spPr>
      </p:pic>
      <p:pic>
        <p:nvPicPr>
          <p:cNvPr id="95" name="Picture 94"/>
          <p:cNvPicPr>
            <a:picLocks noChangeAspect="1"/>
          </p:cNvPicPr>
          <p:nvPr/>
        </p:nvPicPr>
        <p:blipFill>
          <a:blip r:embed="rId8"/>
          <a:stretch>
            <a:fillRect/>
          </a:stretch>
        </p:blipFill>
        <p:spPr>
          <a:xfrm rot="19307516">
            <a:off x="5439350" y="4271748"/>
            <a:ext cx="1309776" cy="728416"/>
          </a:xfrm>
          <a:prstGeom prst="rect">
            <a:avLst/>
          </a:prstGeom>
        </p:spPr>
      </p:pic>
      <p:sp>
        <p:nvSpPr>
          <p:cNvPr id="64" name="TextBox 63"/>
          <p:cNvSpPr txBox="1"/>
          <p:nvPr/>
        </p:nvSpPr>
        <p:spPr>
          <a:xfrm>
            <a:off x="5521039" y="3913149"/>
            <a:ext cx="992188" cy="415925"/>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Observatory I&amp;T</a:t>
            </a:r>
          </a:p>
        </p:txBody>
      </p:sp>
      <p:sp>
        <p:nvSpPr>
          <p:cNvPr id="96" name="TextBox 95"/>
          <p:cNvSpPr txBox="1"/>
          <p:nvPr/>
        </p:nvSpPr>
        <p:spPr>
          <a:xfrm>
            <a:off x="2201276" y="4865908"/>
            <a:ext cx="1150301" cy="4154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OCI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PDR</a:t>
            </a:r>
          </a:p>
        </p:txBody>
      </p:sp>
      <p:cxnSp>
        <p:nvCxnSpPr>
          <p:cNvPr id="97" name="Straight Arrow Connector 96"/>
          <p:cNvCxnSpPr/>
          <p:nvPr/>
        </p:nvCxnSpPr>
        <p:spPr>
          <a:xfrm flipH="1">
            <a:off x="3031209" y="4947225"/>
            <a:ext cx="2384" cy="55139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3962545" y="5217680"/>
            <a:ext cx="3465" cy="306681"/>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3144937" y="4847590"/>
            <a:ext cx="1150301" cy="5770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prstClr val="black"/>
                </a:solidFill>
                <a:effectLst/>
                <a:uLnTx/>
                <a:uFillTx/>
                <a:latin typeface="Arial"/>
                <a:ea typeface="+mn-ea"/>
                <a:cs typeface="+mn-cs"/>
              </a:rPr>
              <a:t>Grd</a:t>
            </a:r>
            <a:r>
              <a:rPr kumimoji="0" lang="en-US" sz="1050" b="1" i="0" u="none" strike="noStrike" kern="1200" cap="none" spc="0" normalizeH="0" baseline="0" noProof="0" dirty="0">
                <a:ln>
                  <a:noFill/>
                </a:ln>
                <a:solidFill>
                  <a:prstClr val="black"/>
                </a:solidFill>
                <a:effectLst/>
                <a:uLnTx/>
                <a:uFillTx/>
                <a:latin typeface="Arial"/>
                <a:ea typeface="+mn-ea"/>
                <a:cs typeface="+mn-cs"/>
              </a:rPr>
              <a:t>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SDS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PDR</a:t>
            </a:r>
          </a:p>
        </p:txBody>
      </p:sp>
      <p:sp>
        <p:nvSpPr>
          <p:cNvPr id="8" name="TextBox 7"/>
          <p:cNvSpPr txBox="1"/>
          <p:nvPr/>
        </p:nvSpPr>
        <p:spPr>
          <a:xfrm>
            <a:off x="735979" y="6157901"/>
            <a:ext cx="775855"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mn-cs"/>
              </a:rPr>
              <a:t>June 16, 2016</a:t>
            </a:r>
          </a:p>
        </p:txBody>
      </p:sp>
      <p:sp>
        <p:nvSpPr>
          <p:cNvPr id="100" name="TextBox 99"/>
          <p:cNvSpPr txBox="1"/>
          <p:nvPr/>
        </p:nvSpPr>
        <p:spPr>
          <a:xfrm>
            <a:off x="1891968" y="6186771"/>
            <a:ext cx="645089"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mn-cs"/>
              </a:rPr>
              <a:t>July 13, 2017</a:t>
            </a:r>
          </a:p>
        </p:txBody>
      </p:sp>
      <p:sp>
        <p:nvSpPr>
          <p:cNvPr id="101" name="TextBox 100"/>
          <p:cNvSpPr txBox="1"/>
          <p:nvPr/>
        </p:nvSpPr>
        <p:spPr>
          <a:xfrm>
            <a:off x="3898353" y="6183397"/>
            <a:ext cx="645089"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a:ea typeface="+mn-ea"/>
                <a:cs typeface="+mn-cs"/>
              </a:rPr>
              <a:t>August 2019</a:t>
            </a:r>
          </a:p>
        </p:txBody>
      </p:sp>
      <p:sp>
        <p:nvSpPr>
          <p:cNvPr id="102" name="TextBox 101"/>
          <p:cNvSpPr txBox="1"/>
          <p:nvPr/>
        </p:nvSpPr>
        <p:spPr>
          <a:xfrm>
            <a:off x="5865187" y="6183397"/>
            <a:ext cx="683205"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smtClean="0">
                <a:solidFill>
                  <a:prstClr val="black"/>
                </a:solidFill>
                <a:latin typeface="Arial"/>
              </a:rPr>
              <a:t>October</a:t>
            </a:r>
            <a:r>
              <a:rPr kumimoji="0" lang="en-US" sz="1050" b="0" i="0" u="none" strike="noStrike" kern="1200" cap="none" spc="0" normalizeH="0" baseline="0" noProof="0" dirty="0" smtClean="0">
                <a:ln>
                  <a:noFill/>
                </a:ln>
                <a:solidFill>
                  <a:prstClr val="black"/>
                </a:solidFill>
                <a:effectLst/>
                <a:uLnTx/>
                <a:uFillTx/>
                <a:latin typeface="Arial"/>
                <a:ea typeface="+mn-ea"/>
                <a:cs typeface="+mn-cs"/>
              </a:rPr>
              <a:t> </a:t>
            </a:r>
            <a:r>
              <a:rPr kumimoji="0" lang="en-US" sz="1050" b="0" i="0" u="none" strike="noStrike" kern="1200" cap="none" spc="0" normalizeH="0" baseline="0" noProof="0" dirty="0">
                <a:ln>
                  <a:noFill/>
                </a:ln>
                <a:solidFill>
                  <a:prstClr val="black"/>
                </a:solidFill>
                <a:effectLst/>
                <a:uLnTx/>
                <a:uFillTx/>
                <a:latin typeface="Arial"/>
                <a:ea typeface="+mn-ea"/>
                <a:cs typeface="+mn-cs"/>
              </a:rPr>
              <a:t>2021</a:t>
            </a:r>
          </a:p>
        </p:txBody>
      </p:sp>
      <p:sp>
        <p:nvSpPr>
          <p:cNvPr id="103" name="TextBox 102"/>
          <p:cNvSpPr txBox="1"/>
          <p:nvPr/>
        </p:nvSpPr>
        <p:spPr>
          <a:xfrm>
            <a:off x="7681813" y="6198950"/>
            <a:ext cx="82256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noProof="0" dirty="0">
                <a:solidFill>
                  <a:prstClr val="black"/>
                </a:solidFill>
                <a:latin typeface="Arial"/>
              </a:rPr>
              <a:t>June</a:t>
            </a:r>
            <a:r>
              <a:rPr kumimoji="0" lang="en-US" sz="1050" b="0" i="0" u="none" strike="noStrike" kern="1200" cap="none" spc="0" normalizeH="0" baseline="0" noProof="0" dirty="0">
                <a:ln>
                  <a:noFill/>
                </a:ln>
                <a:solidFill>
                  <a:prstClr val="black"/>
                </a:solidFill>
                <a:effectLst/>
                <a:uLnTx/>
                <a:uFillTx/>
                <a:latin typeface="Arial"/>
                <a:ea typeface="+mn-ea"/>
                <a:cs typeface="+mn-cs"/>
              </a:rPr>
              <a:t> 2023</a:t>
            </a:r>
          </a:p>
        </p:txBody>
      </p:sp>
      <p:pic>
        <p:nvPicPr>
          <p:cNvPr id="105" name="Picture 104"/>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734716" y="4646356"/>
            <a:ext cx="193237" cy="226565"/>
          </a:xfrm>
          <a:prstGeom prst="rect">
            <a:avLst/>
          </a:prstGeom>
        </p:spPr>
      </p:pic>
      <p:pic>
        <p:nvPicPr>
          <p:cNvPr id="106" name="Picture 105"/>
          <p:cNvPicPr>
            <a:picLocks noChangeAspect="1"/>
          </p:cNvPicPr>
          <p:nvPr/>
        </p:nvPicPr>
        <p:blipFill>
          <a:blip r:embed="rId10"/>
          <a:stretch>
            <a:fillRect/>
          </a:stretch>
        </p:blipFill>
        <p:spPr>
          <a:xfrm>
            <a:off x="5025211" y="4576092"/>
            <a:ext cx="260584" cy="352785"/>
          </a:xfrm>
          <a:prstGeom prst="rect">
            <a:avLst/>
          </a:prstGeom>
        </p:spPr>
      </p:pic>
      <p:cxnSp>
        <p:nvCxnSpPr>
          <p:cNvPr id="107" name="Straight Arrow Connector 106"/>
          <p:cNvCxnSpPr/>
          <p:nvPr/>
        </p:nvCxnSpPr>
        <p:spPr>
          <a:xfrm>
            <a:off x="4780450" y="5203285"/>
            <a:ext cx="1585" cy="35353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flipH="1">
            <a:off x="6208690" y="4970321"/>
            <a:ext cx="2384" cy="551390"/>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1" name="TextBox 97"/>
          <p:cNvSpPr txBox="1">
            <a:spLocks noChangeArrowheads="1"/>
          </p:cNvSpPr>
          <p:nvPr/>
        </p:nvSpPr>
        <p:spPr bwMode="auto">
          <a:xfrm>
            <a:off x="3014837" y="876080"/>
            <a:ext cx="3731342" cy="1384995"/>
          </a:xfrm>
          <a:prstGeom prst="rect">
            <a:avLst/>
          </a:prstGeom>
          <a:noFill/>
          <a:ln w="9525">
            <a:noFill/>
            <a:miter lim="800000"/>
            <a:headEnd/>
            <a:tailEnd/>
          </a:ln>
        </p:spPr>
        <p:txBody>
          <a:bodyPr wrap="square" spcCol="9144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prstClr val="black"/>
                </a:solidFill>
                <a:effectLst/>
                <a:uLnTx/>
                <a:uFillTx/>
                <a:latin typeface="Arial"/>
                <a:ea typeface="+mn-ea"/>
                <a:cs typeface="+mn-cs"/>
              </a:rPr>
              <a:t>PACE Science</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New opportunities to monitor fisheries and respond to toxic algae blooms, and key ocean and atmosphere data for forecasting air quality and weather that will improve our understanding of Earth’s climate.</a:t>
            </a:r>
          </a:p>
        </p:txBody>
      </p:sp>
      <p:sp>
        <p:nvSpPr>
          <p:cNvPr id="113" name="Content Placeholder 2"/>
          <p:cNvSpPr txBox="1">
            <a:spLocks/>
          </p:cNvSpPr>
          <p:nvPr/>
        </p:nvSpPr>
        <p:spPr>
          <a:xfrm>
            <a:off x="67927" y="2589063"/>
            <a:ext cx="3471519" cy="1478992"/>
          </a:xfrm>
          <a:prstGeom prst="rect">
            <a:avLst/>
          </a:prstGeom>
        </p:spPr>
        <p:txBody>
          <a:bodyPr vert="horz" lIns="91440" tIns="45720" rIns="91440" bIns="45720" rtlCol="0">
            <a:noAutofit/>
          </a:bodyPr>
          <a:lstStyle>
            <a:lvl1pPr marL="342900" indent="-342900" algn="l" defTabSz="914400" rtl="0" eaLnBrk="1" latinLnBrk="0" hangingPunct="1">
              <a:spcBef>
                <a:spcPts val="0"/>
              </a:spcBef>
              <a:spcAft>
                <a:spcPts val="25"/>
              </a:spcAft>
              <a:buFont typeface="Arial" pitchFamily="34" charset="0"/>
              <a:buChar char="•"/>
              <a:defRPr sz="2800" kern="1200">
                <a:solidFill>
                  <a:schemeClr val="accent3">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400" kern="1200">
                <a:solidFill>
                  <a:schemeClr val="accent3">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accent3">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accent3">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accent3">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0"/>
              </a:spcBef>
              <a:spcAft>
                <a:spcPts val="25"/>
              </a:spcAft>
              <a:buClrTx/>
              <a:buSzTx/>
              <a:buFont typeface="Arial" pitchFamily="34" charset="0"/>
              <a:buNone/>
              <a:tabLst/>
              <a:defRPr/>
            </a:pPr>
            <a:r>
              <a:rPr kumimoji="0" lang="en-US" sz="1400" b="1" i="0" u="sng" strike="noStrike" kern="1200" cap="none" spc="0" normalizeH="0" baseline="0" noProof="0" dirty="0">
                <a:ln>
                  <a:noFill/>
                </a:ln>
                <a:solidFill>
                  <a:prstClr val="black"/>
                </a:solidFill>
                <a:effectLst/>
                <a:uLnTx/>
                <a:uFillTx/>
                <a:latin typeface="Arial" pitchFamily="34" charset="0"/>
                <a:ea typeface="+mn-ea"/>
                <a:cs typeface="Arial" pitchFamily="34" charset="0"/>
              </a:rPr>
              <a:t>Mission Complement:</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342900" marR="0" lvl="0" indent="-342900" algn="l" defTabSz="914400" rtl="0" eaLnBrk="1" fontAlgn="auto" latinLnBrk="0" hangingPunct="1">
              <a:lnSpc>
                <a:spcPct val="110000"/>
              </a:lnSpc>
              <a:spcBef>
                <a:spcPts val="0"/>
              </a:spcBef>
              <a:spcAft>
                <a:spcPts val="25"/>
              </a:spcAft>
              <a:buClrTx/>
              <a:buSzTx/>
              <a:buFont typeface="Arial"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HyperSpectral</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Scanner</a:t>
            </a:r>
          </a:p>
          <a:p>
            <a:pPr marL="342900" marR="0" lvl="0" indent="-342900" algn="l" defTabSz="914400" rtl="0" eaLnBrk="1" fontAlgn="auto" latinLnBrk="0" hangingPunct="1">
              <a:lnSpc>
                <a:spcPct val="110000"/>
              </a:lnSpc>
              <a:spcBef>
                <a:spcPts val="0"/>
              </a:spcBef>
              <a:spcAft>
                <a:spcPts val="25"/>
              </a:spcAft>
              <a:buClrTx/>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Two </a:t>
            </a:r>
            <a:r>
              <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Polarimeter</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Instruments</a:t>
            </a:r>
          </a:p>
          <a:p>
            <a:pPr marL="342900" marR="0" lvl="0" indent="-342900" algn="l" defTabSz="914400" rtl="0" eaLnBrk="1" fontAlgn="auto" latinLnBrk="0" hangingPunct="1">
              <a:lnSpc>
                <a:spcPct val="110000"/>
              </a:lnSpc>
              <a:spcBef>
                <a:spcPts val="0"/>
              </a:spcBef>
              <a:spcAft>
                <a:spcPts val="25"/>
              </a:spcAft>
              <a:buClrTx/>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Spacecraft Earth Pointing Platform</a:t>
            </a:r>
          </a:p>
          <a:p>
            <a:pPr marL="342900" marR="0" lvl="0" indent="-342900" algn="l" defTabSz="914400" rtl="0" eaLnBrk="1" fontAlgn="auto" latinLnBrk="0" hangingPunct="1">
              <a:lnSpc>
                <a:spcPct val="110000"/>
              </a:lnSpc>
              <a:spcBef>
                <a:spcPts val="0"/>
              </a:spcBef>
              <a:spcAft>
                <a:spcPts val="25"/>
              </a:spcAft>
              <a:buClrTx/>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OBPG Science Data Segment (SDS)</a:t>
            </a:r>
          </a:p>
          <a:p>
            <a:pPr marL="342900" marR="0" lvl="0" indent="-342900" algn="l" defTabSz="914400" rtl="0" eaLnBrk="1" fontAlgn="auto" latinLnBrk="0" hangingPunct="1">
              <a:lnSpc>
                <a:spcPct val="110000"/>
              </a:lnSpc>
              <a:spcBef>
                <a:spcPts val="0"/>
              </a:spcBef>
              <a:spcAft>
                <a:spcPts val="25"/>
              </a:spcAft>
              <a:buClrTx/>
              <a:buSzTx/>
              <a:buFont typeface="Arial" pitchFamily="34" charset="0"/>
              <a:buChar char="•"/>
              <a:tabLst/>
              <a:defRPr/>
            </a:pPr>
            <a:r>
              <a:rPr lang="en-US" sz="1400" dirty="0">
                <a:solidFill>
                  <a:prstClr val="black"/>
                </a:solidFill>
              </a:rPr>
              <a:t>Vicarious Calibration System</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114" name="Rectangle 6"/>
          <p:cNvSpPr txBox="1">
            <a:spLocks noChangeArrowheads="1"/>
          </p:cNvSpPr>
          <p:nvPr/>
        </p:nvSpPr>
        <p:spPr>
          <a:xfrm>
            <a:off x="8076711" y="835659"/>
            <a:ext cx="3536531" cy="1688378"/>
          </a:xfrm>
          <a:prstGeom prst="rect">
            <a:avLst/>
          </a:prstGeom>
        </p:spPr>
        <p:txBody>
          <a:bodyPr vert="horz" lIns="91440" tIns="45720" rIns="91440" bIns="45720" rtlCol="0">
            <a:noAutofit/>
          </a:bodyPr>
          <a:lstStyle>
            <a:lvl1pPr marL="257175" indent="-257175" algn="l" defTabSz="685800" rtl="0" eaLnBrk="1" latinLnBrk="0" hangingPunct="1">
              <a:spcBef>
                <a:spcPts val="0"/>
              </a:spcBef>
              <a:spcAft>
                <a:spcPts val="19"/>
              </a:spcAft>
              <a:buFont typeface="Arial" pitchFamily="34" charset="0"/>
              <a:buChar char="•"/>
              <a:defRPr sz="2100" kern="1200">
                <a:solidFill>
                  <a:schemeClr val="accent3">
                    <a:lumMod val="75000"/>
                  </a:schemeClr>
                </a:solidFill>
                <a:latin typeface="Arial" pitchFamily="34" charset="0"/>
                <a:ea typeface="+mn-ea"/>
                <a:cs typeface="Arial" pitchFamily="34" charset="0"/>
              </a:defRPr>
            </a:lvl1pPr>
            <a:lvl2pPr marL="557213" indent="-214313" algn="l" defTabSz="685800" rtl="0" eaLnBrk="1" latinLnBrk="0" hangingPunct="1">
              <a:spcBef>
                <a:spcPct val="20000"/>
              </a:spcBef>
              <a:buFont typeface="Arial" pitchFamily="34" charset="0"/>
              <a:buChar char="–"/>
              <a:defRPr sz="1800" kern="1200">
                <a:solidFill>
                  <a:schemeClr val="accent3">
                    <a:lumMod val="75000"/>
                  </a:schemeClr>
                </a:solidFill>
                <a:latin typeface="Arial" pitchFamily="34" charset="0"/>
                <a:ea typeface="+mn-ea"/>
                <a:cs typeface="Arial" pitchFamily="34" charset="0"/>
              </a:defRPr>
            </a:lvl2pPr>
            <a:lvl3pPr marL="857250" indent="-171450" algn="l" defTabSz="685800" rtl="0" eaLnBrk="1" latinLnBrk="0" hangingPunct="1">
              <a:spcBef>
                <a:spcPct val="20000"/>
              </a:spcBef>
              <a:buFont typeface="Arial" pitchFamily="34" charset="0"/>
              <a:buChar char="•"/>
              <a:defRPr sz="1500" kern="1200">
                <a:solidFill>
                  <a:schemeClr val="accent3">
                    <a:lumMod val="75000"/>
                  </a:schemeClr>
                </a:solidFill>
                <a:latin typeface="Arial" pitchFamily="34" charset="0"/>
                <a:ea typeface="+mn-ea"/>
                <a:cs typeface="Arial" pitchFamily="34" charset="0"/>
              </a:defRPr>
            </a:lvl3pPr>
            <a:lvl4pPr marL="1200150" indent="-171450" algn="l" defTabSz="685800" rtl="0" eaLnBrk="1" latinLnBrk="0" hangingPunct="1">
              <a:spcBef>
                <a:spcPct val="20000"/>
              </a:spcBef>
              <a:buFont typeface="Arial" pitchFamily="34" charset="0"/>
              <a:buChar char="–"/>
              <a:defRPr sz="1350" kern="1200">
                <a:solidFill>
                  <a:schemeClr val="accent3">
                    <a:lumMod val="75000"/>
                  </a:schemeClr>
                </a:solidFill>
                <a:latin typeface="Arial" pitchFamily="34" charset="0"/>
                <a:ea typeface="+mn-ea"/>
                <a:cs typeface="Arial" pitchFamily="34" charset="0"/>
              </a:defRPr>
            </a:lvl4pPr>
            <a:lvl5pPr marL="1543050" indent="-171450" algn="l" defTabSz="685800" rtl="0" eaLnBrk="1" latinLnBrk="0" hangingPunct="1">
              <a:spcBef>
                <a:spcPct val="20000"/>
              </a:spcBef>
              <a:buFont typeface="Arial" pitchFamily="34" charset="0"/>
              <a:buChar char="»"/>
              <a:defRPr sz="1350" kern="1200">
                <a:solidFill>
                  <a:schemeClr val="accent3">
                    <a:lumMod val="75000"/>
                  </a:schemeClr>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685800" rtl="0" eaLnBrk="1" fontAlgn="auto" latinLnBrk="0" hangingPunct="1">
              <a:lnSpc>
                <a:spcPct val="110000"/>
              </a:lnSpc>
              <a:spcBef>
                <a:spcPts val="0"/>
              </a:spcBef>
              <a:spcAft>
                <a:spcPts val="25"/>
              </a:spcAft>
              <a:buClrTx/>
              <a:buSzTx/>
              <a:buFont typeface="Arial" pitchFamily="34" charset="0"/>
              <a:buNone/>
              <a:tabLst/>
              <a:defRPr/>
            </a:pPr>
            <a:r>
              <a:rPr kumimoji="0" lang="en-US" sz="1400" b="1" i="0" u="sng" strike="noStrike" kern="1200" cap="none" spc="0" normalizeH="0" baseline="0" noProof="0" dirty="0">
                <a:ln>
                  <a:noFill/>
                </a:ln>
                <a:solidFill>
                  <a:prstClr val="black"/>
                </a:solidFill>
                <a:effectLst/>
                <a:uLnTx/>
                <a:uFillTx/>
                <a:latin typeface="Arial" pitchFamily="34" charset="0"/>
                <a:ea typeface="+mn-ea"/>
                <a:cs typeface="Arial" pitchFamily="34" charset="0"/>
              </a:rPr>
              <a:t>Mission Elements (Organization)</a:t>
            </a:r>
          </a:p>
          <a:p>
            <a:pPr marL="257175" marR="0" lvl="0" indent="-257175" algn="l" defTabSz="685800" rtl="0" eaLnBrk="1" fontAlgn="auto" latinLnBrk="0" hangingPunct="1">
              <a:lnSpc>
                <a:spcPct val="110000"/>
              </a:lnSpc>
              <a:spcBef>
                <a:spcPts val="0"/>
              </a:spcBef>
              <a:spcAft>
                <a:spcPts val="25"/>
              </a:spcAft>
              <a:buClrTx/>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Competed Science Team (NASA ESD)</a:t>
            </a:r>
          </a:p>
          <a:p>
            <a:pPr marL="257175" marR="0" lvl="0" indent="-257175" algn="l" defTabSz="685800" rtl="0" eaLnBrk="1" fontAlgn="auto" latinLnBrk="0" hangingPunct="1">
              <a:lnSpc>
                <a:spcPct val="110000"/>
              </a:lnSpc>
              <a:spcBef>
                <a:spcPts val="0"/>
              </a:spcBef>
              <a:spcAft>
                <a:spcPts val="25"/>
              </a:spcAft>
              <a:buClrTx/>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Vicarious Calibration (NASA ESD)</a:t>
            </a:r>
          </a:p>
          <a:p>
            <a:pPr>
              <a:lnSpc>
                <a:spcPct val="110000"/>
              </a:lnSpc>
              <a:spcAft>
                <a:spcPts val="25"/>
              </a:spcAft>
              <a:defRPr/>
            </a:pPr>
            <a:r>
              <a:rPr lang="en-US" sz="1400" dirty="0">
                <a:solidFill>
                  <a:prstClr val="black"/>
                </a:solidFill>
              </a:rPr>
              <a:t>Science Data Analysis (GSFC)</a:t>
            </a:r>
          </a:p>
          <a:p>
            <a:pPr marL="257175" marR="0" lvl="0" indent="-257175" algn="l" defTabSz="685800" rtl="0" eaLnBrk="1" fontAlgn="auto" latinLnBrk="0" hangingPunct="1">
              <a:lnSpc>
                <a:spcPct val="110000"/>
              </a:lnSpc>
              <a:spcBef>
                <a:spcPts val="0"/>
              </a:spcBef>
              <a:spcAft>
                <a:spcPts val="25"/>
              </a:spcAft>
              <a:buClrTx/>
              <a:buSzTx/>
              <a:buFont typeface="Arial"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Ocean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Color Instrument (GSFC)</a:t>
            </a:r>
          </a:p>
          <a:p>
            <a:pPr marL="257175" marR="0" lvl="0" indent="-257175" algn="l" defTabSz="685800" rtl="0" eaLnBrk="1" fontAlgn="auto" latinLnBrk="0" hangingPunct="1">
              <a:lnSpc>
                <a:spcPct val="110000"/>
              </a:lnSpc>
              <a:spcBef>
                <a:spcPts val="0"/>
              </a:spcBef>
              <a:spcAft>
                <a:spcPts val="25"/>
              </a:spcAft>
              <a:buClrTx/>
              <a:buSzTx/>
              <a:buFont typeface="Arial" pitchFamily="34" charset="0"/>
              <a:buChar char="•"/>
              <a:tabLst/>
              <a:defRPr/>
            </a:pP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Spacecraft </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(GSFC)</a:t>
            </a:r>
          </a:p>
          <a:p>
            <a:pPr marL="257175" marR="0" lvl="0" indent="-257175" algn="l" defTabSz="685800" rtl="0" eaLnBrk="1" fontAlgn="auto" latinLnBrk="0" hangingPunct="1">
              <a:lnSpc>
                <a:spcPct val="110000"/>
              </a:lnSpc>
              <a:spcBef>
                <a:spcPts val="0"/>
              </a:spcBef>
              <a:spcAft>
                <a:spcPts val="25"/>
              </a:spcAft>
              <a:buClrTx/>
              <a:buSzTx/>
              <a:buFont typeface="Arial"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Polarimeters</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 (SRON, UMBC</a:t>
            </a:r>
            <a:r>
              <a:rPr kumimoji="0" lang="en-US" sz="1400" b="0" i="0" u="none" strike="noStrike" kern="1200" cap="none" spc="0" normalizeH="0" baseline="0" noProof="0" dirty="0" smtClean="0">
                <a:ln>
                  <a:noFill/>
                </a:ln>
                <a:solidFill>
                  <a:prstClr val="black"/>
                </a:solidFill>
                <a:effectLst/>
                <a:uLnTx/>
                <a:uFillTx/>
                <a:latin typeface="Arial" pitchFamily="34" charset="0"/>
                <a:ea typeface="+mn-ea"/>
                <a:cs typeface="Arial" pitchFamily="34" charset="0"/>
              </a:rPr>
              <a:t>)</a:t>
            </a:r>
          </a:p>
          <a:p>
            <a:pPr marL="257175" marR="0" lvl="0" indent="-257175" algn="l" defTabSz="685800" rtl="0" eaLnBrk="1" fontAlgn="auto" latinLnBrk="0" hangingPunct="1">
              <a:lnSpc>
                <a:spcPct val="110000"/>
              </a:lnSpc>
              <a:spcBef>
                <a:spcPts val="0"/>
              </a:spcBef>
              <a:spcAft>
                <a:spcPts val="25"/>
              </a:spcAft>
              <a:buClrTx/>
              <a:buSzTx/>
              <a:buFont typeface="Arial" pitchFamily="34" charset="0"/>
              <a:buChar char="•"/>
              <a:tabLst/>
              <a:defRPr/>
            </a:pPr>
            <a:r>
              <a:rPr lang="en-US" sz="1400" dirty="0" smtClean="0">
                <a:solidFill>
                  <a:prstClr val="black"/>
                </a:solidFill>
              </a:rPr>
              <a:t>Mission Operations – (GSFC)</a:t>
            </a:r>
            <a:endPar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257175" marR="0" lvl="0" indent="-257175" algn="l" defTabSz="685800" rtl="0" eaLnBrk="1" fontAlgn="auto" latinLnBrk="0" hangingPunct="1">
              <a:lnSpc>
                <a:spcPct val="110000"/>
              </a:lnSpc>
              <a:spcBef>
                <a:spcPts val="0"/>
              </a:spcBef>
              <a:spcAft>
                <a:spcPts val="25"/>
              </a:spcAft>
              <a:buClrTx/>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Launch services (</a:t>
            </a:r>
            <a:r>
              <a:rPr kumimoji="0" lang="en-US" sz="1400" i="0" u="none" strike="noStrike" kern="1200" cap="none" spc="0" normalizeH="0" baseline="0" noProof="0" dirty="0" smtClean="0">
                <a:ln>
                  <a:noFill/>
                </a:ln>
                <a:solidFill>
                  <a:prstClr val="black"/>
                </a:solidFill>
                <a:effectLst/>
                <a:uLnTx/>
                <a:uFillTx/>
              </a:rPr>
              <a:t>LSP-</a:t>
            </a:r>
            <a:r>
              <a:rPr lang="en-US" sz="1400" dirty="0" err="1" smtClean="0">
                <a:solidFill>
                  <a:schemeClr val="tx1"/>
                </a:solidFill>
              </a:rPr>
              <a:t>SpaceX</a:t>
            </a:r>
            <a:r>
              <a:rPr kumimoji="0" lang="en-US" sz="1400" i="0" u="none" strike="noStrike" kern="1200" cap="none" spc="0" normalizeH="0" baseline="0" noProof="0" dirty="0" smtClean="0">
                <a:ln>
                  <a:noFill/>
                </a:ln>
                <a:solidFill>
                  <a:schemeClr val="tx1"/>
                </a:solidFill>
                <a:effectLst/>
                <a:uLnTx/>
                <a:uFillTx/>
              </a:rPr>
              <a:t>)</a:t>
            </a:r>
            <a:endParaRPr kumimoji="0" lang="en-US" sz="1400" i="0" u="none" strike="noStrike" kern="1200" cap="none" spc="0" normalizeH="0" baseline="0" noProof="0" dirty="0">
              <a:ln>
                <a:noFill/>
              </a:ln>
              <a:solidFill>
                <a:schemeClr val="tx1"/>
              </a:solidFill>
              <a:effectLst/>
              <a:uLnTx/>
              <a:uFillTx/>
            </a:endParaRPr>
          </a:p>
        </p:txBody>
      </p:sp>
      <p:pic>
        <p:nvPicPr>
          <p:cNvPr id="20" name="Picture 19"/>
          <p:cNvPicPr>
            <a:picLocks noChangeAspect="1"/>
          </p:cNvPicPr>
          <p:nvPr/>
        </p:nvPicPr>
        <p:blipFill>
          <a:blip r:embed="rId11"/>
          <a:stretch>
            <a:fillRect/>
          </a:stretch>
        </p:blipFill>
        <p:spPr>
          <a:xfrm>
            <a:off x="253826" y="899591"/>
            <a:ext cx="2710234" cy="1464230"/>
          </a:xfrm>
          <a:prstGeom prst="rect">
            <a:avLst/>
          </a:prstGeom>
        </p:spPr>
      </p:pic>
      <p:sp>
        <p:nvSpPr>
          <p:cNvPr id="115" name="TextBox 114"/>
          <p:cNvSpPr txBox="1"/>
          <p:nvPr/>
        </p:nvSpPr>
        <p:spPr>
          <a:xfrm>
            <a:off x="6746179" y="6365988"/>
            <a:ext cx="539622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a:ea typeface="+mn-ea"/>
                <a:cs typeface="+mn-cs"/>
              </a:rPr>
              <a:t>* Fuel only, design life is 3 years, the extra 7 </a:t>
            </a:r>
            <a:r>
              <a:rPr kumimoji="0" lang="en-US" sz="1000" b="0" i="0" u="none" strike="noStrike" kern="1200" cap="none" spc="0" normalizeH="0" baseline="0" noProof="0" dirty="0" err="1">
                <a:ln>
                  <a:noFill/>
                </a:ln>
                <a:solidFill>
                  <a:prstClr val="black"/>
                </a:solidFill>
                <a:effectLst/>
                <a:uLnTx/>
                <a:uFillTx/>
                <a:latin typeface="Arial"/>
                <a:ea typeface="+mn-ea"/>
                <a:cs typeface="+mn-cs"/>
              </a:rPr>
              <a:t>yrs</a:t>
            </a:r>
            <a:r>
              <a:rPr kumimoji="0" lang="en-US" sz="1000" b="0" i="0" u="none" strike="noStrike" kern="1200" cap="none" spc="0" normalizeH="0" baseline="0" noProof="0" dirty="0">
                <a:ln>
                  <a:noFill/>
                </a:ln>
                <a:solidFill>
                  <a:prstClr val="black"/>
                </a:solidFill>
                <a:effectLst/>
                <a:uLnTx/>
                <a:uFillTx/>
                <a:latin typeface="Arial"/>
                <a:ea typeface="+mn-ea"/>
                <a:cs typeface="+mn-cs"/>
              </a:rPr>
              <a:t> is ~9% of the required mission fuel budget</a:t>
            </a:r>
          </a:p>
        </p:txBody>
      </p:sp>
      <p:sp>
        <p:nvSpPr>
          <p:cNvPr id="3" name="TextBox 2"/>
          <p:cNvSpPr txBox="1"/>
          <p:nvPr/>
        </p:nvSpPr>
        <p:spPr>
          <a:xfrm>
            <a:off x="2396915" y="6541861"/>
            <a:ext cx="1516762"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Ͳ</a:t>
            </a:r>
            <a:r>
              <a:rPr kumimoji="0" lang="en-US" sz="1000" b="0" i="0" u="none" strike="noStrike" kern="1200" cap="none" spc="0" normalizeH="0" baseline="3000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Baseline Requirement</a:t>
            </a:r>
          </a:p>
        </p:txBody>
      </p:sp>
      <p:sp>
        <p:nvSpPr>
          <p:cNvPr id="70" name="TextBox 69"/>
          <p:cNvSpPr txBox="1"/>
          <p:nvPr/>
        </p:nvSpPr>
        <p:spPr>
          <a:xfrm>
            <a:off x="7682300" y="5072479"/>
            <a:ext cx="1985419" cy="4154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prstClr val="black"/>
                </a:solidFill>
                <a:effectLst/>
                <a:uLnTx/>
                <a:uFillTx/>
                <a:latin typeface="Arial"/>
                <a:ea typeface="+mn-ea"/>
                <a:cs typeface="+mn-cs"/>
              </a:rPr>
              <a:t>Launch</a:t>
            </a:r>
            <a:r>
              <a:rPr kumimoji="0" lang="en-US" sz="1050" b="1" i="0" u="none" strike="noStrike" kern="1200" cap="none" spc="0" normalizeH="0" noProof="0" dirty="0" smtClean="0">
                <a:ln>
                  <a:noFill/>
                </a:ln>
                <a:solidFill>
                  <a:prstClr val="black"/>
                </a:solidFill>
                <a:effectLst/>
                <a:uLnTx/>
                <a:uFillTx/>
                <a:latin typeface="Arial"/>
                <a:ea typeface="+mn-ea"/>
                <a:cs typeface="+mn-cs"/>
              </a:rPr>
              <a:t> </a:t>
            </a:r>
            <a:r>
              <a:rPr lang="en-US" sz="1050" b="1" dirty="0" smtClean="0">
                <a:solidFill>
                  <a:prstClr val="black"/>
                </a:solidFill>
                <a:latin typeface="Arial"/>
              </a:rPr>
              <a:t>Readiness</a:t>
            </a:r>
            <a:r>
              <a:rPr lang="en-US" sz="1050" b="1" dirty="0">
                <a:solidFill>
                  <a:prstClr val="black"/>
                </a:solidFill>
                <a:latin typeface="Arial"/>
              </a:rPr>
              <a:t> </a:t>
            </a:r>
            <a:r>
              <a:rPr kumimoji="0" lang="en-US" sz="1050" b="1" i="0" u="none" strike="noStrike" kern="1200" cap="none" spc="0" normalizeH="0" baseline="0" noProof="0" dirty="0" smtClean="0">
                <a:ln>
                  <a:noFill/>
                </a:ln>
                <a:solidFill>
                  <a:prstClr val="black"/>
                </a:solidFill>
                <a:effectLst/>
                <a:uLnTx/>
                <a:uFillTx/>
                <a:latin typeface="Arial"/>
                <a:ea typeface="+mn-ea"/>
                <a:cs typeface="+mn-cs"/>
              </a:rPr>
              <a:t>Date </a:t>
            </a:r>
            <a:r>
              <a:rPr kumimoji="0" lang="en-US" sz="1050" b="1" i="0" u="none" strike="noStrike" kern="1200" cap="none" spc="0" normalizeH="0" baseline="0" noProof="0" dirty="0">
                <a:ln>
                  <a:noFill/>
                </a:ln>
                <a:solidFill>
                  <a:prstClr val="black"/>
                </a:solidFill>
                <a:effectLst/>
                <a:uLnTx/>
                <a:uFillTx/>
                <a:latin typeface="Arial"/>
                <a:ea typeface="+mn-ea"/>
                <a:cs typeface="+mn-cs"/>
              </a:rPr>
              <a:t>(</a:t>
            </a:r>
            <a:r>
              <a:rPr kumimoji="0" lang="en-US" sz="1050" b="1" i="0" u="none" strike="noStrike" kern="1200" cap="none" spc="0" normalizeH="0" baseline="0" noProof="0" dirty="0" smtClean="0">
                <a:ln>
                  <a:noFill/>
                </a:ln>
                <a:solidFill>
                  <a:prstClr val="black"/>
                </a:solidFill>
                <a:effectLst/>
                <a:uLnTx/>
                <a:uFillTx/>
                <a:latin typeface="Arial"/>
                <a:ea typeface="+mn-ea"/>
                <a:cs typeface="+mn-cs"/>
              </a:rPr>
              <a:t>LRD)</a:t>
            </a:r>
            <a:r>
              <a:rPr kumimoji="0" lang="en-US" sz="1050" b="1" i="0" u="none" strike="noStrike" kern="1200" cap="none" spc="0" normalizeH="0" noProof="0" dirty="0" smtClean="0">
                <a:ln>
                  <a:noFill/>
                </a:ln>
                <a:solidFill>
                  <a:prstClr val="black"/>
                </a:solidFill>
                <a:effectLst/>
                <a:uLnTx/>
                <a:uFillTx/>
                <a:latin typeface="Arial"/>
                <a:ea typeface="+mn-ea"/>
                <a:cs typeface="+mn-cs"/>
              </a:rPr>
              <a:t> </a:t>
            </a:r>
            <a:r>
              <a:rPr kumimoji="0" lang="en-US" sz="1050" b="1" i="0" u="none" strike="noStrike" kern="1200" cap="none" spc="0" normalizeH="0" baseline="0" noProof="0" dirty="0" smtClean="0">
                <a:ln>
                  <a:noFill/>
                </a:ln>
                <a:solidFill>
                  <a:prstClr val="black"/>
                </a:solidFill>
                <a:effectLst/>
                <a:uLnTx/>
                <a:uFillTx/>
                <a:latin typeface="Arial"/>
                <a:ea typeface="+mn-ea"/>
                <a:cs typeface="+mn-cs"/>
              </a:rPr>
              <a:t>Mar</a:t>
            </a:r>
            <a:r>
              <a:rPr kumimoji="0" lang="en-US" sz="1050" b="1" i="0" u="none" strike="noStrike" kern="1200" cap="none" spc="0" normalizeH="0" baseline="0" noProof="0" dirty="0">
                <a:ln>
                  <a:noFill/>
                </a:ln>
                <a:solidFill>
                  <a:prstClr val="black"/>
                </a:solidFill>
                <a:effectLst/>
                <a:uLnTx/>
                <a:uFillTx/>
                <a:latin typeface="Arial"/>
                <a:ea typeface="+mn-ea"/>
                <a:cs typeface="+mn-cs"/>
              </a:rPr>
              <a:t>. 2023</a:t>
            </a:r>
          </a:p>
        </p:txBody>
      </p:sp>
      <mc:AlternateContent xmlns:mc="http://schemas.openxmlformats.org/markup-compatibility/2006" xmlns:p14="http://schemas.microsoft.com/office/powerpoint/2010/main">
        <mc:Choice Requires="p14">
          <p:contentPart p14:bwMode="auto" r:id="rId12">
            <p14:nvContentPartPr>
              <p14:cNvPr id="5" name="Ink 4"/>
              <p14:cNvContentPartPr/>
              <p14:nvPr/>
            </p14:nvContentPartPr>
            <p14:xfrm>
              <a:off x="358920" y="7570800"/>
              <a:ext cx="360" cy="360"/>
            </p14:xfrm>
          </p:contentPart>
        </mc:Choice>
        <mc:Fallback xmlns="">
          <p:pic>
            <p:nvPicPr>
              <p:cNvPr id="5" name="Ink 4"/>
              <p:cNvPicPr/>
              <p:nvPr/>
            </p:nvPicPr>
            <p:blipFill>
              <a:blip r:embed="rId13"/>
              <a:stretch>
                <a:fillRect/>
              </a:stretch>
            </p:blipFill>
            <p:spPr>
              <a:xfrm>
                <a:off x="349560" y="7561440"/>
                <a:ext cx="19080" cy="19080"/>
              </a:xfrm>
              <a:prstGeom prst="rect">
                <a:avLst/>
              </a:prstGeom>
            </p:spPr>
          </p:pic>
        </mc:Fallback>
      </mc:AlternateContent>
      <p:pic>
        <p:nvPicPr>
          <p:cNvPr id="98" name="Content Placeholder 3"/>
          <p:cNvPicPr>
            <a:picLocks noChangeAspect="1"/>
          </p:cNvPicPr>
          <p:nvPr/>
        </p:nvPicPr>
        <p:blipFill>
          <a:blip r:embed="rId7">
            <a:extLst/>
          </a:blip>
          <a:stretch>
            <a:fillRect/>
          </a:stretch>
        </p:blipFill>
        <p:spPr>
          <a:xfrm>
            <a:off x="4044832" y="4025499"/>
            <a:ext cx="604735" cy="329385"/>
          </a:xfrm>
          <a:prstGeom prst="rect">
            <a:avLst/>
          </a:prstGeom>
        </p:spPr>
      </p:pic>
      <p:cxnSp>
        <p:nvCxnSpPr>
          <p:cNvPr id="104" name="Straight Arrow Connector 103"/>
          <p:cNvCxnSpPr/>
          <p:nvPr/>
        </p:nvCxnSpPr>
        <p:spPr>
          <a:xfrm>
            <a:off x="4505945" y="4424837"/>
            <a:ext cx="9087" cy="1133564"/>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9" name="TextBox 108"/>
          <p:cNvSpPr txBox="1"/>
          <p:nvPr/>
        </p:nvSpPr>
        <p:spPr>
          <a:xfrm>
            <a:off x="3802045" y="3657730"/>
            <a:ext cx="1150301" cy="4154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OCI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solidFill>
                  <a:prstClr val="black"/>
                </a:solidFill>
                <a:latin typeface="Arial"/>
              </a:rPr>
              <a:t>C</a:t>
            </a:r>
            <a:r>
              <a:rPr kumimoji="0" lang="en-US" sz="1050" b="1" i="0" u="none" strike="noStrike" kern="1200" cap="none" spc="0" normalizeH="0" baseline="0" noProof="0" dirty="0" smtClean="0">
                <a:ln>
                  <a:noFill/>
                </a:ln>
                <a:solidFill>
                  <a:prstClr val="black"/>
                </a:solidFill>
                <a:effectLst/>
                <a:uLnTx/>
                <a:uFillTx/>
                <a:latin typeface="Arial"/>
                <a:ea typeface="+mn-ea"/>
                <a:cs typeface="+mn-cs"/>
              </a:rPr>
              <a:t>DR</a:t>
            </a:r>
            <a:endParaRPr kumimoji="0" lang="en-US" sz="1050" b="1" i="0" u="none" strike="noStrike" kern="1200" cap="none" spc="0" normalizeH="0" baseline="0" noProof="0" dirty="0">
              <a:ln>
                <a:noFill/>
              </a:ln>
              <a:solidFill>
                <a:prstClr val="black"/>
              </a:solidFill>
              <a:effectLst/>
              <a:uLnTx/>
              <a:uFillTx/>
              <a:latin typeface="Arial"/>
              <a:ea typeface="+mn-ea"/>
              <a:cs typeface="+mn-cs"/>
            </a:endParaRPr>
          </a:p>
        </p:txBody>
      </p:sp>
      <p:sp>
        <p:nvSpPr>
          <p:cNvPr id="99" name="Date Placeholder 3"/>
          <p:cNvSpPr txBox="1">
            <a:spLocks/>
          </p:cNvSpPr>
          <p:nvPr/>
        </p:nvSpPr>
        <p:spPr>
          <a:xfrm>
            <a:off x="609600" y="6584950"/>
            <a:ext cx="2844800" cy="1968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smtClean="0">
                <a:solidFill>
                  <a:schemeClr val="tx1">
                    <a:lumMod val="50000"/>
                    <a:lumOff val="50000"/>
                  </a:schemeClr>
                </a:solidFill>
              </a:rPr>
              <a:t>December 9-13, 2019</a:t>
            </a:r>
            <a:endParaRPr lang="en-US" sz="1000" dirty="0">
              <a:solidFill>
                <a:schemeClr val="tx1">
                  <a:lumMod val="50000"/>
                  <a:lumOff val="50000"/>
                </a:schemeClr>
              </a:solidFill>
            </a:endParaRPr>
          </a:p>
        </p:txBody>
      </p:sp>
      <p:sp>
        <p:nvSpPr>
          <p:cNvPr id="117" name="Slide Number Placeholder 4"/>
          <p:cNvSpPr txBox="1">
            <a:spLocks/>
          </p:cNvSpPr>
          <p:nvPr/>
        </p:nvSpPr>
        <p:spPr>
          <a:xfrm>
            <a:off x="9042400" y="6569076"/>
            <a:ext cx="2844800" cy="2127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000" dirty="0">
                <a:solidFill>
                  <a:schemeClr val="tx1">
                    <a:lumMod val="50000"/>
                    <a:lumOff val="50000"/>
                  </a:schemeClr>
                </a:solidFill>
              </a:rPr>
              <a:t>2</a:t>
            </a:r>
            <a:r>
              <a:rPr lang="en-US" sz="1000" dirty="0" smtClean="0">
                <a:solidFill>
                  <a:schemeClr val="tx1">
                    <a:lumMod val="50000"/>
                    <a:lumOff val="50000"/>
                  </a:schemeClr>
                </a:solidFill>
              </a:rPr>
              <a:t>-</a:t>
            </a:r>
            <a:fld id="{B0D1B106-9B78-43E7-9216-5A30474DFCE2}" type="slidenum">
              <a:rPr lang="en-US" sz="1000" smtClean="0">
                <a:solidFill>
                  <a:schemeClr val="tx1">
                    <a:lumMod val="50000"/>
                    <a:lumOff val="50000"/>
                  </a:schemeClr>
                </a:solidFill>
              </a:rPr>
              <a:pPr algn="r"/>
              <a:t>2</a:t>
            </a:fld>
            <a:endParaRPr lang="en-US" sz="1000" dirty="0">
              <a:solidFill>
                <a:schemeClr val="tx1">
                  <a:lumMod val="50000"/>
                  <a:lumOff val="50000"/>
                </a:schemeClr>
              </a:solidFill>
            </a:endParaRPr>
          </a:p>
        </p:txBody>
      </p:sp>
      <p:sp>
        <p:nvSpPr>
          <p:cNvPr id="118" name="Rectangular Callout 117"/>
          <p:cNvSpPr/>
          <p:nvPr/>
        </p:nvSpPr>
        <p:spPr>
          <a:xfrm>
            <a:off x="4526607" y="2536424"/>
            <a:ext cx="2019843" cy="1165753"/>
          </a:xfrm>
          <a:prstGeom prst="wedge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You Are Here</a:t>
            </a:r>
          </a:p>
          <a:p>
            <a:pPr algn="ctr"/>
            <a:r>
              <a:rPr lang="en-US" sz="1600" dirty="0" smtClean="0">
                <a:solidFill>
                  <a:schemeClr val="tx1"/>
                </a:solidFill>
              </a:rPr>
              <a:t>June 2020</a:t>
            </a:r>
          </a:p>
        </p:txBody>
      </p:sp>
      <p:sp>
        <p:nvSpPr>
          <p:cNvPr id="4" name="Date Placeholder 3"/>
          <p:cNvSpPr>
            <a:spLocks noGrp="1"/>
          </p:cNvSpPr>
          <p:nvPr>
            <p:ph type="dt" sz="half" idx="10"/>
          </p:nvPr>
        </p:nvSpPr>
        <p:spPr/>
        <p:txBody>
          <a:bodyPr/>
          <a:lstStyle/>
          <a:p>
            <a:r>
              <a:rPr lang="en-US" smtClean="0">
                <a:solidFill>
                  <a:prstClr val="black">
                    <a:lumMod val="50000"/>
                    <a:lumOff val="50000"/>
                  </a:prstClr>
                </a:solidFill>
              </a:rPr>
              <a:t>June 2, 2020</a:t>
            </a:r>
            <a:endParaRPr lang="en-US" dirty="0">
              <a:solidFill>
                <a:prstClr val="black">
                  <a:lumMod val="50000"/>
                  <a:lumOff val="50000"/>
                </a:prstClr>
              </a:solidFill>
            </a:endParaRPr>
          </a:p>
        </p:txBody>
      </p:sp>
      <p:sp>
        <p:nvSpPr>
          <p:cNvPr id="6" name="Footer Placeholder 5"/>
          <p:cNvSpPr>
            <a:spLocks noGrp="1"/>
          </p:cNvSpPr>
          <p:nvPr>
            <p:ph type="ftr" sz="quarter" idx="3"/>
          </p:nvPr>
        </p:nvSpPr>
        <p:spPr/>
        <p:txBody>
          <a:bodyPr/>
          <a:lstStyle/>
          <a:p>
            <a:r>
              <a:rPr lang="en-US" smtClean="0">
                <a:solidFill>
                  <a:prstClr val="black">
                    <a:lumMod val="50000"/>
                    <a:lumOff val="50000"/>
                  </a:prstClr>
                </a:solidFill>
              </a:rPr>
              <a:t>PACE Mission Overview</a:t>
            </a:r>
            <a:endParaRPr lang="en-US" dirty="0">
              <a:solidFill>
                <a:prstClr val="black">
                  <a:lumMod val="50000"/>
                  <a:lumOff val="50000"/>
                </a:prstClr>
              </a:solidFill>
            </a:endParaRPr>
          </a:p>
        </p:txBody>
      </p:sp>
      <p:cxnSp>
        <p:nvCxnSpPr>
          <p:cNvPr id="121" name="Straight Arrow Connector 120"/>
          <p:cNvCxnSpPr/>
          <p:nvPr/>
        </p:nvCxnSpPr>
        <p:spPr>
          <a:xfrm flipH="1">
            <a:off x="4667431" y="4941884"/>
            <a:ext cx="501" cy="61651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2" name="TextBox 121"/>
          <p:cNvSpPr txBox="1"/>
          <p:nvPr/>
        </p:nvSpPr>
        <p:spPr>
          <a:xfrm>
            <a:off x="4168252" y="4435671"/>
            <a:ext cx="1150301" cy="5770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prstClr val="black"/>
                </a:solidFill>
                <a:effectLst/>
                <a:uLnTx/>
                <a:uFillTx/>
                <a:latin typeface="Arial"/>
                <a:ea typeface="+mn-ea"/>
                <a:cs typeface="+mn-cs"/>
              </a:rPr>
              <a:t>Grd</a:t>
            </a:r>
            <a:r>
              <a:rPr kumimoji="0" lang="en-US" sz="1050" b="1" i="0" u="none" strike="noStrike" kern="1200" cap="none" spc="0" normalizeH="0" baseline="0" noProof="0" dirty="0">
                <a:ln>
                  <a:noFill/>
                </a:ln>
                <a:solidFill>
                  <a:prstClr val="black"/>
                </a:solidFill>
                <a:effectLst/>
                <a:uLnTx/>
                <a:uFillTx/>
                <a:latin typeface="Arial"/>
                <a:ea typeface="+mn-ea"/>
                <a:cs typeface="+mn-cs"/>
              </a:rPr>
              <a:t>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SDS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b="1" dirty="0">
                <a:solidFill>
                  <a:prstClr val="black"/>
                </a:solidFill>
                <a:latin typeface="Arial"/>
              </a:rPr>
              <a:t>C</a:t>
            </a:r>
            <a:r>
              <a:rPr kumimoji="0" lang="en-US" sz="1050" b="1" i="0" u="none" strike="noStrike" kern="1200" cap="none" spc="0" normalizeH="0" baseline="0" noProof="0" dirty="0" smtClean="0">
                <a:ln>
                  <a:noFill/>
                </a:ln>
                <a:solidFill>
                  <a:prstClr val="black"/>
                </a:solidFill>
                <a:effectLst/>
                <a:uLnTx/>
                <a:uFillTx/>
                <a:latin typeface="Arial"/>
                <a:ea typeface="+mn-ea"/>
                <a:cs typeface="+mn-cs"/>
              </a:rPr>
              <a:t>DR</a:t>
            </a:r>
            <a:endParaRPr kumimoji="0" lang="en-US" sz="1050" b="1" i="0" u="none" strike="noStrike" kern="1200" cap="none" spc="0" normalizeH="0" baseline="0" noProof="0" dirty="0">
              <a:ln>
                <a:noFill/>
              </a:ln>
              <a:solidFill>
                <a:prstClr val="black"/>
              </a:solidFill>
              <a:effectLst/>
              <a:uLnTx/>
              <a:uFillTx/>
              <a:latin typeface="Arial"/>
              <a:ea typeface="+mn-ea"/>
              <a:cs typeface="+mn-cs"/>
            </a:endParaRPr>
          </a:p>
        </p:txBody>
      </p:sp>
      <p:pic>
        <p:nvPicPr>
          <p:cNvPr id="123" name="Picture 122"/>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658898" y="4252834"/>
            <a:ext cx="203512" cy="238612"/>
          </a:xfrm>
          <a:prstGeom prst="rect">
            <a:avLst/>
          </a:prstGeom>
        </p:spPr>
      </p:pic>
      <p:cxnSp>
        <p:nvCxnSpPr>
          <p:cNvPr id="124" name="Straight Arrow Connector 123"/>
          <p:cNvCxnSpPr/>
          <p:nvPr/>
        </p:nvCxnSpPr>
        <p:spPr>
          <a:xfrm>
            <a:off x="4216543" y="5231535"/>
            <a:ext cx="3465" cy="306681"/>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5" name="TextBox 124"/>
          <p:cNvSpPr txBox="1"/>
          <p:nvPr/>
        </p:nvSpPr>
        <p:spPr>
          <a:xfrm>
            <a:off x="3769275" y="4853879"/>
            <a:ext cx="914400" cy="415498"/>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Arial"/>
                <a:ea typeface="+mn-ea"/>
                <a:cs typeface="+mn-cs"/>
              </a:rPr>
              <a:t>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smtClean="0">
                <a:ln>
                  <a:noFill/>
                </a:ln>
                <a:solidFill>
                  <a:prstClr val="black"/>
                </a:solidFill>
                <a:effectLst/>
                <a:uLnTx/>
                <a:uFillTx/>
                <a:latin typeface="Arial"/>
                <a:ea typeface="+mn-ea"/>
                <a:cs typeface="+mn-cs"/>
              </a:rPr>
              <a:t>PDR</a:t>
            </a:r>
            <a:endParaRPr kumimoji="0" lang="en-US" sz="1050" b="1" i="0" u="none" strike="noStrike" kern="1200" cap="none" spc="0" normalizeH="0" baseline="0" noProof="0" dirty="0">
              <a:ln>
                <a:noFill/>
              </a:ln>
              <a:solidFill>
                <a:prstClr val="black"/>
              </a:solidFill>
              <a:effectLst/>
              <a:uLnTx/>
              <a:uFillTx/>
              <a:latin typeface="Arial"/>
              <a:ea typeface="+mn-ea"/>
              <a:cs typeface="+mn-cs"/>
            </a:endParaRPr>
          </a:p>
        </p:txBody>
      </p:sp>
      <p:pic>
        <p:nvPicPr>
          <p:cNvPr id="126" name="Picture 125"/>
          <p:cNvPicPr>
            <a:picLocks noChangeAspect="1"/>
          </p:cNvPicPr>
          <p:nvPr/>
        </p:nvPicPr>
        <p:blipFill>
          <a:blip r:embed="rId10"/>
          <a:stretch>
            <a:fillRect/>
          </a:stretch>
        </p:blipFill>
        <p:spPr>
          <a:xfrm>
            <a:off x="4084795" y="4527550"/>
            <a:ext cx="273394" cy="370127"/>
          </a:xfrm>
          <a:prstGeom prst="rect">
            <a:avLst/>
          </a:prstGeom>
        </p:spPr>
      </p:pic>
    </p:spTree>
    <p:extLst>
      <p:ext uri="{BB962C8B-B14F-4D97-AF65-F5344CB8AC3E}">
        <p14:creationId xmlns:p14="http://schemas.microsoft.com/office/powerpoint/2010/main" val="411762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0"/>
                                        </p:tgtEl>
                                        <p:attrNameLst>
                                          <p:attrName>style.visibility</p:attrName>
                                        </p:attrNameLst>
                                      </p:cBhvr>
                                      <p:to>
                                        <p:strVal val="visible"/>
                                      </p:to>
                                    </p:set>
                                  </p:childTnLst>
                                </p:cTn>
                              </p:par>
                              <p:par>
                                <p:cTn id="9" presetID="35" presetClass="emph" presetSubtype="0" repeatCount="5000" fill="hold" grpId="1" nodeType="withEffect">
                                  <p:stCondLst>
                                    <p:cond delay="0"/>
                                  </p:stCondLst>
                                  <p:childTnLst>
                                    <p:anim calcmode="discrete" valueType="str">
                                      <p:cBhvr>
                                        <p:cTn id="10" dur="2000" fill="hold"/>
                                        <p:tgtEl>
                                          <p:spTgt spid="12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120" grpId="1" animBg="1"/>
      <p:bldP spid="1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PACE Mission Phases (Past and Future)</a:t>
            </a:r>
            <a:endParaRPr lang="en-US" dirty="0"/>
          </a:p>
        </p:txBody>
      </p:sp>
      <p:sp>
        <p:nvSpPr>
          <p:cNvPr id="4" name="Date Placeholder 3"/>
          <p:cNvSpPr>
            <a:spLocks noGrp="1"/>
          </p:cNvSpPr>
          <p:nvPr>
            <p:ph type="dt" sz="half" idx="10"/>
          </p:nvPr>
        </p:nvSpPr>
        <p:spPr/>
        <p:txBody>
          <a:bodyPr/>
          <a:lstStyle/>
          <a:p>
            <a:r>
              <a:rPr lang="en-US" smtClean="0">
                <a:solidFill>
                  <a:prstClr val="black">
                    <a:lumMod val="50000"/>
                    <a:lumOff val="50000"/>
                  </a:prstClr>
                </a:solidFill>
              </a:rPr>
              <a:t>June 2, 2020</a:t>
            </a:r>
            <a:endParaRPr lang="en-US" dirty="0">
              <a:solidFill>
                <a:prstClr val="black">
                  <a:lumMod val="50000"/>
                  <a:lumOff val="50000"/>
                </a:prstClr>
              </a:solidFill>
            </a:endParaRPr>
          </a:p>
        </p:txBody>
      </p:sp>
      <p:sp>
        <p:nvSpPr>
          <p:cNvPr id="5" name="Footer Placeholder 4"/>
          <p:cNvSpPr>
            <a:spLocks noGrp="1"/>
          </p:cNvSpPr>
          <p:nvPr>
            <p:ph type="ftr" sz="quarter" idx="3"/>
          </p:nvPr>
        </p:nvSpPr>
        <p:spPr/>
        <p:txBody>
          <a:bodyPr/>
          <a:lstStyle/>
          <a:p>
            <a:r>
              <a:rPr lang="en-US" smtClean="0">
                <a:solidFill>
                  <a:prstClr val="black">
                    <a:lumMod val="50000"/>
                    <a:lumOff val="50000"/>
                  </a:prstClr>
                </a:solidFill>
              </a:rPr>
              <a:t>PACE Mission Overview</a:t>
            </a:r>
            <a:endParaRPr lang="en-US" dirty="0">
              <a:solidFill>
                <a:prstClr val="black">
                  <a:lumMod val="50000"/>
                  <a:lumOff val="50000"/>
                </a:prstClr>
              </a:solidFill>
            </a:endParaRPr>
          </a:p>
        </p:txBody>
      </p:sp>
      <p:sp>
        <p:nvSpPr>
          <p:cNvPr id="8" name="Rectangle 7"/>
          <p:cNvSpPr/>
          <p:nvPr/>
        </p:nvSpPr>
        <p:spPr bwMode="auto">
          <a:xfrm>
            <a:off x="982590" y="1944100"/>
            <a:ext cx="1135539" cy="308525"/>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486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Phase A</a:t>
            </a:r>
          </a:p>
        </p:txBody>
      </p:sp>
      <p:sp>
        <p:nvSpPr>
          <p:cNvPr id="9" name="Rectangle 8"/>
          <p:cNvSpPr/>
          <p:nvPr/>
        </p:nvSpPr>
        <p:spPr bwMode="auto">
          <a:xfrm>
            <a:off x="2118129" y="3767836"/>
            <a:ext cx="1968495" cy="313193"/>
          </a:xfrm>
          <a:prstGeom prst="rect">
            <a:avLst/>
          </a:prstGeom>
          <a:solidFill>
            <a:srgbClr val="FF66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Phase C</a:t>
            </a:r>
          </a:p>
        </p:txBody>
      </p:sp>
      <p:sp>
        <p:nvSpPr>
          <p:cNvPr id="10" name="Rectangle 9"/>
          <p:cNvSpPr/>
          <p:nvPr/>
        </p:nvSpPr>
        <p:spPr bwMode="auto">
          <a:xfrm>
            <a:off x="2588941" y="4705312"/>
            <a:ext cx="1868018" cy="312152"/>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Phase D</a:t>
            </a:r>
          </a:p>
        </p:txBody>
      </p:sp>
      <p:sp>
        <p:nvSpPr>
          <p:cNvPr id="11" name="Rectangle 10"/>
          <p:cNvSpPr/>
          <p:nvPr/>
        </p:nvSpPr>
        <p:spPr bwMode="auto">
          <a:xfrm>
            <a:off x="2934169" y="5678504"/>
            <a:ext cx="2903842" cy="312274"/>
          </a:xfrm>
          <a:prstGeom prst="rect">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Phase </a:t>
            </a:r>
            <a:r>
              <a:rPr kumimoji="0" lang="en-US" sz="1200" b="0" i="0" u="none" strike="noStrike" kern="1200" cap="none" spc="0" normalizeH="0" baseline="0" noProof="0" dirty="0" smtClean="0">
                <a:ln>
                  <a:noFill/>
                </a:ln>
                <a:solidFill>
                  <a:prstClr val="black"/>
                </a:solidFill>
                <a:effectLst/>
                <a:uLnTx/>
                <a:uFillTx/>
                <a:latin typeface="Arial"/>
                <a:ea typeface="+mn-ea"/>
                <a:cs typeface="+mn-cs"/>
              </a:rPr>
              <a:t>E (36 months)</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2" name="Rectangle 11"/>
          <p:cNvSpPr/>
          <p:nvPr/>
        </p:nvSpPr>
        <p:spPr bwMode="auto">
          <a:xfrm>
            <a:off x="1516487" y="2837285"/>
            <a:ext cx="2062949" cy="30979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ea typeface="+mn-ea"/>
                <a:cs typeface="+mn-cs"/>
              </a:rPr>
              <a:t>Phase B</a:t>
            </a:r>
          </a:p>
        </p:txBody>
      </p:sp>
      <p:sp>
        <p:nvSpPr>
          <p:cNvPr id="13" name="Rectangle 12"/>
          <p:cNvSpPr/>
          <p:nvPr/>
        </p:nvSpPr>
        <p:spPr bwMode="auto">
          <a:xfrm>
            <a:off x="7278666" y="6085958"/>
            <a:ext cx="825817" cy="314171"/>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a:ea typeface="+mn-ea"/>
                <a:cs typeface="+mn-cs"/>
              </a:rPr>
              <a:t>Phase</a:t>
            </a:r>
            <a:r>
              <a:rPr kumimoji="0" lang="en-US" sz="1200" b="0" i="0" u="none" strike="noStrike" kern="1200" cap="none" spc="0" normalizeH="0" noProof="0" dirty="0" smtClean="0">
                <a:ln>
                  <a:noFill/>
                </a:ln>
                <a:solidFill>
                  <a:prstClr val="black"/>
                </a:solidFill>
                <a:effectLst/>
                <a:uLnTx/>
                <a:uFillTx/>
                <a:latin typeface="Arial"/>
                <a:ea typeface="+mn-ea"/>
                <a:cs typeface="+mn-cs"/>
              </a:rPr>
              <a:t> F</a:t>
            </a:r>
            <a:endParaRPr kumimoji="0" lang="en-US"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5" name="TextBox 14"/>
          <p:cNvSpPr txBox="1"/>
          <p:nvPr/>
        </p:nvSpPr>
        <p:spPr>
          <a:xfrm>
            <a:off x="493462" y="2271999"/>
            <a:ext cx="86228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Arial"/>
                <a:ea typeface="+mn-ea"/>
                <a:cs typeface="+mn-cs"/>
              </a:rPr>
              <a:t>June 2016</a:t>
            </a:r>
            <a:endParaRPr kumimoji="0" lang="en-US" sz="105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TextBox 15"/>
          <p:cNvSpPr txBox="1"/>
          <p:nvPr/>
        </p:nvSpPr>
        <p:spPr>
          <a:xfrm>
            <a:off x="1085746" y="3160041"/>
            <a:ext cx="76205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Arial"/>
                <a:ea typeface="+mn-ea"/>
                <a:cs typeface="+mn-cs"/>
              </a:rPr>
              <a:t>July</a:t>
            </a:r>
            <a:r>
              <a:rPr kumimoji="0" lang="en-US" sz="1050" b="0" i="0" u="none" strike="noStrike" kern="1200" cap="none" spc="0" normalizeH="0" noProof="0" dirty="0" smtClean="0">
                <a:ln>
                  <a:noFill/>
                </a:ln>
                <a:solidFill>
                  <a:prstClr val="black"/>
                </a:solidFill>
                <a:effectLst/>
                <a:uLnTx/>
                <a:uFillTx/>
                <a:latin typeface="Arial"/>
                <a:ea typeface="+mn-ea"/>
                <a:cs typeface="+mn-cs"/>
              </a:rPr>
              <a:t> </a:t>
            </a:r>
            <a:r>
              <a:rPr kumimoji="0" lang="en-US" sz="1050" b="0" i="0" u="none" strike="noStrike" kern="1200" cap="none" spc="0" normalizeH="0" baseline="0" noProof="0" dirty="0" smtClean="0">
                <a:ln>
                  <a:noFill/>
                </a:ln>
                <a:solidFill>
                  <a:prstClr val="black"/>
                </a:solidFill>
                <a:effectLst/>
                <a:uLnTx/>
                <a:uFillTx/>
                <a:latin typeface="Arial"/>
                <a:ea typeface="+mn-ea"/>
                <a:cs typeface="+mn-cs"/>
              </a:rPr>
              <a:t>2017</a:t>
            </a:r>
            <a:endParaRPr kumimoji="0" lang="en-US" sz="105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Box 16"/>
          <p:cNvSpPr txBox="1"/>
          <p:nvPr/>
        </p:nvSpPr>
        <p:spPr>
          <a:xfrm>
            <a:off x="1734093" y="4096459"/>
            <a:ext cx="79495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Arial"/>
                <a:ea typeface="+mn-ea"/>
                <a:cs typeface="+mn-cs"/>
              </a:rPr>
              <a:t>Aug. </a:t>
            </a:r>
            <a:r>
              <a:rPr kumimoji="0" lang="en-US" sz="1050" b="0" i="0" u="none" strike="noStrike" kern="1200" cap="none" spc="0" normalizeH="0" baseline="0" noProof="0" dirty="0">
                <a:ln>
                  <a:noFill/>
                </a:ln>
                <a:solidFill>
                  <a:prstClr val="black"/>
                </a:solidFill>
                <a:effectLst/>
                <a:uLnTx/>
                <a:uFillTx/>
                <a:latin typeface="Arial"/>
                <a:ea typeface="+mn-ea"/>
                <a:cs typeface="+mn-cs"/>
              </a:rPr>
              <a:t>2019</a:t>
            </a:r>
          </a:p>
        </p:txBody>
      </p:sp>
      <p:sp>
        <p:nvSpPr>
          <p:cNvPr id="18" name="TextBox 17"/>
          <p:cNvSpPr txBox="1"/>
          <p:nvPr/>
        </p:nvSpPr>
        <p:spPr>
          <a:xfrm>
            <a:off x="2212985" y="5029373"/>
            <a:ext cx="844221"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smtClean="0">
                <a:solidFill>
                  <a:prstClr val="black"/>
                </a:solidFill>
                <a:latin typeface="Arial"/>
              </a:rPr>
              <a:t>Oct. </a:t>
            </a:r>
            <a:r>
              <a:rPr kumimoji="0" lang="en-US" sz="1050" b="0" i="0" u="none" strike="noStrike" kern="1200" cap="none" spc="0" normalizeH="0" baseline="0" noProof="0" dirty="0" smtClean="0">
                <a:ln>
                  <a:noFill/>
                </a:ln>
                <a:solidFill>
                  <a:prstClr val="black"/>
                </a:solidFill>
                <a:effectLst/>
                <a:uLnTx/>
                <a:uFillTx/>
                <a:latin typeface="Arial"/>
                <a:ea typeface="+mn-ea"/>
                <a:cs typeface="+mn-cs"/>
              </a:rPr>
              <a:t>2021</a:t>
            </a:r>
            <a:endParaRPr kumimoji="0" lang="en-US" sz="105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extBox 18"/>
          <p:cNvSpPr txBox="1"/>
          <p:nvPr/>
        </p:nvSpPr>
        <p:spPr>
          <a:xfrm>
            <a:off x="2547961" y="5989605"/>
            <a:ext cx="822566"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noProof="0" dirty="0">
                <a:solidFill>
                  <a:prstClr val="black"/>
                </a:solidFill>
                <a:latin typeface="Arial"/>
              </a:rPr>
              <a:t>June</a:t>
            </a:r>
            <a:r>
              <a:rPr kumimoji="0" lang="en-US" sz="1050" b="0" i="0" u="none" strike="noStrike" kern="1200" cap="none" spc="0" normalizeH="0" baseline="0" noProof="0" dirty="0">
                <a:ln>
                  <a:noFill/>
                </a:ln>
                <a:solidFill>
                  <a:prstClr val="black"/>
                </a:solidFill>
                <a:effectLst/>
                <a:uLnTx/>
                <a:uFillTx/>
                <a:latin typeface="Arial"/>
                <a:ea typeface="+mn-ea"/>
                <a:cs typeface="+mn-cs"/>
              </a:rPr>
              <a:t> 2023</a:t>
            </a:r>
          </a:p>
        </p:txBody>
      </p:sp>
      <p:sp>
        <p:nvSpPr>
          <p:cNvPr id="20" name="Rectangle 19"/>
          <p:cNvSpPr/>
          <p:nvPr/>
        </p:nvSpPr>
        <p:spPr bwMode="auto">
          <a:xfrm>
            <a:off x="242513" y="1055461"/>
            <a:ext cx="1135539" cy="308525"/>
          </a:xfrm>
          <a:prstGeom prst="rect">
            <a:avLst/>
          </a:prstGeom>
          <a:solidFill>
            <a:schemeClr val="accent3">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4864"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Arial"/>
                <a:ea typeface="+mn-ea"/>
                <a:cs typeface="+mn-cs"/>
              </a:rPr>
              <a:t>Pre-Phase </a:t>
            </a:r>
            <a:r>
              <a:rPr kumimoji="0" lang="en-US" sz="1200" b="0" i="0" u="none" strike="noStrike" kern="1200" cap="none" spc="0" normalizeH="0" baseline="0" noProof="0" dirty="0">
                <a:ln>
                  <a:noFill/>
                </a:ln>
                <a:solidFill>
                  <a:prstClr val="black"/>
                </a:solidFill>
                <a:effectLst/>
                <a:uLnTx/>
                <a:uFillTx/>
                <a:latin typeface="Arial"/>
                <a:ea typeface="+mn-ea"/>
                <a:cs typeface="+mn-cs"/>
              </a:rPr>
              <a:t>A</a:t>
            </a:r>
          </a:p>
        </p:txBody>
      </p:sp>
      <p:sp>
        <p:nvSpPr>
          <p:cNvPr id="3" name="Content Placeholder 2"/>
          <p:cNvSpPr>
            <a:spLocks noGrp="1"/>
          </p:cNvSpPr>
          <p:nvPr>
            <p:ph idx="1"/>
          </p:nvPr>
        </p:nvSpPr>
        <p:spPr>
          <a:xfrm>
            <a:off x="1760814" y="932323"/>
            <a:ext cx="3703284" cy="490298"/>
          </a:xfrm>
        </p:spPr>
        <p:txBody>
          <a:bodyPr>
            <a:noAutofit/>
          </a:bodyPr>
          <a:lstStyle/>
          <a:p>
            <a:r>
              <a:rPr lang="en-US" sz="1050" dirty="0" smtClean="0"/>
              <a:t>Concept studies</a:t>
            </a:r>
          </a:p>
          <a:p>
            <a:r>
              <a:rPr lang="en-US" sz="1050" dirty="0" smtClean="0"/>
              <a:t>Cost and schedule </a:t>
            </a:r>
            <a:r>
              <a:rPr lang="en-US" sz="1050" dirty="0"/>
              <a:t>(</a:t>
            </a:r>
            <a:r>
              <a:rPr lang="en-US" sz="1050" dirty="0" smtClean="0"/>
              <a:t>large uncertainty)</a:t>
            </a:r>
          </a:p>
          <a:p>
            <a:r>
              <a:rPr lang="en-US" sz="1050" dirty="0" smtClean="0"/>
              <a:t>Culminates in a Mission Concept Review</a:t>
            </a:r>
            <a:endParaRPr lang="en-US" sz="1050" dirty="0"/>
          </a:p>
        </p:txBody>
      </p:sp>
      <p:sp>
        <p:nvSpPr>
          <p:cNvPr id="21" name="TextBox 20"/>
          <p:cNvSpPr txBox="1"/>
          <p:nvPr/>
        </p:nvSpPr>
        <p:spPr>
          <a:xfrm>
            <a:off x="-2019" y="1430002"/>
            <a:ext cx="775855"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Arial"/>
                <a:ea typeface="+mn-ea"/>
                <a:cs typeface="+mn-cs"/>
              </a:rPr>
              <a:t>Jan 2015</a:t>
            </a:r>
            <a:endParaRPr kumimoji="0" lang="en-US" sz="105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Content Placeholder 2"/>
          <p:cNvSpPr txBox="1">
            <a:spLocks/>
          </p:cNvSpPr>
          <p:nvPr/>
        </p:nvSpPr>
        <p:spPr>
          <a:xfrm>
            <a:off x="2506016" y="1740077"/>
            <a:ext cx="6518329" cy="490298"/>
          </a:xfrm>
          <a:prstGeom prst="rect">
            <a:avLst/>
          </a:prstGeom>
        </p:spPr>
        <p:txBody>
          <a:bodyPr vert="horz" lIns="91440" tIns="45720" rIns="91440" bIns="45720" rtlCol="0">
            <a:noAutofit/>
          </a:bodyPr>
          <a:lstStyle>
            <a:lvl1pPr marL="257175" indent="-257175" algn="l" defTabSz="685800" rtl="0" eaLnBrk="1" latinLnBrk="0" hangingPunct="1">
              <a:spcBef>
                <a:spcPts val="0"/>
              </a:spcBef>
              <a:spcAft>
                <a:spcPts val="19"/>
              </a:spcAft>
              <a:buFont typeface="Arial" pitchFamily="34" charset="0"/>
              <a:buChar char="•"/>
              <a:defRPr sz="2100" kern="1200">
                <a:solidFill>
                  <a:schemeClr val="tx1"/>
                </a:solidFill>
                <a:latin typeface="Arial" pitchFamily="34" charset="0"/>
                <a:ea typeface="+mn-ea"/>
                <a:cs typeface="Arial" pitchFamily="34" charset="0"/>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Arial" pitchFamily="34" charset="0"/>
                <a:ea typeface="+mn-ea"/>
                <a:cs typeface="Arial" pitchFamily="34" charset="0"/>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1050" dirty="0" smtClean="0"/>
              <a:t>Concept and technology development to determine what requirements are achievable</a:t>
            </a:r>
          </a:p>
          <a:p>
            <a:r>
              <a:rPr lang="en-US" sz="1050" dirty="0" smtClean="0"/>
              <a:t>Some hardware development to mature the technology and reduce risk</a:t>
            </a:r>
          </a:p>
          <a:p>
            <a:r>
              <a:rPr lang="en-US" sz="1050" dirty="0" smtClean="0"/>
              <a:t>Cost and schedule estimates are updated but with uncertainty</a:t>
            </a:r>
          </a:p>
          <a:p>
            <a:r>
              <a:rPr lang="en-US" sz="1050" dirty="0" smtClean="0"/>
              <a:t>Culminates in a Systems Requirements Review</a:t>
            </a:r>
            <a:endParaRPr lang="en-US" sz="1050" dirty="0"/>
          </a:p>
        </p:txBody>
      </p:sp>
      <p:cxnSp>
        <p:nvCxnSpPr>
          <p:cNvPr id="26" name="Elbow Connector 25"/>
          <p:cNvCxnSpPr>
            <a:stCxn id="8" idx="3"/>
            <a:endCxn id="6" idx="3"/>
          </p:cNvCxnSpPr>
          <p:nvPr/>
        </p:nvCxnSpPr>
        <p:spPr>
          <a:xfrm flipH="1">
            <a:off x="2053477" y="2098363"/>
            <a:ext cx="64652" cy="445277"/>
          </a:xfrm>
          <a:prstGeom prst="bentConnector3">
            <a:avLst>
              <a:gd name="adj1" fmla="val -353585"/>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Content Placeholder 2"/>
          <p:cNvSpPr txBox="1">
            <a:spLocks/>
          </p:cNvSpPr>
          <p:nvPr/>
        </p:nvSpPr>
        <p:spPr>
          <a:xfrm>
            <a:off x="3944171" y="2625287"/>
            <a:ext cx="6029456" cy="490298"/>
          </a:xfrm>
          <a:prstGeom prst="rect">
            <a:avLst/>
          </a:prstGeom>
        </p:spPr>
        <p:txBody>
          <a:bodyPr vert="horz" lIns="91440" tIns="45720" rIns="91440" bIns="45720" rtlCol="0">
            <a:noAutofit/>
          </a:bodyPr>
          <a:lstStyle>
            <a:lvl1pPr marL="257175" indent="-257175" algn="l" defTabSz="685800" rtl="0" eaLnBrk="1" latinLnBrk="0" hangingPunct="1">
              <a:spcBef>
                <a:spcPts val="0"/>
              </a:spcBef>
              <a:spcAft>
                <a:spcPts val="19"/>
              </a:spcAft>
              <a:buFont typeface="Arial" pitchFamily="34" charset="0"/>
              <a:buChar char="•"/>
              <a:defRPr sz="2100" kern="1200">
                <a:solidFill>
                  <a:schemeClr val="tx1"/>
                </a:solidFill>
                <a:latin typeface="Arial" pitchFamily="34" charset="0"/>
                <a:ea typeface="+mn-ea"/>
                <a:cs typeface="Arial" pitchFamily="34" charset="0"/>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Arial" pitchFamily="34" charset="0"/>
                <a:ea typeface="+mn-ea"/>
                <a:cs typeface="Arial" pitchFamily="34" charset="0"/>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sz="1050" dirty="0" smtClean="0"/>
              <a:t>Preliminary design phase and technology development completion</a:t>
            </a:r>
          </a:p>
          <a:p>
            <a:r>
              <a:rPr lang="en-US" sz="1050" dirty="0" smtClean="0"/>
              <a:t>Requirements should be stable and well defined</a:t>
            </a:r>
          </a:p>
          <a:p>
            <a:r>
              <a:rPr lang="en-US" sz="1050" dirty="0"/>
              <a:t>E</a:t>
            </a:r>
            <a:r>
              <a:rPr lang="en-US" sz="1050" dirty="0" smtClean="0"/>
              <a:t>ngineering unit development</a:t>
            </a:r>
          </a:p>
          <a:p>
            <a:r>
              <a:rPr lang="en-US" sz="1050" dirty="0" smtClean="0"/>
              <a:t>Cost and schedule baselined (expected high confidence)</a:t>
            </a:r>
          </a:p>
          <a:p>
            <a:r>
              <a:rPr lang="en-US" sz="1050" dirty="0" smtClean="0"/>
              <a:t>Culminates in a Preliminary Design Review</a:t>
            </a:r>
            <a:endParaRPr lang="en-US" sz="1050" dirty="0"/>
          </a:p>
        </p:txBody>
      </p:sp>
      <p:sp>
        <p:nvSpPr>
          <p:cNvPr id="33" name="Content Placeholder 2"/>
          <p:cNvSpPr txBox="1">
            <a:spLocks/>
          </p:cNvSpPr>
          <p:nvPr/>
        </p:nvSpPr>
        <p:spPr>
          <a:xfrm>
            <a:off x="4386090" y="3649724"/>
            <a:ext cx="4782133" cy="490298"/>
          </a:xfrm>
          <a:prstGeom prst="rect">
            <a:avLst/>
          </a:prstGeom>
        </p:spPr>
        <p:txBody>
          <a:bodyPr vert="horz" lIns="91440" tIns="45720" rIns="91440" bIns="45720" rtlCol="0">
            <a:noAutofit/>
          </a:bodyPr>
          <a:lstStyle>
            <a:lvl1pPr marL="257175" indent="-257175" algn="l" defTabSz="685800" rtl="0" eaLnBrk="1" latinLnBrk="0" hangingPunct="1">
              <a:spcBef>
                <a:spcPts val="0"/>
              </a:spcBef>
              <a:spcAft>
                <a:spcPts val="19"/>
              </a:spcAft>
              <a:buFont typeface="Arial" pitchFamily="34" charset="0"/>
              <a:buChar char="•"/>
              <a:defRPr sz="2100" kern="1200">
                <a:solidFill>
                  <a:schemeClr val="tx1"/>
                </a:solidFill>
                <a:latin typeface="Arial" pitchFamily="34" charset="0"/>
                <a:ea typeface="+mn-ea"/>
                <a:cs typeface="Arial" pitchFamily="34" charset="0"/>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Arial" pitchFamily="34" charset="0"/>
                <a:ea typeface="+mn-ea"/>
                <a:cs typeface="Arial" pitchFamily="34" charset="0"/>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US" sz="1050" dirty="0" smtClean="0"/>
              <a:t>Final/Critical design phase and start of major flight build</a:t>
            </a:r>
          </a:p>
          <a:p>
            <a:pPr marL="0" indent="0">
              <a:buFont typeface="Arial" pitchFamily="34" charset="0"/>
              <a:buNone/>
            </a:pPr>
            <a:r>
              <a:rPr lang="en-US" sz="1050" dirty="0" smtClean="0"/>
              <a:t>Requirements verified at the element level</a:t>
            </a:r>
          </a:p>
          <a:p>
            <a:pPr marL="0" indent="0">
              <a:buFont typeface="Arial" pitchFamily="34" charset="0"/>
              <a:buNone/>
            </a:pPr>
            <a:r>
              <a:rPr lang="en-US" sz="1050" dirty="0" smtClean="0"/>
              <a:t>Cost and schedule performance is closely monitored against the baseline</a:t>
            </a:r>
          </a:p>
          <a:p>
            <a:pPr marL="0" indent="0">
              <a:buFont typeface="Arial" pitchFamily="34" charset="0"/>
              <a:buNone/>
            </a:pPr>
            <a:r>
              <a:rPr lang="en-US" sz="1050" dirty="0" smtClean="0"/>
              <a:t>Culminates in a Systems Integration Review</a:t>
            </a:r>
            <a:endParaRPr lang="en-US" sz="1050" dirty="0"/>
          </a:p>
        </p:txBody>
      </p:sp>
      <p:sp>
        <p:nvSpPr>
          <p:cNvPr id="42" name="Content Placeholder 2"/>
          <p:cNvSpPr txBox="1">
            <a:spLocks/>
          </p:cNvSpPr>
          <p:nvPr/>
        </p:nvSpPr>
        <p:spPr>
          <a:xfrm>
            <a:off x="4785475" y="4590936"/>
            <a:ext cx="5460650" cy="490298"/>
          </a:xfrm>
          <a:prstGeom prst="rect">
            <a:avLst/>
          </a:prstGeom>
        </p:spPr>
        <p:txBody>
          <a:bodyPr vert="horz" lIns="91440" tIns="45720" rIns="91440" bIns="45720" rtlCol="0">
            <a:noAutofit/>
          </a:bodyPr>
          <a:lstStyle>
            <a:lvl1pPr marL="257175" indent="-257175" algn="l" defTabSz="685800" rtl="0" eaLnBrk="1" latinLnBrk="0" hangingPunct="1">
              <a:spcBef>
                <a:spcPts val="0"/>
              </a:spcBef>
              <a:spcAft>
                <a:spcPts val="19"/>
              </a:spcAft>
              <a:buFont typeface="Arial" pitchFamily="34" charset="0"/>
              <a:buChar char="•"/>
              <a:defRPr sz="2100" kern="1200">
                <a:solidFill>
                  <a:schemeClr val="tx1"/>
                </a:solidFill>
                <a:latin typeface="Arial" pitchFamily="34" charset="0"/>
                <a:ea typeface="+mn-ea"/>
                <a:cs typeface="Arial" pitchFamily="34" charset="0"/>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Arial" pitchFamily="34" charset="0"/>
                <a:ea typeface="+mn-ea"/>
                <a:cs typeface="Arial" pitchFamily="34" charset="0"/>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US" sz="1000" dirty="0" smtClean="0"/>
              <a:t>Final system/observatory level assembly and test</a:t>
            </a:r>
          </a:p>
          <a:p>
            <a:pPr marL="0" indent="0">
              <a:buFont typeface="Arial" pitchFamily="34" charset="0"/>
              <a:buNone/>
            </a:pPr>
            <a:r>
              <a:rPr lang="en-US" sz="1000" dirty="0" smtClean="0"/>
              <a:t>Requirements are verified at the system level</a:t>
            </a:r>
          </a:p>
          <a:p>
            <a:pPr marL="0" indent="0">
              <a:buFont typeface="Arial" pitchFamily="34" charset="0"/>
              <a:buNone/>
            </a:pPr>
            <a:r>
              <a:rPr lang="en-US" sz="1000" dirty="0" smtClean="0"/>
              <a:t>Culminates in a Operational Readiness Review, Launch and early in orbit checkout</a:t>
            </a:r>
            <a:endParaRPr lang="en-US" sz="1000" dirty="0"/>
          </a:p>
        </p:txBody>
      </p:sp>
      <p:sp>
        <p:nvSpPr>
          <p:cNvPr id="6" name="Flowchart: Decision 5"/>
          <p:cNvSpPr/>
          <p:nvPr/>
        </p:nvSpPr>
        <p:spPr>
          <a:xfrm>
            <a:off x="1581138" y="2323275"/>
            <a:ext cx="472339" cy="440729"/>
          </a:xfrm>
          <a:prstGeom prst="flowChartDecis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smtClean="0">
                <a:solidFill>
                  <a:schemeClr val="tx1"/>
                </a:solidFill>
              </a:rPr>
              <a:t>KDP B</a:t>
            </a:r>
            <a:endParaRPr lang="en-US" sz="800" dirty="0">
              <a:solidFill>
                <a:schemeClr val="tx1"/>
              </a:solidFill>
            </a:endParaRPr>
          </a:p>
        </p:txBody>
      </p:sp>
      <p:cxnSp>
        <p:nvCxnSpPr>
          <p:cNvPr id="35" name="Elbow Connector 34"/>
          <p:cNvCxnSpPr>
            <a:stCxn id="6" idx="1"/>
            <a:endCxn id="12" idx="1"/>
          </p:cNvCxnSpPr>
          <p:nvPr/>
        </p:nvCxnSpPr>
        <p:spPr>
          <a:xfrm rot="10800000" flipV="1">
            <a:off x="1516488" y="2543640"/>
            <a:ext cx="64651" cy="448540"/>
          </a:xfrm>
          <a:prstGeom prst="bentConnector3">
            <a:avLst>
              <a:gd name="adj1" fmla="val 45359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10" idx="3"/>
            <a:endCxn id="39" idx="3"/>
          </p:cNvCxnSpPr>
          <p:nvPr/>
        </p:nvCxnSpPr>
        <p:spPr>
          <a:xfrm flipH="1">
            <a:off x="3988937" y="4861388"/>
            <a:ext cx="468022" cy="481679"/>
          </a:xfrm>
          <a:prstGeom prst="bentConnector3">
            <a:avLst>
              <a:gd name="adj1" fmla="val -48844"/>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Flowchart: Decision 38"/>
          <p:cNvSpPr/>
          <p:nvPr/>
        </p:nvSpPr>
        <p:spPr>
          <a:xfrm>
            <a:off x="3516598" y="5122702"/>
            <a:ext cx="472339" cy="440729"/>
          </a:xfrm>
          <a:prstGeom prst="flowChartDecis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smtClean="0">
                <a:solidFill>
                  <a:schemeClr val="tx1"/>
                </a:solidFill>
              </a:rPr>
              <a:t>KDP E</a:t>
            </a:r>
            <a:endParaRPr lang="en-US" sz="800" dirty="0">
              <a:solidFill>
                <a:schemeClr val="tx1"/>
              </a:solidFill>
            </a:endParaRPr>
          </a:p>
        </p:txBody>
      </p:sp>
      <p:cxnSp>
        <p:nvCxnSpPr>
          <p:cNvPr id="40" name="Elbow Connector 39"/>
          <p:cNvCxnSpPr>
            <a:stCxn id="39" idx="1"/>
            <a:endCxn id="11" idx="1"/>
          </p:cNvCxnSpPr>
          <p:nvPr/>
        </p:nvCxnSpPr>
        <p:spPr>
          <a:xfrm rot="10800000" flipV="1">
            <a:off x="2934170" y="5343067"/>
            <a:ext cx="582429" cy="491574"/>
          </a:xfrm>
          <a:prstGeom prst="bentConnector3">
            <a:avLst>
              <a:gd name="adj1" fmla="val 139249"/>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Elbow Connector 40"/>
          <p:cNvCxnSpPr>
            <a:stCxn id="20" idx="3"/>
            <a:endCxn id="44" idx="3"/>
          </p:cNvCxnSpPr>
          <p:nvPr/>
        </p:nvCxnSpPr>
        <p:spPr>
          <a:xfrm>
            <a:off x="1378052" y="1209724"/>
            <a:ext cx="76877" cy="443361"/>
          </a:xfrm>
          <a:prstGeom prst="bentConnector3">
            <a:avLst>
              <a:gd name="adj1" fmla="val 397358"/>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Flowchart: Decision 43"/>
          <p:cNvSpPr/>
          <p:nvPr/>
        </p:nvSpPr>
        <p:spPr>
          <a:xfrm>
            <a:off x="982590" y="1432720"/>
            <a:ext cx="472339" cy="440729"/>
          </a:xfrm>
          <a:prstGeom prst="flowChartDecis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smtClean="0">
                <a:solidFill>
                  <a:schemeClr val="tx1"/>
                </a:solidFill>
              </a:rPr>
              <a:t>KDP A</a:t>
            </a:r>
            <a:endParaRPr lang="en-US" sz="800" dirty="0">
              <a:solidFill>
                <a:schemeClr val="tx1"/>
              </a:solidFill>
            </a:endParaRPr>
          </a:p>
        </p:txBody>
      </p:sp>
      <p:cxnSp>
        <p:nvCxnSpPr>
          <p:cNvPr id="45" name="Elbow Connector 44"/>
          <p:cNvCxnSpPr>
            <a:stCxn id="44" idx="1"/>
            <a:endCxn id="8" idx="1"/>
          </p:cNvCxnSpPr>
          <p:nvPr/>
        </p:nvCxnSpPr>
        <p:spPr>
          <a:xfrm rot="10800000" flipV="1">
            <a:off x="982590" y="1653085"/>
            <a:ext cx="12700" cy="445278"/>
          </a:xfrm>
          <a:prstGeom prst="bentConnector3">
            <a:avLst>
              <a:gd name="adj1" fmla="val 180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12" idx="3"/>
            <a:endCxn id="52" idx="3"/>
          </p:cNvCxnSpPr>
          <p:nvPr/>
        </p:nvCxnSpPr>
        <p:spPr>
          <a:xfrm flipH="1">
            <a:off x="3123786" y="2992180"/>
            <a:ext cx="455650" cy="437180"/>
          </a:xfrm>
          <a:prstGeom prst="bentConnector3">
            <a:avLst>
              <a:gd name="adj1" fmla="val -5017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Flowchart: Decision 51"/>
          <p:cNvSpPr/>
          <p:nvPr/>
        </p:nvSpPr>
        <p:spPr>
          <a:xfrm>
            <a:off x="2651447" y="3208995"/>
            <a:ext cx="472339" cy="440729"/>
          </a:xfrm>
          <a:prstGeom prst="flowChartDecis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smtClean="0">
                <a:solidFill>
                  <a:schemeClr val="tx1"/>
                </a:solidFill>
              </a:rPr>
              <a:t>KDP C</a:t>
            </a:r>
            <a:endParaRPr lang="en-US" sz="800" dirty="0">
              <a:solidFill>
                <a:schemeClr val="tx1"/>
              </a:solidFill>
            </a:endParaRPr>
          </a:p>
        </p:txBody>
      </p:sp>
      <p:cxnSp>
        <p:nvCxnSpPr>
          <p:cNvPr id="53" name="Elbow Connector 52"/>
          <p:cNvCxnSpPr>
            <a:stCxn id="52" idx="1"/>
            <a:endCxn id="9" idx="1"/>
          </p:cNvCxnSpPr>
          <p:nvPr/>
        </p:nvCxnSpPr>
        <p:spPr>
          <a:xfrm rot="10800000" flipV="1">
            <a:off x="2118129" y="3429359"/>
            <a:ext cx="533318" cy="495073"/>
          </a:xfrm>
          <a:prstGeom prst="bentConnector3">
            <a:avLst>
              <a:gd name="adj1" fmla="val 142864"/>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Elbow Connector 55"/>
          <p:cNvCxnSpPr>
            <a:stCxn id="9" idx="3"/>
            <a:endCxn id="57" idx="3"/>
          </p:cNvCxnSpPr>
          <p:nvPr/>
        </p:nvCxnSpPr>
        <p:spPr>
          <a:xfrm flipH="1">
            <a:off x="3556550" y="3924433"/>
            <a:ext cx="530074" cy="468871"/>
          </a:xfrm>
          <a:prstGeom prst="bentConnector3">
            <a:avLst>
              <a:gd name="adj1" fmla="val -43126"/>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Flowchart: Decision 56"/>
          <p:cNvSpPr/>
          <p:nvPr/>
        </p:nvSpPr>
        <p:spPr>
          <a:xfrm>
            <a:off x="3084211" y="4172939"/>
            <a:ext cx="472339" cy="440729"/>
          </a:xfrm>
          <a:prstGeom prst="flowChartDecis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smtClean="0">
                <a:solidFill>
                  <a:schemeClr val="tx1"/>
                </a:solidFill>
              </a:rPr>
              <a:t>KDP D</a:t>
            </a:r>
            <a:endParaRPr lang="en-US" sz="800" dirty="0">
              <a:solidFill>
                <a:schemeClr val="tx1"/>
              </a:solidFill>
            </a:endParaRPr>
          </a:p>
        </p:txBody>
      </p:sp>
      <p:cxnSp>
        <p:nvCxnSpPr>
          <p:cNvPr id="58" name="Elbow Connector 57"/>
          <p:cNvCxnSpPr>
            <a:stCxn id="57" idx="1"/>
            <a:endCxn id="10" idx="1"/>
          </p:cNvCxnSpPr>
          <p:nvPr/>
        </p:nvCxnSpPr>
        <p:spPr>
          <a:xfrm rot="10800000" flipV="1">
            <a:off x="2588941" y="4393304"/>
            <a:ext cx="495270" cy="468084"/>
          </a:xfrm>
          <a:prstGeom prst="bentConnector3">
            <a:avLst>
              <a:gd name="adj1" fmla="val 146157"/>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Content Placeholder 2"/>
          <p:cNvSpPr txBox="1">
            <a:spLocks/>
          </p:cNvSpPr>
          <p:nvPr/>
        </p:nvSpPr>
        <p:spPr>
          <a:xfrm>
            <a:off x="6224219" y="5584925"/>
            <a:ext cx="8491641" cy="490298"/>
          </a:xfrm>
          <a:prstGeom prst="rect">
            <a:avLst/>
          </a:prstGeom>
        </p:spPr>
        <p:txBody>
          <a:bodyPr vert="horz" lIns="91440" tIns="45720" rIns="91440" bIns="45720" rtlCol="0">
            <a:noAutofit/>
          </a:bodyPr>
          <a:lstStyle>
            <a:lvl1pPr marL="257175" indent="-257175" algn="l" defTabSz="685800" rtl="0" eaLnBrk="1" latinLnBrk="0" hangingPunct="1">
              <a:spcBef>
                <a:spcPts val="0"/>
              </a:spcBef>
              <a:spcAft>
                <a:spcPts val="19"/>
              </a:spcAft>
              <a:buFont typeface="Arial" pitchFamily="34" charset="0"/>
              <a:buChar char="•"/>
              <a:defRPr sz="2100" kern="1200">
                <a:solidFill>
                  <a:schemeClr val="tx1"/>
                </a:solidFill>
                <a:latin typeface="Arial" pitchFamily="34" charset="0"/>
                <a:ea typeface="+mn-ea"/>
                <a:cs typeface="Arial" pitchFamily="34" charset="0"/>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Arial" pitchFamily="34" charset="0"/>
                <a:ea typeface="+mn-ea"/>
                <a:cs typeface="Arial" pitchFamily="34" charset="0"/>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US" sz="1000" dirty="0" smtClean="0"/>
              <a:t>Operations and Science Data Collection</a:t>
            </a:r>
          </a:p>
          <a:p>
            <a:pPr marL="0" indent="0">
              <a:buFont typeface="Arial" pitchFamily="34" charset="0"/>
              <a:buNone/>
            </a:pPr>
            <a:r>
              <a:rPr lang="en-US" sz="1000" dirty="0" smtClean="0"/>
              <a:t>Culminates in a Decommissioning Review</a:t>
            </a:r>
            <a:endParaRPr lang="en-US" sz="1000" dirty="0"/>
          </a:p>
        </p:txBody>
      </p:sp>
      <p:cxnSp>
        <p:nvCxnSpPr>
          <p:cNvPr id="64" name="Elbow Connector 63"/>
          <p:cNvCxnSpPr>
            <a:stCxn id="11" idx="3"/>
            <a:endCxn id="65" idx="1"/>
          </p:cNvCxnSpPr>
          <p:nvPr/>
        </p:nvCxnSpPr>
        <p:spPr>
          <a:xfrm>
            <a:off x="5838011" y="5834641"/>
            <a:ext cx="519609" cy="408880"/>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Flowchart: Decision 64"/>
          <p:cNvSpPr/>
          <p:nvPr/>
        </p:nvSpPr>
        <p:spPr>
          <a:xfrm>
            <a:off x="6357620" y="6023156"/>
            <a:ext cx="472339" cy="440729"/>
          </a:xfrm>
          <a:prstGeom prst="flowChartDecis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800" dirty="0" smtClean="0">
                <a:solidFill>
                  <a:schemeClr val="tx1"/>
                </a:solidFill>
              </a:rPr>
              <a:t>KDP F</a:t>
            </a:r>
            <a:endParaRPr lang="en-US" sz="800" dirty="0">
              <a:solidFill>
                <a:schemeClr val="tx1"/>
              </a:solidFill>
            </a:endParaRPr>
          </a:p>
        </p:txBody>
      </p:sp>
      <p:cxnSp>
        <p:nvCxnSpPr>
          <p:cNvPr id="66" name="Elbow Connector 65"/>
          <p:cNvCxnSpPr>
            <a:stCxn id="65" idx="3"/>
            <a:endCxn id="13" idx="1"/>
          </p:cNvCxnSpPr>
          <p:nvPr/>
        </p:nvCxnSpPr>
        <p:spPr>
          <a:xfrm flipV="1">
            <a:off x="6829959" y="6243044"/>
            <a:ext cx="448707" cy="477"/>
          </a:xfrm>
          <a:prstGeom prst="bentConnector3">
            <a:avLst>
              <a:gd name="adj1" fmla="val 5000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 name="Content Placeholder 2"/>
          <p:cNvSpPr txBox="1">
            <a:spLocks/>
          </p:cNvSpPr>
          <p:nvPr/>
        </p:nvSpPr>
        <p:spPr>
          <a:xfrm>
            <a:off x="8184072" y="6104444"/>
            <a:ext cx="1692659" cy="318209"/>
          </a:xfrm>
          <a:prstGeom prst="rect">
            <a:avLst/>
          </a:prstGeom>
        </p:spPr>
        <p:txBody>
          <a:bodyPr vert="horz" lIns="91440" tIns="45720" rIns="91440" bIns="45720" rtlCol="0">
            <a:noAutofit/>
          </a:bodyPr>
          <a:lstStyle>
            <a:lvl1pPr marL="257175" indent="-257175" algn="l" defTabSz="685800" rtl="0" eaLnBrk="1" latinLnBrk="0" hangingPunct="1">
              <a:spcBef>
                <a:spcPts val="0"/>
              </a:spcBef>
              <a:spcAft>
                <a:spcPts val="19"/>
              </a:spcAft>
              <a:buFont typeface="Arial" pitchFamily="34" charset="0"/>
              <a:buChar char="•"/>
              <a:defRPr sz="2100" kern="1200">
                <a:solidFill>
                  <a:schemeClr val="tx1"/>
                </a:solidFill>
                <a:latin typeface="Arial" pitchFamily="34" charset="0"/>
                <a:ea typeface="+mn-ea"/>
                <a:cs typeface="Arial" pitchFamily="34" charset="0"/>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Arial" pitchFamily="34" charset="0"/>
                <a:ea typeface="+mn-ea"/>
                <a:cs typeface="Arial" pitchFamily="34" charset="0"/>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US" sz="1050" dirty="0" smtClean="0"/>
              <a:t>Decommission/De-Orbit</a:t>
            </a:r>
            <a:endParaRPr lang="en-US" sz="1050" dirty="0"/>
          </a:p>
        </p:txBody>
      </p:sp>
      <p:sp>
        <p:nvSpPr>
          <p:cNvPr id="79" name="Content Placeholder 2"/>
          <p:cNvSpPr txBox="1">
            <a:spLocks/>
          </p:cNvSpPr>
          <p:nvPr/>
        </p:nvSpPr>
        <p:spPr>
          <a:xfrm>
            <a:off x="8600230" y="939704"/>
            <a:ext cx="3093190" cy="490298"/>
          </a:xfrm>
          <a:prstGeom prst="rect">
            <a:avLst/>
          </a:prstGeom>
        </p:spPr>
        <p:txBody>
          <a:bodyPr vert="horz" lIns="91440" tIns="45720" rIns="91440" bIns="45720" rtlCol="0">
            <a:noAutofit/>
          </a:bodyPr>
          <a:lstStyle>
            <a:lvl1pPr marL="257175" indent="-257175" algn="l" defTabSz="685800" rtl="0" eaLnBrk="1" latinLnBrk="0" hangingPunct="1">
              <a:spcBef>
                <a:spcPts val="0"/>
              </a:spcBef>
              <a:spcAft>
                <a:spcPts val="19"/>
              </a:spcAft>
              <a:buFont typeface="Arial" pitchFamily="34" charset="0"/>
              <a:buChar char="•"/>
              <a:defRPr sz="2100" kern="1200">
                <a:solidFill>
                  <a:schemeClr val="tx1"/>
                </a:solidFill>
                <a:latin typeface="Arial" pitchFamily="34" charset="0"/>
                <a:ea typeface="+mn-ea"/>
                <a:cs typeface="Arial" pitchFamily="34" charset="0"/>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Arial" pitchFamily="34" charset="0"/>
                <a:ea typeface="+mn-ea"/>
                <a:cs typeface="Arial" pitchFamily="34" charset="0"/>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pPr>
            <a:r>
              <a:rPr lang="en-US" sz="1050" b="1" dirty="0" smtClean="0"/>
              <a:t>KDP – Key Decision Point (HQ Gate Review)</a:t>
            </a:r>
            <a:endParaRPr lang="en-US" sz="1050" b="1" dirty="0"/>
          </a:p>
        </p:txBody>
      </p:sp>
      <p:sp>
        <p:nvSpPr>
          <p:cNvPr id="78" name="7-Point Star 77"/>
          <p:cNvSpPr/>
          <p:nvPr/>
        </p:nvSpPr>
        <p:spPr>
          <a:xfrm>
            <a:off x="2651447" y="3803259"/>
            <a:ext cx="244907" cy="237445"/>
          </a:xfrm>
          <a:prstGeom prst="star7">
            <a:avLst/>
          </a:prstGeom>
          <a:solidFill>
            <a:srgbClr val="FFFF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ontent Placeholder 2"/>
          <p:cNvSpPr txBox="1">
            <a:spLocks/>
          </p:cNvSpPr>
          <p:nvPr/>
        </p:nvSpPr>
        <p:spPr>
          <a:xfrm>
            <a:off x="251092" y="4023926"/>
            <a:ext cx="1288360" cy="255483"/>
          </a:xfrm>
          <a:prstGeom prst="rect">
            <a:avLst/>
          </a:prstGeom>
        </p:spPr>
        <p:txBody>
          <a:bodyPr vert="horz" lIns="91440" tIns="45720" rIns="91440" bIns="45720" rtlCol="0">
            <a:noAutofit/>
          </a:bodyPr>
          <a:lstStyle>
            <a:lvl1pPr marL="257175" indent="-257175" algn="l" defTabSz="685800" rtl="0" eaLnBrk="1" latinLnBrk="0" hangingPunct="1">
              <a:spcBef>
                <a:spcPts val="0"/>
              </a:spcBef>
              <a:spcAft>
                <a:spcPts val="19"/>
              </a:spcAft>
              <a:buFont typeface="Arial" pitchFamily="34" charset="0"/>
              <a:buChar char="•"/>
              <a:defRPr sz="2100" kern="1200">
                <a:solidFill>
                  <a:schemeClr val="tx1"/>
                </a:solidFill>
                <a:latin typeface="Arial" pitchFamily="34" charset="0"/>
                <a:ea typeface="+mn-ea"/>
                <a:cs typeface="Arial" pitchFamily="34" charset="0"/>
              </a:defRPr>
            </a:lvl1pPr>
            <a:lvl2pPr marL="557213" indent="-214313" algn="l" defTabSz="6858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3pPr>
            <a:lvl4pPr marL="1200150" indent="-171450" algn="l" defTabSz="685800" rtl="0" eaLnBrk="1" latinLnBrk="0" hangingPunct="1">
              <a:spcBef>
                <a:spcPct val="20000"/>
              </a:spcBef>
              <a:buFont typeface="Arial" pitchFamily="34" charset="0"/>
              <a:buChar char="–"/>
              <a:defRPr sz="1350" kern="1200">
                <a:solidFill>
                  <a:schemeClr val="tx1"/>
                </a:solidFill>
                <a:latin typeface="Arial" pitchFamily="34" charset="0"/>
                <a:ea typeface="+mn-ea"/>
                <a:cs typeface="Arial" pitchFamily="34" charset="0"/>
              </a:defRPr>
            </a:lvl4pPr>
            <a:lvl5pPr marL="1543050" indent="-171450" algn="l" defTabSz="685800" rtl="0" eaLnBrk="1" latinLnBrk="0" hangingPunct="1">
              <a:spcBef>
                <a:spcPct val="20000"/>
              </a:spcBef>
              <a:buFont typeface="Arial" pitchFamily="34" charset="0"/>
              <a:buChar char="»"/>
              <a:defRPr sz="1350"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lgn="ctr">
              <a:buFont typeface="Arial" pitchFamily="34" charset="0"/>
              <a:buNone/>
            </a:pPr>
            <a:r>
              <a:rPr lang="en-US" sz="1400" b="1" dirty="0" smtClean="0"/>
              <a:t>We are here</a:t>
            </a:r>
            <a:endParaRPr lang="en-US" sz="1400" b="1" dirty="0"/>
          </a:p>
        </p:txBody>
      </p:sp>
      <p:cxnSp>
        <p:nvCxnSpPr>
          <p:cNvPr id="83" name="Straight Arrow Connector 82"/>
          <p:cNvCxnSpPr>
            <a:stCxn id="81" idx="3"/>
            <a:endCxn id="78" idx="4"/>
          </p:cNvCxnSpPr>
          <p:nvPr/>
        </p:nvCxnSpPr>
        <p:spPr>
          <a:xfrm flipV="1">
            <a:off x="1539452" y="3955961"/>
            <a:ext cx="1111994" cy="195707"/>
          </a:xfrm>
          <a:prstGeom prst="straightConnector1">
            <a:avLst/>
          </a:prstGeom>
          <a:ln w="254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2213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8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stretch>
            <a:fillRect/>
          </a:stretch>
        </p:blipFill>
        <p:spPr>
          <a:xfrm>
            <a:off x="1842181" y="840531"/>
            <a:ext cx="8608298" cy="5663675"/>
          </a:xfrm>
          <a:prstGeom prst="rect">
            <a:avLst/>
          </a:prstGeom>
        </p:spPr>
      </p:pic>
      <p:sp>
        <p:nvSpPr>
          <p:cNvPr id="3" name="Title 2"/>
          <p:cNvSpPr>
            <a:spLocks noGrp="1"/>
          </p:cNvSpPr>
          <p:nvPr>
            <p:ph type="title"/>
          </p:nvPr>
        </p:nvSpPr>
        <p:spPr>
          <a:xfrm>
            <a:off x="1981200" y="-42873"/>
            <a:ext cx="8229600" cy="838200"/>
          </a:xfrm>
          <a:prstGeom prst="rect">
            <a:avLst/>
          </a:prstGeom>
        </p:spPr>
        <p:txBody>
          <a:bodyPr anchor="ctr">
            <a:normAutofit/>
          </a:bodyPr>
          <a:lstStyle/>
          <a:p>
            <a:r>
              <a:rPr lang="en-US" sz="2800" dirty="0">
                <a:latin typeface="+mn-lt"/>
              </a:rPr>
              <a:t>PACE Project Organization Chart</a:t>
            </a:r>
          </a:p>
        </p:txBody>
      </p:sp>
      <p:sp>
        <p:nvSpPr>
          <p:cNvPr id="37" name="Date Placeholder 3"/>
          <p:cNvSpPr>
            <a:spLocks noGrp="1"/>
          </p:cNvSpPr>
          <p:nvPr>
            <p:ph type="dt" sz="half" idx="10"/>
          </p:nvPr>
        </p:nvSpPr>
        <p:spPr>
          <a:xfrm>
            <a:off x="609600" y="6584950"/>
            <a:ext cx="2133600" cy="1968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smtClean="0">
                <a:ln>
                  <a:noFill/>
                </a:ln>
                <a:solidFill>
                  <a:prstClr val="black">
                    <a:lumMod val="50000"/>
                    <a:lumOff val="50000"/>
                  </a:prstClr>
                </a:solidFill>
                <a:effectLst/>
                <a:uLnTx/>
                <a:uFillTx/>
                <a:latin typeface="Arial"/>
                <a:ea typeface="+mn-ea"/>
                <a:cs typeface="+mn-cs"/>
              </a:rPr>
              <a:t>June 2, 2020</a:t>
            </a:r>
            <a:endParaRPr kumimoji="0" lang="en-US" sz="800" b="0" i="0" u="none" strike="noStrike" kern="1200" cap="none" spc="0" normalizeH="0" baseline="0" noProof="0" dirty="0">
              <a:ln>
                <a:noFill/>
              </a:ln>
              <a:solidFill>
                <a:prstClr val="black">
                  <a:lumMod val="50000"/>
                  <a:lumOff val="50000"/>
                </a:prstClr>
              </a:solidFill>
              <a:effectLst/>
              <a:uLnTx/>
              <a:uFillTx/>
              <a:latin typeface="Arial"/>
              <a:ea typeface="+mn-ea"/>
              <a:cs typeface="+mn-cs"/>
            </a:endParaRPr>
          </a:p>
        </p:txBody>
      </p:sp>
      <p:sp>
        <p:nvSpPr>
          <p:cNvPr id="4" name="Footer Placeholder 3"/>
          <p:cNvSpPr>
            <a:spLocks noGrp="1"/>
          </p:cNvSpPr>
          <p:nvPr>
            <p:ph type="ftr" sz="quarter" idx="3"/>
          </p:nvPr>
        </p:nvSpPr>
        <p:spPr/>
        <p:txBody>
          <a:bodyPr/>
          <a:lstStyle/>
          <a:p>
            <a:r>
              <a:rPr lang="en-US" smtClean="0">
                <a:solidFill>
                  <a:prstClr val="black">
                    <a:lumMod val="50000"/>
                    <a:lumOff val="50000"/>
                  </a:prstClr>
                </a:solidFill>
              </a:rPr>
              <a:t>PACE Mission Overview</a:t>
            </a:r>
            <a:endParaRPr lang="en-US" dirty="0">
              <a:solidFill>
                <a:prstClr val="black">
                  <a:lumMod val="50000"/>
                  <a:lumOff val="50000"/>
                </a:prstClr>
              </a:solidFill>
            </a:endParaRPr>
          </a:p>
        </p:txBody>
      </p:sp>
      <p:pic>
        <p:nvPicPr>
          <p:cNvPr id="5" name="Picture 4"/>
          <p:cNvPicPr>
            <a:picLocks noChangeAspect="1"/>
          </p:cNvPicPr>
          <p:nvPr/>
        </p:nvPicPr>
        <p:blipFill rotWithShape="1">
          <a:blip r:embed="rId4"/>
          <a:srcRect t="11998" r="9281"/>
          <a:stretch/>
        </p:blipFill>
        <p:spPr>
          <a:xfrm>
            <a:off x="985129" y="4683836"/>
            <a:ext cx="1135837" cy="1118959"/>
          </a:xfrm>
          <a:prstGeom prst="rect">
            <a:avLst/>
          </a:prstGeom>
        </p:spPr>
      </p:pic>
      <p:pic>
        <p:nvPicPr>
          <p:cNvPr id="7" name="Picture 6"/>
          <p:cNvPicPr>
            <a:picLocks noChangeAspect="1"/>
          </p:cNvPicPr>
          <p:nvPr/>
        </p:nvPicPr>
        <p:blipFill>
          <a:blip r:embed="rId5"/>
          <a:stretch>
            <a:fillRect/>
          </a:stretch>
        </p:blipFill>
        <p:spPr>
          <a:xfrm>
            <a:off x="3205018" y="2697886"/>
            <a:ext cx="1267200" cy="1028210"/>
          </a:xfrm>
          <a:prstGeom prst="rect">
            <a:avLst/>
          </a:prstGeom>
        </p:spPr>
      </p:pic>
      <p:pic>
        <p:nvPicPr>
          <p:cNvPr id="9" name="Picture 8"/>
          <p:cNvPicPr>
            <a:picLocks noChangeAspect="1"/>
          </p:cNvPicPr>
          <p:nvPr/>
        </p:nvPicPr>
        <p:blipFill>
          <a:blip r:embed="rId6"/>
          <a:stretch>
            <a:fillRect/>
          </a:stretch>
        </p:blipFill>
        <p:spPr>
          <a:xfrm>
            <a:off x="2317909" y="791535"/>
            <a:ext cx="1103880" cy="900626"/>
          </a:xfrm>
          <a:prstGeom prst="rect">
            <a:avLst/>
          </a:prstGeom>
        </p:spPr>
      </p:pic>
      <p:pic>
        <p:nvPicPr>
          <p:cNvPr id="10" name="Picture 9"/>
          <p:cNvPicPr>
            <a:picLocks noChangeAspect="1"/>
          </p:cNvPicPr>
          <p:nvPr/>
        </p:nvPicPr>
        <p:blipFill>
          <a:blip r:embed="rId7"/>
          <a:stretch>
            <a:fillRect/>
          </a:stretch>
        </p:blipFill>
        <p:spPr>
          <a:xfrm>
            <a:off x="3413806" y="5335101"/>
            <a:ext cx="1159721" cy="935388"/>
          </a:xfrm>
          <a:prstGeom prst="rect">
            <a:avLst/>
          </a:prstGeom>
        </p:spPr>
      </p:pic>
      <p:pic>
        <p:nvPicPr>
          <p:cNvPr id="11" name="Picture 10"/>
          <p:cNvPicPr>
            <a:picLocks noChangeAspect="1"/>
          </p:cNvPicPr>
          <p:nvPr/>
        </p:nvPicPr>
        <p:blipFill>
          <a:blip r:embed="rId8"/>
          <a:stretch>
            <a:fillRect/>
          </a:stretch>
        </p:blipFill>
        <p:spPr>
          <a:xfrm>
            <a:off x="4533071" y="1761214"/>
            <a:ext cx="933490" cy="897825"/>
          </a:xfrm>
          <a:prstGeom prst="rect">
            <a:avLst/>
          </a:prstGeom>
        </p:spPr>
      </p:pic>
      <p:pic>
        <p:nvPicPr>
          <p:cNvPr id="13" name="Picture 12"/>
          <p:cNvPicPr>
            <a:picLocks noChangeAspect="1"/>
          </p:cNvPicPr>
          <p:nvPr/>
        </p:nvPicPr>
        <p:blipFill>
          <a:blip r:embed="rId9"/>
          <a:stretch>
            <a:fillRect/>
          </a:stretch>
        </p:blipFill>
        <p:spPr>
          <a:xfrm>
            <a:off x="3929973" y="4302166"/>
            <a:ext cx="1084491" cy="898952"/>
          </a:xfrm>
          <a:prstGeom prst="rect">
            <a:avLst/>
          </a:prstGeom>
        </p:spPr>
      </p:pic>
      <p:pic>
        <p:nvPicPr>
          <p:cNvPr id="14" name="Picture 13"/>
          <p:cNvPicPr>
            <a:picLocks noChangeAspect="1"/>
          </p:cNvPicPr>
          <p:nvPr/>
        </p:nvPicPr>
        <p:blipFill>
          <a:blip r:embed="rId10"/>
          <a:stretch>
            <a:fillRect/>
          </a:stretch>
        </p:blipFill>
        <p:spPr>
          <a:xfrm>
            <a:off x="5663392" y="1747561"/>
            <a:ext cx="792826" cy="945726"/>
          </a:xfrm>
          <a:prstGeom prst="rect">
            <a:avLst/>
          </a:prstGeom>
        </p:spPr>
      </p:pic>
      <p:pic>
        <p:nvPicPr>
          <p:cNvPr id="15" name="Picture 14"/>
          <p:cNvPicPr>
            <a:picLocks noChangeAspect="1"/>
          </p:cNvPicPr>
          <p:nvPr/>
        </p:nvPicPr>
        <p:blipFill>
          <a:blip r:embed="rId11"/>
          <a:stretch>
            <a:fillRect/>
          </a:stretch>
        </p:blipFill>
        <p:spPr>
          <a:xfrm>
            <a:off x="2162445" y="4683836"/>
            <a:ext cx="905009" cy="1017134"/>
          </a:xfrm>
          <a:prstGeom prst="rect">
            <a:avLst/>
          </a:prstGeom>
        </p:spPr>
      </p:pic>
      <p:pic>
        <p:nvPicPr>
          <p:cNvPr id="16" name="Picture 15"/>
          <p:cNvPicPr>
            <a:picLocks noChangeAspect="1"/>
          </p:cNvPicPr>
          <p:nvPr/>
        </p:nvPicPr>
        <p:blipFill>
          <a:blip r:embed="rId12"/>
          <a:stretch>
            <a:fillRect/>
          </a:stretch>
        </p:blipFill>
        <p:spPr>
          <a:xfrm>
            <a:off x="4524437" y="2796588"/>
            <a:ext cx="1010727" cy="929508"/>
          </a:xfrm>
          <a:prstGeom prst="rect">
            <a:avLst/>
          </a:prstGeom>
        </p:spPr>
      </p:pic>
      <p:pic>
        <p:nvPicPr>
          <p:cNvPr id="17" name="Picture 16"/>
          <p:cNvPicPr>
            <a:picLocks noChangeAspect="1"/>
          </p:cNvPicPr>
          <p:nvPr/>
        </p:nvPicPr>
        <p:blipFill>
          <a:blip r:embed="rId13"/>
          <a:stretch>
            <a:fillRect/>
          </a:stretch>
        </p:blipFill>
        <p:spPr>
          <a:xfrm>
            <a:off x="6097753" y="2660330"/>
            <a:ext cx="986537" cy="986537"/>
          </a:xfrm>
          <a:prstGeom prst="rect">
            <a:avLst/>
          </a:prstGeom>
        </p:spPr>
      </p:pic>
      <p:pic>
        <p:nvPicPr>
          <p:cNvPr id="18" name="Picture 17"/>
          <p:cNvPicPr>
            <a:picLocks noChangeAspect="1"/>
          </p:cNvPicPr>
          <p:nvPr/>
        </p:nvPicPr>
        <p:blipFill>
          <a:blip r:embed="rId14"/>
          <a:stretch>
            <a:fillRect/>
          </a:stretch>
        </p:blipFill>
        <p:spPr>
          <a:xfrm>
            <a:off x="5154960" y="738020"/>
            <a:ext cx="773502" cy="1048870"/>
          </a:xfrm>
          <a:prstGeom prst="rect">
            <a:avLst/>
          </a:prstGeom>
        </p:spPr>
      </p:pic>
      <p:pic>
        <p:nvPicPr>
          <p:cNvPr id="20" name="Picture 19"/>
          <p:cNvPicPr>
            <a:picLocks noChangeAspect="1"/>
          </p:cNvPicPr>
          <p:nvPr/>
        </p:nvPicPr>
        <p:blipFill>
          <a:blip r:embed="rId15"/>
          <a:stretch>
            <a:fillRect/>
          </a:stretch>
        </p:blipFill>
        <p:spPr>
          <a:xfrm>
            <a:off x="2879793" y="1653565"/>
            <a:ext cx="1083992" cy="835008"/>
          </a:xfrm>
          <a:prstGeom prst="rect">
            <a:avLst/>
          </a:prstGeom>
        </p:spPr>
      </p:pic>
      <p:pic>
        <p:nvPicPr>
          <p:cNvPr id="21" name="Picture 20"/>
          <p:cNvPicPr>
            <a:picLocks noChangeAspect="1"/>
          </p:cNvPicPr>
          <p:nvPr/>
        </p:nvPicPr>
        <p:blipFill rotWithShape="1">
          <a:blip r:embed="rId16"/>
          <a:srcRect l="33488" t="9770" r="10538" b="23318"/>
          <a:stretch/>
        </p:blipFill>
        <p:spPr>
          <a:xfrm>
            <a:off x="6576732" y="5335101"/>
            <a:ext cx="1015116" cy="1213474"/>
          </a:xfrm>
          <a:prstGeom prst="rect">
            <a:avLst/>
          </a:prstGeom>
        </p:spPr>
      </p:pic>
      <p:pic>
        <p:nvPicPr>
          <p:cNvPr id="1026" name="Picture 2" descr="https://scontent-iad3-1.xx.fbcdn.net/v/t31.0-8/13913708_1021863354576612_1988179436866420840_o.jpg?_nc_cat=101&amp;_nc_sid=174925&amp;_nc_ohc=QP70BsashcoAX9dnctP&amp;_nc_ht=scontent-iad3-1.xx&amp;oh=1c461a73783452f62ac0a9d0467d50c2&amp;oe=5EF2EB62"/>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40990" t="27121" r="24066" b="34968"/>
          <a:stretch/>
        </p:blipFill>
        <p:spPr bwMode="auto">
          <a:xfrm>
            <a:off x="1976343" y="5544535"/>
            <a:ext cx="979054" cy="106218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18"/>
          <a:srcRect t="2584" r="8656" b="34540"/>
          <a:stretch/>
        </p:blipFill>
        <p:spPr>
          <a:xfrm>
            <a:off x="1947169" y="1663676"/>
            <a:ext cx="886294" cy="854100"/>
          </a:xfrm>
          <a:prstGeom prst="rect">
            <a:avLst/>
          </a:prstGeom>
        </p:spPr>
      </p:pic>
      <p:pic>
        <p:nvPicPr>
          <p:cNvPr id="24" name="Picture 23"/>
          <p:cNvPicPr>
            <a:picLocks noChangeAspect="1"/>
          </p:cNvPicPr>
          <p:nvPr/>
        </p:nvPicPr>
        <p:blipFill rotWithShape="1">
          <a:blip r:embed="rId19"/>
          <a:srcRect l="12504" r="37718" b="10317"/>
          <a:stretch/>
        </p:blipFill>
        <p:spPr>
          <a:xfrm>
            <a:off x="6146330" y="4171745"/>
            <a:ext cx="937960" cy="946335"/>
          </a:xfrm>
          <a:prstGeom prst="rect">
            <a:avLst/>
          </a:prstGeom>
        </p:spPr>
      </p:pic>
      <p:pic>
        <p:nvPicPr>
          <p:cNvPr id="25" name="Picture 24"/>
          <p:cNvPicPr>
            <a:picLocks noChangeAspect="1"/>
          </p:cNvPicPr>
          <p:nvPr/>
        </p:nvPicPr>
        <p:blipFill>
          <a:blip r:embed="rId20"/>
          <a:stretch>
            <a:fillRect/>
          </a:stretch>
        </p:blipFill>
        <p:spPr>
          <a:xfrm>
            <a:off x="5070659" y="5245483"/>
            <a:ext cx="990536" cy="1065092"/>
          </a:xfrm>
          <a:prstGeom prst="rect">
            <a:avLst/>
          </a:prstGeom>
        </p:spPr>
      </p:pic>
    </p:spTree>
    <p:extLst>
      <p:ext uri="{BB962C8B-B14F-4D97-AF65-F5344CB8AC3E}">
        <p14:creationId xmlns:p14="http://schemas.microsoft.com/office/powerpoint/2010/main" val="288259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482" y="1462329"/>
            <a:ext cx="12169961" cy="3524834"/>
          </a:xfrm>
          <a:prstGeom prst="rect">
            <a:avLst/>
          </a:prstGeom>
          <a:noFill/>
          <a:ln w="9525">
            <a:noFill/>
            <a:miter lim="800000"/>
            <a:headEnd/>
            <a:tailEnd/>
          </a:ln>
        </p:spPr>
      </p:pic>
      <p:sp>
        <p:nvSpPr>
          <p:cNvPr id="7" name="Rectangle 6"/>
          <p:cNvSpPr/>
          <p:nvPr/>
        </p:nvSpPr>
        <p:spPr>
          <a:xfrm>
            <a:off x="22039" y="0"/>
            <a:ext cx="12169961" cy="6858000"/>
          </a:xfrm>
          <a:prstGeom prst="rect">
            <a:avLst/>
          </a:prstGeom>
          <a:solidFill>
            <a:schemeClr val="tx1"/>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267462"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8" name="Rectangle 7"/>
          <p:cNvSpPr>
            <a:spLocks noChangeArrowheads="1"/>
          </p:cNvSpPr>
          <p:nvPr/>
        </p:nvSpPr>
        <p:spPr bwMode="auto">
          <a:xfrm>
            <a:off x="9236" y="3375976"/>
            <a:ext cx="12192000" cy="2788606"/>
          </a:xfrm>
          <a:prstGeom prst="rect">
            <a:avLst/>
          </a:prstGeom>
          <a:solidFill>
            <a:srgbClr val="5F5F5F"/>
          </a:solidFill>
          <a:ln w="28575">
            <a:noFill/>
            <a:miter lim="800000"/>
            <a:headEnd/>
            <a:tailEnd/>
          </a:ln>
        </p:spPr>
        <p:txBody>
          <a:bodyPr wrap="none" anchor="ctr"/>
          <a:lstStyle/>
          <a:p>
            <a:pPr marL="0" marR="0" lvl="0" indent="0" algn="l" defTabSz="267462" rtl="0" eaLnBrk="1" fontAlgn="auto" latinLnBrk="0" hangingPunct="1">
              <a:lnSpc>
                <a:spcPct val="100000"/>
              </a:lnSpc>
              <a:spcBef>
                <a:spcPct val="0"/>
              </a:spcBef>
              <a:spcAft>
                <a:spcPts val="0"/>
              </a:spcAft>
              <a:buClrTx/>
              <a:buSzTx/>
              <a:buFontTx/>
              <a:buNone/>
              <a:tabLst/>
              <a:defRPr/>
            </a:pPr>
            <a:endParaRPr kumimoji="0" sz="1350" b="0" i="0" u="none" strike="noStrike" kern="1200" cap="none" spc="0" normalizeH="0" baseline="0" noProof="0">
              <a:ln>
                <a:noFill/>
              </a:ln>
              <a:solidFill>
                <a:srgbClr val="FFFFFF"/>
              </a:solidFill>
              <a:effectLst/>
              <a:uLnTx/>
              <a:uFillTx/>
              <a:latin typeface="Arial"/>
              <a:ea typeface="+mn-ea"/>
              <a:cs typeface="Arial" charset="0"/>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038" y="1461925"/>
            <a:ext cx="12169961" cy="3524834"/>
          </a:xfrm>
          <a:prstGeom prst="rect">
            <a:avLst/>
          </a:prstGeom>
          <a:noFill/>
          <a:ln w="9525">
            <a:noFill/>
            <a:miter lim="800000"/>
            <a:headEnd/>
            <a:tailEnd/>
          </a:ln>
        </p:spPr>
      </p:pic>
      <p:pic>
        <p:nvPicPr>
          <p:cNvPr id="12" name="Picture 169"/>
          <p:cNvPicPr>
            <a:picLocks noChangeAspect="1" noChangeArrowheads="1"/>
          </p:cNvPicPr>
          <p:nvPr/>
        </p:nvPicPr>
        <p:blipFill>
          <a:blip r:embed="rId4" cstate="print">
            <a:clrChange>
              <a:clrFrom>
                <a:srgbClr val="BAE7EA"/>
              </a:clrFrom>
              <a:clrTo>
                <a:srgbClr val="BAE7EA">
                  <a:alpha val="0"/>
                </a:srgbClr>
              </a:clrTo>
            </a:clrChange>
          </a:blip>
          <a:srcRect/>
          <a:stretch>
            <a:fillRect/>
          </a:stretch>
        </p:blipFill>
        <p:spPr bwMode="auto">
          <a:xfrm>
            <a:off x="9869686" y="206120"/>
            <a:ext cx="882784" cy="290265"/>
          </a:xfrm>
          <a:prstGeom prst="rect">
            <a:avLst/>
          </a:prstGeom>
          <a:noFill/>
          <a:ln w="9525">
            <a:noFill/>
            <a:miter lim="800000"/>
            <a:headEnd/>
            <a:tailEnd/>
          </a:ln>
        </p:spPr>
      </p:pic>
      <p:sp>
        <p:nvSpPr>
          <p:cNvPr id="13" name="Text Box 175"/>
          <p:cNvSpPr txBox="1">
            <a:spLocks noChangeArrowheads="1"/>
          </p:cNvSpPr>
          <p:nvPr/>
        </p:nvSpPr>
        <p:spPr bwMode="gray">
          <a:xfrm>
            <a:off x="10387927" y="616890"/>
            <a:ext cx="510167" cy="274129"/>
          </a:xfrm>
          <a:prstGeom prst="rect">
            <a:avLst/>
          </a:prstGeom>
          <a:noFill/>
          <a:ln w="12700">
            <a:noFill/>
            <a:miter lim="800000"/>
            <a:headEnd/>
            <a:tailEnd/>
          </a:ln>
        </p:spPr>
        <p:txBody>
          <a:bodyPr wrap="none" lIns="76404" tIns="38203" rIns="76404" bIns="38203">
            <a:spAutoFit/>
          </a:bodyPr>
          <a:lstStyle/>
          <a:p>
            <a:pPr marL="0" marR="0" lvl="0" indent="0" algn="l" defTabSz="267462" rtl="0" eaLnBrk="1" fontAlgn="auto" latinLnBrk="0" hangingPunct="1">
              <a:lnSpc>
                <a:spcPct val="80000"/>
              </a:lnSpc>
              <a:spcBef>
                <a:spcPct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Narrow" pitchFamily="34" charset="0"/>
                <a:ea typeface="+mn-ea"/>
                <a:cs typeface="Arial" charset="0"/>
              </a:rPr>
              <a:t>GPS</a:t>
            </a:r>
          </a:p>
        </p:txBody>
      </p:sp>
      <p:pic>
        <p:nvPicPr>
          <p:cNvPr id="15" name="Picture 171"/>
          <p:cNvPicPr>
            <a:picLocks noChangeAspect="1" noChangeArrowheads="1"/>
          </p:cNvPicPr>
          <p:nvPr/>
        </p:nvPicPr>
        <p:blipFill>
          <a:blip r:embed="rId5" cstate="print"/>
          <a:srcRect/>
          <a:stretch>
            <a:fillRect/>
          </a:stretch>
        </p:blipFill>
        <p:spPr bwMode="auto">
          <a:xfrm>
            <a:off x="1671561" y="254451"/>
            <a:ext cx="641758" cy="373035"/>
          </a:xfrm>
          <a:prstGeom prst="rect">
            <a:avLst/>
          </a:prstGeom>
          <a:noFill/>
          <a:ln w="12700">
            <a:noFill/>
            <a:miter lim="800000"/>
            <a:headEnd/>
            <a:tailEnd/>
          </a:ln>
        </p:spPr>
      </p:pic>
      <p:sp>
        <p:nvSpPr>
          <p:cNvPr id="16" name="Text Box 177"/>
          <p:cNvSpPr txBox="1">
            <a:spLocks noChangeArrowheads="1"/>
          </p:cNvSpPr>
          <p:nvPr/>
        </p:nvSpPr>
        <p:spPr bwMode="gray">
          <a:xfrm>
            <a:off x="946644" y="457267"/>
            <a:ext cx="724969" cy="274129"/>
          </a:xfrm>
          <a:prstGeom prst="rect">
            <a:avLst/>
          </a:prstGeom>
          <a:noFill/>
          <a:ln w="12700">
            <a:noFill/>
            <a:miter lim="800000"/>
            <a:headEnd/>
            <a:tailEnd/>
          </a:ln>
        </p:spPr>
        <p:txBody>
          <a:bodyPr wrap="none" lIns="76404" tIns="38203" rIns="76404" bIns="38203">
            <a:spAutoFit/>
          </a:bodyPr>
          <a:lstStyle/>
          <a:p>
            <a:pPr marL="0" marR="0" lvl="0" indent="0" algn="l" defTabSz="267462" rtl="0" eaLnBrk="1" fontAlgn="auto" latinLnBrk="0" hangingPunct="1">
              <a:lnSpc>
                <a:spcPct val="80000"/>
              </a:lnSpc>
              <a:spcBef>
                <a:spcPct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Narrow" pitchFamily="34" charset="0"/>
                <a:ea typeface="+mn-ea"/>
                <a:cs typeface="Arial" charset="0"/>
              </a:rPr>
              <a:t>TDRSS</a:t>
            </a:r>
          </a:p>
        </p:txBody>
      </p:sp>
      <p:sp>
        <p:nvSpPr>
          <p:cNvPr id="17" name="Oval 234"/>
          <p:cNvSpPr>
            <a:spLocks noChangeArrowheads="1"/>
          </p:cNvSpPr>
          <p:nvPr/>
        </p:nvSpPr>
        <p:spPr bwMode="auto">
          <a:xfrm>
            <a:off x="3376570" y="4086266"/>
            <a:ext cx="137466" cy="127819"/>
          </a:xfrm>
          <a:prstGeom prst="ellipse">
            <a:avLst/>
          </a:prstGeom>
          <a:solidFill>
            <a:srgbClr val="7642AB"/>
          </a:solidFill>
          <a:ln w="28575">
            <a:solidFill>
              <a:srgbClr val="E67B0C"/>
            </a:solidFill>
            <a:round/>
            <a:headEnd/>
            <a:tailEnd/>
          </a:ln>
          <a:effectLst>
            <a:outerShdw dist="25401" dir="2700000" rotWithShape="0">
              <a:srgbClr val="000000">
                <a:alpha val="50000"/>
              </a:srgbClr>
            </a:outerShdw>
          </a:effectLst>
        </p:spPr>
        <p:txBody>
          <a:bodyPr wrap="none" anchor="ctr"/>
          <a:lstStyle/>
          <a:p>
            <a:pPr marL="0" marR="0" lvl="0" indent="0" algn="l" defTabSz="267462" rtl="0" eaLnBrk="1" fontAlgn="auto" latinLnBrk="0" hangingPunct="1">
              <a:lnSpc>
                <a:spcPct val="100000"/>
              </a:lnSpc>
              <a:spcBef>
                <a:spcPct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latin typeface="Tahoma" pitchFamily="34" charset="0"/>
              <a:ea typeface="+mn-ea"/>
              <a:cs typeface="Arial" charset="0"/>
            </a:endParaRPr>
          </a:p>
        </p:txBody>
      </p:sp>
      <p:sp>
        <p:nvSpPr>
          <p:cNvPr id="24" name="Text Box 31"/>
          <p:cNvSpPr txBox="1">
            <a:spLocks noChangeArrowheads="1"/>
          </p:cNvSpPr>
          <p:nvPr/>
        </p:nvSpPr>
        <p:spPr bwMode="gray">
          <a:xfrm>
            <a:off x="10913519" y="3132420"/>
            <a:ext cx="1480478" cy="569601"/>
          </a:xfrm>
          <a:prstGeom prst="rect">
            <a:avLst/>
          </a:prstGeom>
          <a:noFill/>
          <a:ln w="12700">
            <a:noFill/>
            <a:miter lim="800000"/>
            <a:headEnd/>
            <a:tailEnd/>
          </a:ln>
          <a:effectLst>
            <a:outerShdw blurRad="63500" dist="17961" dir="2700000" algn="ctr" rotWithShape="0">
              <a:srgbClr val="0B0B38">
                <a:alpha val="74997"/>
              </a:srgbClr>
            </a:outerShdw>
          </a:effectLst>
        </p:spPr>
        <p:txBody>
          <a:bodyPr wrap="square" lIns="76412" tIns="38206" rIns="76412" bIns="38206">
            <a:spAutoFit/>
          </a:bodyPr>
          <a:lstStyle/>
          <a:p>
            <a:pPr marL="0" marR="0" lvl="0" indent="0" algn="ctr" defTabSz="267462"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Arial Narrow" pitchFamily="34" charset="0"/>
                <a:ea typeface="+mn-ea"/>
                <a:cs typeface="Arial" charset="0"/>
              </a:rPr>
              <a:t>Launch</a:t>
            </a:r>
            <a:br>
              <a:rPr kumimoji="0" lang="en-US" sz="1600" b="1" i="0" u="none" strike="noStrike" kern="0" cap="none" spc="0" normalizeH="0" baseline="0" noProof="0" dirty="0">
                <a:ln>
                  <a:noFill/>
                </a:ln>
                <a:solidFill>
                  <a:srgbClr val="FFFFFF"/>
                </a:solidFill>
                <a:effectLst/>
                <a:uLnTx/>
                <a:uFillTx/>
                <a:latin typeface="Arial Narrow" pitchFamily="34" charset="0"/>
                <a:ea typeface="+mn-ea"/>
                <a:cs typeface="Arial" charset="0"/>
              </a:rPr>
            </a:br>
            <a:r>
              <a:rPr kumimoji="0" lang="en-US" sz="1600" b="1" i="0" u="none" strike="noStrike" kern="0" cap="none" spc="0" normalizeH="0" baseline="0" noProof="0" dirty="0">
                <a:ln>
                  <a:noFill/>
                </a:ln>
                <a:solidFill>
                  <a:srgbClr val="FFFFFF"/>
                </a:solidFill>
                <a:effectLst/>
                <a:uLnTx/>
                <a:uFillTx/>
                <a:latin typeface="Arial Narrow" pitchFamily="34" charset="0"/>
                <a:ea typeface="+mn-ea"/>
                <a:cs typeface="Arial" charset="0"/>
              </a:rPr>
              <a:t>Segment</a:t>
            </a:r>
          </a:p>
        </p:txBody>
      </p:sp>
      <p:sp>
        <p:nvSpPr>
          <p:cNvPr id="64" name="Text Box 152"/>
          <p:cNvSpPr txBox="1">
            <a:spLocks noChangeArrowheads="1"/>
          </p:cNvSpPr>
          <p:nvPr/>
        </p:nvSpPr>
        <p:spPr bwMode="gray">
          <a:xfrm>
            <a:off x="8090056" y="2073526"/>
            <a:ext cx="1143370" cy="569601"/>
          </a:xfrm>
          <a:prstGeom prst="rect">
            <a:avLst/>
          </a:prstGeom>
          <a:noFill/>
          <a:ln w="12700">
            <a:noFill/>
            <a:miter lim="800000"/>
            <a:headEnd/>
            <a:tailEnd/>
          </a:ln>
        </p:spPr>
        <p:txBody>
          <a:bodyPr wrap="none" lIns="76412" tIns="38206" rIns="76412" bIns="38206">
            <a:spAutoFit/>
          </a:bodyPr>
          <a:lstStyle/>
          <a:p>
            <a:pPr marL="0" marR="0" lvl="0" indent="0" algn="ctr" defTabSz="267462"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Narrow" pitchFamily="34" charset="0"/>
                <a:ea typeface="+mn-ea"/>
                <a:cs typeface="Arial" charset="0"/>
              </a:rPr>
              <a:t>PACE</a:t>
            </a:r>
          </a:p>
          <a:p>
            <a:pPr marL="0" marR="0" lvl="0" indent="0" algn="ctr" defTabSz="267462"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Narrow" pitchFamily="34" charset="0"/>
                <a:ea typeface="+mn-ea"/>
                <a:cs typeface="Arial" charset="0"/>
              </a:rPr>
              <a:t>Observatory</a:t>
            </a:r>
          </a:p>
        </p:txBody>
      </p:sp>
      <p:sp>
        <p:nvSpPr>
          <p:cNvPr id="65" name="Line 173"/>
          <p:cNvSpPr>
            <a:spLocks noChangeShapeType="1"/>
          </p:cNvSpPr>
          <p:nvPr/>
        </p:nvSpPr>
        <p:spPr bwMode="auto">
          <a:xfrm flipH="1">
            <a:off x="8890783" y="411824"/>
            <a:ext cx="1014163" cy="345326"/>
          </a:xfrm>
          <a:prstGeom prst="line">
            <a:avLst/>
          </a:prstGeom>
          <a:noFill/>
          <a:ln w="38100" cap="rnd">
            <a:solidFill>
              <a:srgbClr val="B2B2B2"/>
            </a:solidFill>
            <a:prstDash val="sysDot"/>
            <a:round/>
            <a:headEnd/>
            <a:tailEnd type="triangle" w="sm" len="sm"/>
          </a:ln>
          <a:effectLst>
            <a:outerShdw blurRad="63500" dist="26940" algn="ctr" rotWithShape="0">
              <a:srgbClr val="000000">
                <a:alpha val="74997"/>
              </a:srgbClr>
            </a:outerShdw>
          </a:effectLst>
        </p:spPr>
        <p:txBody>
          <a:bodyPr wrap="none" anchor="ctr"/>
          <a:lstStyle/>
          <a:p>
            <a:pPr marL="0" marR="0" lvl="0" indent="0" algn="l" defTabSz="267462" rtl="0" eaLnBrk="1" fontAlgn="auto" latinLnBrk="0" hangingPunct="1">
              <a:lnSpc>
                <a:spcPct val="100000"/>
              </a:lnSpc>
              <a:spcBef>
                <a:spcPct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latin typeface="Tahoma" charset="0"/>
              <a:ea typeface="Arial" charset="0"/>
              <a:cs typeface="Arial" charset="0"/>
            </a:endParaRPr>
          </a:p>
        </p:txBody>
      </p:sp>
      <p:sp>
        <p:nvSpPr>
          <p:cNvPr id="68" name="Oval 234"/>
          <p:cNvSpPr>
            <a:spLocks noChangeArrowheads="1"/>
          </p:cNvSpPr>
          <p:nvPr/>
        </p:nvSpPr>
        <p:spPr bwMode="auto">
          <a:xfrm>
            <a:off x="10162927" y="3295617"/>
            <a:ext cx="135318" cy="127819"/>
          </a:xfrm>
          <a:prstGeom prst="ellipse">
            <a:avLst/>
          </a:prstGeom>
          <a:solidFill>
            <a:srgbClr val="00FF00"/>
          </a:solidFill>
          <a:ln w="28575">
            <a:solidFill>
              <a:srgbClr val="E67B0C"/>
            </a:solidFill>
            <a:round/>
            <a:headEnd/>
            <a:tailEnd/>
          </a:ln>
          <a:effectLst>
            <a:outerShdw dist="25401" dir="2700000" rotWithShape="0">
              <a:srgbClr val="000000">
                <a:alpha val="50000"/>
              </a:srgbClr>
            </a:outerShdw>
          </a:effectLst>
        </p:spPr>
        <p:txBody>
          <a:bodyPr wrap="none" anchor="ctr"/>
          <a:lstStyle/>
          <a:p>
            <a:pPr marL="0" marR="0" lvl="0" indent="0" algn="l" defTabSz="267462" rtl="0" eaLnBrk="1" fontAlgn="auto" latinLnBrk="0" hangingPunct="1">
              <a:lnSpc>
                <a:spcPct val="100000"/>
              </a:lnSpc>
              <a:spcBef>
                <a:spcPct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latin typeface="Tahoma" pitchFamily="34" charset="0"/>
              <a:ea typeface="+mn-ea"/>
              <a:cs typeface="Arial" charset="0"/>
            </a:endParaRPr>
          </a:p>
        </p:txBody>
      </p:sp>
      <p:sp>
        <p:nvSpPr>
          <p:cNvPr id="70" name="Oval 234"/>
          <p:cNvSpPr>
            <a:spLocks noChangeArrowheads="1"/>
          </p:cNvSpPr>
          <p:nvPr/>
        </p:nvSpPr>
        <p:spPr bwMode="auto">
          <a:xfrm>
            <a:off x="3186774" y="2381690"/>
            <a:ext cx="135318" cy="127819"/>
          </a:xfrm>
          <a:prstGeom prst="ellipse">
            <a:avLst/>
          </a:prstGeom>
          <a:solidFill>
            <a:srgbClr val="00FF00"/>
          </a:solidFill>
          <a:ln w="28575">
            <a:solidFill>
              <a:srgbClr val="E67B0C"/>
            </a:solidFill>
            <a:round/>
            <a:headEnd/>
            <a:tailEnd/>
          </a:ln>
          <a:effectLst>
            <a:outerShdw dist="25401" dir="2700000" rotWithShape="0">
              <a:srgbClr val="000000">
                <a:alpha val="50000"/>
              </a:srgbClr>
            </a:outerShdw>
          </a:effectLst>
        </p:spPr>
        <p:txBody>
          <a:bodyPr wrap="none" anchor="ctr"/>
          <a:lstStyle/>
          <a:p>
            <a:pPr marL="0" marR="0" lvl="0" indent="0" algn="l" defTabSz="267462" rtl="0" eaLnBrk="1" fontAlgn="auto" latinLnBrk="0" hangingPunct="1">
              <a:lnSpc>
                <a:spcPct val="100000"/>
              </a:lnSpc>
              <a:spcBef>
                <a:spcPct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latin typeface="Tahoma" pitchFamily="34" charset="0"/>
              <a:ea typeface="+mn-ea"/>
              <a:cs typeface="Arial" charset="0"/>
            </a:endParaRPr>
          </a:p>
        </p:txBody>
      </p:sp>
      <p:sp>
        <p:nvSpPr>
          <p:cNvPr id="71" name="Oval 234"/>
          <p:cNvSpPr>
            <a:spLocks noChangeArrowheads="1"/>
          </p:cNvSpPr>
          <p:nvPr/>
        </p:nvSpPr>
        <p:spPr bwMode="auto">
          <a:xfrm>
            <a:off x="10010280" y="3289360"/>
            <a:ext cx="137466" cy="129846"/>
          </a:xfrm>
          <a:prstGeom prst="ellipse">
            <a:avLst/>
          </a:prstGeom>
          <a:solidFill>
            <a:srgbClr val="7642AB"/>
          </a:solidFill>
          <a:ln w="28575">
            <a:solidFill>
              <a:srgbClr val="E67B0C"/>
            </a:solidFill>
            <a:round/>
            <a:headEnd/>
            <a:tailEnd/>
          </a:ln>
          <a:effectLst>
            <a:outerShdw dist="25401" dir="2700000" rotWithShape="0">
              <a:srgbClr val="000000">
                <a:alpha val="50000"/>
              </a:srgbClr>
            </a:outerShdw>
          </a:effectLst>
        </p:spPr>
        <p:txBody>
          <a:bodyPr wrap="none" anchor="ctr"/>
          <a:lstStyle/>
          <a:p>
            <a:pPr marL="0" marR="0" lvl="0" indent="0" algn="l" defTabSz="267462" rtl="0" eaLnBrk="1" fontAlgn="auto" latinLnBrk="0" hangingPunct="1">
              <a:lnSpc>
                <a:spcPct val="100000"/>
              </a:lnSpc>
              <a:spcBef>
                <a:spcPct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latin typeface="Tahoma" pitchFamily="34" charset="0"/>
              <a:ea typeface="+mn-ea"/>
              <a:cs typeface="Arial" charset="0"/>
            </a:endParaRPr>
          </a:p>
        </p:txBody>
      </p:sp>
      <p:sp>
        <p:nvSpPr>
          <p:cNvPr id="75" name="Oval 234"/>
          <p:cNvSpPr>
            <a:spLocks noChangeArrowheads="1"/>
          </p:cNvSpPr>
          <p:nvPr/>
        </p:nvSpPr>
        <p:spPr bwMode="auto">
          <a:xfrm>
            <a:off x="10835290" y="4794708"/>
            <a:ext cx="137466" cy="127819"/>
          </a:xfrm>
          <a:prstGeom prst="ellipse">
            <a:avLst/>
          </a:prstGeom>
          <a:solidFill>
            <a:srgbClr val="7642AB"/>
          </a:solidFill>
          <a:ln w="28575">
            <a:solidFill>
              <a:srgbClr val="E67B0C"/>
            </a:solidFill>
            <a:round/>
            <a:headEnd/>
            <a:tailEnd/>
          </a:ln>
          <a:effectLst>
            <a:outerShdw dist="25401" dir="2700000" rotWithShape="0">
              <a:srgbClr val="000000">
                <a:alpha val="50000"/>
              </a:srgbClr>
            </a:outerShdw>
          </a:effectLst>
        </p:spPr>
        <p:txBody>
          <a:bodyPr wrap="none" anchor="ctr"/>
          <a:lstStyle/>
          <a:p>
            <a:pPr marL="0" marR="0" lvl="0" indent="0" algn="l" defTabSz="267462" rtl="0" eaLnBrk="1" fontAlgn="auto" latinLnBrk="0" hangingPunct="1">
              <a:lnSpc>
                <a:spcPct val="100000"/>
              </a:lnSpc>
              <a:spcBef>
                <a:spcPct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latin typeface="Tahoma" pitchFamily="34" charset="0"/>
              <a:ea typeface="+mn-ea"/>
              <a:cs typeface="Arial" charset="0"/>
            </a:endParaRPr>
          </a:p>
        </p:txBody>
      </p:sp>
      <p:sp>
        <p:nvSpPr>
          <p:cNvPr id="87" name="Text Box 223"/>
          <p:cNvSpPr txBox="1">
            <a:spLocks noChangeArrowheads="1"/>
          </p:cNvSpPr>
          <p:nvPr/>
        </p:nvSpPr>
        <p:spPr bwMode="auto">
          <a:xfrm>
            <a:off x="8213112" y="173905"/>
            <a:ext cx="1465378" cy="338554"/>
          </a:xfrm>
          <a:prstGeom prst="rect">
            <a:avLst/>
          </a:prstGeom>
          <a:noFill/>
          <a:ln w="9525">
            <a:noFill/>
            <a:miter lim="800000"/>
            <a:headEnd/>
            <a:tailEnd/>
          </a:ln>
        </p:spPr>
        <p:txBody>
          <a:bodyPr wrap="square">
            <a:spAutoFit/>
          </a:bodyPr>
          <a:lstStyle/>
          <a:p>
            <a:pPr marL="0" marR="0" lvl="0" indent="0" algn="l" defTabSz="267462"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Narrow" pitchFamily="34" charset="0"/>
                <a:ea typeface="+mn-ea"/>
                <a:cs typeface="Arial" charset="0"/>
              </a:rPr>
              <a:t>Space Segment</a:t>
            </a:r>
          </a:p>
        </p:txBody>
      </p:sp>
      <p:pic>
        <p:nvPicPr>
          <p:cNvPr id="89" name="Picture 3"/>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rot="697362">
            <a:off x="10882903" y="3651282"/>
            <a:ext cx="283284" cy="1025292"/>
          </a:xfrm>
          <a:prstGeom prst="rect">
            <a:avLst/>
          </a:prstGeom>
          <a:noFill/>
          <a:ln w="9525">
            <a:noFill/>
            <a:miter lim="800000"/>
            <a:headEnd/>
            <a:tailEnd/>
          </a:ln>
        </p:spPr>
      </p:pic>
      <p:sp>
        <p:nvSpPr>
          <p:cNvPr id="95" name="Text Box 249"/>
          <p:cNvSpPr txBox="1">
            <a:spLocks noChangeArrowheads="1"/>
          </p:cNvSpPr>
          <p:nvPr/>
        </p:nvSpPr>
        <p:spPr bwMode="auto">
          <a:xfrm>
            <a:off x="9430794" y="3582624"/>
            <a:ext cx="1158971" cy="738664"/>
          </a:xfrm>
          <a:prstGeom prst="rect">
            <a:avLst/>
          </a:prstGeom>
          <a:noFill/>
          <a:ln w="9525">
            <a:noFill/>
            <a:miter lim="800000"/>
            <a:headEnd/>
            <a:tailEnd/>
          </a:ln>
        </p:spPr>
        <p:txBody>
          <a:bodyPr wrap="none" lIns="0" tIns="0" rIns="0" bIns="0" anchor="ctr" anchorCtr="1">
            <a:spAutoFit/>
          </a:bodyPr>
          <a:lstStyle/>
          <a:p>
            <a:pPr marL="0" marR="0" lvl="0" indent="0" algn="ctr" defTabSz="267462" rtl="0" eaLnBrk="1" fontAlgn="auto" latinLnBrk="0" hangingPunct="1">
              <a:lnSpc>
                <a:spcPct val="100000"/>
              </a:lnSpc>
              <a:spcBef>
                <a:spcPts val="60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Narrow" pitchFamily="34" charset="0"/>
                <a:ea typeface="+mn-ea"/>
                <a:cs typeface="Arial" charset="0"/>
              </a:rPr>
              <a:t>Mission</a:t>
            </a:r>
            <a:br>
              <a:rPr kumimoji="0" lang="en-US" sz="1600" b="1" i="0" u="none" strike="noStrike" kern="0" cap="none" spc="0" normalizeH="0" baseline="0" noProof="0" dirty="0">
                <a:ln>
                  <a:noFill/>
                </a:ln>
                <a:solidFill>
                  <a:prstClr val="white"/>
                </a:solidFill>
                <a:effectLst/>
                <a:uLnTx/>
                <a:uFillTx/>
                <a:latin typeface="Arial Narrow" pitchFamily="34" charset="0"/>
                <a:ea typeface="+mn-ea"/>
                <a:cs typeface="Arial" charset="0"/>
              </a:rPr>
            </a:br>
            <a:r>
              <a:rPr kumimoji="0" lang="en-US" sz="1600" b="1" i="0" u="none" strike="noStrike" kern="0" cap="none" spc="0" normalizeH="0" baseline="0" noProof="0" dirty="0">
                <a:ln>
                  <a:noFill/>
                </a:ln>
                <a:solidFill>
                  <a:prstClr val="white"/>
                </a:solidFill>
                <a:effectLst/>
                <a:uLnTx/>
                <a:uFillTx/>
                <a:latin typeface="Arial Narrow" pitchFamily="34" charset="0"/>
                <a:ea typeface="+mn-ea"/>
                <a:cs typeface="Arial" charset="0"/>
              </a:rPr>
              <a:t>Operations</a:t>
            </a:r>
            <a:br>
              <a:rPr kumimoji="0" lang="en-US" sz="1600" b="1" i="0" u="none" strike="noStrike" kern="0" cap="none" spc="0" normalizeH="0" baseline="0" noProof="0" dirty="0">
                <a:ln>
                  <a:noFill/>
                </a:ln>
                <a:solidFill>
                  <a:prstClr val="white"/>
                </a:solidFill>
                <a:effectLst/>
                <a:uLnTx/>
                <a:uFillTx/>
                <a:latin typeface="Arial Narrow" pitchFamily="34" charset="0"/>
                <a:ea typeface="+mn-ea"/>
                <a:cs typeface="Arial" charset="0"/>
              </a:rPr>
            </a:br>
            <a:r>
              <a:rPr kumimoji="0" lang="en-US" sz="1600" b="1" i="0" u="none" strike="noStrike" kern="0" cap="none" spc="0" normalizeH="0" baseline="0" noProof="0" dirty="0">
                <a:ln>
                  <a:noFill/>
                </a:ln>
                <a:solidFill>
                  <a:prstClr val="white"/>
                </a:solidFill>
                <a:effectLst/>
                <a:uLnTx/>
                <a:uFillTx/>
                <a:latin typeface="Arial Narrow" pitchFamily="34" charset="0"/>
                <a:ea typeface="+mn-ea"/>
                <a:cs typeface="Arial" charset="0"/>
              </a:rPr>
              <a:t>Center (GSFC)</a:t>
            </a:r>
          </a:p>
        </p:txBody>
      </p:sp>
      <p:sp>
        <p:nvSpPr>
          <p:cNvPr id="113" name="Text Box 249"/>
          <p:cNvSpPr txBox="1">
            <a:spLocks noChangeArrowheads="1"/>
          </p:cNvSpPr>
          <p:nvPr/>
        </p:nvSpPr>
        <p:spPr bwMode="auto">
          <a:xfrm>
            <a:off x="10195554" y="2437094"/>
            <a:ext cx="1642474" cy="738664"/>
          </a:xfrm>
          <a:prstGeom prst="rect">
            <a:avLst/>
          </a:prstGeom>
          <a:noFill/>
          <a:ln w="9525">
            <a:noFill/>
            <a:miter lim="800000"/>
            <a:headEnd/>
            <a:tailEnd/>
          </a:ln>
        </p:spPr>
        <p:txBody>
          <a:bodyPr wrap="square" lIns="0" tIns="0" rIns="0" bIns="0" anchor="ctr" anchorCtr="1">
            <a:spAutoFit/>
          </a:bodyPr>
          <a:lstStyle/>
          <a:p>
            <a:pPr marL="0" marR="0" lvl="0" indent="0" algn="l" defTabSz="267462"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Narrow" pitchFamily="34" charset="0"/>
                <a:ea typeface="+mn-ea"/>
                <a:cs typeface="Arial" charset="0"/>
              </a:rPr>
              <a:t>Science</a:t>
            </a:r>
            <a:br>
              <a:rPr kumimoji="0" lang="en-US" sz="16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Narrow" pitchFamily="34" charset="0"/>
                <a:ea typeface="+mn-ea"/>
                <a:cs typeface="Arial" charset="0"/>
              </a:rPr>
            </a:br>
            <a:r>
              <a:rPr kumimoji="0" lang="en-US" sz="16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Narrow" pitchFamily="34" charset="0"/>
                <a:ea typeface="+mn-ea"/>
                <a:cs typeface="Arial" charset="0"/>
              </a:rPr>
              <a:t>Data Segment</a:t>
            </a:r>
          </a:p>
          <a:p>
            <a:pPr marL="0" marR="0" lvl="0" indent="0" algn="l" defTabSz="267462"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Narrow" pitchFamily="34" charset="0"/>
                <a:ea typeface="+mn-ea"/>
                <a:cs typeface="Arial" charset="0"/>
              </a:rPr>
              <a:t>(GSFC)</a:t>
            </a:r>
          </a:p>
        </p:txBody>
      </p:sp>
      <p:pic>
        <p:nvPicPr>
          <p:cNvPr id="2050" name="Picture 2" descr="PACE depicted in orbit">
            <a:extLst>
              <a:ext uri="{FF2B5EF4-FFF2-40B4-BE49-F238E27FC236}">
                <a16:creationId xmlns:a16="http://schemas.microsoft.com/office/drawing/2014/main" id="{11583A75-E08D-7E40-8A8E-1240E41BB8A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1442" t="14961" r="51027" b="64936"/>
          <a:stretch/>
        </p:blipFill>
        <p:spPr bwMode="auto">
          <a:xfrm rot="887970">
            <a:off x="8051016" y="945536"/>
            <a:ext cx="2492873" cy="1268599"/>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a:extLst>
              <a:ext uri="{FF2B5EF4-FFF2-40B4-BE49-F238E27FC236}">
                <a16:creationId xmlns:a16="http://schemas.microsoft.com/office/drawing/2014/main" id="{6A2378C3-B9A1-A042-87FE-288B02B86D1A}"/>
              </a:ext>
            </a:extLst>
          </p:cNvPr>
          <p:cNvSpPr/>
          <p:nvPr/>
        </p:nvSpPr>
        <p:spPr>
          <a:xfrm>
            <a:off x="9489916" y="969816"/>
            <a:ext cx="644055" cy="211899"/>
          </a:xfrm>
          <a:custGeom>
            <a:avLst/>
            <a:gdLst>
              <a:gd name="connsiteX0" fmla="*/ 257644 w 703450"/>
              <a:gd name="connsiteY0" fmla="*/ 131262 h 171741"/>
              <a:gd name="connsiteX1" fmla="*/ 127016 w 703450"/>
              <a:gd name="connsiteY1" fmla="*/ 118199 h 171741"/>
              <a:gd name="connsiteX2" fmla="*/ 87827 w 703450"/>
              <a:gd name="connsiteY2" fmla="*/ 105136 h 171741"/>
              <a:gd name="connsiteX3" fmla="*/ 48639 w 703450"/>
              <a:gd name="connsiteY3" fmla="*/ 65947 h 171741"/>
              <a:gd name="connsiteX4" fmla="*/ 61702 w 703450"/>
              <a:gd name="connsiteY4" fmla="*/ 65947 h 171741"/>
              <a:gd name="connsiteX5" fmla="*/ 87827 w 703450"/>
              <a:gd name="connsiteY5" fmla="*/ 105136 h 171741"/>
              <a:gd name="connsiteX6" fmla="*/ 192330 w 703450"/>
              <a:gd name="connsiteY6" fmla="*/ 131262 h 171741"/>
              <a:gd name="connsiteX7" fmla="*/ 270707 w 703450"/>
              <a:gd name="connsiteY7" fmla="*/ 170450 h 171741"/>
              <a:gd name="connsiteX8" fmla="*/ 283770 w 703450"/>
              <a:gd name="connsiteY8" fmla="*/ 118199 h 171741"/>
              <a:gd name="connsiteX9" fmla="*/ 179267 w 703450"/>
              <a:gd name="connsiteY9" fmla="*/ 65947 h 171741"/>
              <a:gd name="connsiteX10" fmla="*/ 140079 w 703450"/>
              <a:gd name="connsiteY10" fmla="*/ 26759 h 171741"/>
              <a:gd name="connsiteX11" fmla="*/ 179267 w 703450"/>
              <a:gd name="connsiteY11" fmla="*/ 633 h 171741"/>
              <a:gd name="connsiteX12" fmla="*/ 309896 w 703450"/>
              <a:gd name="connsiteY12" fmla="*/ 65947 h 171741"/>
              <a:gd name="connsiteX13" fmla="*/ 349084 w 703450"/>
              <a:gd name="connsiteY13" fmla="*/ 79010 h 171741"/>
              <a:gd name="connsiteX14" fmla="*/ 479713 w 703450"/>
              <a:gd name="connsiteY14" fmla="*/ 144325 h 171741"/>
              <a:gd name="connsiteX15" fmla="*/ 388273 w 703450"/>
              <a:gd name="connsiteY15" fmla="*/ 118199 h 171741"/>
              <a:gd name="connsiteX16" fmla="*/ 362147 w 703450"/>
              <a:gd name="connsiteY16" fmla="*/ 79010 h 171741"/>
              <a:gd name="connsiteX17" fmla="*/ 322959 w 703450"/>
              <a:gd name="connsiteY17" fmla="*/ 52885 h 171741"/>
              <a:gd name="connsiteX18" fmla="*/ 362147 w 703450"/>
              <a:gd name="connsiteY18" fmla="*/ 39822 h 171741"/>
              <a:gd name="connsiteX19" fmla="*/ 440524 w 703450"/>
              <a:gd name="connsiteY19" fmla="*/ 65947 h 171741"/>
              <a:gd name="connsiteX20" fmla="*/ 505839 w 703450"/>
              <a:gd name="connsiteY20" fmla="*/ 118199 h 171741"/>
              <a:gd name="connsiteX21" fmla="*/ 414399 w 703450"/>
              <a:gd name="connsiteY21" fmla="*/ 52885 h 171741"/>
              <a:gd name="connsiteX22" fmla="*/ 545027 w 703450"/>
              <a:gd name="connsiteY22" fmla="*/ 92073 h 171741"/>
              <a:gd name="connsiteX23" fmla="*/ 584216 w 703450"/>
              <a:gd name="connsiteY23" fmla="*/ 105136 h 171741"/>
              <a:gd name="connsiteX24" fmla="*/ 662593 w 703450"/>
              <a:gd name="connsiteY24" fmla="*/ 118199 h 171741"/>
              <a:gd name="connsiteX25" fmla="*/ 701782 w 703450"/>
              <a:gd name="connsiteY25" fmla="*/ 131262 h 171741"/>
              <a:gd name="connsiteX26" fmla="*/ 545027 w 703450"/>
              <a:gd name="connsiteY26" fmla="*/ 52885 h 171741"/>
              <a:gd name="connsiteX27" fmla="*/ 466650 w 703450"/>
              <a:gd name="connsiteY27" fmla="*/ 39822 h 171741"/>
              <a:gd name="connsiteX28" fmla="*/ 531964 w 703450"/>
              <a:gd name="connsiteY28" fmla="*/ 52885 h 171741"/>
              <a:gd name="connsiteX29" fmla="*/ 610342 w 703450"/>
              <a:gd name="connsiteY29" fmla="*/ 79010 h 171741"/>
              <a:gd name="connsiteX30" fmla="*/ 649530 w 703450"/>
              <a:gd name="connsiteY30" fmla="*/ 92073 h 171741"/>
              <a:gd name="connsiteX31" fmla="*/ 701782 w 703450"/>
              <a:gd name="connsiteY31" fmla="*/ 131262 h 17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3450" h="171741">
                <a:moveTo>
                  <a:pt x="257644" y="131262"/>
                </a:moveTo>
                <a:cubicBezTo>
                  <a:pt x="214101" y="126908"/>
                  <a:pt x="170267" y="124853"/>
                  <a:pt x="127016" y="118199"/>
                </a:cubicBezTo>
                <a:cubicBezTo>
                  <a:pt x="113407" y="116105"/>
                  <a:pt x="99284" y="112774"/>
                  <a:pt x="87827" y="105136"/>
                </a:cubicBezTo>
                <a:cubicBezTo>
                  <a:pt x="72456" y="94889"/>
                  <a:pt x="64010" y="76194"/>
                  <a:pt x="48639" y="65947"/>
                </a:cubicBezTo>
                <a:cubicBezTo>
                  <a:pt x="37396" y="58452"/>
                  <a:pt x="-62553" y="34886"/>
                  <a:pt x="61702" y="65947"/>
                </a:cubicBezTo>
                <a:cubicBezTo>
                  <a:pt x="70410" y="79010"/>
                  <a:pt x="73785" y="98115"/>
                  <a:pt x="87827" y="105136"/>
                </a:cubicBezTo>
                <a:cubicBezTo>
                  <a:pt x="119943" y="121194"/>
                  <a:pt x="192330" y="131262"/>
                  <a:pt x="192330" y="131262"/>
                </a:cubicBezTo>
                <a:cubicBezTo>
                  <a:pt x="195820" y="133589"/>
                  <a:pt x="257983" y="179993"/>
                  <a:pt x="270707" y="170450"/>
                </a:cubicBezTo>
                <a:cubicBezTo>
                  <a:pt x="285069" y="159678"/>
                  <a:pt x="279416" y="135616"/>
                  <a:pt x="283770" y="118199"/>
                </a:cubicBezTo>
                <a:cubicBezTo>
                  <a:pt x="228311" y="35010"/>
                  <a:pt x="297831" y="118642"/>
                  <a:pt x="179267" y="65947"/>
                </a:cubicBezTo>
                <a:cubicBezTo>
                  <a:pt x="162386" y="58444"/>
                  <a:pt x="153142" y="39822"/>
                  <a:pt x="140079" y="26759"/>
                </a:cubicBezTo>
                <a:cubicBezTo>
                  <a:pt x="153142" y="18050"/>
                  <a:pt x="163725" y="2853"/>
                  <a:pt x="179267" y="633"/>
                </a:cubicBezTo>
                <a:cubicBezTo>
                  <a:pt x="231090" y="-6770"/>
                  <a:pt x="270606" y="52850"/>
                  <a:pt x="309896" y="65947"/>
                </a:cubicBezTo>
                <a:lnTo>
                  <a:pt x="349084" y="79010"/>
                </a:lnTo>
                <a:cubicBezTo>
                  <a:pt x="416028" y="179425"/>
                  <a:pt x="370364" y="162549"/>
                  <a:pt x="479713" y="144325"/>
                </a:cubicBezTo>
                <a:cubicBezTo>
                  <a:pt x="476299" y="143472"/>
                  <a:pt x="396791" y="125013"/>
                  <a:pt x="388273" y="118199"/>
                </a:cubicBezTo>
                <a:cubicBezTo>
                  <a:pt x="376014" y="108391"/>
                  <a:pt x="373248" y="90111"/>
                  <a:pt x="362147" y="79010"/>
                </a:cubicBezTo>
                <a:cubicBezTo>
                  <a:pt x="351046" y="67909"/>
                  <a:pt x="336022" y="61593"/>
                  <a:pt x="322959" y="52885"/>
                </a:cubicBezTo>
                <a:cubicBezTo>
                  <a:pt x="336022" y="48531"/>
                  <a:pt x="348462" y="38302"/>
                  <a:pt x="362147" y="39822"/>
                </a:cubicBezTo>
                <a:cubicBezTo>
                  <a:pt x="389517" y="42863"/>
                  <a:pt x="440524" y="65947"/>
                  <a:pt x="440524" y="65947"/>
                </a:cubicBezTo>
                <a:cubicBezTo>
                  <a:pt x="441400" y="67262"/>
                  <a:pt x="480600" y="143438"/>
                  <a:pt x="505839" y="118199"/>
                </a:cubicBezTo>
                <a:cubicBezTo>
                  <a:pt x="550689" y="73349"/>
                  <a:pt x="372598" y="42435"/>
                  <a:pt x="414399" y="52885"/>
                </a:cubicBezTo>
                <a:cubicBezTo>
                  <a:pt x="493368" y="72626"/>
                  <a:pt x="449617" y="60269"/>
                  <a:pt x="545027" y="92073"/>
                </a:cubicBezTo>
                <a:cubicBezTo>
                  <a:pt x="558090" y="96427"/>
                  <a:pt x="570634" y="102872"/>
                  <a:pt x="584216" y="105136"/>
                </a:cubicBezTo>
                <a:cubicBezTo>
                  <a:pt x="610342" y="109490"/>
                  <a:pt x="636738" y="112453"/>
                  <a:pt x="662593" y="118199"/>
                </a:cubicBezTo>
                <a:cubicBezTo>
                  <a:pt x="676035" y="121186"/>
                  <a:pt x="711519" y="140999"/>
                  <a:pt x="701782" y="131262"/>
                </a:cubicBezTo>
                <a:cubicBezTo>
                  <a:pt x="665671" y="95151"/>
                  <a:pt x="596026" y="61385"/>
                  <a:pt x="545027" y="52885"/>
                </a:cubicBezTo>
                <a:lnTo>
                  <a:pt x="466650" y="39822"/>
                </a:lnTo>
                <a:cubicBezTo>
                  <a:pt x="466650" y="39822"/>
                  <a:pt x="510544" y="47043"/>
                  <a:pt x="531964" y="52885"/>
                </a:cubicBezTo>
                <a:cubicBezTo>
                  <a:pt x="558533" y="60131"/>
                  <a:pt x="584216" y="70302"/>
                  <a:pt x="610342" y="79010"/>
                </a:cubicBezTo>
                <a:cubicBezTo>
                  <a:pt x="623405" y="83364"/>
                  <a:pt x="638073" y="84435"/>
                  <a:pt x="649530" y="92073"/>
                </a:cubicBezTo>
                <a:cubicBezTo>
                  <a:pt x="693843" y="121615"/>
                  <a:pt x="677618" y="107098"/>
                  <a:pt x="701782" y="131262"/>
                </a:cubicBezTo>
              </a:path>
            </a:pathLst>
          </a:custGeom>
          <a:solidFill>
            <a:schemeClr val="tx1"/>
          </a:solidFill>
          <a:ln w="174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20" name="Straight Arrow Connector 19">
            <a:extLst>
              <a:ext uri="{FF2B5EF4-FFF2-40B4-BE49-F238E27FC236}">
                <a16:creationId xmlns:a16="http://schemas.microsoft.com/office/drawing/2014/main" id="{5F9DD43B-2FD5-8743-A658-1142A6F3A654}"/>
              </a:ext>
            </a:extLst>
          </p:cNvPr>
          <p:cNvCxnSpPr>
            <a:cxnSpLocks/>
          </p:cNvCxnSpPr>
          <p:nvPr/>
        </p:nvCxnSpPr>
        <p:spPr>
          <a:xfrm flipH="1" flipV="1">
            <a:off x="2031758" y="701734"/>
            <a:ext cx="1334900" cy="3303374"/>
          </a:xfrm>
          <a:prstGeom prst="straightConnector1">
            <a:avLst/>
          </a:prstGeom>
          <a:ln w="38100">
            <a:solidFill>
              <a:schemeClr val="tx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614D4F85-4BE7-C34A-B90C-DCF36F3DE88A}"/>
              </a:ext>
            </a:extLst>
          </p:cNvPr>
          <p:cNvCxnSpPr>
            <a:cxnSpLocks/>
          </p:cNvCxnSpPr>
          <p:nvPr/>
        </p:nvCxnSpPr>
        <p:spPr>
          <a:xfrm flipH="1" flipV="1">
            <a:off x="2395278" y="453733"/>
            <a:ext cx="5533620" cy="580881"/>
          </a:xfrm>
          <a:prstGeom prst="straightConnector1">
            <a:avLst/>
          </a:prstGeom>
          <a:ln w="38100">
            <a:solidFill>
              <a:schemeClr val="tx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2DD200B1-DC6D-A549-8DAB-DE5AA06A5597}"/>
              </a:ext>
            </a:extLst>
          </p:cNvPr>
          <p:cNvCxnSpPr>
            <a:cxnSpLocks/>
          </p:cNvCxnSpPr>
          <p:nvPr/>
        </p:nvCxnSpPr>
        <p:spPr>
          <a:xfrm flipV="1">
            <a:off x="3290678" y="1304741"/>
            <a:ext cx="4533906" cy="1084683"/>
          </a:xfrm>
          <a:prstGeom prst="straightConnector1">
            <a:avLst/>
          </a:prstGeom>
          <a:ln w="38100">
            <a:solidFill>
              <a:schemeClr val="tx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91C23649-FFED-E74C-ABFE-42E95E18D26F}"/>
              </a:ext>
            </a:extLst>
          </p:cNvPr>
          <p:cNvCxnSpPr>
            <a:cxnSpLocks/>
            <a:stCxn id="70" idx="6"/>
          </p:cNvCxnSpPr>
          <p:nvPr/>
        </p:nvCxnSpPr>
        <p:spPr>
          <a:xfrm flipV="1">
            <a:off x="3322092" y="1638108"/>
            <a:ext cx="4522309" cy="807492"/>
          </a:xfrm>
          <a:prstGeom prst="straightConnector1">
            <a:avLst/>
          </a:prstGeom>
          <a:ln w="38100">
            <a:solidFill>
              <a:srgbClr val="00B050"/>
            </a:solidFill>
            <a:headEnd type="triangle" w="med" len="med"/>
            <a:tailEnd type="none"/>
          </a:ln>
        </p:spPr>
        <p:style>
          <a:lnRef idx="1">
            <a:schemeClr val="accent1"/>
          </a:lnRef>
          <a:fillRef idx="0">
            <a:schemeClr val="accent1"/>
          </a:fillRef>
          <a:effectRef idx="0">
            <a:schemeClr val="accent1"/>
          </a:effectRef>
          <a:fontRef idx="minor">
            <a:schemeClr val="tx1"/>
          </a:fontRef>
        </p:style>
      </p:cxnSp>
      <p:sp>
        <p:nvSpPr>
          <p:cNvPr id="10" name="Rectangle 9"/>
          <p:cNvSpPr>
            <a:spLocks noChangeArrowheads="1"/>
          </p:cNvSpPr>
          <p:nvPr/>
        </p:nvSpPr>
        <p:spPr bwMode="auto">
          <a:xfrm>
            <a:off x="9236" y="5997737"/>
            <a:ext cx="12192000" cy="885333"/>
          </a:xfrm>
          <a:prstGeom prst="rect">
            <a:avLst/>
          </a:prstGeom>
          <a:solidFill>
            <a:srgbClr val="5F5F5F"/>
          </a:solidFill>
          <a:ln w="28575">
            <a:noFill/>
            <a:miter lim="800000"/>
            <a:headEnd/>
            <a:tailEnd/>
          </a:ln>
        </p:spPr>
        <p:txBody>
          <a:bodyPr wrap="none" anchor="ctr"/>
          <a:lstStyle/>
          <a:p>
            <a:pPr marL="0" marR="0" lvl="0" indent="0" algn="l" defTabSz="267462" rtl="0" eaLnBrk="1" fontAlgn="auto" latinLnBrk="0" hangingPunct="1">
              <a:lnSpc>
                <a:spcPct val="100000"/>
              </a:lnSpc>
              <a:spcBef>
                <a:spcPct val="0"/>
              </a:spcBef>
              <a:spcAft>
                <a:spcPts val="0"/>
              </a:spcAft>
              <a:buClrTx/>
              <a:buSzTx/>
              <a:buFontTx/>
              <a:buNone/>
              <a:tabLst/>
              <a:defRPr/>
            </a:pPr>
            <a:endParaRPr kumimoji="0" lang="en-US" sz="1350" b="0" i="0" u="none" strike="noStrike" kern="0" cap="none" spc="0" normalizeH="0" baseline="0" noProof="0">
              <a:ln>
                <a:noFill/>
              </a:ln>
              <a:solidFill>
                <a:sysClr val="windowText" lastClr="000000"/>
              </a:solidFill>
              <a:effectLst/>
              <a:uLnTx/>
              <a:uFillTx/>
              <a:latin typeface="Tahoma" pitchFamily="34" charset="0"/>
              <a:ea typeface="+mn-ea"/>
              <a:cs typeface="Arial" charset="0"/>
            </a:endParaRPr>
          </a:p>
        </p:txBody>
      </p:sp>
      <p:sp>
        <p:nvSpPr>
          <p:cNvPr id="23" name="Text Box 249"/>
          <p:cNvSpPr txBox="1">
            <a:spLocks noChangeArrowheads="1"/>
          </p:cNvSpPr>
          <p:nvPr/>
        </p:nvSpPr>
        <p:spPr bwMode="auto">
          <a:xfrm>
            <a:off x="9778295" y="6201947"/>
            <a:ext cx="1565977" cy="443198"/>
          </a:xfrm>
          <a:prstGeom prst="rect">
            <a:avLst/>
          </a:prstGeom>
          <a:noFill/>
          <a:ln w="9525">
            <a:noFill/>
            <a:miter lim="800000"/>
            <a:headEnd/>
            <a:tailEnd/>
          </a:ln>
        </p:spPr>
        <p:txBody>
          <a:bodyPr wrap="square" lIns="0" tIns="0" rIns="0" bIns="0" anchor="ctr" anchorCtr="1">
            <a:spAutoFit/>
          </a:bodyPr>
          <a:lstStyle/>
          <a:p>
            <a:pPr marL="0" marR="0" lvl="0" indent="0" algn="ctr" defTabSz="267462" rtl="0" eaLnBrk="1" fontAlgn="auto" latinLnBrk="0" hangingPunct="1">
              <a:lnSpc>
                <a:spcPct val="80000"/>
              </a:lnSpc>
              <a:spcBef>
                <a:spcPct val="0"/>
              </a:spcBef>
              <a:spcAft>
                <a:spcPts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Narrow" pitchFamily="34" charset="0"/>
                <a:ea typeface="+mn-ea"/>
                <a:cs typeface="Arial" charset="0"/>
              </a:rPr>
              <a:t>Mission</a:t>
            </a:r>
            <a:br>
              <a:rPr kumimoji="0" lang="en-US" sz="1200" b="0" i="0" u="none" strike="noStrike" kern="0" cap="none" spc="0" normalizeH="0" baseline="0" noProof="0" dirty="0">
                <a:ln>
                  <a:noFill/>
                </a:ln>
                <a:solidFill>
                  <a:prstClr val="white"/>
                </a:solidFill>
                <a:effectLst/>
                <a:uLnTx/>
                <a:uFillTx/>
                <a:latin typeface="Arial Narrow" pitchFamily="34" charset="0"/>
                <a:ea typeface="+mn-ea"/>
                <a:cs typeface="Arial" charset="0"/>
              </a:rPr>
            </a:br>
            <a:r>
              <a:rPr kumimoji="0" lang="en-US" sz="1200" b="0" i="0" u="none" strike="noStrike" kern="0" cap="none" spc="0" normalizeH="0" baseline="0" noProof="0" dirty="0">
                <a:ln>
                  <a:noFill/>
                </a:ln>
                <a:solidFill>
                  <a:prstClr val="white"/>
                </a:solidFill>
                <a:effectLst/>
                <a:uLnTx/>
                <a:uFillTx/>
                <a:latin typeface="Arial Narrow" pitchFamily="34" charset="0"/>
                <a:ea typeface="+mn-ea"/>
                <a:cs typeface="Arial" charset="0"/>
              </a:rPr>
              <a:t>Operations</a:t>
            </a:r>
            <a:br>
              <a:rPr kumimoji="0" lang="en-US" sz="1200" b="0" i="0" u="none" strike="noStrike" kern="0" cap="none" spc="0" normalizeH="0" baseline="0" noProof="0" dirty="0">
                <a:ln>
                  <a:noFill/>
                </a:ln>
                <a:solidFill>
                  <a:prstClr val="white"/>
                </a:solidFill>
                <a:effectLst/>
                <a:uLnTx/>
                <a:uFillTx/>
                <a:latin typeface="Arial Narrow" pitchFamily="34" charset="0"/>
                <a:ea typeface="+mn-ea"/>
                <a:cs typeface="Arial" charset="0"/>
              </a:rPr>
            </a:br>
            <a:r>
              <a:rPr kumimoji="0" lang="en-US" sz="1200" b="0" i="0" u="none" strike="noStrike" kern="0" cap="none" spc="0" normalizeH="0" baseline="0" noProof="0" dirty="0">
                <a:ln>
                  <a:noFill/>
                </a:ln>
                <a:solidFill>
                  <a:prstClr val="white"/>
                </a:solidFill>
                <a:effectLst/>
                <a:uLnTx/>
                <a:uFillTx/>
                <a:latin typeface="Arial Narrow" pitchFamily="34" charset="0"/>
                <a:ea typeface="+mn-ea"/>
                <a:cs typeface="Arial" charset="0"/>
              </a:rPr>
              <a:t>Center (GSFC)</a:t>
            </a:r>
          </a:p>
        </p:txBody>
      </p:sp>
      <p:sp>
        <p:nvSpPr>
          <p:cNvPr id="59" name="Text Box 215"/>
          <p:cNvSpPr txBox="1">
            <a:spLocks noChangeArrowheads="1"/>
          </p:cNvSpPr>
          <p:nvPr/>
        </p:nvSpPr>
        <p:spPr bwMode="auto">
          <a:xfrm>
            <a:off x="4534922" y="6179741"/>
            <a:ext cx="920573" cy="443198"/>
          </a:xfrm>
          <a:prstGeom prst="rect">
            <a:avLst/>
          </a:prstGeom>
          <a:noFill/>
          <a:ln w="9525" algn="ctr">
            <a:noFill/>
            <a:miter lim="800000"/>
            <a:headEnd/>
            <a:tailEnd/>
          </a:ln>
        </p:spPr>
        <p:txBody>
          <a:bodyPr wrap="none" lIns="0" tIns="0" rIns="0" bIns="0" anchor="ctr" anchorCtr="1">
            <a:spAutoFit/>
          </a:bodyPr>
          <a:lstStyle/>
          <a:p>
            <a:pPr marL="0" marR="0" lvl="0" indent="0" algn="ctr" defTabSz="267462" rtl="0" eaLnBrk="1" fontAlgn="auto" latinLnBrk="0" hangingPunct="1">
              <a:lnSpc>
                <a:spcPct val="8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Svalbard</a:t>
            </a:r>
          </a:p>
          <a:p>
            <a:pPr marL="0" marR="0" lvl="0" indent="0" algn="ctr" defTabSz="267462" rtl="0" eaLnBrk="1" fontAlgn="auto" latinLnBrk="0" hangingPunct="1">
              <a:lnSpc>
                <a:spcPct val="8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Primary T&amp;C,</a:t>
            </a:r>
          </a:p>
          <a:p>
            <a:pPr marL="0" marR="0" lvl="0" indent="0" algn="ctr" defTabSz="267462" rtl="0" eaLnBrk="1" fontAlgn="auto" latinLnBrk="0" hangingPunct="1">
              <a:lnSpc>
                <a:spcPct val="8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Science Data</a:t>
            </a:r>
          </a:p>
        </p:txBody>
      </p:sp>
      <p:sp>
        <p:nvSpPr>
          <p:cNvPr id="63" name="Rectangle 11"/>
          <p:cNvSpPr>
            <a:spLocks noChangeArrowheads="1"/>
          </p:cNvSpPr>
          <p:nvPr/>
        </p:nvSpPr>
        <p:spPr bwMode="auto">
          <a:xfrm>
            <a:off x="2005920" y="6171209"/>
            <a:ext cx="2016263" cy="443198"/>
          </a:xfrm>
          <a:prstGeom prst="rect">
            <a:avLst/>
          </a:prstGeom>
          <a:noFill/>
          <a:ln w="9525">
            <a:noFill/>
            <a:miter lim="800000"/>
            <a:headEnd/>
            <a:tailEnd/>
          </a:ln>
          <a:effectLst/>
        </p:spPr>
        <p:txBody>
          <a:bodyPr wrap="square" lIns="0" tIns="0" rIns="0" bIns="0">
            <a:spAutoFit/>
          </a:bodyPr>
          <a:lstStyle/>
          <a:p>
            <a:pPr marL="0" marR="0" lvl="0" indent="0" algn="ctr" defTabSz="267462" rtl="0" eaLnBrk="1" fontAlgn="auto" latinLnBrk="0" hangingPunct="1">
              <a:lnSpc>
                <a:spcPct val="8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Punta Arenas</a:t>
            </a:r>
          </a:p>
          <a:p>
            <a:pPr marL="0" marR="0" lvl="0" indent="0" algn="ctr" defTabSz="267462" rtl="0" eaLnBrk="1" fontAlgn="auto" latinLnBrk="0" hangingPunct="1">
              <a:lnSpc>
                <a:spcPct val="8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Primary T&amp;C, </a:t>
            </a:r>
          </a:p>
          <a:p>
            <a:pPr marL="0" marR="0" lvl="0" indent="0" algn="ctr" defTabSz="267462" rtl="0" eaLnBrk="1" fontAlgn="auto" latinLnBrk="0" hangingPunct="1">
              <a:lnSpc>
                <a:spcPct val="8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Science Data</a:t>
            </a:r>
          </a:p>
        </p:txBody>
      </p:sp>
      <p:sp>
        <p:nvSpPr>
          <p:cNvPr id="67" name="Text Box 223"/>
          <p:cNvSpPr txBox="1">
            <a:spLocks noChangeArrowheads="1"/>
          </p:cNvSpPr>
          <p:nvPr/>
        </p:nvSpPr>
        <p:spPr bwMode="auto">
          <a:xfrm>
            <a:off x="5253635" y="4917669"/>
            <a:ext cx="1720343" cy="369332"/>
          </a:xfrm>
          <a:prstGeom prst="rect">
            <a:avLst/>
          </a:prstGeom>
          <a:noFill/>
          <a:ln w="9525">
            <a:noFill/>
            <a:miter lim="800000"/>
            <a:headEnd/>
            <a:tailEnd/>
          </a:ln>
        </p:spPr>
        <p:txBody>
          <a:bodyPr wrap="none">
            <a:spAutoFit/>
          </a:bodyPr>
          <a:lstStyle/>
          <a:p>
            <a:pPr marL="0" marR="0" lvl="0" indent="0" algn="l" defTabSz="267462" rtl="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Narrow" pitchFamily="34" charset="0"/>
                <a:ea typeface="+mn-ea"/>
                <a:cs typeface="Arial" charset="0"/>
              </a:rPr>
              <a:t>Ground Segment</a:t>
            </a:r>
          </a:p>
        </p:txBody>
      </p:sp>
      <p:sp>
        <p:nvSpPr>
          <p:cNvPr id="74" name="Text Box 215"/>
          <p:cNvSpPr txBox="1">
            <a:spLocks noChangeArrowheads="1"/>
          </p:cNvSpPr>
          <p:nvPr/>
        </p:nvSpPr>
        <p:spPr bwMode="auto">
          <a:xfrm>
            <a:off x="659723" y="6210891"/>
            <a:ext cx="1075073" cy="443198"/>
          </a:xfrm>
          <a:prstGeom prst="rect">
            <a:avLst/>
          </a:prstGeom>
          <a:noFill/>
          <a:ln w="9525" algn="ctr">
            <a:noFill/>
            <a:miter lim="800000"/>
            <a:headEnd/>
            <a:tailEnd/>
          </a:ln>
        </p:spPr>
        <p:txBody>
          <a:bodyPr wrap="square" lIns="0" tIns="0" rIns="0" bIns="0" anchor="ctr" anchorCtr="1">
            <a:spAutoFit/>
          </a:bodyPr>
          <a:lstStyle/>
          <a:p>
            <a:pPr marL="0" marR="0" lvl="0" indent="0" algn="ctr" defTabSz="267462" rtl="0" eaLnBrk="1" fontAlgn="auto" latinLnBrk="0" hangingPunct="1">
              <a:lnSpc>
                <a:spcPct val="8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Fairbanks</a:t>
            </a:r>
          </a:p>
          <a:p>
            <a:pPr marL="0" marR="0" lvl="0" indent="0" algn="ctr" defTabSz="267462" rtl="0" eaLnBrk="1" fontAlgn="auto" latinLnBrk="0" hangingPunct="1">
              <a:lnSpc>
                <a:spcPct val="8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Primary  T&amp;C,</a:t>
            </a:r>
          </a:p>
          <a:p>
            <a:pPr marL="0" marR="0" lvl="0" indent="0" algn="ctr" defTabSz="267462" rtl="0" eaLnBrk="1" fontAlgn="auto" latinLnBrk="0" hangingPunct="1">
              <a:lnSpc>
                <a:spcPct val="8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Science Data</a:t>
            </a:r>
          </a:p>
        </p:txBody>
      </p:sp>
      <p:sp>
        <p:nvSpPr>
          <p:cNvPr id="94" name="Text Box 215"/>
          <p:cNvSpPr txBox="1">
            <a:spLocks noChangeArrowheads="1"/>
          </p:cNvSpPr>
          <p:nvPr/>
        </p:nvSpPr>
        <p:spPr bwMode="auto">
          <a:xfrm>
            <a:off x="8099093" y="6242697"/>
            <a:ext cx="962250" cy="295466"/>
          </a:xfrm>
          <a:prstGeom prst="rect">
            <a:avLst/>
          </a:prstGeom>
          <a:noFill/>
          <a:ln w="9525" algn="ctr">
            <a:noFill/>
            <a:miter lim="800000"/>
            <a:headEnd/>
            <a:tailEnd/>
          </a:ln>
        </p:spPr>
        <p:txBody>
          <a:bodyPr wrap="none" lIns="0" tIns="0" rIns="0" bIns="0" anchor="ctr" anchorCtr="1">
            <a:spAutoFit/>
          </a:bodyPr>
          <a:lstStyle/>
          <a:p>
            <a:pPr marL="0" marR="0" lvl="0" indent="0" algn="ctr" defTabSz="267462" rtl="0" eaLnBrk="1" fontAlgn="auto" latinLnBrk="0" hangingPunct="1">
              <a:lnSpc>
                <a:spcPct val="8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White Sands</a:t>
            </a:r>
          </a:p>
          <a:p>
            <a:pPr marL="0" marR="0" lvl="0" indent="0" algn="ctr" defTabSz="267462" rtl="0" eaLnBrk="1" fontAlgn="auto" latinLnBrk="0" hangingPunct="1">
              <a:lnSpc>
                <a:spcPct val="8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Alternate T&amp;C</a:t>
            </a:r>
          </a:p>
        </p:txBody>
      </p:sp>
      <p:pic>
        <p:nvPicPr>
          <p:cNvPr id="119" name="Picture 11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978941" y="5275165"/>
            <a:ext cx="1222449" cy="801682"/>
          </a:xfrm>
          <a:prstGeom prst="rect">
            <a:avLst/>
          </a:prstGeom>
          <a:ln w="9525">
            <a:solidFill>
              <a:schemeClr val="bg1"/>
            </a:solidFill>
          </a:ln>
        </p:spPr>
      </p:pic>
      <p:pic>
        <p:nvPicPr>
          <p:cNvPr id="18" name="Picture 17"/>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49525" y="5273979"/>
            <a:ext cx="844416" cy="909369"/>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345689" y="5273979"/>
            <a:ext cx="1322859" cy="841979"/>
          </a:xfrm>
          <a:prstGeom prst="rect">
            <a:avLst/>
          </a:prstGeom>
        </p:spPr>
      </p:pic>
      <p:pic>
        <p:nvPicPr>
          <p:cNvPr id="27" name="Picture 26"/>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318418" y="5280019"/>
            <a:ext cx="1328771" cy="824470"/>
          </a:xfrm>
          <a:prstGeom prst="rect">
            <a:avLst/>
          </a:prstGeom>
        </p:spPr>
      </p:pic>
      <p:pic>
        <p:nvPicPr>
          <p:cNvPr id="28" name="Picture 27"/>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824584" y="5274506"/>
            <a:ext cx="1533198" cy="824470"/>
          </a:xfrm>
          <a:prstGeom prst="rect">
            <a:avLst/>
          </a:prstGeom>
        </p:spPr>
      </p:pic>
      <p:cxnSp>
        <p:nvCxnSpPr>
          <p:cNvPr id="127" name="Straight Arrow Connector 126">
            <a:extLst>
              <a:ext uri="{FF2B5EF4-FFF2-40B4-BE49-F238E27FC236}">
                <a16:creationId xmlns:a16="http://schemas.microsoft.com/office/drawing/2014/main" id="{2C68BDF7-17B2-E742-BADD-49E69953A81B}"/>
              </a:ext>
            </a:extLst>
          </p:cNvPr>
          <p:cNvCxnSpPr>
            <a:cxnSpLocks/>
          </p:cNvCxnSpPr>
          <p:nvPr/>
        </p:nvCxnSpPr>
        <p:spPr>
          <a:xfrm flipV="1">
            <a:off x="3661296" y="3419206"/>
            <a:ext cx="6346813" cy="701708"/>
          </a:xfrm>
          <a:prstGeom prst="straightConnector1">
            <a:avLst/>
          </a:prstGeom>
          <a:ln w="38100">
            <a:solidFill>
              <a:schemeClr val="tx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a:extLst>
              <a:ext uri="{FF2B5EF4-FFF2-40B4-BE49-F238E27FC236}">
                <a16:creationId xmlns:a16="http://schemas.microsoft.com/office/drawing/2014/main" id="{BB008138-5156-8D4C-8735-AC54B935F136}"/>
              </a:ext>
            </a:extLst>
          </p:cNvPr>
          <p:cNvCxnSpPr>
            <a:cxnSpLocks/>
            <a:stCxn id="70" idx="5"/>
          </p:cNvCxnSpPr>
          <p:nvPr/>
        </p:nvCxnSpPr>
        <p:spPr>
          <a:xfrm>
            <a:off x="3302275" y="2490790"/>
            <a:ext cx="6635605" cy="869951"/>
          </a:xfrm>
          <a:prstGeom prst="straightConnector1">
            <a:avLst/>
          </a:prstGeom>
          <a:ln w="38100">
            <a:solidFill>
              <a:schemeClr val="tx2">
                <a:lumMod val="60000"/>
                <a:lumOff val="4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E53E16E4-126C-854B-91EF-BBC283DB892D}"/>
              </a:ext>
            </a:extLst>
          </p:cNvPr>
          <p:cNvCxnSpPr>
            <a:cxnSpLocks/>
            <a:stCxn id="71" idx="2"/>
            <a:endCxn id="70" idx="6"/>
          </p:cNvCxnSpPr>
          <p:nvPr/>
        </p:nvCxnSpPr>
        <p:spPr>
          <a:xfrm flipH="1" flipV="1">
            <a:off x="3322092" y="2445600"/>
            <a:ext cx="6688188" cy="908683"/>
          </a:xfrm>
          <a:prstGeom prst="straightConnector1">
            <a:avLst/>
          </a:prstGeom>
          <a:ln w="38100">
            <a:solidFill>
              <a:srgbClr val="00B050"/>
            </a:solidFill>
            <a:headEnd type="triangle" w="med" len="med"/>
            <a:tailEnd type="none"/>
          </a:ln>
        </p:spPr>
        <p:style>
          <a:lnRef idx="1">
            <a:schemeClr val="accent1"/>
          </a:lnRef>
          <a:fillRef idx="0">
            <a:schemeClr val="accent1"/>
          </a:fillRef>
          <a:effectRef idx="0">
            <a:schemeClr val="accent1"/>
          </a:effectRef>
          <a:fontRef idx="minor">
            <a:schemeClr val="tx1"/>
          </a:fontRef>
        </p:style>
      </p:cxnSp>
      <p:sp>
        <p:nvSpPr>
          <p:cNvPr id="131" name="Title 1">
            <a:extLst>
              <a:ext uri="{FF2B5EF4-FFF2-40B4-BE49-F238E27FC236}">
                <a16:creationId xmlns:a16="http://schemas.microsoft.com/office/drawing/2014/main" id="{4ABEF264-CEF5-A742-9FBF-79FECE858EF5}"/>
              </a:ext>
            </a:extLst>
          </p:cNvPr>
          <p:cNvSpPr>
            <a:spLocks noGrp="1"/>
          </p:cNvSpPr>
          <p:nvPr>
            <p:ph type="title"/>
          </p:nvPr>
        </p:nvSpPr>
        <p:spPr>
          <a:xfrm>
            <a:off x="4177926" y="103946"/>
            <a:ext cx="3871759" cy="533400"/>
          </a:xfrm>
        </p:spPr>
        <p:txBody>
          <a:bodyPr>
            <a:noAutofit/>
          </a:bodyPr>
          <a:lstStyle/>
          <a:p>
            <a:r>
              <a:rPr lang="en-US" sz="2800" dirty="0">
                <a:solidFill>
                  <a:schemeClr val="bg1"/>
                </a:solidFill>
              </a:rPr>
              <a:t>Mission Architecture</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black">
                    <a:lumMod val="50000"/>
                    <a:lumOff val="50000"/>
                  </a:prstClr>
                </a:solidFill>
                <a:effectLst/>
                <a:uLnTx/>
                <a:uFillTx/>
                <a:latin typeface="Arial" pitchFamily="34" charset="0"/>
                <a:ea typeface="+mn-ea"/>
                <a:cs typeface="Arial" pitchFamily="34" charset="0"/>
              </a:rPr>
              <a:t>June 2, 2020</a:t>
            </a:r>
            <a:endParaRPr kumimoji="0" lang="en-US" sz="750" b="0" i="0" u="none" strike="noStrike" kern="120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endParaRPr>
          </a:p>
        </p:txBody>
      </p:sp>
      <p:sp>
        <p:nvSpPr>
          <p:cNvPr id="11" name="Footer Placeholder 10"/>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smtClean="0">
                <a:ln>
                  <a:noFill/>
                </a:ln>
                <a:solidFill>
                  <a:prstClr val="black">
                    <a:lumMod val="50000"/>
                    <a:lumOff val="50000"/>
                  </a:prstClr>
                </a:solidFill>
                <a:effectLst/>
                <a:uLnTx/>
                <a:uFillTx/>
                <a:latin typeface="Arial" pitchFamily="34" charset="0"/>
                <a:ea typeface="+mn-ea"/>
                <a:cs typeface="Arial" pitchFamily="34" charset="0"/>
              </a:rPr>
              <a:t>PACE Mission Overview</a:t>
            </a:r>
            <a:endParaRPr kumimoji="0" lang="en-US" sz="750" b="0" i="0" u="none" strike="noStrike" kern="1200" cap="none" spc="0" normalizeH="0" baseline="0" noProof="0" dirty="0">
              <a:ln>
                <a:noFill/>
              </a:ln>
              <a:solidFill>
                <a:prstClr val="black">
                  <a:lumMod val="50000"/>
                  <a:lumOff val="50000"/>
                </a:prstClr>
              </a:solidFill>
              <a:effectLst/>
              <a:uLnTx/>
              <a:uFillTx/>
              <a:latin typeface="Arial" pitchFamily="34" charset="0"/>
              <a:ea typeface="+mn-ea"/>
              <a:cs typeface="Arial" pitchFamily="34" charset="0"/>
            </a:endParaRPr>
          </a:p>
        </p:txBody>
      </p:sp>
      <p:pic>
        <p:nvPicPr>
          <p:cNvPr id="6" name="Picture 5"/>
          <p:cNvPicPr>
            <a:picLocks noChangeAspect="1"/>
          </p:cNvPicPr>
          <p:nvPr/>
        </p:nvPicPr>
        <p:blipFill>
          <a:blip r:embed="rId13"/>
          <a:stretch>
            <a:fillRect/>
          </a:stretch>
        </p:blipFill>
        <p:spPr>
          <a:xfrm>
            <a:off x="6292109" y="5288162"/>
            <a:ext cx="891772" cy="831577"/>
          </a:xfrm>
          <a:prstGeom prst="rect">
            <a:avLst/>
          </a:prstGeom>
        </p:spPr>
      </p:pic>
      <p:sp>
        <p:nvSpPr>
          <p:cNvPr id="90" name="Text Box 215"/>
          <p:cNvSpPr txBox="1">
            <a:spLocks noChangeArrowheads="1"/>
          </p:cNvSpPr>
          <p:nvPr/>
        </p:nvSpPr>
        <p:spPr bwMode="auto">
          <a:xfrm>
            <a:off x="6197202" y="6300315"/>
            <a:ext cx="991361" cy="295466"/>
          </a:xfrm>
          <a:prstGeom prst="rect">
            <a:avLst/>
          </a:prstGeom>
          <a:noFill/>
          <a:ln w="9525" algn="ctr">
            <a:noFill/>
            <a:miter lim="800000"/>
            <a:headEnd/>
            <a:tailEnd/>
          </a:ln>
        </p:spPr>
        <p:txBody>
          <a:bodyPr wrap="none" lIns="0" tIns="0" rIns="0" bIns="0" anchor="ctr" anchorCtr="1">
            <a:spAutoFit/>
          </a:bodyPr>
          <a:lstStyle/>
          <a:p>
            <a:pPr marL="0" marR="0" lvl="0" indent="0" algn="ctr" defTabSz="267462" rtl="0" eaLnBrk="1" fontAlgn="auto" latinLnBrk="0" hangingPunct="1">
              <a:lnSpc>
                <a:spcPct val="8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Wallops Island</a:t>
            </a:r>
          </a:p>
          <a:p>
            <a:pPr marL="0" marR="0" lvl="0" indent="0" algn="ctr" defTabSz="267462" rtl="0" eaLnBrk="1" fontAlgn="auto" latinLnBrk="0" hangingPunct="1">
              <a:lnSpc>
                <a:spcPct val="8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a:ea typeface="+mn-ea"/>
                <a:cs typeface="+mn-cs"/>
              </a:rPr>
              <a:t>Alternate T&amp;C</a:t>
            </a:r>
          </a:p>
        </p:txBody>
      </p:sp>
      <p:sp>
        <p:nvSpPr>
          <p:cNvPr id="91" name="Text Box 215">
            <a:extLst>
              <a:ext uri="{FF2B5EF4-FFF2-40B4-BE49-F238E27FC236}">
                <a16:creationId xmlns:a16="http://schemas.microsoft.com/office/drawing/2014/main" id="{9FD60A69-C774-974B-8C3A-9147E5C3CAFB}"/>
              </a:ext>
            </a:extLst>
          </p:cNvPr>
          <p:cNvSpPr txBox="1">
            <a:spLocks noChangeArrowheads="1"/>
          </p:cNvSpPr>
          <p:nvPr/>
        </p:nvSpPr>
        <p:spPr bwMode="auto">
          <a:xfrm>
            <a:off x="2586223" y="1767541"/>
            <a:ext cx="1075073" cy="492443"/>
          </a:xfrm>
          <a:prstGeom prst="rect">
            <a:avLst/>
          </a:prstGeom>
          <a:noFill/>
          <a:ln w="9525" algn="ctr">
            <a:noFill/>
            <a:miter lim="800000"/>
            <a:headEnd/>
            <a:tailEnd/>
          </a:ln>
        </p:spPr>
        <p:txBody>
          <a:bodyPr wrap="square" lIns="0" tIns="0" rIns="0" bIns="0" anchor="ctr" anchorCtr="1">
            <a:spAutoFit/>
          </a:bodyPr>
          <a:lstStyle/>
          <a:p>
            <a:pPr marL="0" marR="0" lvl="0" indent="0" algn="ctr" defTabSz="267462"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Alaska Fairbanks</a:t>
            </a:r>
          </a:p>
        </p:txBody>
      </p:sp>
      <p:sp>
        <p:nvSpPr>
          <p:cNvPr id="92" name="Rectangle 33"/>
          <p:cNvSpPr>
            <a:spLocks noChangeArrowheads="1"/>
          </p:cNvSpPr>
          <p:nvPr/>
        </p:nvSpPr>
        <p:spPr bwMode="auto">
          <a:xfrm>
            <a:off x="5689781" y="2227316"/>
            <a:ext cx="1537895" cy="246221"/>
          </a:xfrm>
          <a:prstGeom prst="rect">
            <a:avLst/>
          </a:prstGeom>
          <a:solidFill>
            <a:srgbClr val="00B050"/>
          </a:solidFill>
          <a:ln w="9525">
            <a:noFill/>
            <a:miter lim="800000"/>
            <a:headEnd/>
            <a:tailEnd/>
          </a:ln>
          <a:effectLst/>
        </p:spPr>
        <p:txBody>
          <a:bodyPr lIns="0" tIns="0" rIns="0" bIns="0" anchor="ctr">
            <a:spAutoFit/>
          </a:bodyPr>
          <a:lstStyle/>
          <a:p>
            <a:pPr marL="0" marR="0" lvl="0" indent="0" algn="ctr" defTabSz="267462"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Science  Data</a:t>
            </a:r>
          </a:p>
        </p:txBody>
      </p:sp>
      <p:sp>
        <p:nvSpPr>
          <p:cNvPr id="93" name="Rectangle 33"/>
          <p:cNvSpPr>
            <a:spLocks noChangeArrowheads="1"/>
          </p:cNvSpPr>
          <p:nvPr/>
        </p:nvSpPr>
        <p:spPr bwMode="auto">
          <a:xfrm flipH="1">
            <a:off x="3663419" y="1065982"/>
            <a:ext cx="1704969" cy="492443"/>
          </a:xfrm>
          <a:prstGeom prst="rect">
            <a:avLst/>
          </a:prstGeom>
          <a:solidFill>
            <a:srgbClr val="00B0F0"/>
          </a:solidFill>
          <a:ln w="9525">
            <a:noFill/>
            <a:miter lim="800000"/>
            <a:headEnd/>
            <a:tailEnd/>
          </a:ln>
          <a:effectLst/>
        </p:spPr>
        <p:txBody>
          <a:bodyPr wrap="square" lIns="0" tIns="0" rIns="0" bIns="0" anchor="ctr">
            <a:spAutoFit/>
          </a:bodyPr>
          <a:lstStyle/>
          <a:p>
            <a:pPr marL="0" marR="0" lvl="0" indent="0" algn="ctr" defTabSz="267462"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Command</a:t>
            </a:r>
            <a:r>
              <a:rPr kumimoji="0" lang="en-US" sz="1600" b="1"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&amp; Telemetry</a:t>
            </a:r>
          </a:p>
        </p:txBody>
      </p:sp>
      <p:sp>
        <p:nvSpPr>
          <p:cNvPr id="115" name="Rectangle 33"/>
          <p:cNvSpPr>
            <a:spLocks noChangeArrowheads="1"/>
          </p:cNvSpPr>
          <p:nvPr/>
        </p:nvSpPr>
        <p:spPr bwMode="auto">
          <a:xfrm>
            <a:off x="2941959" y="4316419"/>
            <a:ext cx="1006686" cy="492443"/>
          </a:xfrm>
          <a:prstGeom prst="rect">
            <a:avLst/>
          </a:prstGeom>
          <a:noFill/>
          <a:ln w="9525">
            <a:noFill/>
            <a:miter lim="800000"/>
            <a:headEnd/>
            <a:tailEnd/>
          </a:ln>
        </p:spPr>
        <p:txBody>
          <a:bodyPr wrap="none" lIns="0" tIns="0" rIns="0" bIns="0" anchor="ctr" anchorCtr="1">
            <a:spAutoFit/>
          </a:bodyPr>
          <a:lstStyle/>
          <a:p>
            <a:pPr marL="0" marR="0" lvl="0" indent="0" algn="ctr" defTabSz="267462" rtl="0" eaLnBrk="1" fontAlgn="auto" latinLnBrk="0" hangingPunct="1">
              <a:lnSpc>
                <a:spcPct val="100000"/>
              </a:lnSpc>
              <a:spcBef>
                <a:spcPct val="0"/>
              </a:spcBef>
              <a:spcAft>
                <a:spcPts val="60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Narrow" pitchFamily="34" charset="0"/>
                <a:ea typeface="+mn-ea"/>
                <a:cs typeface="Arial" charset="0"/>
              </a:rPr>
              <a:t>White Sands</a:t>
            </a:r>
            <a:br>
              <a:rPr kumimoji="0" lang="en-US" sz="1600" b="1" i="0" u="none" strike="noStrike" kern="0" cap="none" spc="0" normalizeH="0" baseline="0" noProof="0" dirty="0">
                <a:ln>
                  <a:noFill/>
                </a:ln>
                <a:solidFill>
                  <a:prstClr val="white"/>
                </a:solidFill>
                <a:effectLst/>
                <a:uLnTx/>
                <a:uFillTx/>
                <a:latin typeface="Arial Narrow" pitchFamily="34" charset="0"/>
                <a:ea typeface="+mn-ea"/>
                <a:cs typeface="Arial" charset="0"/>
              </a:rPr>
            </a:br>
            <a:r>
              <a:rPr kumimoji="0" lang="en-US" sz="1600" b="1" i="0" u="none" strike="noStrike" kern="0" cap="none" spc="0" normalizeH="0" baseline="0" noProof="0" dirty="0">
                <a:ln>
                  <a:noFill/>
                </a:ln>
                <a:solidFill>
                  <a:prstClr val="white"/>
                </a:solidFill>
                <a:effectLst/>
                <a:uLnTx/>
                <a:uFillTx/>
                <a:latin typeface="Arial Narrow" pitchFamily="34" charset="0"/>
                <a:ea typeface="+mn-ea"/>
                <a:cs typeface="Arial" charset="0"/>
              </a:rPr>
              <a:t>Complex</a:t>
            </a:r>
          </a:p>
        </p:txBody>
      </p:sp>
      <p:sp>
        <p:nvSpPr>
          <p:cNvPr id="116" name="Rectangle 33"/>
          <p:cNvSpPr>
            <a:spLocks noChangeArrowheads="1"/>
          </p:cNvSpPr>
          <p:nvPr/>
        </p:nvSpPr>
        <p:spPr bwMode="auto">
          <a:xfrm>
            <a:off x="10046506" y="4738306"/>
            <a:ext cx="721691" cy="153888"/>
          </a:xfrm>
          <a:prstGeom prst="rect">
            <a:avLst/>
          </a:prstGeom>
          <a:noFill/>
          <a:ln w="9525">
            <a:noFill/>
            <a:miter lim="800000"/>
            <a:headEnd/>
            <a:tailEnd/>
          </a:ln>
        </p:spPr>
        <p:txBody>
          <a:bodyPr wrap="square" lIns="0" tIns="0" rIns="0" bIns="0" anchor="ctr" anchorCtr="1">
            <a:spAutoFit/>
          </a:bodyPr>
          <a:lstStyle/>
          <a:p>
            <a:pPr marL="0" marR="0" lvl="0" indent="0" algn="ctr" defTabSz="267462" rtl="0" eaLnBrk="1" fontAlgn="auto" latinLnBrk="0" hangingPunct="1">
              <a:lnSpc>
                <a:spcPts val="1200"/>
              </a:lnSpc>
              <a:spcBef>
                <a:spcPct val="0"/>
              </a:spcBef>
              <a:spcAft>
                <a:spcPts val="0"/>
              </a:spcAft>
              <a:buClrTx/>
              <a:buSzTx/>
              <a:buFontTx/>
              <a:buNone/>
              <a:tabLst/>
              <a:defRPr/>
            </a:pPr>
            <a:r>
              <a:rPr lang="en-US" kern="0" dirty="0" smtClean="0">
                <a:solidFill>
                  <a:prstClr val="white"/>
                </a:solidFill>
                <a:latin typeface="Arial Narrow" pitchFamily="34" charset="0"/>
                <a:cs typeface="Arial" charset="0"/>
              </a:rPr>
              <a:t>CCAFS</a:t>
            </a:r>
            <a:endParaRPr kumimoji="0" lang="en-US" sz="1800" b="0" i="0" u="none" strike="noStrike" kern="0" cap="none" spc="0" normalizeH="0" baseline="0" noProof="0" dirty="0">
              <a:ln>
                <a:noFill/>
              </a:ln>
              <a:solidFill>
                <a:prstClr val="white"/>
              </a:solidFill>
              <a:effectLst/>
              <a:uLnTx/>
              <a:uFillTx/>
              <a:latin typeface="Arial Narrow" pitchFamily="34" charset="0"/>
              <a:ea typeface="+mn-ea"/>
              <a:cs typeface="Arial" charset="0"/>
            </a:endParaRPr>
          </a:p>
        </p:txBody>
      </p:sp>
    </p:spTree>
    <p:extLst>
      <p:ext uri="{BB962C8B-B14F-4D97-AF65-F5344CB8AC3E}">
        <p14:creationId xmlns:p14="http://schemas.microsoft.com/office/powerpoint/2010/main" val="301219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028 -0.08033 L 0.01028 -0.08033 C 0.01054 -0.08843 0.01054 -0.09653 0.01119 -0.10463 C 0.01119 -0.10463 0.01341 -0.11667 0.01393 -0.11899 C 0.01393 -0.11899 0.01575 -0.12871 0.01575 -0.12871 L 0.02109 -0.14306 C 0.02174 -0.14468 0.02213 -0.14653 0.02291 -0.14792 C 0.02526 -0.15209 0.02812 -0.15649 0.02929 -0.16227 C 0.0306 -0.16968 0.02994 -0.16551 0.03099 -0.17524 C 0.03086 -0.17963 0.03099 -0.19144 0.02929 -0.19769 C 0.02877 -0.19931 0.02799 -0.20093 0.02747 -0.20255 C 0.0263 -0.20857 0.02604 -0.21135 0.02291 -0.2169 C 0.0181 -0.2257 0.0181 -0.22454 0.01484 -0.23311 C 0.01028 -0.24445 0.01172 -0.24005 0.00937 -0.25232 L 0.00846 -0.25718 C 0.00859 -0.2632 0.00586 -0.28774 0.01119 -0.29723 C 0.01198 -0.29862 0.01302 -0.29931 0.01393 -0.30047 C 0.01575 -0.30348 0.01718 -0.30764 0.01927 -0.31019 L 0.02474 -0.31644 L 0.02747 -0.31968 C 0.02799 -0.3213 0.02851 -0.32315 0.02929 -0.32454 C 0.03007 -0.32639 0.03125 -0.32755 0.0319 -0.3294 C 0.03242 -0.33079 0.03242 -0.33264 0.03281 -0.33426 C 0.03333 -0.33588 0.03411 -0.3375 0.03463 -0.33912 C 0.03685 -0.3544 0.03593 -0.34561 0.03463 -0.37431 C 0.03424 -0.38287 0.03385 -0.38473 0.03281 -0.39213 C 0.0332 -0.40649 0.03294 -0.42107 0.03372 -0.43542 C 0.03385 -0.4375 0.03763 -0.44422 0.03828 -0.44514 C 0.03906 -0.44607 0.0401 -0.44584 0.04101 -0.44653 C 0.04284 -0.44862 0.04466 -0.45093 0.04635 -0.45301 C 0.04726 -0.45417 0.04804 -0.45556 0.04909 -0.45625 L 0.05182 -0.45787 C 0.05273 -0.45949 0.05351 -0.46135 0.05455 -0.46274 C 0.05534 -0.46389 0.05703 -0.46412 0.05729 -0.46598 C 0.05768 -0.46968 0.05664 -0.47338 0.05638 -0.47709 C 0.05521 -0.48889 0.05599 -0.48125 0.05455 -0.49005 C 0.05182 -0.50695 0.05612 -0.48311 0.05182 -0.50602 C 0.05156 -0.50764 0.05143 -0.50949 0.05091 -0.51088 C 0.04974 -0.51412 0.04882 -0.51783 0.04726 -0.52061 C 0.04635 -0.52223 0.04531 -0.52338 0.04466 -0.52524 C 0.04049 -0.53565 0.04544 -0.52871 0.0401 -0.53496 C 0.0358 -0.54653 0.03802 -0.5419 0.03372 -0.54954 C 0.03138 -0.56644 0.03177 -0.56135 0.03372 -0.59283 C 0.03385 -0.59468 0.03502 -0.59584 0.03554 -0.59769 C 0.03619 -0.59977 0.03646 -0.60209 0.03737 -0.60394 C 0.03802 -0.60556 0.03919 -0.60602 0.0401 -0.60718 C 0.04101 -0.60857 0.04192 -0.61019 0.04284 -0.61181 C 0.0431 -0.61343 0.0431 -0.61528 0.04375 -0.61667 C 0.04531 -0.62014 0.04909 -0.62639 0.04909 -0.62639 C 0.05143 -0.63843 0.04804 -0.62385 0.05273 -0.63426 C 0.05325 -0.63565 0.05312 -0.63774 0.05364 -0.63912 C 0.05429 -0.64098 0.05547 -0.64237 0.05638 -0.64399 C 0.05859 -0.65602 0.05534 -0.64167 0.05989 -0.65209 C 0.06054 -0.65324 0.06041 -0.65533 0.0608 -0.65672 C 0.06211 -0.66135 0.06341 -0.66297 0.06536 -0.66644 C 0.06601 -0.66968 0.06614 -0.67315 0.06718 -0.67616 C 0.06836 -0.6794 0.07005 -0.68195 0.07083 -0.68565 C 0.072 -0.69237 0.07122 -0.68912 0.07343 -0.69537 C 0.07382 -0.69699 0.07396 -0.69862 0.07435 -0.70024 C 0.0776 -0.71181 0.07487 -0.69723 0.07799 -0.71135 C 0.07877 -0.71459 0.07916 -0.71783 0.07981 -0.72107 C 0.08007 -0.72269 0.08021 -0.72454 0.08073 -0.72593 C 0.08138 -0.72755 0.08203 -0.72894 0.08255 -0.73079 C 0.08333 -0.7338 0.08333 -0.7375 0.08437 -0.74028 C 0.08945 -0.75417 0.08333 -0.73658 0.08698 -0.75 C 0.08919 -0.75764 0.0888 -0.75186 0.0888 -0.75811 L 0.0888 -0.75811 " pathEditMode="relative" ptsTypes="AAAAAAAAAAAAAAAAAAAAAAAAAAAAAAAAAAAAAAAAAAAAAAAAAAAAAAAAAAAAAAAAAAA">
                                      <p:cBhvr>
                                        <p:cTn id="6" dur="2000" fill="hold"/>
                                        <p:tgtEl>
                                          <p:spTgt spid="8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7550</TotalTime>
  <Words>595</Words>
  <Application>Microsoft Office PowerPoint</Application>
  <PresentationFormat>Widescreen</PresentationFormat>
  <Paragraphs>165</Paragraphs>
  <Slides>5</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Arial Narrow</vt:lpstr>
      <vt:lpstr>Calibri</vt:lpstr>
      <vt:lpstr>Tahoma</vt:lpstr>
      <vt:lpstr>2_Office Theme</vt:lpstr>
      <vt:lpstr>Pace Project Manager andrÉ Dress</vt:lpstr>
      <vt:lpstr>Plankton, Aerosol, Cloud, ocean Ecosystem (PACE)</vt:lpstr>
      <vt:lpstr>PACE Mission Phases (Past and Future)</vt:lpstr>
      <vt:lpstr>PACE Project Organization Chart</vt:lpstr>
      <vt:lpstr>Mission Architecture</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PACE Mission System Requirements Review Tuesday January 24, 2017</dc:title>
  <dc:creator>Mcintyre, Kathleen H. (GSFC-4270)</dc:creator>
  <cp:lastModifiedBy>Heidi Dierssen</cp:lastModifiedBy>
  <cp:revision>575</cp:revision>
  <cp:lastPrinted>2019-05-03T17:25:59Z</cp:lastPrinted>
  <dcterms:created xsi:type="dcterms:W3CDTF">2018-11-16T21:26:34Z</dcterms:created>
  <dcterms:modified xsi:type="dcterms:W3CDTF">2020-06-03T18:37:15Z</dcterms:modified>
</cp:coreProperties>
</file>