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1" r:id="rId5"/>
  </p:sldMasterIdLst>
  <p:notesMasterIdLst>
    <p:notesMasterId r:id="rId32"/>
  </p:notesMasterIdLst>
  <p:sldIdLst>
    <p:sldId id="508" r:id="rId6"/>
    <p:sldId id="507" r:id="rId7"/>
    <p:sldId id="494" r:id="rId8"/>
    <p:sldId id="282" r:id="rId9"/>
    <p:sldId id="283" r:id="rId10"/>
    <p:sldId id="337" r:id="rId11"/>
    <p:sldId id="286" r:id="rId12"/>
    <p:sldId id="287" r:id="rId13"/>
    <p:sldId id="288" r:id="rId14"/>
    <p:sldId id="336" r:id="rId15"/>
    <p:sldId id="299" r:id="rId16"/>
    <p:sldId id="498" r:id="rId17"/>
    <p:sldId id="339" r:id="rId18"/>
    <p:sldId id="340" r:id="rId19"/>
    <p:sldId id="422" r:id="rId20"/>
    <p:sldId id="505" r:id="rId21"/>
    <p:sldId id="499" r:id="rId22"/>
    <p:sldId id="506" r:id="rId23"/>
    <p:sldId id="504" r:id="rId24"/>
    <p:sldId id="502" r:id="rId25"/>
    <p:sldId id="500" r:id="rId26"/>
    <p:sldId id="503" r:id="rId27"/>
    <p:sldId id="501" r:id="rId28"/>
    <p:sldId id="496" r:id="rId29"/>
    <p:sldId id="497" r:id="rId30"/>
    <p:sldId id="334"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A8F"/>
    <a:srgbClr val="FFD5D5"/>
    <a:srgbClr val="FDEBD7"/>
    <a:srgbClr val="E9EED6"/>
    <a:srgbClr val="ADABFF"/>
    <a:srgbClr val="CEB1F9"/>
    <a:srgbClr val="8F8E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97" autoAdjust="0"/>
    <p:restoredTop sz="94660"/>
  </p:normalViewPr>
  <p:slideViewPr>
    <p:cSldViewPr snapToGrid="0">
      <p:cViewPr varScale="1">
        <p:scale>
          <a:sx n="67" d="100"/>
          <a:sy n="67" d="100"/>
        </p:scale>
        <p:origin x="141"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2BF222-8E73-4642-B461-FC9FAA5D2F32}" type="datetimeFigureOut">
              <a:rPr lang="en-US" smtClean="0"/>
              <a:t>6/2/2020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A173C-B0E8-4E3C-87B7-C4B40D9C2B49}" type="slidenum">
              <a:rPr lang="en-US" smtClean="0"/>
              <a:t>‹#›</a:t>
            </a:fld>
            <a:endParaRPr lang="en-US"/>
          </a:p>
        </p:txBody>
      </p:sp>
    </p:spTree>
    <p:extLst>
      <p:ext uri="{BB962C8B-B14F-4D97-AF65-F5344CB8AC3E}">
        <p14:creationId xmlns:p14="http://schemas.microsoft.com/office/powerpoint/2010/main" val="3017638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OCI overview part 1 – general characteristics</a:t>
            </a:r>
          </a:p>
        </p:txBody>
      </p:sp>
      <p:sp>
        <p:nvSpPr>
          <p:cNvPr id="4" name="Slide Number Placeholder 3"/>
          <p:cNvSpPr>
            <a:spLocks noGrp="1"/>
          </p:cNvSpPr>
          <p:nvPr>
            <p:ph type="sldNum" sz="quarter" idx="5"/>
          </p:nvPr>
        </p:nvSpPr>
        <p:spPr/>
        <p:txBody>
          <a:bodyPr/>
          <a:lstStyle/>
          <a:p>
            <a:fld id="{E4BBAAB8-FEA1-5544-B089-38C2ECC7461B}" type="slidenum">
              <a:rPr lang="en-US" smtClean="0"/>
              <a:t>2</a:t>
            </a:fld>
            <a:endParaRPr lang="en-US"/>
          </a:p>
        </p:txBody>
      </p:sp>
    </p:spTree>
    <p:extLst>
      <p:ext uri="{BB962C8B-B14F-4D97-AF65-F5344CB8AC3E}">
        <p14:creationId xmlns:p14="http://schemas.microsoft.com/office/powerpoint/2010/main" val="1039927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A173C-B0E8-4E3C-87B7-C4B40D9C2B49}" type="slidenum">
              <a:rPr lang="en-US" smtClean="0"/>
              <a:t>4</a:t>
            </a:fld>
            <a:endParaRPr lang="en-US"/>
          </a:p>
        </p:txBody>
      </p:sp>
    </p:spTree>
    <p:extLst>
      <p:ext uri="{BB962C8B-B14F-4D97-AF65-F5344CB8AC3E}">
        <p14:creationId xmlns:p14="http://schemas.microsoft.com/office/powerpoint/2010/main" val="1931489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3A5A1-748A-4F5F-8D53-2A1A484CCD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36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A2C7EB-5B8A-4C87-B5AB-CA2F344DCEA1}" type="slidenum">
              <a:rPr lang="en-US" smtClean="0"/>
              <a:t>6</a:t>
            </a:fld>
            <a:endParaRPr lang="en-US"/>
          </a:p>
        </p:txBody>
      </p:sp>
    </p:spTree>
    <p:extLst>
      <p:ext uri="{BB962C8B-B14F-4D97-AF65-F5344CB8AC3E}">
        <p14:creationId xmlns:p14="http://schemas.microsoft.com/office/powerpoint/2010/main" val="1983100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5A173C-B0E8-4E3C-87B7-C4B40D9C2B49}" type="slidenum">
              <a:rPr lang="en-US" smtClean="0"/>
              <a:t>9</a:t>
            </a:fld>
            <a:endParaRPr lang="en-US"/>
          </a:p>
        </p:txBody>
      </p:sp>
    </p:spTree>
    <p:extLst>
      <p:ext uri="{BB962C8B-B14F-4D97-AF65-F5344CB8AC3E}">
        <p14:creationId xmlns:p14="http://schemas.microsoft.com/office/powerpoint/2010/main" val="3670371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23BB45-9B14-6E46-9445-B030845C520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49834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23BB45-9B14-6E46-9445-B030845C520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255817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0"/>
            <a:ext cx="12192000" cy="685676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26149" y="46167"/>
            <a:ext cx="865852" cy="554873"/>
          </a:xfrm>
          <a:prstGeom prst="rect">
            <a:avLst/>
          </a:prstGeom>
        </p:spPr>
      </p:pic>
    </p:spTree>
    <p:extLst>
      <p:ext uri="{BB962C8B-B14F-4D97-AF65-F5344CB8AC3E}">
        <p14:creationId xmlns:p14="http://schemas.microsoft.com/office/powerpoint/2010/main" val="2675434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2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65000"/>
                    <a:lumOff val="3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Line 5"/>
          <p:cNvSpPr>
            <a:spLocks noChangeShapeType="1"/>
          </p:cNvSpPr>
          <p:nvPr userDrawn="1"/>
        </p:nvSpPr>
        <p:spPr bwMode="auto">
          <a:xfrm>
            <a:off x="1219201" y="777875"/>
            <a:ext cx="10155767" cy="0"/>
          </a:xfrm>
          <a:prstGeom prst="line">
            <a:avLst/>
          </a:prstGeom>
          <a:noFill/>
          <a:ln w="38100">
            <a:solidFill>
              <a:srgbClr val="A1A4A3"/>
            </a:solidFill>
            <a:round/>
            <a:headEnd/>
            <a:tailEnd/>
          </a:ln>
        </p:spPr>
        <p:txBody>
          <a:bodyPr wrap="none" anchor="ctr"/>
          <a:lstStyle/>
          <a:p>
            <a:endParaRPr lang="en-US" sz="1800" dirty="0"/>
          </a:p>
        </p:txBody>
      </p:sp>
      <p:sp>
        <p:nvSpPr>
          <p:cNvPr id="11" name="Date Placeholder 1"/>
          <p:cNvSpPr>
            <a:spLocks noGrp="1"/>
          </p:cNvSpPr>
          <p:nvPr>
            <p:ph type="dt" sz="half" idx="10"/>
          </p:nvPr>
        </p:nvSpPr>
        <p:spPr>
          <a:xfrm>
            <a:off x="609600" y="6584950"/>
            <a:ext cx="2844800" cy="196850"/>
          </a:xfrm>
          <a:prstGeom prst="rect">
            <a:avLst/>
          </a:prstGeom>
        </p:spPr>
        <p:txBody>
          <a:bodyPr/>
          <a:lstStyle/>
          <a:p>
            <a:r>
              <a:rPr lang="en-US" smtClean="0"/>
              <a:t>Feb. 24-28, 2020</a:t>
            </a:r>
            <a:endParaRPr lang="en-US" dirty="0"/>
          </a:p>
        </p:txBody>
      </p:sp>
      <p:sp>
        <p:nvSpPr>
          <p:cNvPr id="12" name="Slide Number Placeholder 3"/>
          <p:cNvSpPr>
            <a:spLocks noGrp="1"/>
          </p:cNvSpPr>
          <p:nvPr>
            <p:ph type="sldNum" sz="quarter" idx="12"/>
          </p:nvPr>
        </p:nvSpPr>
        <p:spPr>
          <a:xfrm>
            <a:off x="9042400" y="6569076"/>
            <a:ext cx="2844800" cy="212725"/>
          </a:xfrm>
        </p:spPr>
        <p:txBody>
          <a:bodyPr/>
          <a:lstStyle/>
          <a:p>
            <a:fld id="{B0D1B106-9B78-43E7-9216-5A30474DFCE2}" type="slidenum">
              <a:rPr lang="en-US" smtClean="0"/>
              <a:pPr/>
              <a:t>‹#›</a:t>
            </a:fld>
            <a:endParaRPr lang="en-US" dirty="0"/>
          </a:p>
        </p:txBody>
      </p:sp>
      <p:sp>
        <p:nvSpPr>
          <p:cNvPr id="13"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PACE Mission Critical Design Review</a:t>
            </a:r>
            <a:endParaRPr lang="en-US" dirty="0"/>
          </a:p>
        </p:txBody>
      </p:sp>
    </p:spTree>
    <p:extLst>
      <p:ext uri="{BB962C8B-B14F-4D97-AF65-F5344CB8AC3E}">
        <p14:creationId xmlns:p14="http://schemas.microsoft.com/office/powerpoint/2010/main" val="1321636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533400"/>
          </a:xfrm>
        </p:spPr>
        <p:txBody>
          <a:bodyPr>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609600" y="1084021"/>
            <a:ext cx="10972800" cy="4525963"/>
          </a:xfrm>
        </p:spPr>
        <p:txBody>
          <a:bodyPr>
            <a:normAutofit/>
          </a:bodyPr>
          <a:lstStyle>
            <a:lvl1pPr>
              <a:defRPr sz="2800">
                <a:solidFill>
                  <a:schemeClr val="tx1"/>
                </a:solidFill>
                <a:latin typeface="Arial" pitchFamily="34" charset="0"/>
                <a:cs typeface="Arial" pitchFamily="34" charset="0"/>
              </a:defRPr>
            </a:lvl1pPr>
            <a:lvl2pPr>
              <a:defRPr sz="2400">
                <a:solidFill>
                  <a:schemeClr val="tx1"/>
                </a:solidFill>
                <a:latin typeface="Arial" pitchFamily="34" charset="0"/>
                <a:cs typeface="Arial" pitchFamily="34" charset="0"/>
              </a:defRPr>
            </a:lvl2pPr>
            <a:lvl3pPr>
              <a:defRPr sz="2000">
                <a:solidFill>
                  <a:schemeClr val="tx1"/>
                </a:solidFill>
                <a:latin typeface="Arial" pitchFamily="34" charset="0"/>
                <a:cs typeface="Arial" pitchFamily="34" charset="0"/>
              </a:defRPr>
            </a:lvl3pPr>
            <a:lvl4pPr>
              <a:defRPr sz="1800">
                <a:solidFill>
                  <a:schemeClr val="tx1"/>
                </a:solidFill>
                <a:latin typeface="Arial" pitchFamily="34" charset="0"/>
                <a:cs typeface="Arial" pitchFamily="34" charset="0"/>
              </a:defRPr>
            </a:lvl4pPr>
            <a:lvl5pPr>
              <a:defRPr sz="1800">
                <a:solidFill>
                  <a:schemeClr val="tx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Line 5"/>
          <p:cNvSpPr>
            <a:spLocks noChangeShapeType="1"/>
          </p:cNvSpPr>
          <p:nvPr userDrawn="1"/>
        </p:nvSpPr>
        <p:spPr bwMode="auto">
          <a:xfrm>
            <a:off x="1219201" y="777875"/>
            <a:ext cx="10155767" cy="0"/>
          </a:xfrm>
          <a:prstGeom prst="line">
            <a:avLst/>
          </a:prstGeom>
          <a:noFill/>
          <a:ln w="38100">
            <a:solidFill>
              <a:srgbClr val="A1A4A3"/>
            </a:solidFill>
            <a:round/>
            <a:headEnd/>
            <a:tailEnd/>
          </a:ln>
        </p:spPr>
        <p:txBody>
          <a:bodyPr wrap="none" anchor="ctr"/>
          <a:lstStyle/>
          <a:p>
            <a:endParaRPr lang="en-US" sz="1800" dirty="0"/>
          </a:p>
        </p:txBody>
      </p:sp>
      <p:sp>
        <p:nvSpPr>
          <p:cNvPr id="11" name="Date Placeholder 1"/>
          <p:cNvSpPr>
            <a:spLocks noGrp="1"/>
          </p:cNvSpPr>
          <p:nvPr>
            <p:ph type="dt" sz="half" idx="10"/>
          </p:nvPr>
        </p:nvSpPr>
        <p:spPr>
          <a:xfrm>
            <a:off x="609600" y="6584950"/>
            <a:ext cx="2844800" cy="196850"/>
          </a:xfrm>
          <a:prstGeom prst="rect">
            <a:avLst/>
          </a:prstGeom>
        </p:spPr>
        <p:txBody>
          <a:bodyPr/>
          <a:lstStyle/>
          <a:p>
            <a:r>
              <a:rPr lang="en-US" smtClean="0"/>
              <a:t>Feb. 24-28, 2020</a:t>
            </a:r>
            <a:endParaRPr lang="en-US" dirty="0"/>
          </a:p>
        </p:txBody>
      </p:sp>
      <p:sp>
        <p:nvSpPr>
          <p:cNvPr id="12" name="Slide Number Placeholder 3"/>
          <p:cNvSpPr>
            <a:spLocks noGrp="1"/>
          </p:cNvSpPr>
          <p:nvPr>
            <p:ph type="sldNum" sz="quarter" idx="12"/>
          </p:nvPr>
        </p:nvSpPr>
        <p:spPr>
          <a:xfrm>
            <a:off x="9042400" y="6569076"/>
            <a:ext cx="2844800" cy="212725"/>
          </a:xfrm>
        </p:spPr>
        <p:txBody>
          <a:bodyPr/>
          <a:lstStyle/>
          <a:p>
            <a:fld id="{B0D1B106-9B78-43E7-9216-5A30474DFCE2}" type="slidenum">
              <a:rPr lang="en-US" smtClean="0"/>
              <a:pPr/>
              <a:t>‹#›</a:t>
            </a:fld>
            <a:endParaRPr lang="en-US" dirty="0"/>
          </a:p>
        </p:txBody>
      </p:sp>
      <p:sp>
        <p:nvSpPr>
          <p:cNvPr id="13"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PACE Mission Critical Design Review</a:t>
            </a:r>
            <a:endParaRPr lang="en-US" dirty="0"/>
          </a:p>
        </p:txBody>
      </p:sp>
    </p:spTree>
    <p:extLst>
      <p:ext uri="{BB962C8B-B14F-4D97-AF65-F5344CB8AC3E}">
        <p14:creationId xmlns:p14="http://schemas.microsoft.com/office/powerpoint/2010/main" val="222934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91606" y="274638"/>
            <a:ext cx="9808789" cy="430918"/>
          </a:xfrm>
          <a:prstGeom prst="rect">
            <a:avLst/>
          </a:prstGeom>
        </p:spPr>
        <p:txBody>
          <a:bodyPr>
            <a:normAutofit/>
          </a:bodyPr>
          <a:lstStyle>
            <a:lvl1pPr>
              <a:defRPr sz="2000" b="1">
                <a:latin typeface="Helvetica"/>
                <a:cs typeface="Helvetica"/>
              </a:defRPr>
            </a:lvl1pPr>
          </a:lstStyle>
          <a:p>
            <a:r>
              <a:rPr lang="en-US"/>
              <a:t>Click to edit Master title style</a:t>
            </a:r>
          </a:p>
        </p:txBody>
      </p:sp>
      <p:sp>
        <p:nvSpPr>
          <p:cNvPr id="3" name="Content Placeholder 2"/>
          <p:cNvSpPr>
            <a:spLocks noGrp="1"/>
          </p:cNvSpPr>
          <p:nvPr>
            <p:ph sz="half" idx="1"/>
          </p:nvPr>
        </p:nvSpPr>
        <p:spPr>
          <a:xfrm>
            <a:off x="914400" y="884975"/>
            <a:ext cx="5080000" cy="5061185"/>
          </a:xfrm>
        </p:spPr>
        <p:txBody>
          <a:bodyPr/>
          <a:lstStyle>
            <a:lvl1pPr>
              <a:defRPr sz="18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04469" y="884975"/>
            <a:ext cx="5080000" cy="5061185"/>
          </a:xfrm>
        </p:spPr>
        <p:txBody>
          <a:bodyPr/>
          <a:lstStyle>
            <a:lvl1pPr>
              <a:defRPr sz="18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5"/>
          <p:cNvSpPr>
            <a:spLocks noChangeShapeType="1"/>
          </p:cNvSpPr>
          <p:nvPr userDrawn="1"/>
        </p:nvSpPr>
        <p:spPr bwMode="auto">
          <a:xfrm>
            <a:off x="1219201" y="777875"/>
            <a:ext cx="10155767" cy="0"/>
          </a:xfrm>
          <a:prstGeom prst="line">
            <a:avLst/>
          </a:prstGeom>
          <a:noFill/>
          <a:ln w="38100">
            <a:solidFill>
              <a:srgbClr val="A1A4A3"/>
            </a:solidFill>
            <a:round/>
            <a:headEnd/>
            <a:tailEnd/>
          </a:ln>
        </p:spPr>
        <p:txBody>
          <a:bodyPr wrap="none" anchor="ctr"/>
          <a:lstStyle/>
          <a:p>
            <a:endParaRPr lang="en-US" sz="1800" dirty="0"/>
          </a:p>
        </p:txBody>
      </p:sp>
      <p:sp>
        <p:nvSpPr>
          <p:cNvPr id="19"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800" dirty="0"/>
          </a:p>
        </p:txBody>
      </p:sp>
      <p:sp>
        <p:nvSpPr>
          <p:cNvPr id="11" name="Date Placeholder 1"/>
          <p:cNvSpPr>
            <a:spLocks noGrp="1"/>
          </p:cNvSpPr>
          <p:nvPr>
            <p:ph type="dt" sz="half" idx="10"/>
          </p:nvPr>
        </p:nvSpPr>
        <p:spPr>
          <a:xfrm>
            <a:off x="609600" y="6584950"/>
            <a:ext cx="2844800" cy="196850"/>
          </a:xfrm>
          <a:prstGeom prst="rect">
            <a:avLst/>
          </a:prstGeom>
        </p:spPr>
        <p:txBody>
          <a:bodyPr/>
          <a:lstStyle/>
          <a:p>
            <a:r>
              <a:rPr lang="en-US" smtClean="0"/>
              <a:t>Feb. 24-28, 2020</a:t>
            </a:r>
            <a:endParaRPr lang="en-US" dirty="0"/>
          </a:p>
        </p:txBody>
      </p:sp>
      <p:sp>
        <p:nvSpPr>
          <p:cNvPr id="12" name="Slide Number Placeholder 3"/>
          <p:cNvSpPr>
            <a:spLocks noGrp="1"/>
          </p:cNvSpPr>
          <p:nvPr>
            <p:ph type="sldNum" sz="quarter" idx="12"/>
          </p:nvPr>
        </p:nvSpPr>
        <p:spPr>
          <a:xfrm>
            <a:off x="9042400" y="6569076"/>
            <a:ext cx="2844800" cy="212725"/>
          </a:xfrm>
        </p:spPr>
        <p:txBody>
          <a:bodyPr/>
          <a:lstStyle/>
          <a:p>
            <a:fld id="{B0D1B106-9B78-43E7-9216-5A30474DFCE2}" type="slidenum">
              <a:rPr lang="en-US" smtClean="0"/>
              <a:pPr/>
              <a:t>‹#›</a:t>
            </a:fld>
            <a:endParaRPr lang="en-US" dirty="0"/>
          </a:p>
        </p:txBody>
      </p:sp>
      <p:sp>
        <p:nvSpPr>
          <p:cNvPr id="13"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PACE Mission Critical Design Review</a:t>
            </a:r>
            <a:endParaRPr lang="en-US" dirty="0"/>
          </a:p>
        </p:txBody>
      </p:sp>
    </p:spTree>
    <p:extLst>
      <p:ext uri="{BB962C8B-B14F-4D97-AF65-F5344CB8AC3E}">
        <p14:creationId xmlns:p14="http://schemas.microsoft.com/office/powerpoint/2010/main" val="356748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8" name="Line 5"/>
          <p:cNvSpPr>
            <a:spLocks noChangeShapeType="1"/>
          </p:cNvSpPr>
          <p:nvPr userDrawn="1"/>
        </p:nvSpPr>
        <p:spPr bwMode="auto">
          <a:xfrm>
            <a:off x="1219201" y="777875"/>
            <a:ext cx="10155767" cy="0"/>
          </a:xfrm>
          <a:prstGeom prst="line">
            <a:avLst/>
          </a:prstGeom>
          <a:noFill/>
          <a:ln w="38100">
            <a:solidFill>
              <a:srgbClr val="A1A4A3"/>
            </a:solidFill>
            <a:round/>
            <a:headEnd/>
            <a:tailEnd/>
          </a:ln>
        </p:spPr>
        <p:txBody>
          <a:bodyPr wrap="none" anchor="ctr"/>
          <a:lstStyle/>
          <a:p>
            <a:endParaRPr lang="en-US" sz="1800" dirty="0"/>
          </a:p>
        </p:txBody>
      </p:sp>
      <p:sp>
        <p:nvSpPr>
          <p:cNvPr id="10" name="Date Placeholder 1"/>
          <p:cNvSpPr>
            <a:spLocks noGrp="1"/>
          </p:cNvSpPr>
          <p:nvPr>
            <p:ph type="dt" sz="half" idx="10"/>
          </p:nvPr>
        </p:nvSpPr>
        <p:spPr>
          <a:xfrm>
            <a:off x="609600" y="6584950"/>
            <a:ext cx="2844800" cy="196850"/>
          </a:xfrm>
          <a:prstGeom prst="rect">
            <a:avLst/>
          </a:prstGeom>
        </p:spPr>
        <p:txBody>
          <a:bodyPr/>
          <a:lstStyle/>
          <a:p>
            <a:r>
              <a:rPr lang="en-US" smtClean="0"/>
              <a:t>Feb. 24-28, 2020</a:t>
            </a:r>
            <a:endParaRPr lang="en-US" dirty="0"/>
          </a:p>
        </p:txBody>
      </p:sp>
      <p:sp>
        <p:nvSpPr>
          <p:cNvPr id="11" name="Slide Number Placeholder 3"/>
          <p:cNvSpPr>
            <a:spLocks noGrp="1"/>
          </p:cNvSpPr>
          <p:nvPr>
            <p:ph type="sldNum" sz="quarter" idx="12"/>
          </p:nvPr>
        </p:nvSpPr>
        <p:spPr>
          <a:xfrm>
            <a:off x="9042400" y="6569076"/>
            <a:ext cx="2844800" cy="212725"/>
          </a:xfrm>
        </p:spPr>
        <p:txBody>
          <a:bodyPr/>
          <a:lstStyle/>
          <a:p>
            <a:fld id="{B0D1B106-9B78-43E7-9216-5A30474DFCE2}" type="slidenum">
              <a:rPr lang="en-US" smtClean="0"/>
              <a:pPr/>
              <a:t>‹#›</a:t>
            </a:fld>
            <a:endParaRPr lang="en-US" dirty="0"/>
          </a:p>
        </p:txBody>
      </p:sp>
      <p:sp>
        <p:nvSpPr>
          <p:cNvPr id="12"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PACE Mission Critical Design Review</a:t>
            </a:r>
            <a:endParaRPr lang="en-US" dirty="0"/>
          </a:p>
        </p:txBody>
      </p:sp>
    </p:spTree>
    <p:extLst>
      <p:ext uri="{BB962C8B-B14F-4D97-AF65-F5344CB8AC3E}">
        <p14:creationId xmlns:p14="http://schemas.microsoft.com/office/powerpoint/2010/main" val="133707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1"/>
          <p:cNvSpPr>
            <a:spLocks noGrp="1"/>
          </p:cNvSpPr>
          <p:nvPr>
            <p:ph type="dt" sz="half" idx="10"/>
          </p:nvPr>
        </p:nvSpPr>
        <p:spPr>
          <a:xfrm>
            <a:off x="609600" y="6584950"/>
            <a:ext cx="2844800" cy="196850"/>
          </a:xfrm>
          <a:prstGeom prst="rect">
            <a:avLst/>
          </a:prstGeom>
        </p:spPr>
        <p:txBody>
          <a:bodyPr/>
          <a:lstStyle/>
          <a:p>
            <a:r>
              <a:rPr lang="en-US" smtClean="0"/>
              <a:t>Feb. 24-28, 2020</a:t>
            </a:r>
            <a:endParaRPr lang="en-US" dirty="0"/>
          </a:p>
        </p:txBody>
      </p:sp>
      <p:sp>
        <p:nvSpPr>
          <p:cNvPr id="7" name="Slide Number Placeholder 3"/>
          <p:cNvSpPr>
            <a:spLocks noGrp="1"/>
          </p:cNvSpPr>
          <p:nvPr>
            <p:ph type="sldNum" sz="quarter" idx="12"/>
          </p:nvPr>
        </p:nvSpPr>
        <p:spPr>
          <a:xfrm>
            <a:off x="9042400" y="6569076"/>
            <a:ext cx="2844800" cy="212725"/>
          </a:xfrm>
        </p:spPr>
        <p:txBody>
          <a:bodyPr/>
          <a:lstStyle/>
          <a:p>
            <a:fld id="{B0D1B106-9B78-43E7-9216-5A30474DFCE2}" type="slidenum">
              <a:rPr lang="en-US" smtClean="0"/>
              <a:pPr/>
              <a:t>‹#›</a:t>
            </a:fld>
            <a:endParaRPr lang="en-US" dirty="0"/>
          </a:p>
        </p:txBody>
      </p:sp>
      <p:sp>
        <p:nvSpPr>
          <p:cNvPr id="8"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PACE Mission Critical Design Review</a:t>
            </a:r>
            <a:endParaRPr lang="en-US" dirty="0"/>
          </a:p>
        </p:txBody>
      </p:sp>
    </p:spTree>
    <p:extLst>
      <p:ext uri="{BB962C8B-B14F-4D97-AF65-F5344CB8AC3E}">
        <p14:creationId xmlns:p14="http://schemas.microsoft.com/office/powerpoint/2010/main" val="399767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2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lumMod val="65000"/>
                    <a:lumOff val="3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Line 5"/>
          <p:cNvSpPr>
            <a:spLocks noChangeShapeType="1"/>
          </p:cNvSpPr>
          <p:nvPr userDrawn="1"/>
        </p:nvSpPr>
        <p:spPr bwMode="auto">
          <a:xfrm>
            <a:off x="1219201" y="777875"/>
            <a:ext cx="10155767" cy="0"/>
          </a:xfrm>
          <a:prstGeom prst="line">
            <a:avLst/>
          </a:prstGeom>
          <a:noFill/>
          <a:ln w="38100">
            <a:solidFill>
              <a:srgbClr val="A1A4A3"/>
            </a:solidFill>
            <a:round/>
            <a:headEnd/>
            <a:tailEnd/>
          </a:ln>
        </p:spPr>
        <p:txBody>
          <a:bodyPr wrap="none" anchor="ctr"/>
          <a:lstStyle/>
          <a:p>
            <a:endParaRPr lang="en-US" sz="1800" dirty="0"/>
          </a:p>
        </p:txBody>
      </p:sp>
      <p:sp>
        <p:nvSpPr>
          <p:cNvPr id="11" name="Date Placeholder 1"/>
          <p:cNvSpPr>
            <a:spLocks noGrp="1"/>
          </p:cNvSpPr>
          <p:nvPr>
            <p:ph type="dt" sz="half" idx="10"/>
          </p:nvPr>
        </p:nvSpPr>
        <p:spPr>
          <a:xfrm>
            <a:off x="609600" y="6584950"/>
            <a:ext cx="2844800" cy="196850"/>
          </a:xfrm>
          <a:prstGeom prst="rect">
            <a:avLst/>
          </a:prstGeom>
        </p:spPr>
        <p:txBody>
          <a:bodyPr/>
          <a:lstStyle/>
          <a:p>
            <a:r>
              <a:rPr lang="en-US" smtClean="0"/>
              <a:t>Feb. 24-28, 2020</a:t>
            </a:r>
            <a:endParaRPr lang="en-US" dirty="0"/>
          </a:p>
        </p:txBody>
      </p:sp>
      <p:sp>
        <p:nvSpPr>
          <p:cNvPr id="12" name="Slide Number Placeholder 3"/>
          <p:cNvSpPr>
            <a:spLocks noGrp="1"/>
          </p:cNvSpPr>
          <p:nvPr>
            <p:ph type="sldNum" sz="quarter" idx="12"/>
          </p:nvPr>
        </p:nvSpPr>
        <p:spPr>
          <a:xfrm>
            <a:off x="9042400" y="6569076"/>
            <a:ext cx="2844800" cy="212725"/>
          </a:xfrm>
        </p:spPr>
        <p:txBody>
          <a:bodyPr/>
          <a:lstStyle/>
          <a:p>
            <a:fld id="{B0D1B106-9B78-43E7-9216-5A30474DFCE2}" type="slidenum">
              <a:rPr lang="en-US" smtClean="0"/>
              <a:pPr/>
              <a:t>‹#›</a:t>
            </a:fld>
            <a:endParaRPr lang="en-US" dirty="0"/>
          </a:p>
        </p:txBody>
      </p:sp>
      <p:sp>
        <p:nvSpPr>
          <p:cNvPr id="13"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PACE Mission Critical Design Review</a:t>
            </a:r>
            <a:endParaRPr lang="en-US" dirty="0"/>
          </a:p>
        </p:txBody>
      </p:sp>
    </p:spTree>
    <p:extLst>
      <p:ext uri="{BB962C8B-B14F-4D97-AF65-F5344CB8AC3E}">
        <p14:creationId xmlns:p14="http://schemas.microsoft.com/office/powerpoint/2010/main" val="3435186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533400"/>
          </a:xfrm>
        </p:spPr>
        <p:txBody>
          <a:bodyPr>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609600" y="1084021"/>
            <a:ext cx="10972800" cy="4525963"/>
          </a:xfrm>
        </p:spPr>
        <p:txBody>
          <a:bodyPr>
            <a:normAutofit/>
          </a:bodyPr>
          <a:lstStyle>
            <a:lvl1pPr>
              <a:defRPr sz="2800">
                <a:solidFill>
                  <a:schemeClr val="tx1"/>
                </a:solidFill>
                <a:latin typeface="Arial" pitchFamily="34" charset="0"/>
                <a:cs typeface="Arial" pitchFamily="34" charset="0"/>
              </a:defRPr>
            </a:lvl1pPr>
            <a:lvl2pPr>
              <a:defRPr sz="2400">
                <a:solidFill>
                  <a:schemeClr val="tx1"/>
                </a:solidFill>
                <a:latin typeface="Arial" pitchFamily="34" charset="0"/>
                <a:cs typeface="Arial" pitchFamily="34" charset="0"/>
              </a:defRPr>
            </a:lvl2pPr>
            <a:lvl3pPr>
              <a:defRPr sz="2000">
                <a:solidFill>
                  <a:schemeClr val="tx1"/>
                </a:solidFill>
                <a:latin typeface="Arial" pitchFamily="34" charset="0"/>
                <a:cs typeface="Arial" pitchFamily="34" charset="0"/>
              </a:defRPr>
            </a:lvl3pPr>
            <a:lvl4pPr>
              <a:defRPr sz="1800">
                <a:solidFill>
                  <a:schemeClr val="tx1"/>
                </a:solidFill>
                <a:latin typeface="Arial" pitchFamily="34" charset="0"/>
                <a:cs typeface="Arial" pitchFamily="34" charset="0"/>
              </a:defRPr>
            </a:lvl4pPr>
            <a:lvl5pPr>
              <a:defRPr sz="1800">
                <a:solidFill>
                  <a:schemeClr val="tx1"/>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Line 5"/>
          <p:cNvSpPr>
            <a:spLocks noChangeShapeType="1"/>
          </p:cNvSpPr>
          <p:nvPr userDrawn="1"/>
        </p:nvSpPr>
        <p:spPr bwMode="auto">
          <a:xfrm>
            <a:off x="1219201" y="777875"/>
            <a:ext cx="10155767" cy="0"/>
          </a:xfrm>
          <a:prstGeom prst="line">
            <a:avLst/>
          </a:prstGeom>
          <a:noFill/>
          <a:ln w="38100">
            <a:solidFill>
              <a:srgbClr val="A1A4A3"/>
            </a:solidFill>
            <a:round/>
            <a:headEnd/>
            <a:tailEnd/>
          </a:ln>
        </p:spPr>
        <p:txBody>
          <a:bodyPr wrap="none" anchor="ctr"/>
          <a:lstStyle/>
          <a:p>
            <a:endParaRPr lang="en-US" sz="1800" dirty="0"/>
          </a:p>
        </p:txBody>
      </p:sp>
      <p:sp>
        <p:nvSpPr>
          <p:cNvPr id="11" name="Date Placeholder 1"/>
          <p:cNvSpPr>
            <a:spLocks noGrp="1"/>
          </p:cNvSpPr>
          <p:nvPr>
            <p:ph type="dt" sz="half" idx="10"/>
          </p:nvPr>
        </p:nvSpPr>
        <p:spPr>
          <a:xfrm>
            <a:off x="192065" y="6553200"/>
            <a:ext cx="2844800" cy="196850"/>
          </a:xfrm>
          <a:prstGeom prst="rect">
            <a:avLst/>
          </a:prstGeom>
        </p:spPr>
        <p:txBody>
          <a:bodyPr/>
          <a:lstStyle/>
          <a:p>
            <a:r>
              <a:rPr lang="en-US" smtClean="0"/>
              <a:t>Feb. 24-28, 2020</a:t>
            </a:r>
            <a:endParaRPr lang="en-US" dirty="0"/>
          </a:p>
        </p:txBody>
      </p:sp>
      <p:sp>
        <p:nvSpPr>
          <p:cNvPr id="12" name="Slide Number Placeholder 3"/>
          <p:cNvSpPr>
            <a:spLocks noGrp="1"/>
          </p:cNvSpPr>
          <p:nvPr>
            <p:ph type="sldNum" sz="quarter" idx="12"/>
          </p:nvPr>
        </p:nvSpPr>
        <p:spPr>
          <a:xfrm>
            <a:off x="9042400" y="6569076"/>
            <a:ext cx="2844800" cy="212725"/>
          </a:xfrm>
        </p:spPr>
        <p:txBody>
          <a:bodyPr/>
          <a:lstStyle/>
          <a:p>
            <a:fld id="{B0D1B106-9B78-43E7-9216-5A30474DFCE2}" type="slidenum">
              <a:rPr lang="en-US" smtClean="0"/>
              <a:pPr/>
              <a:t>‹#›</a:t>
            </a:fld>
            <a:endParaRPr lang="en-US" dirty="0"/>
          </a:p>
        </p:txBody>
      </p:sp>
      <p:sp>
        <p:nvSpPr>
          <p:cNvPr id="13"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PACE Mission Critical Design Review</a:t>
            </a:r>
            <a:endParaRPr lang="en-US" dirty="0"/>
          </a:p>
        </p:txBody>
      </p:sp>
    </p:spTree>
    <p:extLst>
      <p:ext uri="{BB962C8B-B14F-4D97-AF65-F5344CB8AC3E}">
        <p14:creationId xmlns:p14="http://schemas.microsoft.com/office/powerpoint/2010/main" val="707903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91606" y="274638"/>
            <a:ext cx="9808789" cy="430918"/>
          </a:xfrm>
          <a:prstGeom prst="rect">
            <a:avLst/>
          </a:prstGeom>
        </p:spPr>
        <p:txBody>
          <a:bodyPr>
            <a:normAutofit/>
          </a:bodyPr>
          <a:lstStyle>
            <a:lvl1pPr>
              <a:defRPr sz="2000" b="1">
                <a:latin typeface="Helvetica"/>
                <a:cs typeface="Helvetica"/>
              </a:defRPr>
            </a:lvl1pPr>
          </a:lstStyle>
          <a:p>
            <a:r>
              <a:rPr lang="en-US"/>
              <a:t>Click to edit Master title style</a:t>
            </a:r>
          </a:p>
        </p:txBody>
      </p:sp>
      <p:sp>
        <p:nvSpPr>
          <p:cNvPr id="3" name="Content Placeholder 2"/>
          <p:cNvSpPr>
            <a:spLocks noGrp="1"/>
          </p:cNvSpPr>
          <p:nvPr>
            <p:ph sz="half" idx="1"/>
          </p:nvPr>
        </p:nvSpPr>
        <p:spPr>
          <a:xfrm>
            <a:off x="914400" y="884975"/>
            <a:ext cx="5080000" cy="5061185"/>
          </a:xfrm>
        </p:spPr>
        <p:txBody>
          <a:bodyPr/>
          <a:lstStyle>
            <a:lvl1pPr>
              <a:defRPr sz="18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04469" y="884975"/>
            <a:ext cx="5080000" cy="5061185"/>
          </a:xfrm>
        </p:spPr>
        <p:txBody>
          <a:bodyPr/>
          <a:lstStyle>
            <a:lvl1pPr>
              <a:defRPr sz="1800"/>
            </a:lvl1pPr>
            <a:lvl2pPr>
              <a:defRPr sz="16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5"/>
          <p:cNvSpPr>
            <a:spLocks noChangeShapeType="1"/>
          </p:cNvSpPr>
          <p:nvPr userDrawn="1"/>
        </p:nvSpPr>
        <p:spPr bwMode="auto">
          <a:xfrm>
            <a:off x="1219201" y="777875"/>
            <a:ext cx="10155767" cy="0"/>
          </a:xfrm>
          <a:prstGeom prst="line">
            <a:avLst/>
          </a:prstGeom>
          <a:noFill/>
          <a:ln w="38100">
            <a:solidFill>
              <a:srgbClr val="A1A4A3"/>
            </a:solidFill>
            <a:round/>
            <a:headEnd/>
            <a:tailEnd/>
          </a:ln>
        </p:spPr>
        <p:txBody>
          <a:bodyPr wrap="none" anchor="ctr"/>
          <a:lstStyle/>
          <a:p>
            <a:endParaRPr lang="en-US" sz="1800" dirty="0"/>
          </a:p>
        </p:txBody>
      </p:sp>
      <p:sp>
        <p:nvSpPr>
          <p:cNvPr id="19"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800" dirty="0"/>
          </a:p>
        </p:txBody>
      </p:sp>
      <p:sp>
        <p:nvSpPr>
          <p:cNvPr id="11" name="Date Placeholder 1"/>
          <p:cNvSpPr>
            <a:spLocks noGrp="1"/>
          </p:cNvSpPr>
          <p:nvPr>
            <p:ph type="dt" sz="half" idx="10"/>
          </p:nvPr>
        </p:nvSpPr>
        <p:spPr>
          <a:xfrm>
            <a:off x="609600" y="6584950"/>
            <a:ext cx="2844800" cy="196850"/>
          </a:xfrm>
          <a:prstGeom prst="rect">
            <a:avLst/>
          </a:prstGeom>
        </p:spPr>
        <p:txBody>
          <a:bodyPr/>
          <a:lstStyle/>
          <a:p>
            <a:r>
              <a:rPr lang="en-US" smtClean="0"/>
              <a:t>Feb. 24-28, 2020</a:t>
            </a:r>
            <a:endParaRPr lang="en-US" dirty="0"/>
          </a:p>
        </p:txBody>
      </p:sp>
      <p:sp>
        <p:nvSpPr>
          <p:cNvPr id="12" name="Slide Number Placeholder 3"/>
          <p:cNvSpPr>
            <a:spLocks noGrp="1"/>
          </p:cNvSpPr>
          <p:nvPr>
            <p:ph type="sldNum" sz="quarter" idx="12"/>
          </p:nvPr>
        </p:nvSpPr>
        <p:spPr>
          <a:xfrm>
            <a:off x="9042400" y="6569076"/>
            <a:ext cx="2844800" cy="212725"/>
          </a:xfrm>
        </p:spPr>
        <p:txBody>
          <a:bodyPr/>
          <a:lstStyle/>
          <a:p>
            <a:fld id="{B0D1B106-9B78-43E7-9216-5A30474DFCE2}" type="slidenum">
              <a:rPr lang="en-US" smtClean="0"/>
              <a:pPr/>
              <a:t>‹#›</a:t>
            </a:fld>
            <a:endParaRPr lang="en-US" dirty="0"/>
          </a:p>
        </p:txBody>
      </p:sp>
      <p:sp>
        <p:nvSpPr>
          <p:cNvPr id="13"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PACE Mission Critical Design Review</a:t>
            </a:r>
            <a:endParaRPr lang="en-US" dirty="0"/>
          </a:p>
        </p:txBody>
      </p:sp>
    </p:spTree>
    <p:extLst>
      <p:ext uri="{BB962C8B-B14F-4D97-AF65-F5344CB8AC3E}">
        <p14:creationId xmlns:p14="http://schemas.microsoft.com/office/powerpoint/2010/main" val="1680000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000"/>
            </a:lvl1pPr>
          </a:lstStyle>
          <a:p>
            <a:r>
              <a:rPr lang="en-US" dirty="0"/>
              <a:t>Click to edit Master title style</a:t>
            </a:r>
          </a:p>
        </p:txBody>
      </p:sp>
      <p:sp>
        <p:nvSpPr>
          <p:cNvPr id="8" name="Line 5"/>
          <p:cNvSpPr>
            <a:spLocks noChangeShapeType="1"/>
          </p:cNvSpPr>
          <p:nvPr userDrawn="1"/>
        </p:nvSpPr>
        <p:spPr bwMode="auto">
          <a:xfrm>
            <a:off x="1219201" y="777875"/>
            <a:ext cx="10155767" cy="0"/>
          </a:xfrm>
          <a:prstGeom prst="line">
            <a:avLst/>
          </a:prstGeom>
          <a:noFill/>
          <a:ln w="38100">
            <a:solidFill>
              <a:srgbClr val="A1A4A3"/>
            </a:solidFill>
            <a:round/>
            <a:headEnd/>
            <a:tailEnd/>
          </a:ln>
        </p:spPr>
        <p:txBody>
          <a:bodyPr wrap="none" anchor="ctr"/>
          <a:lstStyle/>
          <a:p>
            <a:endParaRPr lang="en-US" sz="1800" dirty="0"/>
          </a:p>
        </p:txBody>
      </p:sp>
      <p:sp>
        <p:nvSpPr>
          <p:cNvPr id="10" name="Date Placeholder 1"/>
          <p:cNvSpPr>
            <a:spLocks noGrp="1"/>
          </p:cNvSpPr>
          <p:nvPr>
            <p:ph type="dt" sz="half" idx="10"/>
          </p:nvPr>
        </p:nvSpPr>
        <p:spPr>
          <a:xfrm>
            <a:off x="609600" y="6584950"/>
            <a:ext cx="2844800" cy="196850"/>
          </a:xfrm>
          <a:prstGeom prst="rect">
            <a:avLst/>
          </a:prstGeom>
        </p:spPr>
        <p:txBody>
          <a:bodyPr/>
          <a:lstStyle/>
          <a:p>
            <a:r>
              <a:rPr lang="en-US" smtClean="0"/>
              <a:t>Feb. 24-28, 2020</a:t>
            </a:r>
            <a:endParaRPr lang="en-US" dirty="0"/>
          </a:p>
        </p:txBody>
      </p:sp>
      <p:sp>
        <p:nvSpPr>
          <p:cNvPr id="11" name="Slide Number Placeholder 3"/>
          <p:cNvSpPr>
            <a:spLocks noGrp="1"/>
          </p:cNvSpPr>
          <p:nvPr>
            <p:ph type="sldNum" sz="quarter" idx="12"/>
          </p:nvPr>
        </p:nvSpPr>
        <p:spPr>
          <a:xfrm>
            <a:off x="9042400" y="6569076"/>
            <a:ext cx="2844800" cy="212725"/>
          </a:xfrm>
        </p:spPr>
        <p:txBody>
          <a:bodyPr/>
          <a:lstStyle/>
          <a:p>
            <a:fld id="{B0D1B106-9B78-43E7-9216-5A30474DFCE2}" type="slidenum">
              <a:rPr lang="en-US" smtClean="0"/>
              <a:pPr/>
              <a:t>‹#›</a:t>
            </a:fld>
            <a:endParaRPr lang="en-US" dirty="0"/>
          </a:p>
        </p:txBody>
      </p:sp>
      <p:sp>
        <p:nvSpPr>
          <p:cNvPr id="12"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PACE Mission Critical Design Review</a:t>
            </a:r>
            <a:endParaRPr lang="en-US" dirty="0"/>
          </a:p>
        </p:txBody>
      </p:sp>
    </p:spTree>
    <p:extLst>
      <p:ext uri="{BB962C8B-B14F-4D97-AF65-F5344CB8AC3E}">
        <p14:creationId xmlns:p14="http://schemas.microsoft.com/office/powerpoint/2010/main" val="2814263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1"/>
          <p:cNvSpPr>
            <a:spLocks noGrp="1"/>
          </p:cNvSpPr>
          <p:nvPr>
            <p:ph type="dt" sz="half" idx="10"/>
          </p:nvPr>
        </p:nvSpPr>
        <p:spPr>
          <a:xfrm>
            <a:off x="609600" y="6584950"/>
            <a:ext cx="2844800" cy="196850"/>
          </a:xfrm>
          <a:prstGeom prst="rect">
            <a:avLst/>
          </a:prstGeom>
        </p:spPr>
        <p:txBody>
          <a:bodyPr/>
          <a:lstStyle/>
          <a:p>
            <a:r>
              <a:rPr lang="en-US" smtClean="0"/>
              <a:t>Feb. 24-28, 2020</a:t>
            </a:r>
            <a:endParaRPr lang="en-US" dirty="0"/>
          </a:p>
        </p:txBody>
      </p:sp>
      <p:sp>
        <p:nvSpPr>
          <p:cNvPr id="7" name="Slide Number Placeholder 3"/>
          <p:cNvSpPr>
            <a:spLocks noGrp="1"/>
          </p:cNvSpPr>
          <p:nvPr>
            <p:ph type="sldNum" sz="quarter" idx="12"/>
          </p:nvPr>
        </p:nvSpPr>
        <p:spPr>
          <a:xfrm>
            <a:off x="9042400" y="6569076"/>
            <a:ext cx="2844800" cy="212725"/>
          </a:xfrm>
        </p:spPr>
        <p:txBody>
          <a:bodyPr/>
          <a:lstStyle/>
          <a:p>
            <a:fld id="{B0D1B106-9B78-43E7-9216-5A30474DFCE2}" type="slidenum">
              <a:rPr lang="en-US" smtClean="0"/>
              <a:pPr/>
              <a:t>‹#›</a:t>
            </a:fld>
            <a:endParaRPr lang="en-US" dirty="0"/>
          </a:p>
        </p:txBody>
      </p:sp>
      <p:sp>
        <p:nvSpPr>
          <p:cNvPr id="8"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PACE Mission Critical Design Review</a:t>
            </a:r>
            <a:endParaRPr lang="en-US" dirty="0"/>
          </a:p>
        </p:txBody>
      </p:sp>
      <p:sp>
        <p:nvSpPr>
          <p:cNvPr id="5" name="Rectangle 4"/>
          <p:cNvSpPr/>
          <p:nvPr userDrawn="1"/>
        </p:nvSpPr>
        <p:spPr>
          <a:xfrm>
            <a:off x="2224808" y="6703436"/>
            <a:ext cx="7839753" cy="156728"/>
          </a:xfrm>
          <a:prstGeom prst="rect">
            <a:avLst/>
          </a:prstGeom>
        </p:spPr>
        <p:txBody>
          <a:bodyPr wrap="none" lIns="0" tIns="0" rIns="0" bIns="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Use or disclosure of data contained on this page is subject to the restriction(s) on the title page of this document.</a:t>
            </a:r>
            <a:endParaRPr lang="en-US" sz="1000" dirty="0"/>
          </a:p>
        </p:txBody>
      </p:sp>
    </p:spTree>
    <p:extLst>
      <p:ext uri="{BB962C8B-B14F-4D97-AF65-F5344CB8AC3E}">
        <p14:creationId xmlns:p14="http://schemas.microsoft.com/office/powerpoint/2010/main" val="1859596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584950"/>
            <a:ext cx="3055917" cy="196850"/>
          </a:xfrm>
          <a:prstGeom prst="rect">
            <a:avLst/>
          </a:prstGeom>
        </p:spPr>
        <p:txBody>
          <a:bodyPr/>
          <a:lstStyle/>
          <a:p>
            <a:r>
              <a:rPr lang="en-US">
                <a:solidFill>
                  <a:prstClr val="black">
                    <a:lumMod val="50000"/>
                    <a:lumOff val="50000"/>
                  </a:prstClr>
                </a:solidFill>
              </a:rPr>
              <a:t>Feb 24 - 28, 2020</a:t>
            </a:r>
            <a:endParaRPr lang="en-US" dirty="0">
              <a:solidFill>
                <a:prstClr val="black">
                  <a:lumMod val="50000"/>
                  <a:lumOff val="50000"/>
                </a:prstClr>
              </a:solidFill>
            </a:endParaRPr>
          </a:p>
        </p:txBody>
      </p:sp>
      <p:sp>
        <p:nvSpPr>
          <p:cNvPr id="9" name="Line 5"/>
          <p:cNvSpPr>
            <a:spLocks noChangeShapeType="1"/>
          </p:cNvSpPr>
          <p:nvPr userDrawn="1"/>
        </p:nvSpPr>
        <p:spPr bwMode="auto">
          <a:xfrm>
            <a:off x="1219202" y="777875"/>
            <a:ext cx="10155767" cy="0"/>
          </a:xfrm>
          <a:prstGeom prst="line">
            <a:avLst/>
          </a:prstGeom>
          <a:noFill/>
          <a:ln w="38100">
            <a:solidFill>
              <a:srgbClr val="A1A4A3"/>
            </a:solidFill>
            <a:round/>
            <a:headEnd/>
            <a:tailEnd/>
          </a:ln>
        </p:spPr>
        <p:txBody>
          <a:bodyPr wrap="none" anchor="ctr"/>
          <a:lstStyle/>
          <a:p>
            <a:endParaRPr lang="en-US" sz="1350" dirty="0">
              <a:solidFill>
                <a:prstClr val="black"/>
              </a:solidFill>
            </a:endParaRPr>
          </a:p>
        </p:txBody>
      </p:sp>
      <p:sp>
        <p:nvSpPr>
          <p:cNvPr id="10"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350" dirty="0">
              <a:solidFill>
                <a:prstClr val="black"/>
              </a:solidFill>
            </a:endParaRPr>
          </a:p>
        </p:txBody>
      </p:sp>
      <p:sp>
        <p:nvSpPr>
          <p:cNvPr id="8" name="Footer Placeholder 4"/>
          <p:cNvSpPr>
            <a:spLocks noGrp="1"/>
          </p:cNvSpPr>
          <p:nvPr>
            <p:ph type="ftr" sz="quarter" idx="3"/>
          </p:nvPr>
        </p:nvSpPr>
        <p:spPr>
          <a:xfrm>
            <a:off x="4165600" y="6553203"/>
            <a:ext cx="3860800" cy="212725"/>
          </a:xfrm>
          <a:prstGeom prst="rect">
            <a:avLst/>
          </a:prstGeom>
        </p:spPr>
        <p:txBody>
          <a:bodyPr/>
          <a:lstStyle>
            <a:lvl1pPr algn="ctr">
              <a:defRPr sz="750">
                <a:solidFill>
                  <a:schemeClr val="tx1">
                    <a:lumMod val="50000"/>
                    <a:lumOff val="50000"/>
                  </a:schemeClr>
                </a:solidFill>
                <a:latin typeface="Arial" pitchFamily="34" charset="0"/>
                <a:cs typeface="Arial" pitchFamily="34" charset="0"/>
              </a:defRPr>
            </a:lvl1pPr>
          </a:lstStyle>
          <a:p>
            <a:r>
              <a:rPr lang="en-US">
                <a:solidFill>
                  <a:prstClr val="black">
                    <a:lumMod val="50000"/>
                    <a:lumOff val="50000"/>
                  </a:prstClr>
                </a:solidFill>
              </a:rPr>
              <a:t>PACE Mission Critical Design Review</a:t>
            </a:r>
            <a:endParaRPr lang="en-US" dirty="0">
              <a:solidFill>
                <a:prstClr val="black">
                  <a:lumMod val="50000"/>
                  <a:lumOff val="50000"/>
                </a:prstClr>
              </a:solidFill>
            </a:endParaRPr>
          </a:p>
        </p:txBody>
      </p:sp>
    </p:spTree>
    <p:extLst>
      <p:ext uri="{BB962C8B-B14F-4D97-AF65-F5344CB8AC3E}">
        <p14:creationId xmlns:p14="http://schemas.microsoft.com/office/powerpoint/2010/main" val="156201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0"/>
            <a:ext cx="12192000" cy="685676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9272" y="46169"/>
            <a:ext cx="692729" cy="554873"/>
          </a:xfrm>
          <a:prstGeom prst="rect">
            <a:avLst/>
          </a:prstGeom>
        </p:spPr>
      </p:pic>
      <p:sp>
        <p:nvSpPr>
          <p:cNvPr id="4" name="Title 1"/>
          <p:cNvSpPr>
            <a:spLocks noGrp="1"/>
          </p:cNvSpPr>
          <p:nvPr>
            <p:ph type="title"/>
          </p:nvPr>
        </p:nvSpPr>
        <p:spPr>
          <a:xfrm>
            <a:off x="963084" y="4829417"/>
            <a:ext cx="10363200" cy="1362075"/>
          </a:xfrm>
        </p:spPr>
        <p:txBody>
          <a:bodyPr anchor="t">
            <a:normAutofit/>
          </a:bodyPr>
          <a:lstStyle>
            <a:lvl1pPr algn="l">
              <a:defRPr sz="2400" b="1" cap="all" baseline="0">
                <a:solidFill>
                  <a:schemeClr val="tx1"/>
                </a:solidFill>
              </a:defRPr>
            </a:lvl1pPr>
          </a:lstStyle>
          <a:p>
            <a:endParaRPr lang="en-US" dirty="0"/>
          </a:p>
        </p:txBody>
      </p:sp>
      <p:sp>
        <p:nvSpPr>
          <p:cNvPr id="5" name="Text Placeholder 2"/>
          <p:cNvSpPr>
            <a:spLocks noGrp="1"/>
          </p:cNvSpPr>
          <p:nvPr>
            <p:ph type="body" idx="1"/>
          </p:nvPr>
        </p:nvSpPr>
        <p:spPr>
          <a:xfrm>
            <a:off x="4962851" y="787827"/>
            <a:ext cx="6363299" cy="1500187"/>
          </a:xfrm>
        </p:spPr>
        <p:txBody>
          <a:bodyPr anchor="ctr">
            <a:noAutofit/>
          </a:bodyPr>
          <a:lstStyle>
            <a:lvl1pPr marL="0" indent="0" algn="ctr">
              <a:buNone/>
              <a:defRPr sz="4000" baseline="0">
                <a:solidFill>
                  <a:schemeClr val="tx1"/>
                </a:solidFill>
                <a:latin typeface="Arial" pitchFamily="34" charset="0"/>
                <a:cs typeface="Arial"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endParaRPr lang="en-US" dirty="0" smtClean="0"/>
          </a:p>
        </p:txBody>
      </p:sp>
      <p:sp>
        <p:nvSpPr>
          <p:cNvPr id="6" name="Text Placeholder 2"/>
          <p:cNvSpPr>
            <a:spLocks noGrp="1"/>
          </p:cNvSpPr>
          <p:nvPr>
            <p:ph type="body" idx="10"/>
          </p:nvPr>
        </p:nvSpPr>
        <p:spPr>
          <a:xfrm>
            <a:off x="4962850" y="2325127"/>
            <a:ext cx="6363299" cy="1500187"/>
          </a:xfrm>
        </p:spPr>
        <p:txBody>
          <a:bodyPr anchor="ctr">
            <a:noAutofit/>
          </a:bodyPr>
          <a:lstStyle>
            <a:lvl1pPr marL="0" indent="0" algn="ctr">
              <a:buNone/>
              <a:defRPr sz="4000" baseline="0">
                <a:solidFill>
                  <a:schemeClr val="tx1"/>
                </a:solidFill>
                <a:latin typeface="Arial" pitchFamily="34" charset="0"/>
                <a:cs typeface="Arial"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endParaRPr lang="en-US" dirty="0" smtClean="0"/>
          </a:p>
        </p:txBody>
      </p:sp>
    </p:spTree>
    <p:extLst>
      <p:ext uri="{BB962C8B-B14F-4D97-AF65-F5344CB8AC3E}">
        <p14:creationId xmlns:p14="http://schemas.microsoft.com/office/powerpoint/2010/main" val="58702949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0"/>
            <a:ext cx="12192000" cy="685676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26149" y="46167"/>
            <a:ext cx="865852" cy="554873"/>
          </a:xfrm>
          <a:prstGeom prst="rect">
            <a:avLst/>
          </a:prstGeom>
        </p:spPr>
      </p:pic>
    </p:spTree>
    <p:extLst>
      <p:ext uri="{BB962C8B-B14F-4D97-AF65-F5344CB8AC3E}">
        <p14:creationId xmlns:p14="http://schemas.microsoft.com/office/powerpoint/2010/main" val="2059280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881744"/>
            <a:ext cx="10972800" cy="52444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042400" y="6569076"/>
            <a:ext cx="2844800" cy="212725"/>
          </a:xfrm>
          <a:prstGeom prst="rect">
            <a:avLst/>
          </a:prstGeom>
        </p:spPr>
        <p:txBody>
          <a:bodyPr vert="horz" lIns="91440" tIns="45720" rIns="91440" bIns="45720" rtlCol="0" anchor="ctr"/>
          <a:lstStyle>
            <a:lvl1pPr algn="r">
              <a:defRPr sz="1000">
                <a:solidFill>
                  <a:schemeClr val="bg1">
                    <a:lumMod val="50000"/>
                  </a:schemeClr>
                </a:solidFill>
                <a:latin typeface="Arial" pitchFamily="34" charset="0"/>
                <a:cs typeface="Arial" pitchFamily="34" charset="0"/>
              </a:defRPr>
            </a:lvl1pPr>
          </a:lstStyle>
          <a:p>
            <a:fld id="{90D7058A-810B-4EBD-8FDF-04ECCAA20044}" type="slidenum">
              <a:rPr lang="en-US" smtClean="0"/>
              <a:pPr/>
              <a:t>‹#›</a:t>
            </a:fld>
            <a:endParaRPr lang="en-US" dirty="0"/>
          </a:p>
        </p:txBody>
      </p:sp>
      <p:sp>
        <p:nvSpPr>
          <p:cNvPr id="8"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800" dirty="0"/>
          </a:p>
        </p:txBody>
      </p:sp>
      <p:sp>
        <p:nvSpPr>
          <p:cNvPr id="10"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PACE Mission Critical Design Review</a:t>
            </a:r>
            <a:endParaRPr lang="en-US" dirty="0"/>
          </a:p>
        </p:txBody>
      </p:sp>
      <p:sp>
        <p:nvSpPr>
          <p:cNvPr id="11" name="Date Placeholder 3"/>
          <p:cNvSpPr>
            <a:spLocks noGrp="1"/>
          </p:cNvSpPr>
          <p:nvPr>
            <p:ph type="dt" sz="half" idx="2"/>
          </p:nvPr>
        </p:nvSpPr>
        <p:spPr>
          <a:xfrm>
            <a:off x="609600" y="6553200"/>
            <a:ext cx="3008416" cy="304800"/>
          </a:xfrm>
          <a:prstGeom prst="rect">
            <a:avLst/>
          </a:prstGeom>
        </p:spPr>
        <p:txBody>
          <a:bodyPr/>
          <a:lstStyle>
            <a:lvl1pPr>
              <a:defRPr sz="1000">
                <a:solidFill>
                  <a:schemeClr val="tx1">
                    <a:lumMod val="50000"/>
                    <a:lumOff val="50000"/>
                  </a:schemeClr>
                </a:solidFill>
                <a:latin typeface="Arial" pitchFamily="34" charset="0"/>
                <a:cs typeface="Arial" pitchFamily="34" charset="0"/>
              </a:defRPr>
            </a:lvl1pPr>
          </a:lstStyle>
          <a:p>
            <a:r>
              <a:rPr lang="en-US" smtClean="0"/>
              <a:t>Feb. 24-28, 2020</a:t>
            </a:r>
            <a:endParaRPr lang="en-US" dirty="0"/>
          </a:p>
        </p:txBody>
      </p:sp>
      <p:pic>
        <p:nvPicPr>
          <p:cNvPr id="9" name="Picture 2"/>
          <p:cNvPicPr>
            <a:picLocks noChangeAspect="1" noChangeArrowheads="1"/>
          </p:cNvPicPr>
          <p:nvPr/>
        </p:nvPicPr>
        <p:blipFill>
          <a:blip r:embed="rId10" cstate="print"/>
          <a:srcRect/>
          <a:stretch>
            <a:fillRect/>
          </a:stretch>
        </p:blipFill>
        <p:spPr bwMode="auto">
          <a:xfrm>
            <a:off x="11294539" y="114301"/>
            <a:ext cx="778245" cy="533400"/>
          </a:xfrm>
          <a:prstGeom prst="rect">
            <a:avLst/>
          </a:prstGeom>
          <a:noFill/>
          <a:ln w="9525">
            <a:noFill/>
            <a:miter lim="800000"/>
            <a:headEnd/>
            <a:tailEnd/>
          </a:ln>
        </p:spPr>
      </p:pic>
      <p:pic>
        <p:nvPicPr>
          <p:cNvPr id="4" name="Picture 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 y="5056"/>
            <a:ext cx="856860" cy="642645"/>
          </a:xfrm>
          <a:prstGeom prst="rect">
            <a:avLst/>
          </a:prstGeom>
        </p:spPr>
      </p:pic>
    </p:spTree>
    <p:extLst>
      <p:ext uri="{BB962C8B-B14F-4D97-AF65-F5344CB8AC3E}">
        <p14:creationId xmlns:p14="http://schemas.microsoft.com/office/powerpoint/2010/main" val="678110232"/>
      </p:ext>
    </p:extLst>
  </p:cSld>
  <p:clrMap bg1="lt1" tx1="dk1" bg2="lt2" tx2="dk2" accent1="accent1" accent2="accent2" accent3="accent3" accent4="accent4" accent5="accent5" accent6="accent6" hlink="hlink" folHlink="folHlink"/>
  <p:sldLayoutIdLst>
    <p:sldLayoutId id="2147483674" r:id="rId1"/>
    <p:sldLayoutId id="2147483677" r:id="rId2"/>
    <p:sldLayoutId id="2147483676" r:id="rId3"/>
    <p:sldLayoutId id="2147483679" r:id="rId4"/>
    <p:sldLayoutId id="2147483680" r:id="rId5"/>
    <p:sldLayoutId id="2147483678" r:id="rId6"/>
    <p:sldLayoutId id="2147483688" r:id="rId7"/>
    <p:sldLayoutId id="2147483689" r:id="rId8"/>
  </p:sldLayoutIdLst>
  <p:hf sldNum="0" hdr="0" ftr="0" dt="0"/>
  <p:txStyles>
    <p:title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ts val="0"/>
        </a:spcBef>
        <a:spcAft>
          <a:spcPts val="25"/>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533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881744"/>
            <a:ext cx="10972800" cy="52444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042400" y="6569076"/>
            <a:ext cx="2844800" cy="212725"/>
          </a:xfrm>
          <a:prstGeom prst="rect">
            <a:avLst/>
          </a:prstGeom>
        </p:spPr>
        <p:txBody>
          <a:bodyPr vert="horz" lIns="91440" tIns="45720" rIns="91440" bIns="45720" rtlCol="0" anchor="ctr"/>
          <a:lstStyle>
            <a:lvl1pPr algn="r">
              <a:defRPr sz="1000">
                <a:solidFill>
                  <a:schemeClr val="bg1">
                    <a:lumMod val="50000"/>
                  </a:schemeClr>
                </a:solidFill>
                <a:latin typeface="Arial" pitchFamily="34" charset="0"/>
                <a:cs typeface="Arial" pitchFamily="34" charset="0"/>
              </a:defRPr>
            </a:lvl1pPr>
          </a:lstStyle>
          <a:p>
            <a:fld id="{90D7058A-810B-4EBD-8FDF-04ECCAA20044}" type="slidenum">
              <a:rPr lang="en-US" smtClean="0"/>
              <a:pPr/>
              <a:t>‹#›</a:t>
            </a:fld>
            <a:endParaRPr lang="en-US" dirty="0"/>
          </a:p>
        </p:txBody>
      </p:sp>
      <p:sp>
        <p:nvSpPr>
          <p:cNvPr id="8"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800" dirty="0"/>
          </a:p>
        </p:txBody>
      </p:sp>
      <p:sp>
        <p:nvSpPr>
          <p:cNvPr id="10" name="Footer Placeholder 4"/>
          <p:cNvSpPr>
            <a:spLocks noGrp="1"/>
          </p:cNvSpPr>
          <p:nvPr>
            <p:ph type="ftr" sz="quarter" idx="3"/>
          </p:nvPr>
        </p:nvSpPr>
        <p:spPr>
          <a:xfrm>
            <a:off x="4165600" y="6553201"/>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PACE Mission Critical Design Review</a:t>
            </a:r>
            <a:endParaRPr lang="en-US" dirty="0"/>
          </a:p>
        </p:txBody>
      </p:sp>
      <p:sp>
        <p:nvSpPr>
          <p:cNvPr id="11" name="Date Placeholder 3"/>
          <p:cNvSpPr>
            <a:spLocks noGrp="1"/>
          </p:cNvSpPr>
          <p:nvPr>
            <p:ph type="dt" sz="half" idx="2"/>
          </p:nvPr>
        </p:nvSpPr>
        <p:spPr>
          <a:xfrm>
            <a:off x="609600" y="6553200"/>
            <a:ext cx="3008416" cy="304800"/>
          </a:xfrm>
          <a:prstGeom prst="rect">
            <a:avLst/>
          </a:prstGeom>
        </p:spPr>
        <p:txBody>
          <a:bodyPr/>
          <a:lstStyle>
            <a:lvl1pPr>
              <a:defRPr sz="1000">
                <a:solidFill>
                  <a:schemeClr val="tx1">
                    <a:lumMod val="50000"/>
                    <a:lumOff val="50000"/>
                  </a:schemeClr>
                </a:solidFill>
                <a:latin typeface="Arial" pitchFamily="34" charset="0"/>
                <a:cs typeface="Arial" pitchFamily="34" charset="0"/>
              </a:defRPr>
            </a:lvl1pPr>
          </a:lstStyle>
          <a:p>
            <a:r>
              <a:rPr lang="en-US" smtClean="0"/>
              <a:t>Feb. 24-28, 2020</a:t>
            </a:r>
            <a:endParaRPr lang="en-US" dirty="0"/>
          </a:p>
        </p:txBody>
      </p:sp>
      <p:pic>
        <p:nvPicPr>
          <p:cNvPr id="9" name="Picture 2"/>
          <p:cNvPicPr>
            <a:picLocks noChangeAspect="1" noChangeArrowheads="1"/>
          </p:cNvPicPr>
          <p:nvPr/>
        </p:nvPicPr>
        <p:blipFill>
          <a:blip r:embed="rId8" cstate="print"/>
          <a:srcRect/>
          <a:stretch>
            <a:fillRect/>
          </a:stretch>
        </p:blipFill>
        <p:spPr bwMode="auto">
          <a:xfrm>
            <a:off x="11294539" y="114301"/>
            <a:ext cx="778245" cy="533400"/>
          </a:xfrm>
          <a:prstGeom prst="rect">
            <a:avLst/>
          </a:prstGeom>
          <a:noFill/>
          <a:ln w="9525">
            <a:noFill/>
            <a:miter lim="800000"/>
            <a:headEnd/>
            <a:tailEnd/>
          </a:ln>
        </p:spPr>
      </p:pic>
      <p:pic>
        <p:nvPicPr>
          <p:cNvPr id="4" name="Picture 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 y="5056"/>
            <a:ext cx="856860" cy="642645"/>
          </a:xfrm>
          <a:prstGeom prst="rect">
            <a:avLst/>
          </a:prstGeom>
        </p:spPr>
      </p:pic>
    </p:spTree>
    <p:extLst>
      <p:ext uri="{BB962C8B-B14F-4D97-AF65-F5344CB8AC3E}">
        <p14:creationId xmlns:p14="http://schemas.microsoft.com/office/powerpoint/2010/main" val="264097328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Lst>
  <p:hf sldNum="0" hdr="0" ftr="0" dt="0"/>
  <p:txStyles>
    <p:titleStyle>
      <a:lvl1pPr algn="ctr"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ts val="0"/>
        </a:spcBef>
        <a:spcAft>
          <a:spcPts val="25"/>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OCI Systems Engineer</a:t>
            </a:r>
            <a:br>
              <a:rPr lang="en-US" dirty="0" smtClean="0"/>
            </a:br>
            <a:r>
              <a:rPr lang="en-US" dirty="0" smtClean="0"/>
              <a:t>Eric Gorman </a:t>
            </a:r>
            <a:endParaRPr lang="en-US" dirty="0"/>
          </a:p>
        </p:txBody>
      </p:sp>
      <p:sp>
        <p:nvSpPr>
          <p:cNvPr id="3" name="Text Placeholder 2"/>
          <p:cNvSpPr>
            <a:spLocks noGrp="1"/>
          </p:cNvSpPr>
          <p:nvPr>
            <p:ph type="body" idx="1"/>
          </p:nvPr>
        </p:nvSpPr>
        <p:spPr/>
        <p:txBody>
          <a:bodyPr/>
          <a:lstStyle/>
          <a:p>
            <a:r>
              <a:rPr lang="en-US" dirty="0"/>
              <a:t>Plankton, Aerosol, Cloud, ocean Ecosystem (PACE)</a:t>
            </a:r>
          </a:p>
        </p:txBody>
      </p:sp>
      <p:sp>
        <p:nvSpPr>
          <p:cNvPr id="4" name="Text Placeholder 3"/>
          <p:cNvSpPr>
            <a:spLocks noGrp="1"/>
          </p:cNvSpPr>
          <p:nvPr>
            <p:ph type="body" idx="10"/>
          </p:nvPr>
        </p:nvSpPr>
        <p:spPr>
          <a:xfrm>
            <a:off x="4962851" y="2664211"/>
            <a:ext cx="6363299" cy="1500187"/>
          </a:xfrm>
        </p:spPr>
        <p:txBody>
          <a:bodyPr/>
          <a:lstStyle/>
          <a:p>
            <a:r>
              <a:rPr lang="en-US" dirty="0" smtClean="0"/>
              <a:t>OCI Overview</a:t>
            </a:r>
            <a:endParaRPr lang="en-US" dirty="0"/>
          </a:p>
          <a:p>
            <a:r>
              <a:rPr lang="en-US" dirty="0" smtClean="0"/>
              <a:t>June 2, 2020</a:t>
            </a:r>
            <a:endParaRPr lang="en-US" dirty="0"/>
          </a:p>
        </p:txBody>
      </p:sp>
    </p:spTree>
    <p:extLst>
      <p:ext uri="{BB962C8B-B14F-4D97-AF65-F5344CB8AC3E}">
        <p14:creationId xmlns:p14="http://schemas.microsoft.com/office/powerpoint/2010/main" val="8701814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Picture 276"/>
          <p:cNvPicPr>
            <a:picLocks noChangeAspect="1"/>
          </p:cNvPicPr>
          <p:nvPr/>
        </p:nvPicPr>
        <p:blipFill rotWithShape="1">
          <a:blip r:embed="rId3"/>
          <a:srcRect l="5935" t="13189" r="14497" b="6904"/>
          <a:stretch/>
        </p:blipFill>
        <p:spPr>
          <a:xfrm>
            <a:off x="0" y="-26982"/>
            <a:ext cx="12191999" cy="6884982"/>
          </a:xfrm>
          <a:prstGeom prst="rect">
            <a:avLst/>
          </a:prstGeom>
        </p:spPr>
      </p:pic>
      <p:pic>
        <p:nvPicPr>
          <p:cNvPr id="7" name="Picture 6"/>
          <p:cNvPicPr>
            <a:picLocks noChangeAspect="1"/>
          </p:cNvPicPr>
          <p:nvPr/>
        </p:nvPicPr>
        <p:blipFill rotWithShape="1">
          <a:blip r:embed="rId4"/>
          <a:srcRect r="17675" b="6168"/>
          <a:stretch/>
        </p:blipFill>
        <p:spPr>
          <a:xfrm>
            <a:off x="1483063" y="719895"/>
            <a:ext cx="9855199" cy="5999005"/>
          </a:xfrm>
          <a:prstGeom prst="rect">
            <a:avLst/>
          </a:prstGeom>
        </p:spPr>
      </p:pic>
      <p:cxnSp>
        <p:nvCxnSpPr>
          <p:cNvPr id="11" name="Straight Arrow Connector 10"/>
          <p:cNvCxnSpPr/>
          <p:nvPr/>
        </p:nvCxnSpPr>
        <p:spPr>
          <a:xfrm>
            <a:off x="648493" y="1536065"/>
            <a:ext cx="885371" cy="14513"/>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78" name="Rectangle 277"/>
          <p:cNvSpPr/>
          <p:nvPr/>
        </p:nvSpPr>
        <p:spPr>
          <a:xfrm>
            <a:off x="3311778" y="-3979"/>
            <a:ext cx="8766798" cy="584775"/>
          </a:xfrm>
          <a:prstGeom prst="rect">
            <a:avLst/>
          </a:prstGeom>
        </p:spPr>
        <p:txBody>
          <a:bodyPr wrap="square">
            <a:spAutoFit/>
          </a:bodyPr>
          <a:lstStyle/>
          <a:p>
            <a:pPr algn="ctr" defTabSz="914400">
              <a:defRPr/>
            </a:pPr>
            <a:r>
              <a:rPr lang="en-US" sz="3200" dirty="0" smtClean="0">
                <a:solidFill>
                  <a:prstClr val="white"/>
                </a:solidFill>
                <a:latin typeface="Arial"/>
              </a:rPr>
              <a:t>OCI Optical System – Optical Module</a:t>
            </a:r>
            <a:endParaRPr lang="en-US" sz="3200" b="1" dirty="0">
              <a:solidFill>
                <a:prstClr val="white"/>
              </a:solidFill>
              <a:latin typeface="Arial"/>
            </a:endParaRPr>
          </a:p>
        </p:txBody>
      </p:sp>
      <p:cxnSp>
        <p:nvCxnSpPr>
          <p:cNvPr id="8" name="Straight Arrow Connector 7"/>
          <p:cNvCxnSpPr/>
          <p:nvPr/>
        </p:nvCxnSpPr>
        <p:spPr>
          <a:xfrm>
            <a:off x="11306629" y="1550578"/>
            <a:ext cx="885371" cy="14513"/>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411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185"/>
          <p:cNvPicPr>
            <a:picLocks noChangeAspect="1"/>
          </p:cNvPicPr>
          <p:nvPr/>
        </p:nvPicPr>
        <p:blipFill rotWithShape="1">
          <a:blip r:embed="rId2"/>
          <a:srcRect l="5935" t="13189" r="14497" b="6904"/>
          <a:stretch/>
        </p:blipFill>
        <p:spPr>
          <a:xfrm>
            <a:off x="0" y="-26982"/>
            <a:ext cx="12191999" cy="6884982"/>
          </a:xfrm>
          <a:prstGeom prst="rect">
            <a:avLst/>
          </a:prstGeom>
        </p:spPr>
      </p:pic>
      <p:sp>
        <p:nvSpPr>
          <p:cNvPr id="8" name="Rectangle 7"/>
          <p:cNvSpPr/>
          <p:nvPr/>
        </p:nvSpPr>
        <p:spPr>
          <a:xfrm>
            <a:off x="8830594" y="1136500"/>
            <a:ext cx="252745" cy="259746"/>
          </a:xfrm>
          <a:prstGeom prst="rect">
            <a:avLst/>
          </a:prstGeom>
          <a:solidFill>
            <a:schemeClr val="tx2">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dirty="0">
              <a:solidFill>
                <a:prstClr val="white"/>
              </a:solidFill>
              <a:latin typeface="Arial"/>
            </a:endParaRPr>
          </a:p>
        </p:txBody>
      </p:sp>
      <p:sp>
        <p:nvSpPr>
          <p:cNvPr id="9" name="Rectangle 8"/>
          <p:cNvSpPr/>
          <p:nvPr/>
        </p:nvSpPr>
        <p:spPr>
          <a:xfrm>
            <a:off x="9083339" y="113650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0" name="Rectangle 9"/>
          <p:cNvSpPr/>
          <p:nvPr/>
        </p:nvSpPr>
        <p:spPr>
          <a:xfrm>
            <a:off x="9336084" y="113650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1" name="Rectangle 10"/>
          <p:cNvSpPr/>
          <p:nvPr/>
        </p:nvSpPr>
        <p:spPr>
          <a:xfrm>
            <a:off x="9588829" y="113650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2" name="Rectangle 11"/>
          <p:cNvSpPr/>
          <p:nvPr/>
        </p:nvSpPr>
        <p:spPr>
          <a:xfrm>
            <a:off x="9841573" y="113650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3" name="Rectangle 12"/>
          <p:cNvSpPr/>
          <p:nvPr/>
        </p:nvSpPr>
        <p:spPr>
          <a:xfrm>
            <a:off x="10094318" y="113650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4" name="Rectangle 13"/>
          <p:cNvSpPr/>
          <p:nvPr/>
        </p:nvSpPr>
        <p:spPr>
          <a:xfrm>
            <a:off x="10347063" y="113650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5" name="Rectangle 14"/>
          <p:cNvSpPr/>
          <p:nvPr/>
        </p:nvSpPr>
        <p:spPr>
          <a:xfrm>
            <a:off x="10599808" y="113650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 name="TextBox 23"/>
          <p:cNvSpPr txBox="1"/>
          <p:nvPr/>
        </p:nvSpPr>
        <p:spPr>
          <a:xfrm>
            <a:off x="7214349" y="1048222"/>
            <a:ext cx="930585" cy="307777"/>
          </a:xfrm>
          <a:prstGeom prst="rect">
            <a:avLst/>
          </a:prstGeom>
          <a:noFill/>
        </p:spPr>
        <p:txBody>
          <a:bodyPr wrap="square" rtlCol="0">
            <a:spAutoFit/>
          </a:bodyPr>
          <a:lstStyle/>
          <a:p>
            <a:pPr defTabSz="914400">
              <a:defRPr/>
            </a:pPr>
            <a:r>
              <a:rPr lang="en-US" sz="1400" dirty="0">
                <a:solidFill>
                  <a:schemeClr val="bg1"/>
                </a:solidFill>
                <a:latin typeface="Arial"/>
              </a:rPr>
              <a:t>Read 1</a:t>
            </a:r>
          </a:p>
        </p:txBody>
      </p:sp>
      <p:sp>
        <p:nvSpPr>
          <p:cNvPr id="26" name="Rectangle 25"/>
          <p:cNvSpPr/>
          <p:nvPr/>
        </p:nvSpPr>
        <p:spPr>
          <a:xfrm>
            <a:off x="8830594" y="1406177"/>
            <a:ext cx="252745" cy="259746"/>
          </a:xfrm>
          <a:prstGeom prst="rect">
            <a:avLst/>
          </a:prstGeom>
          <a:solidFill>
            <a:srgbClr val="FF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7" name="Rectangle 26"/>
          <p:cNvSpPr/>
          <p:nvPr/>
        </p:nvSpPr>
        <p:spPr>
          <a:xfrm>
            <a:off x="9083339" y="1406177"/>
            <a:ext cx="252745" cy="259746"/>
          </a:xfrm>
          <a:prstGeom prst="rect">
            <a:avLst/>
          </a:prstGeom>
          <a:solidFill>
            <a:schemeClr val="tx2">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dirty="0">
              <a:solidFill>
                <a:prstClr val="white"/>
              </a:solidFill>
              <a:latin typeface="Arial"/>
            </a:endParaRPr>
          </a:p>
        </p:txBody>
      </p:sp>
      <p:sp>
        <p:nvSpPr>
          <p:cNvPr id="28" name="Rectangle 27"/>
          <p:cNvSpPr/>
          <p:nvPr/>
        </p:nvSpPr>
        <p:spPr>
          <a:xfrm>
            <a:off x="9336084" y="140617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9" name="Rectangle 28"/>
          <p:cNvSpPr/>
          <p:nvPr/>
        </p:nvSpPr>
        <p:spPr>
          <a:xfrm>
            <a:off x="9588829" y="140617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 name="Rectangle 29"/>
          <p:cNvSpPr/>
          <p:nvPr/>
        </p:nvSpPr>
        <p:spPr>
          <a:xfrm>
            <a:off x="9841573" y="140617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1" name="Rectangle 30"/>
          <p:cNvSpPr/>
          <p:nvPr/>
        </p:nvSpPr>
        <p:spPr>
          <a:xfrm>
            <a:off x="10094318" y="140617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2" name="Rectangle 31"/>
          <p:cNvSpPr/>
          <p:nvPr/>
        </p:nvSpPr>
        <p:spPr>
          <a:xfrm>
            <a:off x="10347063" y="140617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3" name="Rectangle 32"/>
          <p:cNvSpPr/>
          <p:nvPr/>
        </p:nvSpPr>
        <p:spPr>
          <a:xfrm>
            <a:off x="10599808" y="140617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1" name="TextBox 40"/>
          <p:cNvSpPr txBox="1"/>
          <p:nvPr/>
        </p:nvSpPr>
        <p:spPr>
          <a:xfrm>
            <a:off x="7214349" y="1355999"/>
            <a:ext cx="930585" cy="307777"/>
          </a:xfrm>
          <a:prstGeom prst="rect">
            <a:avLst/>
          </a:prstGeom>
          <a:noFill/>
        </p:spPr>
        <p:txBody>
          <a:bodyPr wrap="square" rtlCol="0">
            <a:spAutoFit/>
          </a:bodyPr>
          <a:lstStyle/>
          <a:p>
            <a:pPr defTabSz="914400">
              <a:defRPr/>
            </a:pPr>
            <a:r>
              <a:rPr lang="en-US" sz="1400" dirty="0">
                <a:solidFill>
                  <a:schemeClr val="bg1"/>
                </a:solidFill>
                <a:latin typeface="Arial"/>
              </a:rPr>
              <a:t>Read 2</a:t>
            </a:r>
          </a:p>
        </p:txBody>
      </p:sp>
      <p:sp>
        <p:nvSpPr>
          <p:cNvPr id="43" name="Rectangle 42"/>
          <p:cNvSpPr/>
          <p:nvPr/>
        </p:nvSpPr>
        <p:spPr>
          <a:xfrm>
            <a:off x="8830594" y="16663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4" name="Rectangle 43"/>
          <p:cNvSpPr/>
          <p:nvPr/>
        </p:nvSpPr>
        <p:spPr>
          <a:xfrm>
            <a:off x="9083339" y="1666329"/>
            <a:ext cx="252745" cy="259746"/>
          </a:xfrm>
          <a:prstGeom prst="rect">
            <a:avLst/>
          </a:prstGeom>
          <a:solidFill>
            <a:srgbClr val="FF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5" name="Rectangle 44"/>
          <p:cNvSpPr/>
          <p:nvPr/>
        </p:nvSpPr>
        <p:spPr>
          <a:xfrm>
            <a:off x="9336084" y="1666329"/>
            <a:ext cx="252745" cy="259746"/>
          </a:xfrm>
          <a:prstGeom prst="rect">
            <a:avLst/>
          </a:prstGeom>
          <a:solidFill>
            <a:schemeClr val="tx2">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dirty="0">
              <a:solidFill>
                <a:prstClr val="white"/>
              </a:solidFill>
              <a:latin typeface="Arial"/>
            </a:endParaRPr>
          </a:p>
        </p:txBody>
      </p:sp>
      <p:sp>
        <p:nvSpPr>
          <p:cNvPr id="46" name="Rectangle 45"/>
          <p:cNvSpPr/>
          <p:nvPr/>
        </p:nvSpPr>
        <p:spPr>
          <a:xfrm>
            <a:off x="9588829" y="16663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7" name="Rectangle 46"/>
          <p:cNvSpPr/>
          <p:nvPr/>
        </p:nvSpPr>
        <p:spPr>
          <a:xfrm>
            <a:off x="9841573" y="16663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8" name="Rectangle 47"/>
          <p:cNvSpPr/>
          <p:nvPr/>
        </p:nvSpPr>
        <p:spPr>
          <a:xfrm>
            <a:off x="10094318" y="16663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9" name="Rectangle 48"/>
          <p:cNvSpPr/>
          <p:nvPr/>
        </p:nvSpPr>
        <p:spPr>
          <a:xfrm>
            <a:off x="10347063" y="16663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0" name="Rectangle 49"/>
          <p:cNvSpPr/>
          <p:nvPr/>
        </p:nvSpPr>
        <p:spPr>
          <a:xfrm>
            <a:off x="10599808" y="16663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8" name="TextBox 57"/>
          <p:cNvSpPr txBox="1"/>
          <p:nvPr/>
        </p:nvSpPr>
        <p:spPr>
          <a:xfrm>
            <a:off x="7214349" y="1616151"/>
            <a:ext cx="930585" cy="307777"/>
          </a:xfrm>
          <a:prstGeom prst="rect">
            <a:avLst/>
          </a:prstGeom>
          <a:noFill/>
        </p:spPr>
        <p:txBody>
          <a:bodyPr wrap="square" rtlCol="0">
            <a:spAutoFit/>
          </a:bodyPr>
          <a:lstStyle/>
          <a:p>
            <a:pPr defTabSz="914400">
              <a:defRPr/>
            </a:pPr>
            <a:r>
              <a:rPr lang="en-US" sz="1400" dirty="0">
                <a:solidFill>
                  <a:schemeClr val="bg1"/>
                </a:solidFill>
                <a:latin typeface="Arial"/>
              </a:rPr>
              <a:t>Read 3</a:t>
            </a:r>
          </a:p>
        </p:txBody>
      </p:sp>
      <p:sp>
        <p:nvSpPr>
          <p:cNvPr id="60" name="Rectangle 59"/>
          <p:cNvSpPr/>
          <p:nvPr/>
        </p:nvSpPr>
        <p:spPr>
          <a:xfrm>
            <a:off x="8830594" y="1936006"/>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1" name="Rectangle 60"/>
          <p:cNvSpPr/>
          <p:nvPr/>
        </p:nvSpPr>
        <p:spPr>
          <a:xfrm>
            <a:off x="9083339" y="1936006"/>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2" name="Rectangle 61"/>
          <p:cNvSpPr/>
          <p:nvPr/>
        </p:nvSpPr>
        <p:spPr>
          <a:xfrm>
            <a:off x="9336084" y="1936006"/>
            <a:ext cx="252745" cy="259746"/>
          </a:xfrm>
          <a:prstGeom prst="rect">
            <a:avLst/>
          </a:prstGeom>
          <a:solidFill>
            <a:srgbClr val="FF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3" name="Rectangle 62"/>
          <p:cNvSpPr/>
          <p:nvPr/>
        </p:nvSpPr>
        <p:spPr>
          <a:xfrm>
            <a:off x="9588829" y="1936006"/>
            <a:ext cx="252745" cy="259746"/>
          </a:xfrm>
          <a:prstGeom prst="rect">
            <a:avLst/>
          </a:prstGeom>
          <a:solidFill>
            <a:schemeClr val="tx2">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dirty="0">
              <a:solidFill>
                <a:prstClr val="white"/>
              </a:solidFill>
              <a:latin typeface="Arial"/>
            </a:endParaRPr>
          </a:p>
        </p:txBody>
      </p:sp>
      <p:sp>
        <p:nvSpPr>
          <p:cNvPr id="64" name="Rectangle 63"/>
          <p:cNvSpPr/>
          <p:nvPr/>
        </p:nvSpPr>
        <p:spPr>
          <a:xfrm>
            <a:off x="9841573" y="1936006"/>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5" name="Rectangle 64"/>
          <p:cNvSpPr/>
          <p:nvPr/>
        </p:nvSpPr>
        <p:spPr>
          <a:xfrm>
            <a:off x="10094318" y="1936006"/>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6" name="Rectangle 65"/>
          <p:cNvSpPr/>
          <p:nvPr/>
        </p:nvSpPr>
        <p:spPr>
          <a:xfrm>
            <a:off x="10347063" y="1936006"/>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7" name="Rectangle 66"/>
          <p:cNvSpPr/>
          <p:nvPr/>
        </p:nvSpPr>
        <p:spPr>
          <a:xfrm>
            <a:off x="10599808" y="1936006"/>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75" name="TextBox 74"/>
          <p:cNvSpPr txBox="1"/>
          <p:nvPr/>
        </p:nvSpPr>
        <p:spPr>
          <a:xfrm>
            <a:off x="7214349" y="1885828"/>
            <a:ext cx="930585" cy="307777"/>
          </a:xfrm>
          <a:prstGeom prst="rect">
            <a:avLst/>
          </a:prstGeom>
          <a:noFill/>
        </p:spPr>
        <p:txBody>
          <a:bodyPr wrap="square" rtlCol="0">
            <a:spAutoFit/>
          </a:bodyPr>
          <a:lstStyle/>
          <a:p>
            <a:pPr defTabSz="914400">
              <a:defRPr/>
            </a:pPr>
            <a:r>
              <a:rPr lang="en-US" sz="1400" dirty="0">
                <a:solidFill>
                  <a:schemeClr val="bg1"/>
                </a:solidFill>
                <a:latin typeface="Arial"/>
              </a:rPr>
              <a:t>Read 4</a:t>
            </a:r>
          </a:p>
        </p:txBody>
      </p:sp>
      <p:sp>
        <p:nvSpPr>
          <p:cNvPr id="76" name="TextBox 75"/>
          <p:cNvSpPr txBox="1"/>
          <p:nvPr/>
        </p:nvSpPr>
        <p:spPr>
          <a:xfrm>
            <a:off x="2657596" y="1406177"/>
            <a:ext cx="4485117" cy="5409173"/>
          </a:xfrm>
          <a:prstGeom prst="rect">
            <a:avLst/>
          </a:prstGeom>
          <a:noFill/>
        </p:spPr>
        <p:txBody>
          <a:bodyPr wrap="square" rtlCol="0">
            <a:spAutoFit/>
          </a:bodyPr>
          <a:lstStyle/>
          <a:p>
            <a:pPr defTabSz="685800">
              <a:defRPr/>
            </a:pPr>
            <a:r>
              <a:rPr lang="en-US" sz="2800" dirty="0" smtClean="0">
                <a:solidFill>
                  <a:schemeClr val="bg1"/>
                </a:solidFill>
                <a:latin typeface="Arial" pitchFamily="34" charset="0"/>
                <a:cs typeface="Arial" pitchFamily="34" charset="0"/>
              </a:rPr>
              <a:t>The slit is imaged onto a micro lens array </a:t>
            </a:r>
          </a:p>
          <a:p>
            <a:pPr defTabSz="685800">
              <a:defRPr/>
            </a:pPr>
            <a:endParaRPr lang="en-US" sz="1000" dirty="0">
              <a:solidFill>
                <a:schemeClr val="bg1"/>
              </a:solidFill>
              <a:latin typeface="Arial" pitchFamily="34" charset="0"/>
              <a:cs typeface="Arial" pitchFamily="34" charset="0"/>
            </a:endParaRPr>
          </a:p>
          <a:p>
            <a:pPr defTabSz="685800">
              <a:defRPr/>
            </a:pPr>
            <a:r>
              <a:rPr lang="en-US" sz="2800" dirty="0" smtClean="0">
                <a:solidFill>
                  <a:schemeClr val="bg1"/>
                </a:solidFill>
                <a:latin typeface="Arial" pitchFamily="34" charset="0"/>
                <a:cs typeface="Arial" pitchFamily="34" charset="0"/>
              </a:rPr>
              <a:t>Light from the MLA image is fiber coupled to the NIRSWIR </a:t>
            </a:r>
            <a:r>
              <a:rPr lang="en-US" sz="2800" dirty="0" err="1" smtClean="0">
                <a:solidFill>
                  <a:schemeClr val="bg1"/>
                </a:solidFill>
                <a:latin typeface="Arial" pitchFamily="34" charset="0"/>
                <a:cs typeface="Arial" pitchFamily="34" charset="0"/>
              </a:rPr>
              <a:t>bandpass</a:t>
            </a:r>
            <a:r>
              <a:rPr lang="en-US" sz="2800" dirty="0" smtClean="0">
                <a:solidFill>
                  <a:schemeClr val="bg1"/>
                </a:solidFill>
                <a:latin typeface="Arial" pitchFamily="34" charset="0"/>
                <a:cs typeface="Arial" pitchFamily="34" charset="0"/>
              </a:rPr>
              <a:t>-photodiode focal planes</a:t>
            </a:r>
          </a:p>
          <a:p>
            <a:pPr defTabSz="685800">
              <a:defRPr/>
            </a:pPr>
            <a:endParaRPr lang="en-US" sz="1000" dirty="0" smtClean="0">
              <a:solidFill>
                <a:schemeClr val="bg1"/>
              </a:solidFill>
              <a:latin typeface="Arial" pitchFamily="34" charset="0"/>
              <a:cs typeface="Arial" pitchFamily="34" charset="0"/>
            </a:endParaRPr>
          </a:p>
          <a:p>
            <a:pPr defTabSz="685800">
              <a:defRPr/>
            </a:pPr>
            <a:r>
              <a:rPr lang="en-US" sz="2800" dirty="0" smtClean="0">
                <a:solidFill>
                  <a:schemeClr val="bg1"/>
                </a:solidFill>
                <a:latin typeface="Arial" pitchFamily="34" charset="0"/>
                <a:cs typeface="Arial" pitchFamily="34" charset="0"/>
              </a:rPr>
              <a:t>The FPA readout is </a:t>
            </a:r>
            <a:r>
              <a:rPr lang="en-US" sz="2800" dirty="0">
                <a:solidFill>
                  <a:schemeClr val="bg1"/>
                </a:solidFill>
                <a:latin typeface="Arial" pitchFamily="34" charset="0"/>
                <a:cs typeface="Arial" pitchFamily="34" charset="0"/>
              </a:rPr>
              <a:t>synchronized with the rotating </a:t>
            </a:r>
            <a:r>
              <a:rPr lang="en-US" sz="2800" dirty="0" smtClean="0">
                <a:solidFill>
                  <a:schemeClr val="bg1"/>
                </a:solidFill>
                <a:latin typeface="Arial" pitchFamily="34" charset="0"/>
                <a:cs typeface="Arial" pitchFamily="34" charset="0"/>
              </a:rPr>
              <a:t>telescope</a:t>
            </a:r>
          </a:p>
          <a:p>
            <a:pPr defTabSz="685800">
              <a:defRPr/>
            </a:pPr>
            <a:endParaRPr lang="en-US" sz="1050" dirty="0">
              <a:solidFill>
                <a:schemeClr val="bg1"/>
              </a:solidFill>
              <a:latin typeface="Arial" pitchFamily="34" charset="0"/>
              <a:cs typeface="Arial" pitchFamily="34" charset="0"/>
            </a:endParaRPr>
          </a:p>
          <a:p>
            <a:pPr defTabSz="685800">
              <a:defRPr/>
            </a:pPr>
            <a:r>
              <a:rPr lang="en-US" sz="2800" dirty="0" smtClean="0">
                <a:solidFill>
                  <a:schemeClr val="bg1"/>
                </a:solidFill>
                <a:latin typeface="Arial" pitchFamily="34" charset="0"/>
                <a:cs typeface="Arial" pitchFamily="34" charset="0"/>
              </a:rPr>
              <a:t>Digital TDI is shown to the right </a:t>
            </a:r>
          </a:p>
          <a:p>
            <a:pPr marL="342900" indent="-342900" defTabSz="685800">
              <a:buFont typeface="Arial" panose="020B0604020202020204" pitchFamily="34" charset="0"/>
              <a:buChar char="•"/>
              <a:defRPr/>
            </a:pPr>
            <a:endParaRPr lang="en-US" sz="700" dirty="0">
              <a:solidFill>
                <a:schemeClr val="bg1"/>
              </a:solidFill>
              <a:latin typeface="Arial" pitchFamily="34" charset="0"/>
              <a:cs typeface="Arial" pitchFamily="34" charset="0"/>
            </a:endParaRPr>
          </a:p>
        </p:txBody>
      </p:sp>
      <p:sp>
        <p:nvSpPr>
          <p:cNvPr id="95" name="Rectangle 94"/>
          <p:cNvSpPr/>
          <p:nvPr/>
        </p:nvSpPr>
        <p:spPr>
          <a:xfrm>
            <a:off x="8837934" y="220608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96" name="Rectangle 95"/>
          <p:cNvSpPr/>
          <p:nvPr/>
        </p:nvSpPr>
        <p:spPr>
          <a:xfrm>
            <a:off x="9090679" y="220608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97" name="Rectangle 96"/>
          <p:cNvSpPr/>
          <p:nvPr/>
        </p:nvSpPr>
        <p:spPr>
          <a:xfrm>
            <a:off x="9343424" y="220608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98" name="Rectangle 97"/>
          <p:cNvSpPr/>
          <p:nvPr/>
        </p:nvSpPr>
        <p:spPr>
          <a:xfrm>
            <a:off x="9596169" y="2206089"/>
            <a:ext cx="252745" cy="259746"/>
          </a:xfrm>
          <a:prstGeom prst="rect">
            <a:avLst/>
          </a:prstGeom>
          <a:solidFill>
            <a:srgbClr val="FF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99" name="Rectangle 98"/>
          <p:cNvSpPr/>
          <p:nvPr/>
        </p:nvSpPr>
        <p:spPr>
          <a:xfrm>
            <a:off x="9848913" y="2206089"/>
            <a:ext cx="252745" cy="259746"/>
          </a:xfrm>
          <a:prstGeom prst="rect">
            <a:avLst/>
          </a:prstGeom>
          <a:solidFill>
            <a:schemeClr val="tx2">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dirty="0">
              <a:solidFill>
                <a:prstClr val="white"/>
              </a:solidFill>
              <a:latin typeface="Arial"/>
            </a:endParaRPr>
          </a:p>
        </p:txBody>
      </p:sp>
      <p:sp>
        <p:nvSpPr>
          <p:cNvPr id="100" name="Rectangle 99"/>
          <p:cNvSpPr/>
          <p:nvPr/>
        </p:nvSpPr>
        <p:spPr>
          <a:xfrm>
            <a:off x="10101658" y="220608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01" name="Rectangle 100"/>
          <p:cNvSpPr/>
          <p:nvPr/>
        </p:nvSpPr>
        <p:spPr>
          <a:xfrm>
            <a:off x="10354403" y="220608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02" name="Rectangle 101"/>
          <p:cNvSpPr/>
          <p:nvPr/>
        </p:nvSpPr>
        <p:spPr>
          <a:xfrm>
            <a:off x="10607148" y="220608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10" name="TextBox 109"/>
          <p:cNvSpPr txBox="1"/>
          <p:nvPr/>
        </p:nvSpPr>
        <p:spPr>
          <a:xfrm>
            <a:off x="7221689" y="2165436"/>
            <a:ext cx="930585" cy="307777"/>
          </a:xfrm>
          <a:prstGeom prst="rect">
            <a:avLst/>
          </a:prstGeom>
          <a:noFill/>
        </p:spPr>
        <p:txBody>
          <a:bodyPr wrap="square" rtlCol="0">
            <a:spAutoFit/>
          </a:bodyPr>
          <a:lstStyle/>
          <a:p>
            <a:pPr defTabSz="914400">
              <a:defRPr/>
            </a:pPr>
            <a:r>
              <a:rPr lang="en-US" sz="1400" dirty="0">
                <a:solidFill>
                  <a:schemeClr val="bg1"/>
                </a:solidFill>
                <a:latin typeface="Arial"/>
              </a:rPr>
              <a:t>Read 5</a:t>
            </a:r>
          </a:p>
        </p:txBody>
      </p:sp>
      <p:sp>
        <p:nvSpPr>
          <p:cNvPr id="112" name="Rectangle 111"/>
          <p:cNvSpPr/>
          <p:nvPr/>
        </p:nvSpPr>
        <p:spPr>
          <a:xfrm>
            <a:off x="8847375" y="247746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13" name="Rectangle 112"/>
          <p:cNvSpPr/>
          <p:nvPr/>
        </p:nvSpPr>
        <p:spPr>
          <a:xfrm>
            <a:off x="9100120" y="247746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14" name="Rectangle 113"/>
          <p:cNvSpPr/>
          <p:nvPr/>
        </p:nvSpPr>
        <p:spPr>
          <a:xfrm>
            <a:off x="9352865" y="247746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15" name="Rectangle 114"/>
          <p:cNvSpPr/>
          <p:nvPr/>
        </p:nvSpPr>
        <p:spPr>
          <a:xfrm>
            <a:off x="9605610" y="247746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16" name="Rectangle 115"/>
          <p:cNvSpPr/>
          <p:nvPr/>
        </p:nvSpPr>
        <p:spPr>
          <a:xfrm>
            <a:off x="9858354" y="2477460"/>
            <a:ext cx="252745" cy="259746"/>
          </a:xfrm>
          <a:prstGeom prst="rect">
            <a:avLst/>
          </a:prstGeom>
          <a:solidFill>
            <a:srgbClr val="FF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17" name="Rectangle 116"/>
          <p:cNvSpPr/>
          <p:nvPr/>
        </p:nvSpPr>
        <p:spPr>
          <a:xfrm>
            <a:off x="10111099" y="2477460"/>
            <a:ext cx="252745" cy="259746"/>
          </a:xfrm>
          <a:prstGeom prst="rect">
            <a:avLst/>
          </a:prstGeom>
          <a:solidFill>
            <a:schemeClr val="tx2">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dirty="0">
              <a:solidFill>
                <a:prstClr val="white"/>
              </a:solidFill>
              <a:latin typeface="Arial"/>
            </a:endParaRPr>
          </a:p>
        </p:txBody>
      </p:sp>
      <p:sp>
        <p:nvSpPr>
          <p:cNvPr id="118" name="Rectangle 117"/>
          <p:cNvSpPr/>
          <p:nvPr/>
        </p:nvSpPr>
        <p:spPr>
          <a:xfrm>
            <a:off x="10363844" y="247746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19" name="Rectangle 118"/>
          <p:cNvSpPr/>
          <p:nvPr/>
        </p:nvSpPr>
        <p:spPr>
          <a:xfrm>
            <a:off x="10616589" y="247746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27" name="TextBox 126"/>
          <p:cNvSpPr txBox="1"/>
          <p:nvPr/>
        </p:nvSpPr>
        <p:spPr>
          <a:xfrm>
            <a:off x="7231130" y="2427282"/>
            <a:ext cx="930585" cy="307777"/>
          </a:xfrm>
          <a:prstGeom prst="rect">
            <a:avLst/>
          </a:prstGeom>
          <a:noFill/>
        </p:spPr>
        <p:txBody>
          <a:bodyPr wrap="square" rtlCol="0">
            <a:spAutoFit/>
          </a:bodyPr>
          <a:lstStyle/>
          <a:p>
            <a:pPr defTabSz="914400">
              <a:defRPr/>
            </a:pPr>
            <a:r>
              <a:rPr lang="en-US" sz="1400" dirty="0">
                <a:solidFill>
                  <a:schemeClr val="bg1"/>
                </a:solidFill>
                <a:latin typeface="Arial"/>
              </a:rPr>
              <a:t>Read 6</a:t>
            </a:r>
          </a:p>
        </p:txBody>
      </p:sp>
      <p:sp>
        <p:nvSpPr>
          <p:cNvPr id="129" name="Rectangle 128"/>
          <p:cNvSpPr/>
          <p:nvPr/>
        </p:nvSpPr>
        <p:spPr>
          <a:xfrm>
            <a:off x="8847375" y="274031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30" name="Rectangle 129"/>
          <p:cNvSpPr/>
          <p:nvPr/>
        </p:nvSpPr>
        <p:spPr>
          <a:xfrm>
            <a:off x="9100120" y="274031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31" name="Rectangle 130"/>
          <p:cNvSpPr/>
          <p:nvPr/>
        </p:nvSpPr>
        <p:spPr>
          <a:xfrm>
            <a:off x="9352865" y="274031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32" name="Rectangle 131"/>
          <p:cNvSpPr/>
          <p:nvPr/>
        </p:nvSpPr>
        <p:spPr>
          <a:xfrm>
            <a:off x="9605610" y="274031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33" name="Rectangle 132"/>
          <p:cNvSpPr/>
          <p:nvPr/>
        </p:nvSpPr>
        <p:spPr>
          <a:xfrm>
            <a:off x="9858354" y="274031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34" name="Rectangle 133"/>
          <p:cNvSpPr/>
          <p:nvPr/>
        </p:nvSpPr>
        <p:spPr>
          <a:xfrm>
            <a:off x="10111099" y="2740315"/>
            <a:ext cx="252745" cy="259746"/>
          </a:xfrm>
          <a:prstGeom prst="rect">
            <a:avLst/>
          </a:prstGeom>
          <a:solidFill>
            <a:srgbClr val="FF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35" name="Rectangle 134"/>
          <p:cNvSpPr/>
          <p:nvPr/>
        </p:nvSpPr>
        <p:spPr>
          <a:xfrm>
            <a:off x="10363844" y="2740315"/>
            <a:ext cx="252745" cy="259746"/>
          </a:xfrm>
          <a:prstGeom prst="rect">
            <a:avLst/>
          </a:prstGeom>
          <a:solidFill>
            <a:schemeClr val="tx2">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dirty="0">
              <a:solidFill>
                <a:prstClr val="white"/>
              </a:solidFill>
              <a:latin typeface="Arial"/>
            </a:endParaRPr>
          </a:p>
        </p:txBody>
      </p:sp>
      <p:sp>
        <p:nvSpPr>
          <p:cNvPr id="136" name="Rectangle 135"/>
          <p:cNvSpPr/>
          <p:nvPr/>
        </p:nvSpPr>
        <p:spPr>
          <a:xfrm>
            <a:off x="10616589" y="274031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44" name="TextBox 143"/>
          <p:cNvSpPr txBox="1"/>
          <p:nvPr/>
        </p:nvSpPr>
        <p:spPr>
          <a:xfrm>
            <a:off x="7231130" y="2728237"/>
            <a:ext cx="930585" cy="307777"/>
          </a:xfrm>
          <a:prstGeom prst="rect">
            <a:avLst/>
          </a:prstGeom>
          <a:noFill/>
        </p:spPr>
        <p:txBody>
          <a:bodyPr wrap="square" rtlCol="0">
            <a:spAutoFit/>
          </a:bodyPr>
          <a:lstStyle/>
          <a:p>
            <a:pPr defTabSz="914400">
              <a:defRPr/>
            </a:pPr>
            <a:r>
              <a:rPr lang="en-US" sz="1400" dirty="0">
                <a:solidFill>
                  <a:schemeClr val="bg1"/>
                </a:solidFill>
                <a:latin typeface="Arial"/>
              </a:rPr>
              <a:t>Read 7</a:t>
            </a:r>
          </a:p>
        </p:txBody>
      </p:sp>
      <p:sp>
        <p:nvSpPr>
          <p:cNvPr id="146" name="Rectangle 145"/>
          <p:cNvSpPr/>
          <p:nvPr/>
        </p:nvSpPr>
        <p:spPr>
          <a:xfrm>
            <a:off x="8849321" y="301173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47" name="Rectangle 146"/>
          <p:cNvSpPr/>
          <p:nvPr/>
        </p:nvSpPr>
        <p:spPr>
          <a:xfrm>
            <a:off x="9102066" y="301173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48" name="Rectangle 147"/>
          <p:cNvSpPr/>
          <p:nvPr/>
        </p:nvSpPr>
        <p:spPr>
          <a:xfrm>
            <a:off x="9354811" y="301173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49" name="Rectangle 148"/>
          <p:cNvSpPr/>
          <p:nvPr/>
        </p:nvSpPr>
        <p:spPr>
          <a:xfrm>
            <a:off x="9607556" y="301173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50" name="Rectangle 149"/>
          <p:cNvSpPr/>
          <p:nvPr/>
        </p:nvSpPr>
        <p:spPr>
          <a:xfrm>
            <a:off x="9860300" y="301173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51" name="Rectangle 150"/>
          <p:cNvSpPr/>
          <p:nvPr/>
        </p:nvSpPr>
        <p:spPr>
          <a:xfrm>
            <a:off x="10113045" y="301173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52" name="Rectangle 151"/>
          <p:cNvSpPr/>
          <p:nvPr/>
        </p:nvSpPr>
        <p:spPr>
          <a:xfrm>
            <a:off x="10365790" y="3011737"/>
            <a:ext cx="252745" cy="259746"/>
          </a:xfrm>
          <a:prstGeom prst="rect">
            <a:avLst/>
          </a:prstGeom>
          <a:solidFill>
            <a:srgbClr val="FF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53" name="Rectangle 152"/>
          <p:cNvSpPr/>
          <p:nvPr/>
        </p:nvSpPr>
        <p:spPr>
          <a:xfrm>
            <a:off x="10618535" y="3011737"/>
            <a:ext cx="252745" cy="259746"/>
          </a:xfrm>
          <a:prstGeom prst="rect">
            <a:avLst/>
          </a:prstGeom>
          <a:solidFill>
            <a:schemeClr val="tx2">
              <a:lumMod val="60000"/>
              <a:lumOff val="4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dirty="0">
              <a:solidFill>
                <a:prstClr val="white"/>
              </a:solidFill>
              <a:latin typeface="Arial"/>
            </a:endParaRPr>
          </a:p>
        </p:txBody>
      </p:sp>
      <p:sp>
        <p:nvSpPr>
          <p:cNvPr id="161" name="TextBox 160"/>
          <p:cNvSpPr txBox="1"/>
          <p:nvPr/>
        </p:nvSpPr>
        <p:spPr>
          <a:xfrm>
            <a:off x="7233076" y="2971084"/>
            <a:ext cx="930585" cy="307777"/>
          </a:xfrm>
          <a:prstGeom prst="rect">
            <a:avLst/>
          </a:prstGeom>
          <a:noFill/>
        </p:spPr>
        <p:txBody>
          <a:bodyPr wrap="square" rtlCol="0">
            <a:spAutoFit/>
          </a:bodyPr>
          <a:lstStyle/>
          <a:p>
            <a:pPr defTabSz="914400">
              <a:defRPr/>
            </a:pPr>
            <a:r>
              <a:rPr lang="en-US" sz="1400" dirty="0">
                <a:solidFill>
                  <a:schemeClr val="bg1"/>
                </a:solidFill>
                <a:latin typeface="Arial"/>
              </a:rPr>
              <a:t>Read 8</a:t>
            </a:r>
          </a:p>
        </p:txBody>
      </p:sp>
      <p:sp>
        <p:nvSpPr>
          <p:cNvPr id="298" name="Rectangle 297"/>
          <p:cNvSpPr/>
          <p:nvPr/>
        </p:nvSpPr>
        <p:spPr>
          <a:xfrm>
            <a:off x="10141443" y="3770532"/>
            <a:ext cx="252745" cy="259746"/>
          </a:xfrm>
          <a:prstGeom prst="rect">
            <a:avLst/>
          </a:prstGeom>
          <a:solidFill>
            <a:schemeClr val="tx2">
              <a:lumMod val="60000"/>
              <a:lumOff val="4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99" name="Rectangle 298"/>
          <p:cNvSpPr/>
          <p:nvPr/>
        </p:nvSpPr>
        <p:spPr>
          <a:xfrm>
            <a:off x="10015071" y="3770532"/>
            <a:ext cx="252745" cy="259746"/>
          </a:xfrm>
          <a:prstGeom prst="rect">
            <a:avLst/>
          </a:prstGeom>
          <a:solidFill>
            <a:schemeClr val="tx2">
              <a:lumMod val="60000"/>
              <a:lumOff val="4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4" name="Rectangle 303"/>
          <p:cNvSpPr/>
          <p:nvPr/>
        </p:nvSpPr>
        <p:spPr>
          <a:xfrm>
            <a:off x="9888699" y="3765976"/>
            <a:ext cx="252745" cy="259746"/>
          </a:xfrm>
          <a:prstGeom prst="rect">
            <a:avLst/>
          </a:prstGeom>
          <a:solidFill>
            <a:schemeClr val="tx2">
              <a:lumMod val="60000"/>
              <a:lumOff val="4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5" name="Rectangle 304"/>
          <p:cNvSpPr/>
          <p:nvPr/>
        </p:nvSpPr>
        <p:spPr>
          <a:xfrm>
            <a:off x="9762327" y="3765976"/>
            <a:ext cx="252745" cy="259746"/>
          </a:xfrm>
          <a:prstGeom prst="rect">
            <a:avLst/>
          </a:prstGeom>
          <a:solidFill>
            <a:schemeClr val="tx2">
              <a:lumMod val="60000"/>
              <a:lumOff val="4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6" name="Rectangle 305"/>
          <p:cNvSpPr/>
          <p:nvPr/>
        </p:nvSpPr>
        <p:spPr>
          <a:xfrm>
            <a:off x="9653745" y="3766208"/>
            <a:ext cx="252745" cy="259746"/>
          </a:xfrm>
          <a:prstGeom prst="rect">
            <a:avLst/>
          </a:prstGeom>
          <a:solidFill>
            <a:schemeClr val="tx2">
              <a:lumMod val="60000"/>
              <a:lumOff val="4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7" name="Rectangle 306"/>
          <p:cNvSpPr/>
          <p:nvPr/>
        </p:nvSpPr>
        <p:spPr>
          <a:xfrm>
            <a:off x="9527373" y="3766208"/>
            <a:ext cx="252745" cy="259746"/>
          </a:xfrm>
          <a:prstGeom prst="rect">
            <a:avLst/>
          </a:prstGeom>
          <a:solidFill>
            <a:schemeClr val="tx2">
              <a:lumMod val="60000"/>
              <a:lumOff val="4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8" name="Rectangle 307"/>
          <p:cNvSpPr/>
          <p:nvPr/>
        </p:nvSpPr>
        <p:spPr>
          <a:xfrm>
            <a:off x="9401001" y="3761652"/>
            <a:ext cx="252745" cy="259746"/>
          </a:xfrm>
          <a:prstGeom prst="rect">
            <a:avLst/>
          </a:prstGeom>
          <a:solidFill>
            <a:schemeClr val="tx2">
              <a:lumMod val="60000"/>
              <a:lumOff val="4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9" name="Rectangle 308"/>
          <p:cNvSpPr/>
          <p:nvPr/>
        </p:nvSpPr>
        <p:spPr>
          <a:xfrm>
            <a:off x="9274629" y="3761652"/>
            <a:ext cx="252745" cy="259746"/>
          </a:xfrm>
          <a:prstGeom prst="rect">
            <a:avLst/>
          </a:prstGeom>
          <a:solidFill>
            <a:schemeClr val="tx2">
              <a:lumMod val="60000"/>
              <a:lumOff val="4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11" name="Rectangle 310"/>
          <p:cNvSpPr/>
          <p:nvPr/>
        </p:nvSpPr>
        <p:spPr>
          <a:xfrm>
            <a:off x="9711586" y="4279760"/>
            <a:ext cx="252745" cy="259746"/>
          </a:xfrm>
          <a:prstGeom prst="rect">
            <a:avLst/>
          </a:prstGeom>
          <a:solidFill>
            <a:schemeClr val="tx2">
              <a:lumMod val="60000"/>
              <a:lumOff val="4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cxnSp>
        <p:nvCxnSpPr>
          <p:cNvPr id="312" name="Straight Arrow Connector 311"/>
          <p:cNvCxnSpPr>
            <a:endCxn id="311" idx="0"/>
          </p:cNvCxnSpPr>
          <p:nvPr/>
        </p:nvCxnSpPr>
        <p:spPr>
          <a:xfrm flipH="1">
            <a:off x="9837959" y="4084004"/>
            <a:ext cx="7667" cy="1957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10852553" y="113650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93" name="Rectangle 192"/>
          <p:cNvSpPr/>
          <p:nvPr/>
        </p:nvSpPr>
        <p:spPr>
          <a:xfrm>
            <a:off x="11105298" y="113650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94" name="Rectangle 193"/>
          <p:cNvSpPr/>
          <p:nvPr/>
        </p:nvSpPr>
        <p:spPr>
          <a:xfrm>
            <a:off x="11358043" y="113650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95" name="Rectangle 194"/>
          <p:cNvSpPr/>
          <p:nvPr/>
        </p:nvSpPr>
        <p:spPr>
          <a:xfrm>
            <a:off x="11610788" y="113650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96" name="Rectangle 195"/>
          <p:cNvSpPr/>
          <p:nvPr/>
        </p:nvSpPr>
        <p:spPr>
          <a:xfrm>
            <a:off x="10852553" y="140617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97" name="Rectangle 196"/>
          <p:cNvSpPr/>
          <p:nvPr/>
        </p:nvSpPr>
        <p:spPr>
          <a:xfrm>
            <a:off x="11105298" y="140617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98" name="Rectangle 197"/>
          <p:cNvSpPr/>
          <p:nvPr/>
        </p:nvSpPr>
        <p:spPr>
          <a:xfrm>
            <a:off x="11358043" y="140617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99" name="Rectangle 198"/>
          <p:cNvSpPr/>
          <p:nvPr/>
        </p:nvSpPr>
        <p:spPr>
          <a:xfrm>
            <a:off x="11610788" y="140617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00" name="Rectangle 199"/>
          <p:cNvSpPr/>
          <p:nvPr/>
        </p:nvSpPr>
        <p:spPr>
          <a:xfrm>
            <a:off x="10852553" y="16663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01" name="Rectangle 200"/>
          <p:cNvSpPr/>
          <p:nvPr/>
        </p:nvSpPr>
        <p:spPr>
          <a:xfrm>
            <a:off x="11105298" y="16663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02" name="Rectangle 201"/>
          <p:cNvSpPr/>
          <p:nvPr/>
        </p:nvSpPr>
        <p:spPr>
          <a:xfrm>
            <a:off x="11358043" y="16663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03" name="Rectangle 202"/>
          <p:cNvSpPr/>
          <p:nvPr/>
        </p:nvSpPr>
        <p:spPr>
          <a:xfrm>
            <a:off x="11610788" y="16663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04" name="Rectangle 203"/>
          <p:cNvSpPr/>
          <p:nvPr/>
        </p:nvSpPr>
        <p:spPr>
          <a:xfrm>
            <a:off x="10852553" y="1936006"/>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05" name="Rectangle 204"/>
          <p:cNvSpPr/>
          <p:nvPr/>
        </p:nvSpPr>
        <p:spPr>
          <a:xfrm>
            <a:off x="11105298" y="1936006"/>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06" name="Rectangle 205"/>
          <p:cNvSpPr/>
          <p:nvPr/>
        </p:nvSpPr>
        <p:spPr>
          <a:xfrm>
            <a:off x="11358043" y="1936006"/>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07" name="Rectangle 206"/>
          <p:cNvSpPr/>
          <p:nvPr/>
        </p:nvSpPr>
        <p:spPr>
          <a:xfrm>
            <a:off x="11610788" y="1936006"/>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08" name="Rectangle 207"/>
          <p:cNvSpPr/>
          <p:nvPr/>
        </p:nvSpPr>
        <p:spPr>
          <a:xfrm>
            <a:off x="10859893" y="220608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09" name="Rectangle 208"/>
          <p:cNvSpPr/>
          <p:nvPr/>
        </p:nvSpPr>
        <p:spPr>
          <a:xfrm>
            <a:off x="11112638" y="220608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10" name="Rectangle 209"/>
          <p:cNvSpPr/>
          <p:nvPr/>
        </p:nvSpPr>
        <p:spPr>
          <a:xfrm>
            <a:off x="11365383" y="220608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11" name="Rectangle 210"/>
          <p:cNvSpPr/>
          <p:nvPr/>
        </p:nvSpPr>
        <p:spPr>
          <a:xfrm>
            <a:off x="11618128" y="220608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12" name="Rectangle 211"/>
          <p:cNvSpPr/>
          <p:nvPr/>
        </p:nvSpPr>
        <p:spPr>
          <a:xfrm>
            <a:off x="10869334" y="247746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13" name="Rectangle 212"/>
          <p:cNvSpPr/>
          <p:nvPr/>
        </p:nvSpPr>
        <p:spPr>
          <a:xfrm>
            <a:off x="11122079" y="247746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14" name="Rectangle 213"/>
          <p:cNvSpPr/>
          <p:nvPr/>
        </p:nvSpPr>
        <p:spPr>
          <a:xfrm>
            <a:off x="11374824" y="247746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15" name="Rectangle 214"/>
          <p:cNvSpPr/>
          <p:nvPr/>
        </p:nvSpPr>
        <p:spPr>
          <a:xfrm>
            <a:off x="11627569" y="247746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16" name="Rectangle 215"/>
          <p:cNvSpPr/>
          <p:nvPr/>
        </p:nvSpPr>
        <p:spPr>
          <a:xfrm>
            <a:off x="10869334" y="274031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17" name="Rectangle 216"/>
          <p:cNvSpPr/>
          <p:nvPr/>
        </p:nvSpPr>
        <p:spPr>
          <a:xfrm>
            <a:off x="11122079" y="274031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18" name="Rectangle 217"/>
          <p:cNvSpPr/>
          <p:nvPr/>
        </p:nvSpPr>
        <p:spPr>
          <a:xfrm>
            <a:off x="11374824" y="274031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19" name="Rectangle 218"/>
          <p:cNvSpPr/>
          <p:nvPr/>
        </p:nvSpPr>
        <p:spPr>
          <a:xfrm>
            <a:off x="11627569" y="274031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0" name="Rectangle 219"/>
          <p:cNvSpPr/>
          <p:nvPr/>
        </p:nvSpPr>
        <p:spPr>
          <a:xfrm>
            <a:off x="10871280" y="301173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1" name="Rectangle 220"/>
          <p:cNvSpPr/>
          <p:nvPr/>
        </p:nvSpPr>
        <p:spPr>
          <a:xfrm>
            <a:off x="11124025" y="301173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2" name="Rectangle 221"/>
          <p:cNvSpPr/>
          <p:nvPr/>
        </p:nvSpPr>
        <p:spPr>
          <a:xfrm>
            <a:off x="11376770" y="301173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3" name="Rectangle 222"/>
          <p:cNvSpPr/>
          <p:nvPr/>
        </p:nvSpPr>
        <p:spPr>
          <a:xfrm>
            <a:off x="11629515" y="301173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4" name="Rectangle 223"/>
          <p:cNvSpPr/>
          <p:nvPr/>
        </p:nvSpPr>
        <p:spPr>
          <a:xfrm>
            <a:off x="8077932" y="113650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5" name="Rectangle 224"/>
          <p:cNvSpPr/>
          <p:nvPr/>
        </p:nvSpPr>
        <p:spPr>
          <a:xfrm>
            <a:off x="8330677" y="113650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6" name="Rectangle 225"/>
          <p:cNvSpPr/>
          <p:nvPr/>
        </p:nvSpPr>
        <p:spPr>
          <a:xfrm>
            <a:off x="8583422" y="113650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7" name="Rectangle 226"/>
          <p:cNvSpPr/>
          <p:nvPr/>
        </p:nvSpPr>
        <p:spPr>
          <a:xfrm>
            <a:off x="8077932" y="140617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8" name="Rectangle 227"/>
          <p:cNvSpPr/>
          <p:nvPr/>
        </p:nvSpPr>
        <p:spPr>
          <a:xfrm>
            <a:off x="8330677" y="140617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9" name="Rectangle 228"/>
          <p:cNvSpPr/>
          <p:nvPr/>
        </p:nvSpPr>
        <p:spPr>
          <a:xfrm>
            <a:off x="8583422" y="140617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0" name="Rectangle 229"/>
          <p:cNvSpPr/>
          <p:nvPr/>
        </p:nvSpPr>
        <p:spPr>
          <a:xfrm>
            <a:off x="8077932" y="16663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1" name="Rectangle 230"/>
          <p:cNvSpPr/>
          <p:nvPr/>
        </p:nvSpPr>
        <p:spPr>
          <a:xfrm>
            <a:off x="8330677" y="16663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2" name="Rectangle 231"/>
          <p:cNvSpPr/>
          <p:nvPr/>
        </p:nvSpPr>
        <p:spPr>
          <a:xfrm>
            <a:off x="8583422" y="16663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3" name="Rectangle 232"/>
          <p:cNvSpPr/>
          <p:nvPr/>
        </p:nvSpPr>
        <p:spPr>
          <a:xfrm>
            <a:off x="8077932" y="1936006"/>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4" name="Rectangle 233"/>
          <p:cNvSpPr/>
          <p:nvPr/>
        </p:nvSpPr>
        <p:spPr>
          <a:xfrm>
            <a:off x="8330677" y="1936006"/>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5" name="Rectangle 234"/>
          <p:cNvSpPr/>
          <p:nvPr/>
        </p:nvSpPr>
        <p:spPr>
          <a:xfrm>
            <a:off x="8583422" y="1936006"/>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6" name="Rectangle 235"/>
          <p:cNvSpPr/>
          <p:nvPr/>
        </p:nvSpPr>
        <p:spPr>
          <a:xfrm>
            <a:off x="8085272" y="220608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7" name="Rectangle 236"/>
          <p:cNvSpPr/>
          <p:nvPr/>
        </p:nvSpPr>
        <p:spPr>
          <a:xfrm>
            <a:off x="8338017" y="220608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8" name="Rectangle 237"/>
          <p:cNvSpPr/>
          <p:nvPr/>
        </p:nvSpPr>
        <p:spPr>
          <a:xfrm>
            <a:off x="8590762" y="220608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9" name="Rectangle 238"/>
          <p:cNvSpPr/>
          <p:nvPr/>
        </p:nvSpPr>
        <p:spPr>
          <a:xfrm>
            <a:off x="8094713" y="247746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0" name="Rectangle 239"/>
          <p:cNvSpPr/>
          <p:nvPr/>
        </p:nvSpPr>
        <p:spPr>
          <a:xfrm>
            <a:off x="8347458" y="247746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1" name="Rectangle 240"/>
          <p:cNvSpPr/>
          <p:nvPr/>
        </p:nvSpPr>
        <p:spPr>
          <a:xfrm>
            <a:off x="8600203" y="247746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2" name="Rectangle 241"/>
          <p:cNvSpPr/>
          <p:nvPr/>
        </p:nvSpPr>
        <p:spPr>
          <a:xfrm>
            <a:off x="8094713" y="274031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3" name="Rectangle 242"/>
          <p:cNvSpPr/>
          <p:nvPr/>
        </p:nvSpPr>
        <p:spPr>
          <a:xfrm>
            <a:off x="8347458" y="274031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4" name="Rectangle 243"/>
          <p:cNvSpPr/>
          <p:nvPr/>
        </p:nvSpPr>
        <p:spPr>
          <a:xfrm>
            <a:off x="8600203" y="274031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5" name="Rectangle 244"/>
          <p:cNvSpPr/>
          <p:nvPr/>
        </p:nvSpPr>
        <p:spPr>
          <a:xfrm>
            <a:off x="8096659" y="301173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6" name="Rectangle 245"/>
          <p:cNvSpPr/>
          <p:nvPr/>
        </p:nvSpPr>
        <p:spPr>
          <a:xfrm>
            <a:off x="8349404" y="301173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7" name="Rectangle 246"/>
          <p:cNvSpPr/>
          <p:nvPr/>
        </p:nvSpPr>
        <p:spPr>
          <a:xfrm>
            <a:off x="8602149" y="301173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8" name="Rectangle 247"/>
          <p:cNvSpPr/>
          <p:nvPr/>
        </p:nvSpPr>
        <p:spPr>
          <a:xfrm>
            <a:off x="11859233" y="113650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9" name="Rectangle 248"/>
          <p:cNvSpPr/>
          <p:nvPr/>
        </p:nvSpPr>
        <p:spPr>
          <a:xfrm>
            <a:off x="11859233" y="140617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0" name="Rectangle 249"/>
          <p:cNvSpPr/>
          <p:nvPr/>
        </p:nvSpPr>
        <p:spPr>
          <a:xfrm>
            <a:off x="11859233" y="16663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1" name="Rectangle 250"/>
          <p:cNvSpPr/>
          <p:nvPr/>
        </p:nvSpPr>
        <p:spPr>
          <a:xfrm>
            <a:off x="11859233" y="1936006"/>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2" name="Rectangle 251"/>
          <p:cNvSpPr/>
          <p:nvPr/>
        </p:nvSpPr>
        <p:spPr>
          <a:xfrm>
            <a:off x="11866573" y="220608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3" name="Rectangle 252"/>
          <p:cNvSpPr/>
          <p:nvPr/>
        </p:nvSpPr>
        <p:spPr>
          <a:xfrm>
            <a:off x="11876014" y="2477460"/>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4" name="Rectangle 253"/>
          <p:cNvSpPr/>
          <p:nvPr/>
        </p:nvSpPr>
        <p:spPr>
          <a:xfrm>
            <a:off x="11876014" y="274031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5" name="Rectangle 254"/>
          <p:cNvSpPr/>
          <p:nvPr/>
        </p:nvSpPr>
        <p:spPr>
          <a:xfrm>
            <a:off x="11877960" y="3011737"/>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6" name="Rectangle 255"/>
          <p:cNvSpPr/>
          <p:nvPr/>
        </p:nvSpPr>
        <p:spPr>
          <a:xfrm>
            <a:off x="8845339" y="328665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7" name="Rectangle 256"/>
          <p:cNvSpPr/>
          <p:nvPr/>
        </p:nvSpPr>
        <p:spPr>
          <a:xfrm>
            <a:off x="9098084" y="328665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8" name="Rectangle 257"/>
          <p:cNvSpPr/>
          <p:nvPr/>
        </p:nvSpPr>
        <p:spPr>
          <a:xfrm>
            <a:off x="9350829" y="328665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9" name="Rectangle 258"/>
          <p:cNvSpPr/>
          <p:nvPr/>
        </p:nvSpPr>
        <p:spPr>
          <a:xfrm>
            <a:off x="9603574" y="328665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60" name="Rectangle 259"/>
          <p:cNvSpPr/>
          <p:nvPr/>
        </p:nvSpPr>
        <p:spPr>
          <a:xfrm>
            <a:off x="9856318" y="328665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61" name="Rectangle 260"/>
          <p:cNvSpPr/>
          <p:nvPr/>
        </p:nvSpPr>
        <p:spPr>
          <a:xfrm>
            <a:off x="10109063" y="328665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62" name="Rectangle 261"/>
          <p:cNvSpPr/>
          <p:nvPr/>
        </p:nvSpPr>
        <p:spPr>
          <a:xfrm>
            <a:off x="10361808" y="328665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63" name="Rectangle 262"/>
          <p:cNvSpPr/>
          <p:nvPr/>
        </p:nvSpPr>
        <p:spPr>
          <a:xfrm>
            <a:off x="10614553" y="3286655"/>
            <a:ext cx="252745" cy="259746"/>
          </a:xfrm>
          <a:prstGeom prst="rect">
            <a:avLst/>
          </a:prstGeom>
          <a:solidFill>
            <a:srgbClr val="FF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96" name="Rectangle 295"/>
          <p:cNvSpPr/>
          <p:nvPr/>
        </p:nvSpPr>
        <p:spPr>
          <a:xfrm>
            <a:off x="10867298" y="328665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dirty="0">
              <a:solidFill>
                <a:prstClr val="white"/>
              </a:solidFill>
              <a:latin typeface="Arial"/>
            </a:endParaRPr>
          </a:p>
        </p:txBody>
      </p:sp>
      <p:sp>
        <p:nvSpPr>
          <p:cNvPr id="297" name="Rectangle 296"/>
          <p:cNvSpPr/>
          <p:nvPr/>
        </p:nvSpPr>
        <p:spPr>
          <a:xfrm>
            <a:off x="11120043" y="328665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0" name="Rectangle 299"/>
          <p:cNvSpPr/>
          <p:nvPr/>
        </p:nvSpPr>
        <p:spPr>
          <a:xfrm>
            <a:off x="11372788" y="328665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1" name="Rectangle 300"/>
          <p:cNvSpPr/>
          <p:nvPr/>
        </p:nvSpPr>
        <p:spPr>
          <a:xfrm>
            <a:off x="11625533" y="328665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27" name="Rectangle 326"/>
          <p:cNvSpPr/>
          <p:nvPr/>
        </p:nvSpPr>
        <p:spPr>
          <a:xfrm>
            <a:off x="8092677" y="328665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28" name="Rectangle 327"/>
          <p:cNvSpPr/>
          <p:nvPr/>
        </p:nvSpPr>
        <p:spPr>
          <a:xfrm>
            <a:off x="8345422" y="328665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29" name="Rectangle 328"/>
          <p:cNvSpPr/>
          <p:nvPr/>
        </p:nvSpPr>
        <p:spPr>
          <a:xfrm>
            <a:off x="8598167" y="3286655"/>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42" name="Rectangle 341"/>
          <p:cNvSpPr/>
          <p:nvPr/>
        </p:nvSpPr>
        <p:spPr>
          <a:xfrm>
            <a:off x="11873978" y="3286655"/>
            <a:ext cx="254781"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47" name="TextBox 346"/>
          <p:cNvSpPr txBox="1"/>
          <p:nvPr/>
        </p:nvSpPr>
        <p:spPr>
          <a:xfrm>
            <a:off x="7224079" y="3263271"/>
            <a:ext cx="930585" cy="307777"/>
          </a:xfrm>
          <a:prstGeom prst="rect">
            <a:avLst/>
          </a:prstGeom>
          <a:noFill/>
        </p:spPr>
        <p:txBody>
          <a:bodyPr wrap="square" rtlCol="0">
            <a:spAutoFit/>
          </a:bodyPr>
          <a:lstStyle/>
          <a:p>
            <a:pPr defTabSz="914400">
              <a:defRPr/>
            </a:pPr>
            <a:r>
              <a:rPr lang="en-US" sz="1400" dirty="0">
                <a:solidFill>
                  <a:schemeClr val="bg1"/>
                </a:solidFill>
                <a:latin typeface="Arial"/>
              </a:rPr>
              <a:t>Read 9</a:t>
            </a:r>
          </a:p>
        </p:txBody>
      </p:sp>
      <p:sp>
        <p:nvSpPr>
          <p:cNvPr id="352" name="Rectangle 351"/>
          <p:cNvSpPr/>
          <p:nvPr/>
        </p:nvSpPr>
        <p:spPr>
          <a:xfrm>
            <a:off x="11513533" y="4095402"/>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53" name="Rectangle 352"/>
          <p:cNvSpPr/>
          <p:nvPr/>
        </p:nvSpPr>
        <p:spPr>
          <a:xfrm>
            <a:off x="11387161" y="4095402"/>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54" name="Rectangle 353"/>
          <p:cNvSpPr/>
          <p:nvPr/>
        </p:nvSpPr>
        <p:spPr>
          <a:xfrm>
            <a:off x="11260789" y="409084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55" name="Rectangle 354"/>
          <p:cNvSpPr/>
          <p:nvPr/>
        </p:nvSpPr>
        <p:spPr>
          <a:xfrm>
            <a:off x="11134417" y="409084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56" name="Rectangle 355"/>
          <p:cNvSpPr/>
          <p:nvPr/>
        </p:nvSpPr>
        <p:spPr>
          <a:xfrm>
            <a:off x="11025835" y="4091078"/>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57" name="Rectangle 356"/>
          <p:cNvSpPr/>
          <p:nvPr/>
        </p:nvSpPr>
        <p:spPr>
          <a:xfrm>
            <a:off x="10899463" y="4091078"/>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58" name="Rectangle 357"/>
          <p:cNvSpPr/>
          <p:nvPr/>
        </p:nvSpPr>
        <p:spPr>
          <a:xfrm>
            <a:off x="10773091" y="4086522"/>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59" name="Rectangle 358"/>
          <p:cNvSpPr/>
          <p:nvPr/>
        </p:nvSpPr>
        <p:spPr>
          <a:xfrm>
            <a:off x="10646719" y="4086522"/>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cxnSp>
        <p:nvCxnSpPr>
          <p:cNvPr id="360" name="Straight Arrow Connector 359"/>
          <p:cNvCxnSpPr>
            <a:endCxn id="359" idx="1"/>
          </p:cNvCxnSpPr>
          <p:nvPr/>
        </p:nvCxnSpPr>
        <p:spPr>
          <a:xfrm>
            <a:off x="10390375" y="4216395"/>
            <a:ext cx="25634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1" name="Straight Arrow Connector 360"/>
          <p:cNvCxnSpPr>
            <a:endCxn id="352" idx="3"/>
          </p:cNvCxnSpPr>
          <p:nvPr/>
        </p:nvCxnSpPr>
        <p:spPr>
          <a:xfrm flipH="1" flipV="1">
            <a:off x="11766278" y="4225275"/>
            <a:ext cx="366037" cy="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2" name="Rectangle 361"/>
          <p:cNvSpPr/>
          <p:nvPr/>
        </p:nvSpPr>
        <p:spPr>
          <a:xfrm>
            <a:off x="11083676" y="4607724"/>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cxnSp>
        <p:nvCxnSpPr>
          <p:cNvPr id="363" name="Straight Arrow Connector 362"/>
          <p:cNvCxnSpPr/>
          <p:nvPr/>
        </p:nvCxnSpPr>
        <p:spPr>
          <a:xfrm flipH="1">
            <a:off x="11210049" y="4408874"/>
            <a:ext cx="7667" cy="19575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0109063" y="4970699"/>
            <a:ext cx="2148619" cy="861774"/>
          </a:xfrm>
          <a:prstGeom prst="rect">
            <a:avLst/>
          </a:prstGeom>
        </p:spPr>
        <p:txBody>
          <a:bodyPr wrap="square">
            <a:spAutoFit/>
          </a:bodyPr>
          <a:lstStyle/>
          <a:p>
            <a:pPr defTabSz="685800">
              <a:defRPr/>
            </a:pPr>
            <a:r>
              <a:rPr lang="en-US" sz="1600" dirty="0">
                <a:solidFill>
                  <a:schemeClr val="bg1"/>
                </a:solidFill>
                <a:latin typeface="Arial" pitchFamily="34" charset="0"/>
                <a:cs typeface="Arial" pitchFamily="34" charset="0"/>
              </a:rPr>
              <a:t>Example: TDI 8</a:t>
            </a:r>
          </a:p>
          <a:p>
            <a:pPr marL="342900" indent="-342900" defTabSz="685800">
              <a:buFont typeface="Arial" panose="020B0604020202020204" pitchFamily="34" charset="0"/>
              <a:buChar char="•"/>
              <a:defRPr/>
            </a:pPr>
            <a:r>
              <a:rPr lang="en-US" sz="1600" dirty="0">
                <a:solidFill>
                  <a:schemeClr val="bg1"/>
                </a:solidFill>
                <a:latin typeface="Arial" pitchFamily="34" charset="0"/>
                <a:cs typeface="Arial" pitchFamily="34" charset="0"/>
              </a:rPr>
              <a:t>Blue – 1</a:t>
            </a:r>
            <a:r>
              <a:rPr lang="en-US" sz="1600" baseline="30000" dirty="0">
                <a:solidFill>
                  <a:schemeClr val="bg1"/>
                </a:solidFill>
                <a:latin typeface="Arial" pitchFamily="34" charset="0"/>
                <a:cs typeface="Arial" pitchFamily="34" charset="0"/>
              </a:rPr>
              <a:t>st</a:t>
            </a:r>
            <a:r>
              <a:rPr lang="en-US" sz="1600" dirty="0">
                <a:solidFill>
                  <a:schemeClr val="bg1"/>
                </a:solidFill>
                <a:latin typeface="Arial" pitchFamily="34" charset="0"/>
                <a:cs typeface="Arial" pitchFamily="34" charset="0"/>
              </a:rPr>
              <a:t> scene</a:t>
            </a:r>
          </a:p>
          <a:p>
            <a:pPr marL="342900" indent="-342900" defTabSz="685800">
              <a:buFont typeface="Arial" panose="020B0604020202020204" pitchFamily="34" charset="0"/>
              <a:buChar char="•"/>
              <a:defRPr/>
            </a:pPr>
            <a:r>
              <a:rPr lang="en-US" sz="1600" dirty="0">
                <a:solidFill>
                  <a:schemeClr val="bg1"/>
                </a:solidFill>
                <a:latin typeface="Arial" pitchFamily="34" charset="0"/>
                <a:cs typeface="Arial" pitchFamily="34" charset="0"/>
              </a:rPr>
              <a:t>Red – 2</a:t>
            </a:r>
            <a:r>
              <a:rPr lang="en-US" sz="1600" baseline="30000" dirty="0">
                <a:solidFill>
                  <a:schemeClr val="bg1"/>
                </a:solidFill>
                <a:latin typeface="Arial" pitchFamily="34" charset="0"/>
                <a:cs typeface="Arial" pitchFamily="34" charset="0"/>
              </a:rPr>
              <a:t>nd</a:t>
            </a:r>
            <a:r>
              <a:rPr lang="en-US" sz="1600" dirty="0">
                <a:solidFill>
                  <a:schemeClr val="bg1"/>
                </a:solidFill>
                <a:latin typeface="Arial" pitchFamily="34" charset="0"/>
                <a:cs typeface="Arial" pitchFamily="34" charset="0"/>
              </a:rPr>
              <a:t> scene</a:t>
            </a:r>
          </a:p>
        </p:txBody>
      </p:sp>
      <p:pic>
        <p:nvPicPr>
          <p:cNvPr id="369" name="Picture 368"/>
          <p:cNvPicPr>
            <a:picLocks noChangeAspect="1"/>
          </p:cNvPicPr>
          <p:nvPr/>
        </p:nvPicPr>
        <p:blipFill>
          <a:blip r:embed="rId3"/>
          <a:stretch>
            <a:fillRect/>
          </a:stretch>
        </p:blipFill>
        <p:spPr>
          <a:xfrm>
            <a:off x="7178282" y="4621998"/>
            <a:ext cx="2786049" cy="2182263"/>
          </a:xfrm>
          <a:prstGeom prst="rect">
            <a:avLst/>
          </a:prstGeom>
          <a:solidFill>
            <a:schemeClr val="bg1"/>
          </a:solidFill>
        </p:spPr>
      </p:pic>
      <p:sp>
        <p:nvSpPr>
          <p:cNvPr id="280" name="Rectangle 279"/>
          <p:cNvSpPr/>
          <p:nvPr/>
        </p:nvSpPr>
        <p:spPr>
          <a:xfrm>
            <a:off x="8047134" y="679607"/>
            <a:ext cx="4043916" cy="369332"/>
          </a:xfrm>
          <a:prstGeom prst="rect">
            <a:avLst/>
          </a:prstGeom>
        </p:spPr>
        <p:txBody>
          <a:bodyPr wrap="square">
            <a:spAutoFit/>
          </a:bodyPr>
          <a:lstStyle/>
          <a:p>
            <a:pPr algn="ctr"/>
            <a:r>
              <a:rPr lang="en-US" b="1" i="1" dirty="0" smtClean="0">
                <a:solidFill>
                  <a:prstClr val="white"/>
                </a:solidFill>
              </a:rPr>
              <a:t>Telescope Slit Image</a:t>
            </a:r>
          </a:p>
        </p:txBody>
      </p:sp>
      <p:cxnSp>
        <p:nvCxnSpPr>
          <p:cNvPr id="282" name="Straight Arrow Connector 281"/>
          <p:cNvCxnSpPr>
            <a:endCxn id="309" idx="1"/>
          </p:cNvCxnSpPr>
          <p:nvPr/>
        </p:nvCxnSpPr>
        <p:spPr>
          <a:xfrm>
            <a:off x="8958105" y="3891525"/>
            <a:ext cx="31652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a:endCxn id="298" idx="3"/>
          </p:cNvCxnSpPr>
          <p:nvPr/>
        </p:nvCxnSpPr>
        <p:spPr>
          <a:xfrm flipH="1">
            <a:off x="10394188" y="3891525"/>
            <a:ext cx="292005" cy="88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4" name="Rectangle 283"/>
          <p:cNvSpPr/>
          <p:nvPr/>
        </p:nvSpPr>
        <p:spPr>
          <a:xfrm>
            <a:off x="3311778" y="-3979"/>
            <a:ext cx="8766798" cy="584775"/>
          </a:xfrm>
          <a:prstGeom prst="rect">
            <a:avLst/>
          </a:prstGeom>
        </p:spPr>
        <p:txBody>
          <a:bodyPr wrap="square">
            <a:spAutoFit/>
          </a:bodyPr>
          <a:lstStyle/>
          <a:p>
            <a:pPr algn="ctr" defTabSz="914400">
              <a:defRPr/>
            </a:pPr>
            <a:r>
              <a:rPr lang="en-US" sz="3200" dirty="0">
                <a:solidFill>
                  <a:prstClr val="white"/>
                </a:solidFill>
              </a:rPr>
              <a:t>NIRSWIR Fiber Coupled Spectrograph</a:t>
            </a:r>
          </a:p>
        </p:txBody>
      </p:sp>
      <p:pic>
        <p:nvPicPr>
          <p:cNvPr id="21" name="Picture 20"/>
          <p:cNvPicPr>
            <a:picLocks noChangeAspect="1"/>
          </p:cNvPicPr>
          <p:nvPr/>
        </p:nvPicPr>
        <p:blipFill rotWithShape="1">
          <a:blip r:embed="rId4"/>
          <a:srcRect l="82325" b="16433"/>
          <a:stretch/>
        </p:blipFill>
        <p:spPr>
          <a:xfrm>
            <a:off x="51377" y="56242"/>
            <a:ext cx="2281988" cy="6718533"/>
          </a:xfrm>
          <a:prstGeom prst="rect">
            <a:avLst/>
          </a:prstGeom>
        </p:spPr>
      </p:pic>
    </p:spTree>
    <p:extLst>
      <p:ext uri="{BB962C8B-B14F-4D97-AF65-F5344CB8AC3E}">
        <p14:creationId xmlns:p14="http://schemas.microsoft.com/office/powerpoint/2010/main" val="6130614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Picture 276"/>
          <p:cNvPicPr>
            <a:picLocks noChangeAspect="1"/>
          </p:cNvPicPr>
          <p:nvPr/>
        </p:nvPicPr>
        <p:blipFill rotWithShape="1">
          <a:blip r:embed="rId5"/>
          <a:srcRect l="5935" t="13189" r="14497" b="6904"/>
          <a:stretch/>
        </p:blipFill>
        <p:spPr>
          <a:xfrm>
            <a:off x="0" y="-26982"/>
            <a:ext cx="12191999" cy="6884982"/>
          </a:xfrm>
          <a:prstGeom prst="rect">
            <a:avLst/>
          </a:prstGeom>
        </p:spPr>
      </p:pic>
      <p:sp>
        <p:nvSpPr>
          <p:cNvPr id="278" name="Rectangle 277"/>
          <p:cNvSpPr/>
          <p:nvPr/>
        </p:nvSpPr>
        <p:spPr>
          <a:xfrm>
            <a:off x="1712600" y="-81545"/>
            <a:ext cx="8766798" cy="584775"/>
          </a:xfrm>
          <a:prstGeom prst="rect">
            <a:avLst/>
          </a:prstGeom>
        </p:spPr>
        <p:txBody>
          <a:bodyPr wrap="square">
            <a:spAutoFit/>
          </a:bodyPr>
          <a:lstStyle/>
          <a:p>
            <a:pPr algn="ctr" defTabSz="914400">
              <a:defRPr/>
            </a:pPr>
            <a:r>
              <a:rPr lang="en-US" sz="3200" dirty="0" smtClean="0">
                <a:solidFill>
                  <a:prstClr val="white"/>
                </a:solidFill>
                <a:latin typeface="Arial"/>
              </a:rPr>
              <a:t>Tilt It!</a:t>
            </a:r>
            <a:endParaRPr lang="en-US" sz="3200" b="1" dirty="0">
              <a:solidFill>
                <a:prstClr val="white"/>
              </a:solidFill>
              <a:latin typeface="Arial"/>
            </a:endParaRPr>
          </a:p>
        </p:txBody>
      </p:sp>
      <p:pic>
        <p:nvPicPr>
          <p:cNvPr id="8" name="OCI_WITH_TILT_ASS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3375" t="10096" r="16204" b="13010"/>
          <a:stretch/>
        </p:blipFill>
        <p:spPr>
          <a:xfrm>
            <a:off x="125754" y="580796"/>
            <a:ext cx="7569423" cy="6199638"/>
          </a:xfrm>
          <a:prstGeom prst="rect">
            <a:avLst/>
          </a:prstGeom>
        </p:spPr>
      </p:pic>
      <p:sp>
        <p:nvSpPr>
          <p:cNvPr id="9" name="Rectangle 8"/>
          <p:cNvSpPr/>
          <p:nvPr/>
        </p:nvSpPr>
        <p:spPr>
          <a:xfrm>
            <a:off x="7820930" y="822806"/>
            <a:ext cx="4371069" cy="4524315"/>
          </a:xfrm>
          <a:prstGeom prst="rect">
            <a:avLst/>
          </a:prstGeom>
        </p:spPr>
        <p:txBody>
          <a:bodyPr wrap="square">
            <a:spAutoFit/>
          </a:bodyPr>
          <a:lstStyle/>
          <a:p>
            <a:pPr defTabSz="914400">
              <a:defRPr/>
            </a:pPr>
            <a:r>
              <a:rPr lang="en-US" sz="3200" dirty="0" smtClean="0">
                <a:solidFill>
                  <a:prstClr val="white"/>
                </a:solidFill>
                <a:latin typeface="Arial"/>
              </a:rPr>
              <a:t>OCI is mounted to a tilt mechanism system</a:t>
            </a:r>
          </a:p>
          <a:p>
            <a:pPr defTabSz="914400">
              <a:defRPr/>
            </a:pPr>
            <a:endParaRPr lang="en-US" sz="3200" dirty="0">
              <a:solidFill>
                <a:prstClr val="white"/>
              </a:solidFill>
              <a:latin typeface="Arial"/>
            </a:endParaRPr>
          </a:p>
          <a:p>
            <a:pPr defTabSz="914400">
              <a:defRPr/>
            </a:pPr>
            <a:r>
              <a:rPr lang="en-US" sz="3200" dirty="0" smtClean="0">
                <a:solidFill>
                  <a:prstClr val="white"/>
                </a:solidFill>
                <a:latin typeface="Arial"/>
              </a:rPr>
              <a:t>Around the subsolar point, the nadir boresight is tilted +/- 20 degrees in the along track direction in less than a minute </a:t>
            </a:r>
          </a:p>
        </p:txBody>
      </p:sp>
    </p:spTree>
    <p:extLst>
      <p:ext uri="{BB962C8B-B14F-4D97-AF65-F5344CB8AC3E}">
        <p14:creationId xmlns:p14="http://schemas.microsoft.com/office/powerpoint/2010/main" val="72672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OCI Description (1/2)</a:t>
            </a:r>
            <a:endParaRPr lang="en-US" dirty="0"/>
          </a:p>
        </p:txBody>
      </p:sp>
      <p:pic>
        <p:nvPicPr>
          <p:cNvPr id="37" name="Picture 36">
            <a:extLst>
              <a:ext uri="{FF2B5EF4-FFF2-40B4-BE49-F238E27FC236}">
                <a16:creationId xmlns:a16="http://schemas.microsoft.com/office/drawing/2014/main" id="{3F36B5EF-BD82-4EE0-BEDA-9C76707E8979}"/>
              </a:ext>
            </a:extLst>
          </p:cNvPr>
          <p:cNvPicPr>
            <a:picLocks noChangeAspect="1"/>
          </p:cNvPicPr>
          <p:nvPr/>
        </p:nvPicPr>
        <p:blipFill>
          <a:blip r:embed="rId2">
            <a:clrChange>
              <a:clrFrom>
                <a:srgbClr val="FBFBFC"/>
              </a:clrFrom>
              <a:clrTo>
                <a:srgbClr val="FBFBFC">
                  <a:alpha val="0"/>
                </a:srgbClr>
              </a:clrTo>
            </a:clrChange>
          </a:blip>
          <a:stretch>
            <a:fillRect/>
          </a:stretch>
        </p:blipFill>
        <p:spPr>
          <a:xfrm>
            <a:off x="1284727" y="743587"/>
            <a:ext cx="7524750" cy="4667863"/>
          </a:xfrm>
          <a:prstGeom prst="rect">
            <a:avLst/>
          </a:prstGeom>
        </p:spPr>
      </p:pic>
      <p:sp>
        <p:nvSpPr>
          <p:cNvPr id="39" name="TextBox 38"/>
          <p:cNvSpPr txBox="1"/>
          <p:nvPr/>
        </p:nvSpPr>
        <p:spPr>
          <a:xfrm>
            <a:off x="7508044" y="5058400"/>
            <a:ext cx="4413550" cy="1231106"/>
          </a:xfrm>
          <a:prstGeom prst="rect">
            <a:avLst/>
          </a:prstGeom>
          <a:noFill/>
        </p:spPr>
        <p:txBody>
          <a:bodyPr wrap="square" rtlCol="0">
            <a:spAutoFit/>
          </a:bodyPr>
          <a:lstStyle/>
          <a:p>
            <a:r>
              <a:rPr lang="en-US" dirty="0"/>
              <a:t>Optical </a:t>
            </a:r>
            <a:r>
              <a:rPr lang="en-US" dirty="0" smtClean="0"/>
              <a:t>Module (OM)</a:t>
            </a:r>
            <a:endParaRPr lang="en-US" dirty="0"/>
          </a:p>
          <a:p>
            <a:pPr marL="285750" indent="-285750">
              <a:buFont typeface="Arial" panose="020B0604020202020204" pitchFamily="34" charset="0"/>
              <a:buChar char="•"/>
            </a:pPr>
            <a:r>
              <a:rPr lang="en-US" sz="1400" dirty="0" smtClean="0"/>
              <a:t>Rotating </a:t>
            </a:r>
            <a:r>
              <a:rPr lang="en-US" sz="1400" dirty="0"/>
              <a:t>Telescope Assembly</a:t>
            </a:r>
          </a:p>
          <a:p>
            <a:pPr marL="285750" indent="-285750">
              <a:buFont typeface="Arial" panose="020B0604020202020204" pitchFamily="34" charset="0"/>
              <a:buChar char="•"/>
            </a:pPr>
            <a:r>
              <a:rPr lang="en-US" sz="1400" dirty="0"/>
              <a:t>Half Angle Mirror</a:t>
            </a:r>
          </a:p>
          <a:p>
            <a:pPr marL="285750" indent="-285750">
              <a:buFont typeface="Arial" panose="020B0604020202020204" pitchFamily="34" charset="0"/>
              <a:buChar char="•"/>
            </a:pPr>
            <a:r>
              <a:rPr lang="en-US" sz="1400" dirty="0" smtClean="0"/>
              <a:t>Slit </a:t>
            </a:r>
            <a:r>
              <a:rPr lang="en-US" sz="1400" dirty="0"/>
              <a:t>Grating </a:t>
            </a:r>
            <a:r>
              <a:rPr lang="en-US" sz="1400" dirty="0" smtClean="0"/>
              <a:t>UVVIS </a:t>
            </a:r>
            <a:r>
              <a:rPr lang="en-US" sz="1400" dirty="0"/>
              <a:t>Hyperspectral Spectrograph</a:t>
            </a:r>
          </a:p>
          <a:p>
            <a:pPr marL="285750" indent="-285750">
              <a:buFont typeface="Arial" panose="020B0604020202020204" pitchFamily="34" charset="0"/>
              <a:buChar char="•"/>
            </a:pPr>
            <a:r>
              <a:rPr lang="en-US" sz="1400" dirty="0"/>
              <a:t>Slit Grating </a:t>
            </a:r>
            <a:r>
              <a:rPr lang="en-US" sz="1400" dirty="0" smtClean="0"/>
              <a:t>VISNIR </a:t>
            </a:r>
            <a:r>
              <a:rPr lang="en-US" sz="1400" dirty="0"/>
              <a:t>Hyperspectral Spectrograph</a:t>
            </a:r>
          </a:p>
        </p:txBody>
      </p:sp>
      <p:cxnSp>
        <p:nvCxnSpPr>
          <p:cNvPr id="46" name="Straight Arrow Connector 45"/>
          <p:cNvCxnSpPr/>
          <p:nvPr/>
        </p:nvCxnSpPr>
        <p:spPr>
          <a:xfrm flipH="1" flipV="1">
            <a:off x="7014094" y="5416620"/>
            <a:ext cx="542924" cy="36978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292569" y="807391"/>
            <a:ext cx="3629025" cy="1015663"/>
          </a:xfrm>
          <a:prstGeom prst="rect">
            <a:avLst/>
          </a:prstGeom>
          <a:noFill/>
        </p:spPr>
        <p:txBody>
          <a:bodyPr wrap="square" rtlCol="0">
            <a:spAutoFit/>
          </a:bodyPr>
          <a:lstStyle/>
          <a:p>
            <a:r>
              <a:rPr lang="en-US" dirty="0"/>
              <a:t>Solar Calibration </a:t>
            </a:r>
            <a:r>
              <a:rPr lang="en-US" dirty="0" smtClean="0"/>
              <a:t>Assembly (SCA)</a:t>
            </a:r>
            <a:endParaRPr lang="en-US" dirty="0"/>
          </a:p>
          <a:p>
            <a:pPr marL="285750" indent="-285750">
              <a:buFont typeface="Arial" panose="020B0604020202020204" pitchFamily="34" charset="0"/>
              <a:buChar char="•"/>
            </a:pPr>
            <a:r>
              <a:rPr lang="en-US" sz="1400" dirty="0"/>
              <a:t>Integrated carousel mechanism </a:t>
            </a:r>
            <a:endParaRPr lang="en-US" sz="1400" dirty="0" smtClean="0"/>
          </a:p>
          <a:p>
            <a:pPr marL="742950" lvl="1" indent="-285750">
              <a:buFont typeface="Arial" panose="020B0604020202020204" pitchFamily="34" charset="0"/>
              <a:buChar char="•"/>
            </a:pPr>
            <a:r>
              <a:rPr lang="en-US" sz="1400" dirty="0" smtClean="0"/>
              <a:t>3 </a:t>
            </a:r>
            <a:r>
              <a:rPr lang="en-US" sz="1400" dirty="0"/>
              <a:t>C</a:t>
            </a:r>
            <a:r>
              <a:rPr lang="en-US" sz="1400" dirty="0" smtClean="0"/>
              <a:t>alibration Targets  </a:t>
            </a:r>
          </a:p>
          <a:p>
            <a:pPr marL="285750" indent="-285750">
              <a:buFont typeface="Arial" panose="020B0604020202020204" pitchFamily="34" charset="0"/>
              <a:buChar char="•"/>
            </a:pPr>
            <a:r>
              <a:rPr lang="en-US" sz="1400" dirty="0" smtClean="0"/>
              <a:t>Integrated Baffle</a:t>
            </a:r>
            <a:endParaRPr lang="en-US" sz="1400" dirty="0"/>
          </a:p>
        </p:txBody>
      </p:sp>
      <p:sp>
        <p:nvSpPr>
          <p:cNvPr id="50" name="TextBox 49"/>
          <p:cNvSpPr txBox="1"/>
          <p:nvPr/>
        </p:nvSpPr>
        <p:spPr>
          <a:xfrm>
            <a:off x="1544162" y="4658290"/>
            <a:ext cx="4813356" cy="800219"/>
          </a:xfrm>
          <a:prstGeom prst="rect">
            <a:avLst/>
          </a:prstGeom>
          <a:noFill/>
        </p:spPr>
        <p:txBody>
          <a:bodyPr wrap="square" rtlCol="0">
            <a:spAutoFit/>
          </a:bodyPr>
          <a:lstStyle/>
          <a:p>
            <a:r>
              <a:rPr lang="en-US" dirty="0"/>
              <a:t>SWIR Detection </a:t>
            </a:r>
            <a:r>
              <a:rPr lang="en-US" dirty="0" smtClean="0"/>
              <a:t>Assembly (SDA)</a:t>
            </a:r>
            <a:endParaRPr lang="en-US" sz="1400" dirty="0"/>
          </a:p>
          <a:p>
            <a:pPr marL="285750" indent="-285750">
              <a:buFont typeface="Arial" panose="020B0604020202020204" pitchFamily="34" charset="0"/>
              <a:buChar char="•"/>
            </a:pPr>
            <a:r>
              <a:rPr lang="en-US" sz="1400" dirty="0"/>
              <a:t>NIR-SWIR Fiber Coupled Multiband Filter </a:t>
            </a:r>
            <a:r>
              <a:rPr lang="en-US" sz="1400" dirty="0" smtClean="0"/>
              <a:t>Spectrograph</a:t>
            </a:r>
            <a:endParaRPr lang="en-US" sz="1400" dirty="0"/>
          </a:p>
        </p:txBody>
      </p:sp>
      <p:cxnSp>
        <p:nvCxnSpPr>
          <p:cNvPr id="53" name="Straight Arrow Connector 52"/>
          <p:cNvCxnSpPr/>
          <p:nvPr/>
        </p:nvCxnSpPr>
        <p:spPr>
          <a:xfrm flipV="1">
            <a:off x="4301594" y="4561327"/>
            <a:ext cx="67601" cy="1707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8841572" y="2135487"/>
            <a:ext cx="473211" cy="17071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10904" y="988161"/>
            <a:ext cx="1497140" cy="369332"/>
          </a:xfrm>
          <a:prstGeom prst="rect">
            <a:avLst/>
          </a:prstGeom>
          <a:noFill/>
        </p:spPr>
        <p:txBody>
          <a:bodyPr wrap="square" rtlCol="0">
            <a:spAutoFit/>
          </a:bodyPr>
          <a:lstStyle/>
          <a:p>
            <a:r>
              <a:rPr lang="en-US" dirty="0" smtClean="0"/>
              <a:t>Electronics</a:t>
            </a:r>
            <a:endParaRPr lang="en-US" sz="1400" dirty="0"/>
          </a:p>
        </p:txBody>
      </p:sp>
      <p:cxnSp>
        <p:nvCxnSpPr>
          <p:cNvPr id="14" name="Straight Arrow Connector 13"/>
          <p:cNvCxnSpPr>
            <a:stCxn id="13" idx="2"/>
          </p:cNvCxnSpPr>
          <p:nvPr/>
        </p:nvCxnSpPr>
        <p:spPr>
          <a:xfrm>
            <a:off x="6759474" y="1357493"/>
            <a:ext cx="189254" cy="3185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6301177" y="1362663"/>
            <a:ext cx="458297" cy="2882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2"/>
          </p:cNvCxnSpPr>
          <p:nvPr/>
        </p:nvCxnSpPr>
        <p:spPr>
          <a:xfrm flipH="1">
            <a:off x="5694941" y="1357493"/>
            <a:ext cx="1064533" cy="9771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774638" y="1903824"/>
            <a:ext cx="1719296" cy="646331"/>
          </a:xfrm>
          <a:prstGeom prst="rect">
            <a:avLst/>
          </a:prstGeom>
          <a:noFill/>
        </p:spPr>
        <p:txBody>
          <a:bodyPr wrap="square" rtlCol="0">
            <a:spAutoFit/>
          </a:bodyPr>
          <a:lstStyle/>
          <a:p>
            <a:r>
              <a:rPr lang="en-US" dirty="0" smtClean="0"/>
              <a:t>Radiators &amp; Earth Shield</a:t>
            </a:r>
            <a:endParaRPr lang="en-US" sz="1400" dirty="0"/>
          </a:p>
        </p:txBody>
      </p:sp>
      <p:cxnSp>
        <p:nvCxnSpPr>
          <p:cNvPr id="26" name="Straight Arrow Connector 25"/>
          <p:cNvCxnSpPr/>
          <p:nvPr/>
        </p:nvCxnSpPr>
        <p:spPr>
          <a:xfrm flipV="1">
            <a:off x="3291128" y="1967561"/>
            <a:ext cx="380704" cy="2282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264822" y="2268911"/>
            <a:ext cx="229112" cy="2812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7997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OCI Description </a:t>
            </a:r>
            <a:r>
              <a:rPr lang="en-US" dirty="0" smtClean="0"/>
              <a:t>(</a:t>
            </a:r>
            <a:r>
              <a:rPr lang="en-US" dirty="0"/>
              <a:t>2</a:t>
            </a:r>
            <a:r>
              <a:rPr lang="en-US" dirty="0" smtClean="0"/>
              <a:t>/2</a:t>
            </a:r>
            <a:r>
              <a:rPr lang="en-US" dirty="0"/>
              <a:t>)</a:t>
            </a:r>
          </a:p>
        </p:txBody>
      </p:sp>
      <p:pic>
        <p:nvPicPr>
          <p:cNvPr id="38" name="Picture 37">
            <a:extLst>
              <a:ext uri="{FF2B5EF4-FFF2-40B4-BE49-F238E27FC236}">
                <a16:creationId xmlns:a16="http://schemas.microsoft.com/office/drawing/2014/main" id="{122D7CC4-4A6D-43C7-86C6-059806854AD0}"/>
              </a:ext>
            </a:extLst>
          </p:cNvPr>
          <p:cNvPicPr>
            <a:picLocks noChangeAspect="1"/>
          </p:cNvPicPr>
          <p:nvPr/>
        </p:nvPicPr>
        <p:blipFill>
          <a:blip r:embed="rId2">
            <a:clrChange>
              <a:clrFrom>
                <a:srgbClr val="FBFBFC"/>
              </a:clrFrom>
              <a:clrTo>
                <a:srgbClr val="FBFBFC">
                  <a:alpha val="0"/>
                </a:srgbClr>
              </a:clrTo>
            </a:clrChange>
          </a:blip>
          <a:stretch>
            <a:fillRect/>
          </a:stretch>
        </p:blipFill>
        <p:spPr>
          <a:xfrm>
            <a:off x="187571" y="1367029"/>
            <a:ext cx="8880229" cy="5178575"/>
          </a:xfrm>
          <a:prstGeom prst="rect">
            <a:avLst/>
          </a:prstGeom>
        </p:spPr>
      </p:pic>
      <p:sp>
        <p:nvSpPr>
          <p:cNvPr id="54" name="TextBox 53"/>
          <p:cNvSpPr txBox="1"/>
          <p:nvPr/>
        </p:nvSpPr>
        <p:spPr>
          <a:xfrm>
            <a:off x="4736479" y="5960829"/>
            <a:ext cx="4423641" cy="584775"/>
          </a:xfrm>
          <a:prstGeom prst="rect">
            <a:avLst/>
          </a:prstGeom>
          <a:noFill/>
        </p:spPr>
        <p:txBody>
          <a:bodyPr wrap="square" rtlCol="0">
            <a:spAutoFit/>
          </a:bodyPr>
          <a:lstStyle/>
          <a:p>
            <a:r>
              <a:rPr lang="en-US" dirty="0" smtClean="0"/>
              <a:t>UVVIS &amp; VISNIR </a:t>
            </a:r>
            <a:r>
              <a:rPr lang="en-US" dirty="0"/>
              <a:t>Focal Plane Assemblies</a:t>
            </a:r>
          </a:p>
          <a:p>
            <a:pPr marL="285750" indent="-285750">
              <a:buFont typeface="Arial" panose="020B0604020202020204" pitchFamily="34" charset="0"/>
              <a:buChar char="•"/>
            </a:pPr>
            <a:r>
              <a:rPr lang="en-US" sz="1400" dirty="0"/>
              <a:t>CCD with On-Chip TDI and Integrated ADC </a:t>
            </a:r>
          </a:p>
        </p:txBody>
      </p:sp>
      <p:cxnSp>
        <p:nvCxnSpPr>
          <p:cNvPr id="47" name="Straight Arrow Connector 46"/>
          <p:cNvCxnSpPr/>
          <p:nvPr/>
        </p:nvCxnSpPr>
        <p:spPr>
          <a:xfrm flipH="1" flipV="1">
            <a:off x="3352800" y="4933950"/>
            <a:ext cx="1383679" cy="12206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431759" y="1582902"/>
            <a:ext cx="2440421" cy="1015663"/>
          </a:xfrm>
          <a:prstGeom prst="rect">
            <a:avLst/>
          </a:prstGeom>
          <a:noFill/>
        </p:spPr>
        <p:txBody>
          <a:bodyPr wrap="square" rtlCol="0">
            <a:spAutoFit/>
          </a:bodyPr>
          <a:lstStyle/>
          <a:p>
            <a:r>
              <a:rPr lang="en-US" dirty="0"/>
              <a:t>Data Acquisition Unit</a:t>
            </a:r>
          </a:p>
          <a:p>
            <a:pPr marL="285750" indent="-285750">
              <a:buFont typeface="Arial" panose="020B0604020202020204" pitchFamily="34" charset="0"/>
              <a:buChar char="•"/>
            </a:pPr>
            <a:r>
              <a:rPr lang="en-US" sz="1400" dirty="0"/>
              <a:t>CCD Clock and Bias</a:t>
            </a:r>
          </a:p>
          <a:p>
            <a:pPr marL="285750" indent="-285750">
              <a:buFont typeface="Arial" panose="020B0604020202020204" pitchFamily="34" charset="0"/>
              <a:buChar char="•"/>
            </a:pPr>
            <a:r>
              <a:rPr lang="en-US" sz="1400" dirty="0"/>
              <a:t>SDA Power</a:t>
            </a:r>
          </a:p>
          <a:p>
            <a:pPr marL="285750" indent="-285750">
              <a:buFont typeface="Arial" panose="020B0604020202020204" pitchFamily="34" charset="0"/>
              <a:buChar char="•"/>
            </a:pPr>
            <a:r>
              <a:rPr lang="en-US" sz="1400" dirty="0"/>
              <a:t>Data Processing</a:t>
            </a:r>
          </a:p>
        </p:txBody>
      </p:sp>
      <p:sp>
        <p:nvSpPr>
          <p:cNvPr id="52" name="TextBox 51"/>
          <p:cNvSpPr txBox="1"/>
          <p:nvPr/>
        </p:nvSpPr>
        <p:spPr>
          <a:xfrm>
            <a:off x="3121466" y="1387041"/>
            <a:ext cx="1793434" cy="646331"/>
          </a:xfrm>
          <a:prstGeom prst="rect">
            <a:avLst/>
          </a:prstGeom>
          <a:noFill/>
        </p:spPr>
        <p:txBody>
          <a:bodyPr wrap="square" rtlCol="0">
            <a:spAutoFit/>
          </a:bodyPr>
          <a:lstStyle/>
          <a:p>
            <a:r>
              <a:rPr lang="en-US" dirty="0"/>
              <a:t>Motor Control </a:t>
            </a:r>
            <a:r>
              <a:rPr lang="en-US" dirty="0" smtClean="0"/>
              <a:t>Electronics</a:t>
            </a:r>
            <a:endParaRPr lang="en-US" dirty="0"/>
          </a:p>
        </p:txBody>
      </p:sp>
      <p:sp>
        <p:nvSpPr>
          <p:cNvPr id="57" name="TextBox 56"/>
          <p:cNvSpPr txBox="1"/>
          <p:nvPr/>
        </p:nvSpPr>
        <p:spPr>
          <a:xfrm>
            <a:off x="95251" y="780232"/>
            <a:ext cx="4581524" cy="1231106"/>
          </a:xfrm>
          <a:prstGeom prst="rect">
            <a:avLst/>
          </a:prstGeom>
          <a:noFill/>
        </p:spPr>
        <p:txBody>
          <a:bodyPr wrap="square" rtlCol="0">
            <a:spAutoFit/>
          </a:bodyPr>
          <a:lstStyle/>
          <a:p>
            <a:r>
              <a:rPr lang="en-US" dirty="0"/>
              <a:t>Instrument Command &amp; Data Unit</a:t>
            </a:r>
          </a:p>
          <a:p>
            <a:pPr marL="285750" indent="-285750">
              <a:buFont typeface="Arial" panose="020B0604020202020204" pitchFamily="34" charset="0"/>
              <a:buChar char="•"/>
            </a:pPr>
            <a:r>
              <a:rPr lang="en-US" sz="1400" dirty="0" smtClean="0"/>
              <a:t>Processor </a:t>
            </a:r>
          </a:p>
          <a:p>
            <a:pPr marL="285750" indent="-285750">
              <a:buFont typeface="Arial" panose="020B0604020202020204" pitchFamily="34" charset="0"/>
              <a:buChar char="•"/>
            </a:pPr>
            <a:r>
              <a:rPr lang="en-US" sz="1400" dirty="0" smtClean="0"/>
              <a:t>House Keeping </a:t>
            </a:r>
          </a:p>
          <a:p>
            <a:pPr marL="285750" indent="-285750">
              <a:buFont typeface="Arial" panose="020B0604020202020204" pitchFamily="34" charset="0"/>
              <a:buChar char="•"/>
            </a:pPr>
            <a:r>
              <a:rPr lang="en-US" sz="1400" dirty="0"/>
              <a:t>T</a:t>
            </a:r>
            <a:r>
              <a:rPr lang="en-US" sz="1400" dirty="0" smtClean="0"/>
              <a:t>hermal Control </a:t>
            </a:r>
          </a:p>
          <a:p>
            <a:pPr marL="285750" indent="-285750">
              <a:buFont typeface="Arial" panose="020B0604020202020204" pitchFamily="34" charset="0"/>
              <a:buChar char="•"/>
            </a:pPr>
            <a:r>
              <a:rPr lang="en-US" sz="1400" dirty="0" smtClean="0"/>
              <a:t>Power </a:t>
            </a:r>
            <a:r>
              <a:rPr lang="en-US" sz="1400" dirty="0"/>
              <a:t>Distribution</a:t>
            </a:r>
          </a:p>
        </p:txBody>
      </p:sp>
      <p:cxnSp>
        <p:nvCxnSpPr>
          <p:cNvPr id="58" name="Straight Arrow Connector 57"/>
          <p:cNvCxnSpPr/>
          <p:nvPr/>
        </p:nvCxnSpPr>
        <p:spPr>
          <a:xfrm flipH="1">
            <a:off x="6096000" y="2195359"/>
            <a:ext cx="24125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4572000" y="1509462"/>
            <a:ext cx="685800" cy="92893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3048000" y="2335994"/>
            <a:ext cx="0" cy="17860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9792608" y="4933950"/>
            <a:ext cx="1587033" cy="646331"/>
          </a:xfrm>
          <a:prstGeom prst="rect">
            <a:avLst/>
          </a:prstGeom>
          <a:noFill/>
        </p:spPr>
        <p:txBody>
          <a:bodyPr wrap="square" rtlCol="0">
            <a:spAutoFit/>
          </a:bodyPr>
          <a:lstStyle/>
          <a:p>
            <a:r>
              <a:rPr lang="en-US" dirty="0"/>
              <a:t>Radiator Earth Shield</a:t>
            </a:r>
            <a:endParaRPr lang="en-US" sz="1400" dirty="0"/>
          </a:p>
        </p:txBody>
      </p:sp>
      <p:sp>
        <p:nvSpPr>
          <p:cNvPr id="62" name="TextBox 61"/>
          <p:cNvSpPr txBox="1"/>
          <p:nvPr/>
        </p:nvSpPr>
        <p:spPr>
          <a:xfrm>
            <a:off x="7651969" y="3185362"/>
            <a:ext cx="2133600" cy="923330"/>
          </a:xfrm>
          <a:prstGeom prst="rect">
            <a:avLst/>
          </a:prstGeom>
          <a:noFill/>
        </p:spPr>
        <p:txBody>
          <a:bodyPr wrap="square" rtlCol="0">
            <a:spAutoFit/>
          </a:bodyPr>
          <a:lstStyle/>
          <a:p>
            <a:r>
              <a:rPr lang="en-US" dirty="0" smtClean="0"/>
              <a:t>UVVIS &amp; VISNIR </a:t>
            </a:r>
            <a:r>
              <a:rPr lang="en-US" dirty="0"/>
              <a:t>FPA Loop Heat Pipes</a:t>
            </a:r>
            <a:endParaRPr lang="en-US" sz="1400" dirty="0"/>
          </a:p>
        </p:txBody>
      </p:sp>
      <p:cxnSp>
        <p:nvCxnSpPr>
          <p:cNvPr id="63" name="Straight Arrow Connector 62"/>
          <p:cNvCxnSpPr/>
          <p:nvPr/>
        </p:nvCxnSpPr>
        <p:spPr>
          <a:xfrm flipH="1" flipV="1">
            <a:off x="8646577" y="5113109"/>
            <a:ext cx="1146030" cy="550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4286251" y="3508527"/>
            <a:ext cx="3248024" cy="8920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178491" y="1228725"/>
            <a:ext cx="155135" cy="78261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3733800" y="2011338"/>
            <a:ext cx="35366" cy="1793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860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OCI Engineering Hardware Development Status</a:t>
            </a:r>
            <a:endParaRPr lang="en-US" dirty="0"/>
          </a:p>
        </p:txBody>
      </p:sp>
      <p:sp>
        <p:nvSpPr>
          <p:cNvPr id="17" name="Rectangle 16"/>
          <p:cNvSpPr/>
          <p:nvPr/>
        </p:nvSpPr>
        <p:spPr>
          <a:xfrm>
            <a:off x="1561555" y="876879"/>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latin typeface="+mj-lt"/>
              </a:rPr>
              <a:t>Structure</a:t>
            </a:r>
            <a:endParaRPr lang="en-US" sz="1600" dirty="0">
              <a:solidFill>
                <a:schemeClr val="tx1"/>
              </a:solidFill>
              <a:latin typeface="+mj-lt"/>
            </a:endParaRPr>
          </a:p>
        </p:txBody>
      </p:sp>
      <p:sp>
        <p:nvSpPr>
          <p:cNvPr id="19" name="Rectangle 18"/>
          <p:cNvSpPr/>
          <p:nvPr/>
        </p:nvSpPr>
        <p:spPr>
          <a:xfrm>
            <a:off x="1563142" y="1651192"/>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latin typeface="+mj-lt"/>
              </a:rPr>
              <a:t>ICDU</a:t>
            </a:r>
          </a:p>
        </p:txBody>
      </p:sp>
      <p:sp>
        <p:nvSpPr>
          <p:cNvPr id="21" name="Rectangle 20"/>
          <p:cNvSpPr/>
          <p:nvPr/>
        </p:nvSpPr>
        <p:spPr>
          <a:xfrm>
            <a:off x="1563142" y="2015297"/>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latin typeface="+mj-lt"/>
              </a:rPr>
              <a:t>FSW</a:t>
            </a:r>
          </a:p>
        </p:txBody>
      </p:sp>
      <p:cxnSp>
        <p:nvCxnSpPr>
          <p:cNvPr id="34" name="Shape 47"/>
          <p:cNvCxnSpPr>
            <a:stCxn id="17" idx="3"/>
            <a:endCxn id="13" idx="1"/>
          </p:cNvCxnSpPr>
          <p:nvPr/>
        </p:nvCxnSpPr>
        <p:spPr>
          <a:xfrm>
            <a:off x="2704556" y="1029280"/>
            <a:ext cx="489529" cy="398731"/>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2" name="Group 79"/>
          <p:cNvGrpSpPr>
            <a:grpSpLocks/>
          </p:cNvGrpSpPr>
          <p:nvPr/>
        </p:nvGrpSpPr>
        <p:grpSpPr bwMode="auto">
          <a:xfrm>
            <a:off x="10876047" y="5159104"/>
            <a:ext cx="1147762" cy="1300163"/>
            <a:chOff x="7814931" y="4919590"/>
            <a:chExt cx="1147763" cy="1300457"/>
          </a:xfrm>
        </p:grpSpPr>
        <p:sp>
          <p:nvSpPr>
            <p:cNvPr id="43" name="Rectangle 42"/>
            <p:cNvSpPr/>
            <p:nvPr/>
          </p:nvSpPr>
          <p:spPr>
            <a:xfrm>
              <a:off x="7902243" y="5214932"/>
              <a:ext cx="979489" cy="2619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a:solidFill>
                    <a:schemeClr val="tx1"/>
                  </a:solidFill>
                  <a:latin typeface="+mj-lt"/>
                </a:rPr>
                <a:t>Not Started</a:t>
              </a:r>
              <a:endParaRPr lang="en-US" sz="1100" dirty="0">
                <a:solidFill>
                  <a:schemeClr val="tx1"/>
                </a:solidFill>
                <a:latin typeface="+mj-lt"/>
              </a:endParaRPr>
            </a:p>
          </p:txBody>
        </p:sp>
        <p:sp>
          <p:nvSpPr>
            <p:cNvPr id="44" name="Rectangle 43"/>
            <p:cNvSpPr/>
            <p:nvPr/>
          </p:nvSpPr>
          <p:spPr>
            <a:xfrm>
              <a:off x="7900656" y="5549971"/>
              <a:ext cx="979488" cy="26676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mj-lt"/>
                </a:rPr>
                <a:t>In Process</a:t>
              </a:r>
            </a:p>
          </p:txBody>
        </p:sp>
        <p:sp>
          <p:nvSpPr>
            <p:cNvPr id="45" name="Rectangle 44"/>
            <p:cNvSpPr/>
            <p:nvPr/>
          </p:nvSpPr>
          <p:spPr>
            <a:xfrm>
              <a:off x="7902243" y="5899299"/>
              <a:ext cx="979489" cy="2350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mj-lt"/>
                </a:rPr>
                <a:t>Complete</a:t>
              </a:r>
            </a:p>
          </p:txBody>
        </p:sp>
        <p:sp>
          <p:nvSpPr>
            <p:cNvPr id="46" name="Rectangle 45"/>
            <p:cNvSpPr/>
            <p:nvPr/>
          </p:nvSpPr>
          <p:spPr>
            <a:xfrm>
              <a:off x="7814931" y="4957699"/>
              <a:ext cx="1147763" cy="12623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47" name="TextBox 112"/>
            <p:cNvSpPr txBox="1">
              <a:spLocks noChangeArrowheads="1"/>
            </p:cNvSpPr>
            <p:nvPr/>
          </p:nvSpPr>
          <p:spPr bwMode="auto">
            <a:xfrm>
              <a:off x="8164181" y="4919590"/>
              <a:ext cx="669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500">
                  <a:solidFill>
                    <a:schemeClr val="tx1"/>
                  </a:solidFill>
                  <a:latin typeface="Times" panose="02020603050405020304" pitchFamily="18" charset="0"/>
                  <a:ea typeface="ＭＳ Ｐゴシック" panose="020B0600070205080204" pitchFamily="34" charset="-128"/>
                </a:defRPr>
              </a:lvl1pPr>
              <a:lvl2pPr marL="742950" indent="-285750" eaLnBrk="0" hangingPunct="0">
                <a:defRPr sz="1500">
                  <a:solidFill>
                    <a:schemeClr val="tx1"/>
                  </a:solidFill>
                  <a:latin typeface="Times" panose="02020603050405020304" pitchFamily="18" charset="0"/>
                  <a:ea typeface="ＭＳ Ｐゴシック" panose="020B0600070205080204" pitchFamily="34" charset="-128"/>
                </a:defRPr>
              </a:lvl2pPr>
              <a:lvl3pPr marL="1143000" indent="-228600" eaLnBrk="0" hangingPunct="0">
                <a:defRPr sz="1500">
                  <a:solidFill>
                    <a:schemeClr val="tx1"/>
                  </a:solidFill>
                  <a:latin typeface="Times" panose="02020603050405020304" pitchFamily="18" charset="0"/>
                  <a:ea typeface="ＭＳ Ｐゴシック" panose="020B0600070205080204" pitchFamily="34" charset="-128"/>
                </a:defRPr>
              </a:lvl3pPr>
              <a:lvl4pPr marL="1600200" indent="-228600" eaLnBrk="0" hangingPunct="0">
                <a:defRPr sz="1500">
                  <a:solidFill>
                    <a:schemeClr val="tx1"/>
                  </a:solidFill>
                  <a:latin typeface="Times" panose="02020603050405020304" pitchFamily="18" charset="0"/>
                  <a:ea typeface="ＭＳ Ｐゴシック" panose="020B0600070205080204" pitchFamily="34" charset="-128"/>
                </a:defRPr>
              </a:lvl4pPr>
              <a:lvl5pPr marL="2057400" indent="-228600" eaLnBrk="0" hangingPunct="0">
                <a:defRPr sz="15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5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5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5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500">
                  <a:solidFill>
                    <a:schemeClr val="tx1"/>
                  </a:solidFill>
                  <a:latin typeface="Times" panose="02020603050405020304" pitchFamily="18" charset="0"/>
                  <a:ea typeface="ＭＳ Ｐゴシック" panose="020B0600070205080204" pitchFamily="34" charset="-128"/>
                </a:defRPr>
              </a:lvl9pPr>
            </a:lstStyle>
            <a:p>
              <a:pPr eaLnBrk="1" hangingPunct="1"/>
              <a:r>
                <a:rPr lang="en-US" altLang="en-US" sz="1400" b="1">
                  <a:latin typeface="+mj-lt"/>
                </a:rPr>
                <a:t>Key</a:t>
              </a:r>
            </a:p>
          </p:txBody>
        </p:sp>
      </p:grpSp>
      <p:sp>
        <p:nvSpPr>
          <p:cNvPr id="48" name="Rectangle 47"/>
          <p:cNvSpPr/>
          <p:nvPr/>
        </p:nvSpPr>
        <p:spPr>
          <a:xfrm>
            <a:off x="1563142" y="2421093"/>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MCE</a:t>
            </a:r>
            <a:endParaRPr lang="en-US" sz="1000" dirty="0">
              <a:solidFill>
                <a:schemeClr val="tx1"/>
              </a:solidFill>
              <a:latin typeface="+mj-lt"/>
            </a:endParaRPr>
          </a:p>
        </p:txBody>
      </p:sp>
      <p:sp>
        <p:nvSpPr>
          <p:cNvPr id="78" name="Rectangle 77"/>
          <p:cNvSpPr/>
          <p:nvPr/>
        </p:nvSpPr>
        <p:spPr>
          <a:xfrm>
            <a:off x="1562735" y="1258864"/>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latin typeface="+mj-lt"/>
              </a:rPr>
              <a:t>Harness</a:t>
            </a:r>
          </a:p>
        </p:txBody>
      </p:sp>
      <p:sp>
        <p:nvSpPr>
          <p:cNvPr id="13" name="Rectangle 12"/>
          <p:cNvSpPr/>
          <p:nvPr/>
        </p:nvSpPr>
        <p:spPr>
          <a:xfrm>
            <a:off x="3194085" y="1036813"/>
            <a:ext cx="968563" cy="7823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Electrical System</a:t>
            </a:r>
          </a:p>
        </p:txBody>
      </p:sp>
      <p:sp>
        <p:nvSpPr>
          <p:cNvPr id="86" name="Rectangle 85"/>
          <p:cNvSpPr/>
          <p:nvPr/>
        </p:nvSpPr>
        <p:spPr>
          <a:xfrm>
            <a:off x="3134168" y="2950727"/>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Red FPA</a:t>
            </a:r>
            <a:endParaRPr lang="en-US" sz="1200" dirty="0">
              <a:solidFill>
                <a:schemeClr val="tx1"/>
              </a:solidFill>
              <a:latin typeface="+mj-lt"/>
            </a:endParaRPr>
          </a:p>
        </p:txBody>
      </p:sp>
      <p:sp>
        <p:nvSpPr>
          <p:cNvPr id="87" name="Rectangle 86"/>
          <p:cNvSpPr/>
          <p:nvPr/>
        </p:nvSpPr>
        <p:spPr>
          <a:xfrm>
            <a:off x="3134168" y="2149387"/>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MOB</a:t>
            </a:r>
            <a:endParaRPr lang="en-US" sz="1200" dirty="0">
              <a:solidFill>
                <a:schemeClr val="tx1"/>
              </a:solidFill>
              <a:latin typeface="+mj-lt"/>
            </a:endParaRPr>
          </a:p>
        </p:txBody>
      </p:sp>
      <p:sp>
        <p:nvSpPr>
          <p:cNvPr id="103" name="Rectangle 102"/>
          <p:cNvSpPr/>
          <p:nvPr/>
        </p:nvSpPr>
        <p:spPr>
          <a:xfrm>
            <a:off x="1552784" y="2810890"/>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DAU</a:t>
            </a:r>
            <a:endParaRPr lang="en-US" sz="1200" dirty="0">
              <a:solidFill>
                <a:schemeClr val="tx1"/>
              </a:solidFill>
              <a:latin typeface="+mj-lt"/>
            </a:endParaRPr>
          </a:p>
        </p:txBody>
      </p:sp>
      <p:cxnSp>
        <p:nvCxnSpPr>
          <p:cNvPr id="159" name="Shape 47"/>
          <p:cNvCxnSpPr>
            <a:stCxn id="89" idx="3"/>
            <a:endCxn id="92" idx="1"/>
          </p:cNvCxnSpPr>
          <p:nvPr/>
        </p:nvCxnSpPr>
        <p:spPr>
          <a:xfrm flipV="1">
            <a:off x="4277169" y="2592529"/>
            <a:ext cx="291241" cy="916626"/>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2" name="Shape 47"/>
          <p:cNvCxnSpPr>
            <a:stCxn id="86" idx="3"/>
            <a:endCxn id="92" idx="1"/>
          </p:cNvCxnSpPr>
          <p:nvPr/>
        </p:nvCxnSpPr>
        <p:spPr>
          <a:xfrm flipV="1">
            <a:off x="4277169" y="2592529"/>
            <a:ext cx="291241" cy="51059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1" name="Shape 47"/>
          <p:cNvCxnSpPr>
            <a:stCxn id="87" idx="3"/>
            <a:endCxn id="92" idx="1"/>
          </p:cNvCxnSpPr>
          <p:nvPr/>
        </p:nvCxnSpPr>
        <p:spPr>
          <a:xfrm>
            <a:off x="4277169" y="2301787"/>
            <a:ext cx="291241" cy="29074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7" name="Shape 47"/>
          <p:cNvCxnSpPr>
            <a:stCxn id="88" idx="3"/>
            <a:endCxn id="92" idx="1"/>
          </p:cNvCxnSpPr>
          <p:nvPr/>
        </p:nvCxnSpPr>
        <p:spPr>
          <a:xfrm flipV="1">
            <a:off x="4277169" y="2592530"/>
            <a:ext cx="291241" cy="98111"/>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7" name="Shape 47"/>
          <p:cNvCxnSpPr>
            <a:stCxn id="19" idx="3"/>
            <a:endCxn id="13" idx="1"/>
          </p:cNvCxnSpPr>
          <p:nvPr/>
        </p:nvCxnSpPr>
        <p:spPr>
          <a:xfrm flipV="1">
            <a:off x="2706142" y="1428010"/>
            <a:ext cx="487942" cy="37558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1" name="Shape 47"/>
          <p:cNvCxnSpPr>
            <a:stCxn id="21" idx="3"/>
            <a:endCxn id="13" idx="1"/>
          </p:cNvCxnSpPr>
          <p:nvPr/>
        </p:nvCxnSpPr>
        <p:spPr>
          <a:xfrm flipV="1">
            <a:off x="2706142" y="1428011"/>
            <a:ext cx="487942" cy="73968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3" name="Shape 47"/>
          <p:cNvCxnSpPr>
            <a:stCxn id="78" idx="3"/>
            <a:endCxn id="13" idx="1"/>
          </p:cNvCxnSpPr>
          <p:nvPr/>
        </p:nvCxnSpPr>
        <p:spPr>
          <a:xfrm>
            <a:off x="2705736" y="1411264"/>
            <a:ext cx="488349" cy="16746"/>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hape 47"/>
          <p:cNvCxnSpPr>
            <a:stCxn id="48" idx="3"/>
            <a:endCxn id="13" idx="1"/>
          </p:cNvCxnSpPr>
          <p:nvPr/>
        </p:nvCxnSpPr>
        <p:spPr>
          <a:xfrm flipV="1">
            <a:off x="2706142" y="1428011"/>
            <a:ext cx="487942" cy="1145483"/>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Shape 47"/>
          <p:cNvCxnSpPr>
            <a:stCxn id="103" idx="3"/>
            <a:endCxn id="13" idx="1"/>
          </p:cNvCxnSpPr>
          <p:nvPr/>
        </p:nvCxnSpPr>
        <p:spPr>
          <a:xfrm flipV="1">
            <a:off x="2695784" y="1428010"/>
            <a:ext cx="498300" cy="153528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3134168" y="2538240"/>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MOSB</a:t>
            </a:r>
            <a:endParaRPr lang="en-US" sz="1200" dirty="0">
              <a:solidFill>
                <a:schemeClr val="tx1"/>
              </a:solidFill>
              <a:latin typeface="+mj-lt"/>
            </a:endParaRPr>
          </a:p>
        </p:txBody>
      </p:sp>
      <p:sp>
        <p:nvSpPr>
          <p:cNvPr id="89" name="Rectangle 88"/>
          <p:cNvSpPr/>
          <p:nvPr/>
        </p:nvSpPr>
        <p:spPr>
          <a:xfrm>
            <a:off x="3134168" y="3356755"/>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err="1">
                <a:solidFill>
                  <a:schemeClr val="tx1"/>
                </a:solidFill>
                <a:latin typeface="+mj-lt"/>
              </a:rPr>
              <a:t>MLA&amp;Fiber</a:t>
            </a:r>
            <a:endParaRPr lang="en-US" sz="1200" dirty="0">
              <a:solidFill>
                <a:schemeClr val="tx1"/>
              </a:solidFill>
              <a:latin typeface="+mj-lt"/>
            </a:endParaRPr>
          </a:p>
        </p:txBody>
      </p:sp>
      <p:sp>
        <p:nvSpPr>
          <p:cNvPr id="92" name="Rectangle 91"/>
          <p:cNvSpPr/>
          <p:nvPr/>
        </p:nvSpPr>
        <p:spPr>
          <a:xfrm>
            <a:off x="4568410" y="2201332"/>
            <a:ext cx="944733" cy="7823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Optical Module</a:t>
            </a:r>
          </a:p>
        </p:txBody>
      </p:sp>
      <p:sp>
        <p:nvSpPr>
          <p:cNvPr id="110" name="Rectangle 109"/>
          <p:cNvSpPr/>
          <p:nvPr/>
        </p:nvSpPr>
        <p:spPr>
          <a:xfrm>
            <a:off x="6180302" y="3043433"/>
            <a:ext cx="934892" cy="7823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OCI CPT</a:t>
            </a:r>
          </a:p>
        </p:txBody>
      </p:sp>
      <p:cxnSp>
        <p:nvCxnSpPr>
          <p:cNvPr id="111" name="Shape 47"/>
          <p:cNvCxnSpPr>
            <a:stCxn id="13" idx="3"/>
            <a:endCxn id="110" idx="0"/>
          </p:cNvCxnSpPr>
          <p:nvPr/>
        </p:nvCxnSpPr>
        <p:spPr>
          <a:xfrm>
            <a:off x="4162648" y="1428011"/>
            <a:ext cx="2485101" cy="1615423"/>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4" name="Shape 47"/>
          <p:cNvCxnSpPr>
            <a:stCxn id="92" idx="3"/>
            <a:endCxn id="110" idx="0"/>
          </p:cNvCxnSpPr>
          <p:nvPr/>
        </p:nvCxnSpPr>
        <p:spPr>
          <a:xfrm>
            <a:off x="5513142" y="2592529"/>
            <a:ext cx="1134606" cy="450904"/>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a:off x="6856935" y="5288492"/>
            <a:ext cx="1262908" cy="71130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CPT &amp; </a:t>
            </a:r>
          </a:p>
          <a:p>
            <a:pPr algn="ctr"/>
            <a:r>
              <a:rPr lang="en-US" sz="1100" dirty="0">
                <a:solidFill>
                  <a:schemeClr val="tx1"/>
                </a:solidFill>
                <a:latin typeface="+mj-lt"/>
              </a:rPr>
              <a:t>Pre-Launch Calibration Hardware</a:t>
            </a:r>
            <a:endParaRPr lang="en-US" sz="1200" dirty="0">
              <a:solidFill>
                <a:schemeClr val="tx1"/>
              </a:solidFill>
              <a:latin typeface="+mj-lt"/>
            </a:endParaRPr>
          </a:p>
        </p:txBody>
      </p:sp>
      <p:sp>
        <p:nvSpPr>
          <p:cNvPr id="119" name="Rectangle 118"/>
          <p:cNvSpPr/>
          <p:nvPr/>
        </p:nvSpPr>
        <p:spPr>
          <a:xfrm>
            <a:off x="3074214" y="4243000"/>
            <a:ext cx="1262908" cy="75038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I&amp;T Backend Infrastructure</a:t>
            </a:r>
            <a:endParaRPr lang="en-US" sz="1200" dirty="0">
              <a:solidFill>
                <a:schemeClr val="tx1"/>
              </a:solidFill>
              <a:latin typeface="+mj-lt"/>
            </a:endParaRPr>
          </a:p>
        </p:txBody>
      </p:sp>
      <p:sp>
        <p:nvSpPr>
          <p:cNvPr id="124" name="Rectangle 123"/>
          <p:cNvSpPr/>
          <p:nvPr/>
        </p:nvSpPr>
        <p:spPr>
          <a:xfrm>
            <a:off x="1539784" y="5414251"/>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FEDS</a:t>
            </a:r>
            <a:endParaRPr lang="en-US" sz="1200" dirty="0">
              <a:solidFill>
                <a:schemeClr val="tx1"/>
              </a:solidFill>
              <a:latin typeface="+mj-lt"/>
            </a:endParaRPr>
          </a:p>
        </p:txBody>
      </p:sp>
      <p:sp>
        <p:nvSpPr>
          <p:cNvPr id="125" name="Rectangle 124"/>
          <p:cNvSpPr/>
          <p:nvPr/>
        </p:nvSpPr>
        <p:spPr>
          <a:xfrm>
            <a:off x="1539784" y="4612911"/>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ITOS</a:t>
            </a:r>
            <a:endParaRPr lang="en-US" sz="1200" dirty="0">
              <a:solidFill>
                <a:schemeClr val="tx1"/>
              </a:solidFill>
              <a:latin typeface="+mj-lt"/>
            </a:endParaRPr>
          </a:p>
        </p:txBody>
      </p:sp>
      <p:cxnSp>
        <p:nvCxnSpPr>
          <p:cNvPr id="126" name="Shape 47"/>
          <p:cNvCxnSpPr>
            <a:stCxn id="131" idx="3"/>
            <a:endCxn id="119" idx="1"/>
          </p:cNvCxnSpPr>
          <p:nvPr/>
        </p:nvCxnSpPr>
        <p:spPr>
          <a:xfrm flipV="1">
            <a:off x="2682784" y="4618191"/>
            <a:ext cx="391430" cy="135448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7" name="Shape 47"/>
          <p:cNvCxnSpPr>
            <a:stCxn id="124" idx="3"/>
            <a:endCxn id="119" idx="1"/>
          </p:cNvCxnSpPr>
          <p:nvPr/>
        </p:nvCxnSpPr>
        <p:spPr>
          <a:xfrm flipV="1">
            <a:off x="2682784" y="4618191"/>
            <a:ext cx="391430" cy="94846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8" name="Shape 47"/>
          <p:cNvCxnSpPr>
            <a:stCxn id="125" idx="3"/>
            <a:endCxn id="119" idx="1"/>
          </p:cNvCxnSpPr>
          <p:nvPr/>
        </p:nvCxnSpPr>
        <p:spPr>
          <a:xfrm flipV="1">
            <a:off x="2682784" y="4618191"/>
            <a:ext cx="391430" cy="14712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9" name="Shape 47"/>
          <p:cNvCxnSpPr>
            <a:stCxn id="130" idx="3"/>
            <a:endCxn id="119" idx="1"/>
          </p:cNvCxnSpPr>
          <p:nvPr/>
        </p:nvCxnSpPr>
        <p:spPr>
          <a:xfrm flipV="1">
            <a:off x="2682784" y="4618191"/>
            <a:ext cx="391430" cy="535973"/>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1539784" y="5001764"/>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SWITS</a:t>
            </a:r>
            <a:endParaRPr lang="en-US" sz="1200" dirty="0">
              <a:solidFill>
                <a:schemeClr val="tx1"/>
              </a:solidFill>
              <a:latin typeface="+mj-lt"/>
            </a:endParaRPr>
          </a:p>
        </p:txBody>
      </p:sp>
      <p:sp>
        <p:nvSpPr>
          <p:cNvPr id="131" name="Rectangle 130"/>
          <p:cNvSpPr/>
          <p:nvPr/>
        </p:nvSpPr>
        <p:spPr>
          <a:xfrm>
            <a:off x="1539784" y="5820279"/>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XINA</a:t>
            </a:r>
            <a:endParaRPr lang="en-US" sz="1200" dirty="0">
              <a:solidFill>
                <a:schemeClr val="tx1"/>
              </a:solidFill>
              <a:latin typeface="+mj-lt"/>
            </a:endParaRPr>
          </a:p>
        </p:txBody>
      </p:sp>
      <p:sp>
        <p:nvSpPr>
          <p:cNvPr id="168" name="Rectangle 167"/>
          <p:cNvSpPr/>
          <p:nvPr/>
        </p:nvSpPr>
        <p:spPr>
          <a:xfrm>
            <a:off x="5177942" y="5330198"/>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GATOR</a:t>
            </a:r>
            <a:endParaRPr lang="en-US" sz="1200" dirty="0">
              <a:solidFill>
                <a:schemeClr val="tx1"/>
              </a:solidFill>
              <a:latin typeface="+mj-lt"/>
            </a:endParaRPr>
          </a:p>
        </p:txBody>
      </p:sp>
      <p:sp>
        <p:nvSpPr>
          <p:cNvPr id="169" name="Rectangle 168"/>
          <p:cNvSpPr/>
          <p:nvPr/>
        </p:nvSpPr>
        <p:spPr>
          <a:xfrm>
            <a:off x="5177942" y="4917711"/>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GLAMR</a:t>
            </a:r>
            <a:endParaRPr lang="en-US" sz="1200" dirty="0">
              <a:solidFill>
                <a:schemeClr val="tx1"/>
              </a:solidFill>
              <a:latin typeface="+mj-lt"/>
            </a:endParaRPr>
          </a:p>
        </p:txBody>
      </p:sp>
      <p:sp>
        <p:nvSpPr>
          <p:cNvPr id="172" name="Rectangle 171"/>
          <p:cNvSpPr/>
          <p:nvPr/>
        </p:nvSpPr>
        <p:spPr>
          <a:xfrm>
            <a:off x="5177942" y="5736226"/>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Radiometers</a:t>
            </a:r>
            <a:endParaRPr lang="en-US" sz="1200" dirty="0">
              <a:solidFill>
                <a:schemeClr val="tx1"/>
              </a:solidFill>
              <a:latin typeface="+mj-lt"/>
            </a:endParaRPr>
          </a:p>
        </p:txBody>
      </p:sp>
      <p:sp>
        <p:nvSpPr>
          <p:cNvPr id="173" name="Rectangle 172"/>
          <p:cNvSpPr/>
          <p:nvPr/>
        </p:nvSpPr>
        <p:spPr>
          <a:xfrm>
            <a:off x="5177942" y="6118787"/>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Sources</a:t>
            </a:r>
            <a:endParaRPr lang="en-US" sz="1200" dirty="0">
              <a:solidFill>
                <a:schemeClr val="tx1"/>
              </a:solidFill>
              <a:latin typeface="+mj-lt"/>
            </a:endParaRPr>
          </a:p>
        </p:txBody>
      </p:sp>
      <p:cxnSp>
        <p:nvCxnSpPr>
          <p:cNvPr id="175" name="Shape 47"/>
          <p:cNvCxnSpPr>
            <a:stCxn id="119" idx="3"/>
            <a:endCxn id="110" idx="1"/>
          </p:cNvCxnSpPr>
          <p:nvPr/>
        </p:nvCxnSpPr>
        <p:spPr>
          <a:xfrm flipV="1">
            <a:off x="4337122" y="3434631"/>
            <a:ext cx="1843180" cy="1183561"/>
          </a:xfrm>
          <a:prstGeom prst="bentConnector3">
            <a:avLst>
              <a:gd name="adj1" fmla="val 83855"/>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2" name="Shape 47"/>
          <p:cNvCxnSpPr>
            <a:stCxn id="169" idx="3"/>
            <a:endCxn id="118" idx="1"/>
          </p:cNvCxnSpPr>
          <p:nvPr/>
        </p:nvCxnSpPr>
        <p:spPr>
          <a:xfrm>
            <a:off x="6320943" y="5070111"/>
            <a:ext cx="535993" cy="574034"/>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4" name="Shape 47"/>
          <p:cNvCxnSpPr>
            <a:stCxn id="168" idx="3"/>
            <a:endCxn id="118" idx="1"/>
          </p:cNvCxnSpPr>
          <p:nvPr/>
        </p:nvCxnSpPr>
        <p:spPr>
          <a:xfrm>
            <a:off x="6320943" y="5482599"/>
            <a:ext cx="535993" cy="16154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9" name="Shape 47"/>
          <p:cNvCxnSpPr>
            <a:stCxn id="172" idx="3"/>
            <a:endCxn id="118" idx="1"/>
          </p:cNvCxnSpPr>
          <p:nvPr/>
        </p:nvCxnSpPr>
        <p:spPr>
          <a:xfrm flipV="1">
            <a:off x="6320943" y="5644146"/>
            <a:ext cx="535993" cy="244481"/>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2" name="Shape 47"/>
          <p:cNvCxnSpPr>
            <a:stCxn id="173" idx="3"/>
            <a:endCxn id="118" idx="1"/>
          </p:cNvCxnSpPr>
          <p:nvPr/>
        </p:nvCxnSpPr>
        <p:spPr>
          <a:xfrm flipV="1">
            <a:off x="6320943" y="5644145"/>
            <a:ext cx="535993" cy="62704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5" name="Shape 47"/>
          <p:cNvCxnSpPr>
            <a:stCxn id="118" idx="0"/>
            <a:endCxn id="110" idx="2"/>
          </p:cNvCxnSpPr>
          <p:nvPr/>
        </p:nvCxnSpPr>
        <p:spPr>
          <a:xfrm rot="16200000" flipV="1">
            <a:off x="6336737" y="4136839"/>
            <a:ext cx="1462665" cy="840641"/>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0" name="Rectangle 219"/>
          <p:cNvSpPr/>
          <p:nvPr/>
        </p:nvSpPr>
        <p:spPr>
          <a:xfrm>
            <a:off x="7303531" y="3043433"/>
            <a:ext cx="961902" cy="7823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OCI TVAC</a:t>
            </a:r>
          </a:p>
        </p:txBody>
      </p:sp>
      <p:sp>
        <p:nvSpPr>
          <p:cNvPr id="288" name="Rectangle 287"/>
          <p:cNvSpPr/>
          <p:nvPr/>
        </p:nvSpPr>
        <p:spPr>
          <a:xfrm>
            <a:off x="8624485" y="3045778"/>
            <a:ext cx="961902" cy="78239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SDA Integration </a:t>
            </a:r>
            <a:r>
              <a:rPr lang="en-US" sz="1100" dirty="0" smtClean="0">
                <a:solidFill>
                  <a:schemeClr val="tx1"/>
                </a:solidFill>
                <a:latin typeface="+mj-lt"/>
              </a:rPr>
              <a:t>&amp; Test</a:t>
            </a:r>
            <a:endParaRPr lang="en-US" sz="1100" dirty="0">
              <a:solidFill>
                <a:schemeClr val="tx1"/>
              </a:solidFill>
              <a:latin typeface="+mj-lt"/>
            </a:endParaRPr>
          </a:p>
        </p:txBody>
      </p:sp>
      <p:sp>
        <p:nvSpPr>
          <p:cNvPr id="289" name="Rectangle 288"/>
          <p:cNvSpPr/>
          <p:nvPr/>
        </p:nvSpPr>
        <p:spPr>
          <a:xfrm>
            <a:off x="9804771" y="904494"/>
            <a:ext cx="1262908" cy="71130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smtClean="0">
                <a:solidFill>
                  <a:schemeClr val="tx1"/>
                </a:solidFill>
                <a:latin typeface="+mj-lt"/>
              </a:rPr>
              <a:t>SDA</a:t>
            </a:r>
            <a:endParaRPr lang="en-US" sz="1200" dirty="0">
              <a:solidFill>
                <a:schemeClr val="tx1"/>
              </a:solidFill>
              <a:latin typeface="+mj-lt"/>
            </a:endParaRPr>
          </a:p>
        </p:txBody>
      </p:sp>
      <p:cxnSp>
        <p:nvCxnSpPr>
          <p:cNvPr id="290" name="Shape 47"/>
          <p:cNvCxnSpPr>
            <a:stCxn id="289" idx="1"/>
            <a:endCxn id="288" idx="0"/>
          </p:cNvCxnSpPr>
          <p:nvPr/>
        </p:nvCxnSpPr>
        <p:spPr>
          <a:xfrm rot="10800000" flipV="1">
            <a:off x="9105437" y="1260148"/>
            <a:ext cx="699335" cy="1785630"/>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9768067" y="3055835"/>
            <a:ext cx="961902" cy="782394"/>
          </a:xfrm>
          <a:prstGeom prst="rect">
            <a:avLst/>
          </a:prstGeom>
          <a:gradFill flip="none" rotWithShape="1">
            <a:gsLst>
              <a:gs pos="0">
                <a:srgbClr val="FFFF00"/>
              </a:gs>
              <a:gs pos="74000">
                <a:schemeClr val="bg1"/>
              </a:gs>
              <a:gs pos="83000">
                <a:schemeClr val="bg1"/>
              </a:gs>
              <a:gs pos="100000">
                <a:schemeClr val="bg1"/>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Pre-Launch Calibration </a:t>
            </a:r>
            <a:r>
              <a:rPr lang="en-US" sz="1100" dirty="0" smtClean="0">
                <a:solidFill>
                  <a:schemeClr val="tx1"/>
                </a:solidFill>
                <a:latin typeface="+mj-lt"/>
              </a:rPr>
              <a:t>Pathfinder</a:t>
            </a:r>
            <a:endParaRPr lang="en-US" sz="1100" dirty="0">
              <a:solidFill>
                <a:schemeClr val="tx1"/>
              </a:solidFill>
              <a:latin typeface="+mj-lt"/>
            </a:endParaRPr>
          </a:p>
        </p:txBody>
      </p:sp>
      <p:cxnSp>
        <p:nvCxnSpPr>
          <p:cNvPr id="82" name="Shape 47"/>
          <p:cNvCxnSpPr>
            <a:stCxn id="110" idx="3"/>
            <a:endCxn id="220" idx="1"/>
          </p:cNvCxnSpPr>
          <p:nvPr/>
        </p:nvCxnSpPr>
        <p:spPr>
          <a:xfrm>
            <a:off x="7115195" y="3434630"/>
            <a:ext cx="188337" cy="127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Shape 47"/>
          <p:cNvCxnSpPr>
            <a:stCxn id="220" idx="3"/>
            <a:endCxn id="288" idx="1"/>
          </p:cNvCxnSpPr>
          <p:nvPr/>
        </p:nvCxnSpPr>
        <p:spPr>
          <a:xfrm>
            <a:off x="8265433" y="3434630"/>
            <a:ext cx="359052" cy="2345"/>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Shape 47"/>
          <p:cNvCxnSpPr>
            <a:stCxn id="288" idx="3"/>
            <a:endCxn id="291" idx="1"/>
          </p:cNvCxnSpPr>
          <p:nvPr/>
        </p:nvCxnSpPr>
        <p:spPr>
          <a:xfrm>
            <a:off x="9586387" y="3436976"/>
            <a:ext cx="181680" cy="1005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8" name="Rectangle 97"/>
          <p:cNvSpPr/>
          <p:nvPr/>
        </p:nvSpPr>
        <p:spPr>
          <a:xfrm>
            <a:off x="1547308" y="3177459"/>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Red FPA</a:t>
            </a:r>
            <a:endParaRPr lang="en-US" sz="1200" dirty="0">
              <a:solidFill>
                <a:schemeClr val="tx1"/>
              </a:solidFill>
              <a:latin typeface="+mj-lt"/>
            </a:endParaRPr>
          </a:p>
        </p:txBody>
      </p:sp>
      <p:sp>
        <p:nvSpPr>
          <p:cNvPr id="99" name="Rectangle 98"/>
          <p:cNvSpPr/>
          <p:nvPr/>
        </p:nvSpPr>
        <p:spPr>
          <a:xfrm>
            <a:off x="1550517" y="3555608"/>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Blue FPA</a:t>
            </a:r>
            <a:endParaRPr lang="en-US" sz="1200" dirty="0">
              <a:solidFill>
                <a:schemeClr val="tx1"/>
              </a:solidFill>
              <a:latin typeface="+mj-lt"/>
            </a:endParaRPr>
          </a:p>
        </p:txBody>
      </p:sp>
      <p:sp>
        <p:nvSpPr>
          <p:cNvPr id="104" name="Rectangle 103"/>
          <p:cNvSpPr/>
          <p:nvPr/>
        </p:nvSpPr>
        <p:spPr>
          <a:xfrm>
            <a:off x="1547308" y="3921454"/>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SSM</a:t>
            </a:r>
            <a:endParaRPr lang="en-US" sz="1200" dirty="0">
              <a:solidFill>
                <a:schemeClr val="tx1"/>
              </a:solidFill>
              <a:latin typeface="+mj-lt"/>
            </a:endParaRPr>
          </a:p>
        </p:txBody>
      </p:sp>
      <p:cxnSp>
        <p:nvCxnSpPr>
          <p:cNvPr id="105" name="Shape 47"/>
          <p:cNvCxnSpPr>
            <a:stCxn id="98" idx="3"/>
            <a:endCxn id="13" idx="1"/>
          </p:cNvCxnSpPr>
          <p:nvPr/>
        </p:nvCxnSpPr>
        <p:spPr>
          <a:xfrm flipV="1">
            <a:off x="2690308" y="1428011"/>
            <a:ext cx="503776" cy="1901849"/>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8" name="Shape 47"/>
          <p:cNvCxnSpPr>
            <a:stCxn id="99" idx="3"/>
            <a:endCxn id="13" idx="1"/>
          </p:cNvCxnSpPr>
          <p:nvPr/>
        </p:nvCxnSpPr>
        <p:spPr>
          <a:xfrm flipV="1">
            <a:off x="2693518" y="1428010"/>
            <a:ext cx="500567" cy="227999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2" name="Shape 47"/>
          <p:cNvCxnSpPr>
            <a:stCxn id="104" idx="3"/>
            <a:endCxn id="13" idx="1"/>
          </p:cNvCxnSpPr>
          <p:nvPr/>
        </p:nvCxnSpPr>
        <p:spPr>
          <a:xfrm flipV="1">
            <a:off x="2690308" y="1428010"/>
            <a:ext cx="503776" cy="2645844"/>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070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080" y="0"/>
            <a:ext cx="10287839" cy="6858000"/>
          </a:xfrm>
          <a:prstGeom prst="rect">
            <a:avLst/>
          </a:prstGeom>
        </p:spPr>
      </p:pic>
      <p:sp>
        <p:nvSpPr>
          <p:cNvPr id="4" name="TextBox 3"/>
          <p:cNvSpPr txBox="1"/>
          <p:nvPr/>
        </p:nvSpPr>
        <p:spPr>
          <a:xfrm>
            <a:off x="3709986" y="247650"/>
            <a:ext cx="4772025" cy="584775"/>
          </a:xfrm>
          <a:prstGeom prst="rect">
            <a:avLst/>
          </a:prstGeom>
          <a:solidFill>
            <a:schemeClr val="bg1"/>
          </a:solidFill>
        </p:spPr>
        <p:txBody>
          <a:bodyPr wrap="square" rtlCol="0">
            <a:spAutoFit/>
          </a:bodyPr>
          <a:lstStyle/>
          <a:p>
            <a:pPr algn="ctr"/>
            <a:r>
              <a:rPr lang="en-US" sz="3200" dirty="0" smtClean="0"/>
              <a:t>Optical Module Testing</a:t>
            </a:r>
            <a:endParaRPr lang="en-US" sz="3200" dirty="0"/>
          </a:p>
        </p:txBody>
      </p:sp>
    </p:spTree>
    <p:extLst>
      <p:ext uri="{BB962C8B-B14F-4D97-AF65-F5344CB8AC3E}">
        <p14:creationId xmlns:p14="http://schemas.microsoft.com/office/powerpoint/2010/main" val="92900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9" name="TextBox 8"/>
          <p:cNvSpPr txBox="1"/>
          <p:nvPr/>
        </p:nvSpPr>
        <p:spPr>
          <a:xfrm>
            <a:off x="3174205" y="228600"/>
            <a:ext cx="5843589" cy="584775"/>
          </a:xfrm>
          <a:prstGeom prst="rect">
            <a:avLst/>
          </a:prstGeom>
          <a:solidFill>
            <a:schemeClr val="bg1"/>
          </a:solidFill>
        </p:spPr>
        <p:txBody>
          <a:bodyPr wrap="square" rtlCol="0">
            <a:spAutoFit/>
          </a:bodyPr>
          <a:lstStyle/>
          <a:p>
            <a:pPr algn="ctr"/>
            <a:r>
              <a:rPr lang="en-US" sz="3200" dirty="0" smtClean="0"/>
              <a:t>VISNIR Focal Plane Alignment </a:t>
            </a:r>
            <a:endParaRPr lang="en-US" sz="3200" dirty="0"/>
          </a:p>
        </p:txBody>
      </p:sp>
    </p:spTree>
    <p:extLst>
      <p:ext uri="{BB962C8B-B14F-4D97-AF65-F5344CB8AC3E}">
        <p14:creationId xmlns:p14="http://schemas.microsoft.com/office/powerpoint/2010/main" val="3095296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059" y="0"/>
            <a:ext cx="10287882" cy="6858000"/>
          </a:xfrm>
          <a:prstGeom prst="rect">
            <a:avLst/>
          </a:prstGeom>
        </p:spPr>
      </p:pic>
      <p:sp>
        <p:nvSpPr>
          <p:cNvPr id="3" name="TextBox 2"/>
          <p:cNvSpPr txBox="1"/>
          <p:nvPr/>
        </p:nvSpPr>
        <p:spPr>
          <a:xfrm>
            <a:off x="3174205" y="5972175"/>
            <a:ext cx="5843589" cy="584775"/>
          </a:xfrm>
          <a:prstGeom prst="rect">
            <a:avLst/>
          </a:prstGeom>
          <a:solidFill>
            <a:schemeClr val="bg1"/>
          </a:solidFill>
        </p:spPr>
        <p:txBody>
          <a:bodyPr wrap="square" rtlCol="0">
            <a:spAutoFit/>
          </a:bodyPr>
          <a:lstStyle/>
          <a:p>
            <a:pPr algn="ctr"/>
            <a:r>
              <a:rPr lang="en-US" sz="3200" dirty="0" smtClean="0"/>
              <a:t>Electronics Integration</a:t>
            </a:r>
            <a:endParaRPr lang="en-US" sz="3200" dirty="0"/>
          </a:p>
        </p:txBody>
      </p:sp>
    </p:spTree>
    <p:extLst>
      <p:ext uri="{BB962C8B-B14F-4D97-AF65-F5344CB8AC3E}">
        <p14:creationId xmlns:p14="http://schemas.microsoft.com/office/powerpoint/2010/main" val="12547959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6" name="TextBox 5"/>
          <p:cNvSpPr txBox="1"/>
          <p:nvPr/>
        </p:nvSpPr>
        <p:spPr>
          <a:xfrm>
            <a:off x="3174205" y="228600"/>
            <a:ext cx="5843589" cy="584775"/>
          </a:xfrm>
          <a:prstGeom prst="rect">
            <a:avLst/>
          </a:prstGeom>
          <a:solidFill>
            <a:schemeClr val="bg1"/>
          </a:solidFill>
        </p:spPr>
        <p:txBody>
          <a:bodyPr wrap="square" rtlCol="0">
            <a:spAutoFit/>
          </a:bodyPr>
          <a:lstStyle/>
          <a:p>
            <a:pPr algn="ctr"/>
            <a:r>
              <a:rPr lang="en-US" sz="3200" dirty="0" smtClean="0"/>
              <a:t>OCI – Ready To Test</a:t>
            </a:r>
            <a:endParaRPr lang="en-US" sz="3200" dirty="0"/>
          </a:p>
        </p:txBody>
      </p:sp>
    </p:spTree>
    <p:extLst>
      <p:ext uri="{BB962C8B-B14F-4D97-AF65-F5344CB8AC3E}">
        <p14:creationId xmlns:p14="http://schemas.microsoft.com/office/powerpoint/2010/main" val="3872692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3C0EF5C-1E22-FB45-BE63-0BB1D49B6F20}"/>
              </a:ext>
            </a:extLst>
          </p:cNvPr>
          <p:cNvPicPr>
            <a:picLocks noChangeAspect="1"/>
          </p:cNvPicPr>
          <p:nvPr/>
        </p:nvPicPr>
        <p:blipFill>
          <a:blip r:embed="rId3"/>
          <a:stretch>
            <a:fillRect/>
          </a:stretch>
        </p:blipFill>
        <p:spPr>
          <a:xfrm>
            <a:off x="0" y="6137"/>
            <a:ext cx="12192001" cy="6858000"/>
          </a:xfrm>
          <a:prstGeom prst="rect">
            <a:avLst/>
          </a:prstGeom>
        </p:spPr>
      </p:pic>
      <p:sp>
        <p:nvSpPr>
          <p:cNvPr id="8" name="Rectangle 7">
            <a:extLst>
              <a:ext uri="{FF2B5EF4-FFF2-40B4-BE49-F238E27FC236}">
                <a16:creationId xmlns:a16="http://schemas.microsoft.com/office/drawing/2014/main" id="{ECD312EF-0D51-854A-B7E3-205C44EA2455}"/>
              </a:ext>
            </a:extLst>
          </p:cNvPr>
          <p:cNvSpPr/>
          <p:nvPr/>
        </p:nvSpPr>
        <p:spPr>
          <a:xfrm>
            <a:off x="6488966" y="145915"/>
            <a:ext cx="5518155" cy="2308324"/>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pPr marL="238125" marR="0" lvl="0" indent="-238125">
              <a:spcBef>
                <a:spcPts val="0"/>
              </a:spcBef>
              <a:spcAft>
                <a:spcPts val="0"/>
              </a:spcAft>
              <a:buFont typeface="Symbol" pitchFamily="2" charset="2"/>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hyperspectral scanning radiometer</a:t>
            </a:r>
          </a:p>
          <a:p>
            <a:pPr marL="238125" marR="0" lvl="0" indent="-238125">
              <a:spcBef>
                <a:spcPts val="0"/>
              </a:spcBef>
              <a:spcAft>
                <a:spcPts val="0"/>
              </a:spcAft>
              <a:buFont typeface="Symbol" pitchFamily="2" charset="2"/>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340 – 890 nm, 5 nm resolution, 2.5 nm steps</a:t>
            </a:r>
          </a:p>
          <a:p>
            <a:pPr marL="238125" marR="0" lvl="0" indent="-238125">
              <a:spcBef>
                <a:spcPts val="0"/>
              </a:spcBef>
              <a:spcAft>
                <a:spcPts val="0"/>
              </a:spcAft>
              <a:buFont typeface="Symbol" pitchFamily="2" charset="2"/>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plus, 940, 1038, 1250, 1378, 1615, 2130, and 2250 nm</a:t>
            </a:r>
          </a:p>
          <a:p>
            <a:pPr marL="238125" marR="0" lvl="0" indent="-238125">
              <a:spcBef>
                <a:spcPts val="0"/>
              </a:spcBef>
              <a:spcAft>
                <a:spcPts val="0"/>
              </a:spcAft>
              <a:buFont typeface="Symbol" pitchFamily="2" charset="2"/>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1 – 2 day global coverage</a:t>
            </a:r>
          </a:p>
          <a:p>
            <a:pPr marL="238125" marR="0" lvl="0" indent="-238125">
              <a:spcBef>
                <a:spcPts val="0"/>
              </a:spcBef>
              <a:spcAft>
                <a:spcPts val="0"/>
              </a:spcAft>
              <a:buFont typeface="Symbol" pitchFamily="2" charset="2"/>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ground pixel size of 1 km</a:t>
            </a:r>
            <a:r>
              <a:rPr lang="en-US" sz="1600" baseline="30000" dirty="0">
                <a:latin typeface="Helvetica Neue" panose="02000503000000020004" pitchFamily="2" charset="0"/>
                <a:ea typeface="Helvetica Neue" panose="02000503000000020004" pitchFamily="2" charset="0"/>
                <a:cs typeface="Helvetica Neue" panose="02000503000000020004" pitchFamily="2" charset="0"/>
              </a:rPr>
              <a:t>2</a:t>
            </a:r>
            <a:r>
              <a:rPr lang="en-US" sz="1600" dirty="0">
                <a:latin typeface="Helvetica Neue" panose="02000503000000020004" pitchFamily="2" charset="0"/>
                <a:ea typeface="Helvetica Neue" panose="02000503000000020004" pitchFamily="2" charset="0"/>
                <a:cs typeface="Helvetica Neue" panose="02000503000000020004" pitchFamily="2" charset="0"/>
              </a:rPr>
              <a:t> at nadir</a:t>
            </a:r>
          </a:p>
          <a:p>
            <a:pPr marL="238125" marR="0" lvl="0" indent="-238125">
              <a:spcBef>
                <a:spcPts val="0"/>
              </a:spcBef>
              <a:spcAft>
                <a:spcPts val="0"/>
              </a:spcAft>
              <a:buFont typeface="Symbol" pitchFamily="2" charset="2"/>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 20</a:t>
            </a:r>
            <a:r>
              <a:rPr lang="en-US" sz="1600" baseline="30000" dirty="0">
                <a:latin typeface="Helvetica Neue" panose="02000503000000020004" pitchFamily="2" charset="0"/>
                <a:ea typeface="Helvetica Neue" panose="02000503000000020004" pitchFamily="2" charset="0"/>
                <a:cs typeface="Helvetica Neue" panose="02000503000000020004" pitchFamily="2" charset="0"/>
              </a:rPr>
              <a:t>o</a:t>
            </a:r>
            <a:r>
              <a:rPr lang="en-US" sz="1600" dirty="0">
                <a:latin typeface="Helvetica Neue" panose="02000503000000020004" pitchFamily="2" charset="0"/>
                <a:ea typeface="Helvetica Neue" panose="02000503000000020004" pitchFamily="2" charset="0"/>
                <a:cs typeface="Helvetica Neue" panose="02000503000000020004" pitchFamily="2" charset="0"/>
              </a:rPr>
              <a:t> fore/aft tilt to avoid Sun glint</a:t>
            </a:r>
          </a:p>
          <a:p>
            <a:pPr marL="238125" marR="0" lvl="0" indent="-238125">
              <a:spcBef>
                <a:spcPts val="0"/>
              </a:spcBef>
              <a:spcAft>
                <a:spcPts val="0"/>
              </a:spcAft>
              <a:buFont typeface="Symbol" pitchFamily="2" charset="2"/>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twice monthly lunar calibration</a:t>
            </a:r>
          </a:p>
          <a:p>
            <a:pPr marL="238125" marR="0" lvl="0" indent="-238125">
              <a:spcBef>
                <a:spcPts val="0"/>
              </a:spcBef>
              <a:spcAft>
                <a:spcPts val="0"/>
              </a:spcAft>
              <a:buFont typeface="Symbol" pitchFamily="2" charset="2"/>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daily on-board solar calibration</a:t>
            </a:r>
          </a:p>
          <a:p>
            <a:pPr marL="238125" marR="0" lvl="0" indent="-238125">
              <a:spcBef>
                <a:spcPts val="0"/>
              </a:spcBef>
              <a:spcAft>
                <a:spcPts val="0"/>
              </a:spcAft>
              <a:buFont typeface="Symbol" pitchFamily="2" charset="2"/>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built at NASA Goddard Space Flight Center</a:t>
            </a:r>
          </a:p>
        </p:txBody>
      </p:sp>
      <p:pic>
        <p:nvPicPr>
          <p:cNvPr id="2" name="Picture 1"/>
          <p:cNvPicPr>
            <a:picLocks noChangeAspect="1"/>
          </p:cNvPicPr>
          <p:nvPr/>
        </p:nvPicPr>
        <p:blipFill>
          <a:blip r:embed="rId4"/>
          <a:stretch>
            <a:fillRect/>
          </a:stretch>
        </p:blipFill>
        <p:spPr>
          <a:xfrm>
            <a:off x="136829" y="4048978"/>
            <a:ext cx="5092322" cy="2672814"/>
          </a:xfrm>
          <a:prstGeom prst="rect">
            <a:avLst/>
          </a:prstGeom>
          <a:solidFill>
            <a:schemeClr val="bg1"/>
          </a:solidFill>
        </p:spPr>
      </p:pic>
    </p:spTree>
    <p:extLst>
      <p:ext uri="{BB962C8B-B14F-4D97-AF65-F5344CB8AC3E}">
        <p14:creationId xmlns:p14="http://schemas.microsoft.com/office/powerpoint/2010/main" val="3677019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500" y="0"/>
            <a:ext cx="10287001" cy="6858000"/>
          </a:xfrm>
          <a:prstGeom prst="rect">
            <a:avLst/>
          </a:prstGeom>
        </p:spPr>
      </p:pic>
      <p:sp>
        <p:nvSpPr>
          <p:cNvPr id="6" name="TextBox 5"/>
          <p:cNvSpPr txBox="1"/>
          <p:nvPr/>
        </p:nvSpPr>
        <p:spPr>
          <a:xfrm>
            <a:off x="1504440" y="276225"/>
            <a:ext cx="8951120" cy="584775"/>
          </a:xfrm>
          <a:prstGeom prst="rect">
            <a:avLst/>
          </a:prstGeom>
          <a:solidFill>
            <a:schemeClr val="bg1"/>
          </a:solidFill>
        </p:spPr>
        <p:txBody>
          <a:bodyPr wrap="square" rtlCol="0">
            <a:spAutoFit/>
          </a:bodyPr>
          <a:lstStyle/>
          <a:p>
            <a:pPr algn="ctr"/>
            <a:r>
              <a:rPr lang="en-US" sz="3200" dirty="0" smtClean="0"/>
              <a:t>Comprehensive Performance Testing – Ambient </a:t>
            </a:r>
            <a:endParaRPr lang="en-US" sz="3200" dirty="0"/>
          </a:p>
        </p:txBody>
      </p:sp>
    </p:spTree>
    <p:extLst>
      <p:ext uri="{BB962C8B-B14F-4D97-AF65-F5344CB8AC3E}">
        <p14:creationId xmlns:p14="http://schemas.microsoft.com/office/powerpoint/2010/main" val="258462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885" y="0"/>
            <a:ext cx="10254343" cy="6836914"/>
          </a:xfrm>
          <a:prstGeom prst="rect">
            <a:avLst/>
          </a:prstGeom>
        </p:spPr>
      </p:pic>
      <p:sp>
        <p:nvSpPr>
          <p:cNvPr id="6" name="TextBox 5"/>
          <p:cNvSpPr txBox="1"/>
          <p:nvPr/>
        </p:nvSpPr>
        <p:spPr>
          <a:xfrm>
            <a:off x="2399476" y="6057900"/>
            <a:ext cx="7255160" cy="584775"/>
          </a:xfrm>
          <a:prstGeom prst="rect">
            <a:avLst/>
          </a:prstGeom>
          <a:solidFill>
            <a:schemeClr val="bg1"/>
          </a:solidFill>
        </p:spPr>
        <p:txBody>
          <a:bodyPr wrap="square" rtlCol="0">
            <a:spAutoFit/>
          </a:bodyPr>
          <a:lstStyle/>
          <a:p>
            <a:pPr algn="ctr"/>
            <a:r>
              <a:rPr lang="en-US" sz="3200" dirty="0" smtClean="0"/>
              <a:t>NASA/GSFC – GLAMR Tunable Laser</a:t>
            </a:r>
            <a:endParaRPr lang="en-US" sz="3200" dirty="0"/>
          </a:p>
        </p:txBody>
      </p:sp>
    </p:spTree>
    <p:extLst>
      <p:ext uri="{BB962C8B-B14F-4D97-AF65-F5344CB8AC3E}">
        <p14:creationId xmlns:p14="http://schemas.microsoft.com/office/powerpoint/2010/main" val="41620721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082" y="0"/>
            <a:ext cx="10287835" cy="6858000"/>
          </a:xfrm>
          <a:prstGeom prst="rect">
            <a:avLst/>
          </a:prstGeom>
        </p:spPr>
      </p:pic>
      <p:sp>
        <p:nvSpPr>
          <p:cNvPr id="3" name="TextBox 2"/>
          <p:cNvSpPr txBox="1"/>
          <p:nvPr/>
        </p:nvSpPr>
        <p:spPr>
          <a:xfrm>
            <a:off x="1504440" y="276225"/>
            <a:ext cx="8951120" cy="584775"/>
          </a:xfrm>
          <a:prstGeom prst="rect">
            <a:avLst/>
          </a:prstGeom>
          <a:solidFill>
            <a:schemeClr val="bg1"/>
          </a:solidFill>
        </p:spPr>
        <p:txBody>
          <a:bodyPr wrap="square" rtlCol="0">
            <a:spAutoFit/>
          </a:bodyPr>
          <a:lstStyle/>
          <a:p>
            <a:pPr algn="ctr"/>
            <a:r>
              <a:rPr lang="en-US" sz="3200" dirty="0" smtClean="0"/>
              <a:t>Comprehensive Performance Testing – TVAC </a:t>
            </a:r>
            <a:endParaRPr lang="en-US" sz="3200" dirty="0"/>
          </a:p>
        </p:txBody>
      </p:sp>
    </p:spTree>
    <p:extLst>
      <p:ext uri="{BB962C8B-B14F-4D97-AF65-F5344CB8AC3E}">
        <p14:creationId xmlns:p14="http://schemas.microsoft.com/office/powerpoint/2010/main" val="3110968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243" y="0"/>
            <a:ext cx="10287000" cy="6858000"/>
          </a:xfrm>
          <a:prstGeom prst="rect">
            <a:avLst/>
          </a:prstGeom>
        </p:spPr>
      </p:pic>
      <p:sp>
        <p:nvSpPr>
          <p:cNvPr id="6" name="TextBox 5"/>
          <p:cNvSpPr txBox="1"/>
          <p:nvPr/>
        </p:nvSpPr>
        <p:spPr>
          <a:xfrm>
            <a:off x="1292650" y="5924550"/>
            <a:ext cx="9592185" cy="584775"/>
          </a:xfrm>
          <a:prstGeom prst="rect">
            <a:avLst/>
          </a:prstGeom>
          <a:solidFill>
            <a:schemeClr val="bg1"/>
          </a:solidFill>
        </p:spPr>
        <p:txBody>
          <a:bodyPr wrap="square" rtlCol="0">
            <a:spAutoFit/>
          </a:bodyPr>
          <a:lstStyle/>
          <a:p>
            <a:pPr algn="ctr"/>
            <a:r>
              <a:rPr lang="en-US" sz="3200" dirty="0" smtClean="0"/>
              <a:t>SWIR Detection Assembly – Ready For Integration </a:t>
            </a:r>
            <a:endParaRPr lang="en-US" sz="3200" dirty="0"/>
          </a:p>
        </p:txBody>
      </p:sp>
    </p:spTree>
    <p:extLst>
      <p:ext uri="{BB962C8B-B14F-4D97-AF65-F5344CB8AC3E}">
        <p14:creationId xmlns:p14="http://schemas.microsoft.com/office/powerpoint/2010/main" val="13596134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2970" y="851344"/>
            <a:ext cx="7823201" cy="5680085"/>
          </a:xfrm>
          <a:prstGeom prst="rect">
            <a:avLst/>
          </a:prstGeom>
        </p:spPr>
      </p:pic>
      <p:pic>
        <p:nvPicPr>
          <p:cNvPr id="5" name="Picture 4"/>
          <p:cNvPicPr>
            <a:picLocks noChangeAspect="1"/>
          </p:cNvPicPr>
          <p:nvPr/>
        </p:nvPicPr>
        <p:blipFill>
          <a:blip r:embed="rId3"/>
          <a:stretch>
            <a:fillRect/>
          </a:stretch>
        </p:blipFill>
        <p:spPr>
          <a:xfrm>
            <a:off x="9442278" y="851344"/>
            <a:ext cx="1523265" cy="5602514"/>
          </a:xfrm>
          <a:prstGeom prst="rect">
            <a:avLst/>
          </a:prstGeom>
          <a:solidFill>
            <a:schemeClr val="bg1"/>
          </a:solidFill>
        </p:spPr>
      </p:pic>
      <p:sp>
        <p:nvSpPr>
          <p:cNvPr id="6" name="Title 1"/>
          <p:cNvSpPr>
            <a:spLocks noGrp="1"/>
          </p:cNvSpPr>
          <p:nvPr>
            <p:ph type="title"/>
          </p:nvPr>
        </p:nvSpPr>
        <p:spPr>
          <a:xfrm>
            <a:off x="609600" y="152400"/>
            <a:ext cx="10972800" cy="533400"/>
          </a:xfrm>
        </p:spPr>
        <p:txBody>
          <a:bodyPr>
            <a:normAutofit/>
          </a:bodyPr>
          <a:lstStyle/>
          <a:p>
            <a:r>
              <a:rPr lang="en-US" dirty="0" smtClean="0"/>
              <a:t>OCI Engineering Hardware Test Results</a:t>
            </a:r>
            <a:endParaRPr lang="en-US" dirty="0"/>
          </a:p>
        </p:txBody>
      </p:sp>
    </p:spTree>
    <p:extLst>
      <p:ext uri="{BB962C8B-B14F-4D97-AF65-F5344CB8AC3E}">
        <p14:creationId xmlns:p14="http://schemas.microsoft.com/office/powerpoint/2010/main" val="4774084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OCI Flight Hardware Development Status</a:t>
            </a:r>
            <a:endParaRPr lang="en-US" dirty="0"/>
          </a:p>
        </p:txBody>
      </p:sp>
      <p:sp>
        <p:nvSpPr>
          <p:cNvPr id="17" name="Rectangle 16"/>
          <p:cNvSpPr/>
          <p:nvPr/>
        </p:nvSpPr>
        <p:spPr>
          <a:xfrm>
            <a:off x="1561555" y="876879"/>
            <a:ext cx="1143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latin typeface="+mj-lt"/>
              </a:rPr>
              <a:t>Structure</a:t>
            </a:r>
            <a:endParaRPr lang="en-US" sz="1600" dirty="0">
              <a:solidFill>
                <a:schemeClr val="tx1"/>
              </a:solidFill>
              <a:latin typeface="+mj-lt"/>
            </a:endParaRPr>
          </a:p>
        </p:txBody>
      </p:sp>
      <p:sp>
        <p:nvSpPr>
          <p:cNvPr id="19" name="Rectangle 18"/>
          <p:cNvSpPr/>
          <p:nvPr/>
        </p:nvSpPr>
        <p:spPr>
          <a:xfrm>
            <a:off x="1563142" y="1651192"/>
            <a:ext cx="1143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latin typeface="+mj-lt"/>
              </a:rPr>
              <a:t>ICDU</a:t>
            </a:r>
          </a:p>
        </p:txBody>
      </p:sp>
      <p:sp>
        <p:nvSpPr>
          <p:cNvPr id="21" name="Rectangle 20"/>
          <p:cNvSpPr/>
          <p:nvPr/>
        </p:nvSpPr>
        <p:spPr>
          <a:xfrm>
            <a:off x="1563142" y="2015297"/>
            <a:ext cx="1143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latin typeface="+mj-lt"/>
              </a:rPr>
              <a:t>FSW</a:t>
            </a:r>
          </a:p>
        </p:txBody>
      </p:sp>
      <p:cxnSp>
        <p:nvCxnSpPr>
          <p:cNvPr id="34" name="Shape 47"/>
          <p:cNvCxnSpPr>
            <a:stCxn id="17" idx="3"/>
            <a:endCxn id="13" idx="1"/>
          </p:cNvCxnSpPr>
          <p:nvPr/>
        </p:nvCxnSpPr>
        <p:spPr>
          <a:xfrm>
            <a:off x="2704556" y="1029280"/>
            <a:ext cx="489529" cy="398731"/>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2" name="Group 79"/>
          <p:cNvGrpSpPr>
            <a:grpSpLocks/>
          </p:cNvGrpSpPr>
          <p:nvPr/>
        </p:nvGrpSpPr>
        <p:grpSpPr bwMode="auto">
          <a:xfrm>
            <a:off x="10876047" y="5159104"/>
            <a:ext cx="1147762" cy="1300163"/>
            <a:chOff x="7814931" y="4919590"/>
            <a:chExt cx="1147763" cy="1300457"/>
          </a:xfrm>
        </p:grpSpPr>
        <p:sp>
          <p:nvSpPr>
            <p:cNvPr id="43" name="Rectangle 42"/>
            <p:cNvSpPr/>
            <p:nvPr/>
          </p:nvSpPr>
          <p:spPr>
            <a:xfrm>
              <a:off x="7902243" y="5214932"/>
              <a:ext cx="979489" cy="2619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a:solidFill>
                    <a:schemeClr val="tx1"/>
                  </a:solidFill>
                  <a:latin typeface="+mj-lt"/>
                </a:rPr>
                <a:t>Not Started</a:t>
              </a:r>
              <a:endParaRPr lang="en-US" sz="1100" dirty="0">
                <a:solidFill>
                  <a:schemeClr val="tx1"/>
                </a:solidFill>
                <a:latin typeface="+mj-lt"/>
              </a:endParaRPr>
            </a:p>
          </p:txBody>
        </p:sp>
        <p:sp>
          <p:nvSpPr>
            <p:cNvPr id="44" name="Rectangle 43"/>
            <p:cNvSpPr/>
            <p:nvPr/>
          </p:nvSpPr>
          <p:spPr>
            <a:xfrm>
              <a:off x="7900656" y="5549971"/>
              <a:ext cx="979488" cy="26676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mj-lt"/>
                </a:rPr>
                <a:t>In Process</a:t>
              </a:r>
            </a:p>
          </p:txBody>
        </p:sp>
        <p:sp>
          <p:nvSpPr>
            <p:cNvPr id="45" name="Rectangle 44"/>
            <p:cNvSpPr/>
            <p:nvPr/>
          </p:nvSpPr>
          <p:spPr>
            <a:xfrm>
              <a:off x="7902243" y="5899299"/>
              <a:ext cx="979489" cy="2350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latin typeface="+mj-lt"/>
                </a:rPr>
                <a:t>Complete</a:t>
              </a:r>
            </a:p>
          </p:txBody>
        </p:sp>
        <p:sp>
          <p:nvSpPr>
            <p:cNvPr id="46" name="Rectangle 45"/>
            <p:cNvSpPr/>
            <p:nvPr/>
          </p:nvSpPr>
          <p:spPr>
            <a:xfrm>
              <a:off x="7814931" y="4957699"/>
              <a:ext cx="1147763" cy="12623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mj-lt"/>
              </a:endParaRPr>
            </a:p>
          </p:txBody>
        </p:sp>
        <p:sp>
          <p:nvSpPr>
            <p:cNvPr id="47" name="TextBox 112"/>
            <p:cNvSpPr txBox="1">
              <a:spLocks noChangeArrowheads="1"/>
            </p:cNvSpPr>
            <p:nvPr/>
          </p:nvSpPr>
          <p:spPr bwMode="auto">
            <a:xfrm>
              <a:off x="8164181" y="4919590"/>
              <a:ext cx="6699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500">
                  <a:solidFill>
                    <a:schemeClr val="tx1"/>
                  </a:solidFill>
                  <a:latin typeface="Times" panose="02020603050405020304" pitchFamily="18" charset="0"/>
                  <a:ea typeface="ＭＳ Ｐゴシック" panose="020B0600070205080204" pitchFamily="34" charset="-128"/>
                </a:defRPr>
              </a:lvl1pPr>
              <a:lvl2pPr marL="742950" indent="-285750" eaLnBrk="0" hangingPunct="0">
                <a:defRPr sz="1500">
                  <a:solidFill>
                    <a:schemeClr val="tx1"/>
                  </a:solidFill>
                  <a:latin typeface="Times" panose="02020603050405020304" pitchFamily="18" charset="0"/>
                  <a:ea typeface="ＭＳ Ｐゴシック" panose="020B0600070205080204" pitchFamily="34" charset="-128"/>
                </a:defRPr>
              </a:lvl2pPr>
              <a:lvl3pPr marL="1143000" indent="-228600" eaLnBrk="0" hangingPunct="0">
                <a:defRPr sz="1500">
                  <a:solidFill>
                    <a:schemeClr val="tx1"/>
                  </a:solidFill>
                  <a:latin typeface="Times" panose="02020603050405020304" pitchFamily="18" charset="0"/>
                  <a:ea typeface="ＭＳ Ｐゴシック" panose="020B0600070205080204" pitchFamily="34" charset="-128"/>
                </a:defRPr>
              </a:lvl3pPr>
              <a:lvl4pPr marL="1600200" indent="-228600" eaLnBrk="0" hangingPunct="0">
                <a:defRPr sz="1500">
                  <a:solidFill>
                    <a:schemeClr val="tx1"/>
                  </a:solidFill>
                  <a:latin typeface="Times" panose="02020603050405020304" pitchFamily="18" charset="0"/>
                  <a:ea typeface="ＭＳ Ｐゴシック" panose="020B0600070205080204" pitchFamily="34" charset="-128"/>
                </a:defRPr>
              </a:lvl4pPr>
              <a:lvl5pPr marL="2057400" indent="-228600" eaLnBrk="0" hangingPunct="0">
                <a:defRPr sz="1500">
                  <a:solidFill>
                    <a:schemeClr val="tx1"/>
                  </a:solidFill>
                  <a:latin typeface="Times"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1500">
                  <a:solidFill>
                    <a:schemeClr val="tx1"/>
                  </a:solidFill>
                  <a:latin typeface="Times"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1500">
                  <a:solidFill>
                    <a:schemeClr val="tx1"/>
                  </a:solidFill>
                  <a:latin typeface="Times"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1500">
                  <a:solidFill>
                    <a:schemeClr val="tx1"/>
                  </a:solidFill>
                  <a:latin typeface="Times"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1500">
                  <a:solidFill>
                    <a:schemeClr val="tx1"/>
                  </a:solidFill>
                  <a:latin typeface="Times" panose="02020603050405020304" pitchFamily="18" charset="0"/>
                  <a:ea typeface="ＭＳ Ｐゴシック" panose="020B0600070205080204" pitchFamily="34" charset="-128"/>
                </a:defRPr>
              </a:lvl9pPr>
            </a:lstStyle>
            <a:p>
              <a:pPr eaLnBrk="1" hangingPunct="1"/>
              <a:r>
                <a:rPr lang="en-US" altLang="en-US" sz="1400" b="1">
                  <a:latin typeface="+mj-lt"/>
                </a:rPr>
                <a:t>Key</a:t>
              </a:r>
            </a:p>
          </p:txBody>
        </p:sp>
      </p:grpSp>
      <p:sp>
        <p:nvSpPr>
          <p:cNvPr id="48" name="Rectangle 47"/>
          <p:cNvSpPr/>
          <p:nvPr/>
        </p:nvSpPr>
        <p:spPr>
          <a:xfrm>
            <a:off x="1563142" y="2421093"/>
            <a:ext cx="1143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MCE</a:t>
            </a:r>
            <a:endParaRPr lang="en-US" sz="1000" dirty="0">
              <a:solidFill>
                <a:schemeClr val="tx1"/>
              </a:solidFill>
              <a:latin typeface="+mj-lt"/>
            </a:endParaRPr>
          </a:p>
        </p:txBody>
      </p:sp>
      <p:sp>
        <p:nvSpPr>
          <p:cNvPr id="78" name="Rectangle 77"/>
          <p:cNvSpPr/>
          <p:nvPr/>
        </p:nvSpPr>
        <p:spPr>
          <a:xfrm>
            <a:off x="1562735" y="1258864"/>
            <a:ext cx="1143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latin typeface="+mj-lt"/>
              </a:rPr>
              <a:t>Harness</a:t>
            </a:r>
          </a:p>
        </p:txBody>
      </p:sp>
      <p:sp>
        <p:nvSpPr>
          <p:cNvPr id="13" name="Rectangle 12"/>
          <p:cNvSpPr/>
          <p:nvPr/>
        </p:nvSpPr>
        <p:spPr>
          <a:xfrm>
            <a:off x="3194085" y="1036813"/>
            <a:ext cx="968563" cy="7823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Electrical System</a:t>
            </a:r>
          </a:p>
        </p:txBody>
      </p:sp>
      <p:sp>
        <p:nvSpPr>
          <p:cNvPr id="87" name="Rectangle 86"/>
          <p:cNvSpPr/>
          <p:nvPr/>
        </p:nvSpPr>
        <p:spPr>
          <a:xfrm>
            <a:off x="3134168" y="2149387"/>
            <a:ext cx="1143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MOB</a:t>
            </a:r>
            <a:endParaRPr lang="en-US" sz="1200" dirty="0">
              <a:solidFill>
                <a:schemeClr val="tx1"/>
              </a:solidFill>
              <a:latin typeface="+mj-lt"/>
            </a:endParaRPr>
          </a:p>
        </p:txBody>
      </p:sp>
      <p:sp>
        <p:nvSpPr>
          <p:cNvPr id="103" name="Rectangle 102"/>
          <p:cNvSpPr/>
          <p:nvPr/>
        </p:nvSpPr>
        <p:spPr>
          <a:xfrm>
            <a:off x="1552784" y="2810890"/>
            <a:ext cx="1143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DAU</a:t>
            </a:r>
            <a:endParaRPr lang="en-US" sz="1200" dirty="0">
              <a:solidFill>
                <a:schemeClr val="tx1"/>
              </a:solidFill>
              <a:latin typeface="+mj-lt"/>
            </a:endParaRPr>
          </a:p>
        </p:txBody>
      </p:sp>
      <p:cxnSp>
        <p:nvCxnSpPr>
          <p:cNvPr id="159" name="Shape 47"/>
          <p:cNvCxnSpPr>
            <a:stCxn id="89" idx="3"/>
            <a:endCxn id="92" idx="1"/>
          </p:cNvCxnSpPr>
          <p:nvPr/>
        </p:nvCxnSpPr>
        <p:spPr>
          <a:xfrm flipV="1">
            <a:off x="4277168" y="2592529"/>
            <a:ext cx="291242" cy="502969"/>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1" name="Shape 47"/>
          <p:cNvCxnSpPr>
            <a:stCxn id="87" idx="3"/>
            <a:endCxn id="92" idx="1"/>
          </p:cNvCxnSpPr>
          <p:nvPr/>
        </p:nvCxnSpPr>
        <p:spPr>
          <a:xfrm>
            <a:off x="4277169" y="2301787"/>
            <a:ext cx="291241" cy="29074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7" name="Shape 47"/>
          <p:cNvCxnSpPr>
            <a:stCxn id="88" idx="3"/>
            <a:endCxn id="92" idx="1"/>
          </p:cNvCxnSpPr>
          <p:nvPr/>
        </p:nvCxnSpPr>
        <p:spPr>
          <a:xfrm flipV="1">
            <a:off x="4277169" y="2592530"/>
            <a:ext cx="291241" cy="98111"/>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7" name="Shape 47"/>
          <p:cNvCxnSpPr>
            <a:stCxn id="19" idx="3"/>
            <a:endCxn id="13" idx="1"/>
          </p:cNvCxnSpPr>
          <p:nvPr/>
        </p:nvCxnSpPr>
        <p:spPr>
          <a:xfrm flipV="1">
            <a:off x="2706142" y="1428010"/>
            <a:ext cx="487942" cy="37558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1" name="Shape 47"/>
          <p:cNvCxnSpPr>
            <a:stCxn id="21" idx="3"/>
            <a:endCxn id="13" idx="1"/>
          </p:cNvCxnSpPr>
          <p:nvPr/>
        </p:nvCxnSpPr>
        <p:spPr>
          <a:xfrm flipV="1">
            <a:off x="2706142" y="1428011"/>
            <a:ext cx="487942" cy="73968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3" name="Shape 47"/>
          <p:cNvCxnSpPr>
            <a:stCxn id="78" idx="3"/>
            <a:endCxn id="13" idx="1"/>
          </p:cNvCxnSpPr>
          <p:nvPr/>
        </p:nvCxnSpPr>
        <p:spPr>
          <a:xfrm>
            <a:off x="2705736" y="1411264"/>
            <a:ext cx="488349" cy="16746"/>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Shape 47"/>
          <p:cNvCxnSpPr>
            <a:stCxn id="48" idx="3"/>
            <a:endCxn id="13" idx="1"/>
          </p:cNvCxnSpPr>
          <p:nvPr/>
        </p:nvCxnSpPr>
        <p:spPr>
          <a:xfrm flipV="1">
            <a:off x="2706142" y="1428011"/>
            <a:ext cx="487942" cy="1145483"/>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Shape 47"/>
          <p:cNvCxnSpPr>
            <a:stCxn id="103" idx="3"/>
            <a:endCxn id="13" idx="1"/>
          </p:cNvCxnSpPr>
          <p:nvPr/>
        </p:nvCxnSpPr>
        <p:spPr>
          <a:xfrm flipV="1">
            <a:off x="2695784" y="1428010"/>
            <a:ext cx="498300" cy="153528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3134168" y="2538240"/>
            <a:ext cx="1143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MOSB</a:t>
            </a:r>
            <a:endParaRPr lang="en-US" sz="1200" dirty="0">
              <a:solidFill>
                <a:schemeClr val="tx1"/>
              </a:solidFill>
              <a:latin typeface="+mj-lt"/>
            </a:endParaRPr>
          </a:p>
        </p:txBody>
      </p:sp>
      <p:sp>
        <p:nvSpPr>
          <p:cNvPr id="89" name="Rectangle 88"/>
          <p:cNvSpPr/>
          <p:nvPr/>
        </p:nvSpPr>
        <p:spPr>
          <a:xfrm>
            <a:off x="3134168" y="2943098"/>
            <a:ext cx="1143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err="1">
                <a:solidFill>
                  <a:schemeClr val="tx1"/>
                </a:solidFill>
                <a:latin typeface="+mj-lt"/>
              </a:rPr>
              <a:t>MLA&amp;Fiber</a:t>
            </a:r>
            <a:endParaRPr lang="en-US" sz="1200" dirty="0">
              <a:solidFill>
                <a:schemeClr val="tx1"/>
              </a:solidFill>
              <a:latin typeface="+mj-lt"/>
            </a:endParaRPr>
          </a:p>
        </p:txBody>
      </p:sp>
      <p:sp>
        <p:nvSpPr>
          <p:cNvPr id="92" name="Rectangle 91"/>
          <p:cNvSpPr/>
          <p:nvPr/>
        </p:nvSpPr>
        <p:spPr>
          <a:xfrm>
            <a:off x="4568410" y="2201332"/>
            <a:ext cx="944733" cy="7823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Optical Module</a:t>
            </a:r>
          </a:p>
        </p:txBody>
      </p:sp>
      <p:sp>
        <p:nvSpPr>
          <p:cNvPr id="110" name="Rectangle 109"/>
          <p:cNvSpPr/>
          <p:nvPr/>
        </p:nvSpPr>
        <p:spPr>
          <a:xfrm>
            <a:off x="6180302" y="3043433"/>
            <a:ext cx="934892" cy="7823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OCI CPT</a:t>
            </a:r>
          </a:p>
        </p:txBody>
      </p:sp>
      <p:cxnSp>
        <p:nvCxnSpPr>
          <p:cNvPr id="111" name="Shape 47"/>
          <p:cNvCxnSpPr>
            <a:stCxn id="13" idx="3"/>
            <a:endCxn id="110" idx="0"/>
          </p:cNvCxnSpPr>
          <p:nvPr/>
        </p:nvCxnSpPr>
        <p:spPr>
          <a:xfrm>
            <a:off x="4162648" y="1428011"/>
            <a:ext cx="2485101" cy="1615423"/>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4" name="Shape 47"/>
          <p:cNvCxnSpPr>
            <a:stCxn id="92" idx="3"/>
            <a:endCxn id="110" idx="0"/>
          </p:cNvCxnSpPr>
          <p:nvPr/>
        </p:nvCxnSpPr>
        <p:spPr>
          <a:xfrm>
            <a:off x="5513142" y="2592529"/>
            <a:ext cx="1134606" cy="450904"/>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a:off x="6856935" y="5288492"/>
            <a:ext cx="1262908" cy="71130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CPT &amp; </a:t>
            </a:r>
          </a:p>
          <a:p>
            <a:pPr algn="ctr"/>
            <a:r>
              <a:rPr lang="en-US" sz="1100" dirty="0">
                <a:solidFill>
                  <a:schemeClr val="tx1"/>
                </a:solidFill>
                <a:latin typeface="+mj-lt"/>
              </a:rPr>
              <a:t>Pre-Launch Calibration Hardware</a:t>
            </a:r>
            <a:endParaRPr lang="en-US" sz="1200" dirty="0">
              <a:solidFill>
                <a:schemeClr val="tx1"/>
              </a:solidFill>
              <a:latin typeface="+mj-lt"/>
            </a:endParaRPr>
          </a:p>
        </p:txBody>
      </p:sp>
      <p:sp>
        <p:nvSpPr>
          <p:cNvPr id="119" name="Rectangle 118"/>
          <p:cNvSpPr/>
          <p:nvPr/>
        </p:nvSpPr>
        <p:spPr>
          <a:xfrm>
            <a:off x="3074214" y="4243000"/>
            <a:ext cx="1262908" cy="75038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I&amp;T Backend Infrastructure</a:t>
            </a:r>
            <a:endParaRPr lang="en-US" sz="1200" dirty="0">
              <a:solidFill>
                <a:schemeClr val="tx1"/>
              </a:solidFill>
              <a:latin typeface="+mj-lt"/>
            </a:endParaRPr>
          </a:p>
        </p:txBody>
      </p:sp>
      <p:sp>
        <p:nvSpPr>
          <p:cNvPr id="124" name="Rectangle 123"/>
          <p:cNvSpPr/>
          <p:nvPr/>
        </p:nvSpPr>
        <p:spPr>
          <a:xfrm>
            <a:off x="1539784" y="5414251"/>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FEDS</a:t>
            </a:r>
            <a:endParaRPr lang="en-US" sz="1200" dirty="0">
              <a:solidFill>
                <a:schemeClr val="tx1"/>
              </a:solidFill>
              <a:latin typeface="+mj-lt"/>
            </a:endParaRPr>
          </a:p>
        </p:txBody>
      </p:sp>
      <p:sp>
        <p:nvSpPr>
          <p:cNvPr id="125" name="Rectangle 124"/>
          <p:cNvSpPr/>
          <p:nvPr/>
        </p:nvSpPr>
        <p:spPr>
          <a:xfrm>
            <a:off x="1539784" y="4612911"/>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ITOS</a:t>
            </a:r>
            <a:endParaRPr lang="en-US" sz="1200" dirty="0">
              <a:solidFill>
                <a:schemeClr val="tx1"/>
              </a:solidFill>
              <a:latin typeface="+mj-lt"/>
            </a:endParaRPr>
          </a:p>
        </p:txBody>
      </p:sp>
      <p:cxnSp>
        <p:nvCxnSpPr>
          <p:cNvPr id="126" name="Shape 47"/>
          <p:cNvCxnSpPr>
            <a:stCxn id="131" idx="3"/>
            <a:endCxn id="119" idx="1"/>
          </p:cNvCxnSpPr>
          <p:nvPr/>
        </p:nvCxnSpPr>
        <p:spPr>
          <a:xfrm flipV="1">
            <a:off x="2682784" y="4618191"/>
            <a:ext cx="391430" cy="135448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7" name="Shape 47"/>
          <p:cNvCxnSpPr>
            <a:stCxn id="124" idx="3"/>
            <a:endCxn id="119" idx="1"/>
          </p:cNvCxnSpPr>
          <p:nvPr/>
        </p:nvCxnSpPr>
        <p:spPr>
          <a:xfrm flipV="1">
            <a:off x="2682784" y="4618191"/>
            <a:ext cx="391430" cy="94846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8" name="Shape 47"/>
          <p:cNvCxnSpPr>
            <a:stCxn id="125" idx="3"/>
            <a:endCxn id="119" idx="1"/>
          </p:cNvCxnSpPr>
          <p:nvPr/>
        </p:nvCxnSpPr>
        <p:spPr>
          <a:xfrm flipV="1">
            <a:off x="2682784" y="4618191"/>
            <a:ext cx="391430" cy="14712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9" name="Shape 47"/>
          <p:cNvCxnSpPr>
            <a:stCxn id="130" idx="3"/>
            <a:endCxn id="119" idx="1"/>
          </p:cNvCxnSpPr>
          <p:nvPr/>
        </p:nvCxnSpPr>
        <p:spPr>
          <a:xfrm flipV="1">
            <a:off x="2682784" y="4618191"/>
            <a:ext cx="391430" cy="535973"/>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1539784" y="5001764"/>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SWITS</a:t>
            </a:r>
            <a:endParaRPr lang="en-US" sz="1200" dirty="0">
              <a:solidFill>
                <a:schemeClr val="tx1"/>
              </a:solidFill>
              <a:latin typeface="+mj-lt"/>
            </a:endParaRPr>
          </a:p>
        </p:txBody>
      </p:sp>
      <p:sp>
        <p:nvSpPr>
          <p:cNvPr id="131" name="Rectangle 130"/>
          <p:cNvSpPr/>
          <p:nvPr/>
        </p:nvSpPr>
        <p:spPr>
          <a:xfrm>
            <a:off x="1539784" y="5820279"/>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XINA</a:t>
            </a:r>
            <a:endParaRPr lang="en-US" sz="1200" dirty="0">
              <a:solidFill>
                <a:schemeClr val="tx1"/>
              </a:solidFill>
              <a:latin typeface="+mj-lt"/>
            </a:endParaRPr>
          </a:p>
        </p:txBody>
      </p:sp>
      <p:sp>
        <p:nvSpPr>
          <p:cNvPr id="168" name="Rectangle 167"/>
          <p:cNvSpPr/>
          <p:nvPr/>
        </p:nvSpPr>
        <p:spPr>
          <a:xfrm>
            <a:off x="5177942" y="5330198"/>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GATOR</a:t>
            </a:r>
            <a:endParaRPr lang="en-US" sz="1200" dirty="0">
              <a:solidFill>
                <a:schemeClr val="tx1"/>
              </a:solidFill>
              <a:latin typeface="+mj-lt"/>
            </a:endParaRPr>
          </a:p>
        </p:txBody>
      </p:sp>
      <p:sp>
        <p:nvSpPr>
          <p:cNvPr id="169" name="Rectangle 168"/>
          <p:cNvSpPr/>
          <p:nvPr/>
        </p:nvSpPr>
        <p:spPr>
          <a:xfrm>
            <a:off x="5177942" y="4917711"/>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GLAMR</a:t>
            </a:r>
            <a:endParaRPr lang="en-US" sz="1200" dirty="0">
              <a:solidFill>
                <a:schemeClr val="tx1"/>
              </a:solidFill>
              <a:latin typeface="+mj-lt"/>
            </a:endParaRPr>
          </a:p>
        </p:txBody>
      </p:sp>
      <p:sp>
        <p:nvSpPr>
          <p:cNvPr id="172" name="Rectangle 171"/>
          <p:cNvSpPr/>
          <p:nvPr/>
        </p:nvSpPr>
        <p:spPr>
          <a:xfrm>
            <a:off x="5177942" y="5736226"/>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Radiometers</a:t>
            </a:r>
            <a:endParaRPr lang="en-US" sz="1200" dirty="0">
              <a:solidFill>
                <a:schemeClr val="tx1"/>
              </a:solidFill>
              <a:latin typeface="+mj-lt"/>
            </a:endParaRPr>
          </a:p>
        </p:txBody>
      </p:sp>
      <p:sp>
        <p:nvSpPr>
          <p:cNvPr id="173" name="Rectangle 172"/>
          <p:cNvSpPr/>
          <p:nvPr/>
        </p:nvSpPr>
        <p:spPr>
          <a:xfrm>
            <a:off x="5177942" y="6118787"/>
            <a:ext cx="1143000" cy="304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Sources</a:t>
            </a:r>
            <a:endParaRPr lang="en-US" sz="1200" dirty="0">
              <a:solidFill>
                <a:schemeClr val="tx1"/>
              </a:solidFill>
              <a:latin typeface="+mj-lt"/>
            </a:endParaRPr>
          </a:p>
        </p:txBody>
      </p:sp>
      <p:cxnSp>
        <p:nvCxnSpPr>
          <p:cNvPr id="175" name="Shape 47"/>
          <p:cNvCxnSpPr>
            <a:stCxn id="119" idx="3"/>
            <a:endCxn id="110" idx="1"/>
          </p:cNvCxnSpPr>
          <p:nvPr/>
        </p:nvCxnSpPr>
        <p:spPr>
          <a:xfrm flipV="1">
            <a:off x="4337122" y="3434631"/>
            <a:ext cx="1843180" cy="1183561"/>
          </a:xfrm>
          <a:prstGeom prst="bentConnector3">
            <a:avLst>
              <a:gd name="adj1" fmla="val 83855"/>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2" name="Shape 47"/>
          <p:cNvCxnSpPr>
            <a:stCxn id="169" idx="3"/>
            <a:endCxn id="118" idx="1"/>
          </p:cNvCxnSpPr>
          <p:nvPr/>
        </p:nvCxnSpPr>
        <p:spPr>
          <a:xfrm>
            <a:off x="6320943" y="5070111"/>
            <a:ext cx="535993" cy="574034"/>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4" name="Shape 47"/>
          <p:cNvCxnSpPr>
            <a:stCxn id="168" idx="3"/>
            <a:endCxn id="118" idx="1"/>
          </p:cNvCxnSpPr>
          <p:nvPr/>
        </p:nvCxnSpPr>
        <p:spPr>
          <a:xfrm>
            <a:off x="6320943" y="5482599"/>
            <a:ext cx="535993" cy="16154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9" name="Shape 47"/>
          <p:cNvCxnSpPr>
            <a:stCxn id="172" idx="3"/>
            <a:endCxn id="118" idx="1"/>
          </p:cNvCxnSpPr>
          <p:nvPr/>
        </p:nvCxnSpPr>
        <p:spPr>
          <a:xfrm flipV="1">
            <a:off x="6320943" y="5644146"/>
            <a:ext cx="535993" cy="244481"/>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2" name="Shape 47"/>
          <p:cNvCxnSpPr>
            <a:stCxn id="173" idx="3"/>
            <a:endCxn id="118" idx="1"/>
          </p:cNvCxnSpPr>
          <p:nvPr/>
        </p:nvCxnSpPr>
        <p:spPr>
          <a:xfrm flipV="1">
            <a:off x="6320943" y="5644145"/>
            <a:ext cx="535993" cy="62704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5" name="Shape 47"/>
          <p:cNvCxnSpPr>
            <a:stCxn id="118" idx="0"/>
            <a:endCxn id="110" idx="2"/>
          </p:cNvCxnSpPr>
          <p:nvPr/>
        </p:nvCxnSpPr>
        <p:spPr>
          <a:xfrm rot="16200000" flipV="1">
            <a:off x="6336737" y="4136839"/>
            <a:ext cx="1462665" cy="840641"/>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0" name="Rectangle 219"/>
          <p:cNvSpPr/>
          <p:nvPr/>
        </p:nvSpPr>
        <p:spPr>
          <a:xfrm>
            <a:off x="7303531" y="3043433"/>
            <a:ext cx="1146760" cy="7823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smtClean="0">
                <a:solidFill>
                  <a:schemeClr val="tx1"/>
                </a:solidFill>
                <a:latin typeface="+mj-lt"/>
              </a:rPr>
              <a:t>Environmental Testing</a:t>
            </a:r>
            <a:endParaRPr lang="en-US" sz="1100" dirty="0">
              <a:solidFill>
                <a:schemeClr val="tx1"/>
              </a:solidFill>
              <a:latin typeface="+mj-lt"/>
            </a:endParaRPr>
          </a:p>
        </p:txBody>
      </p:sp>
      <p:sp>
        <p:nvSpPr>
          <p:cNvPr id="288" name="Rectangle 287"/>
          <p:cNvSpPr/>
          <p:nvPr/>
        </p:nvSpPr>
        <p:spPr>
          <a:xfrm>
            <a:off x="8704312" y="3045778"/>
            <a:ext cx="961902" cy="7823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smtClean="0">
                <a:solidFill>
                  <a:schemeClr val="tx1"/>
                </a:solidFill>
                <a:latin typeface="+mj-lt"/>
              </a:rPr>
              <a:t>Calibration</a:t>
            </a:r>
            <a:endParaRPr lang="en-US" sz="1100" dirty="0">
              <a:solidFill>
                <a:schemeClr val="tx1"/>
              </a:solidFill>
              <a:latin typeface="+mj-lt"/>
            </a:endParaRPr>
          </a:p>
        </p:txBody>
      </p:sp>
      <p:sp>
        <p:nvSpPr>
          <p:cNvPr id="289" name="Rectangle 288"/>
          <p:cNvSpPr/>
          <p:nvPr/>
        </p:nvSpPr>
        <p:spPr>
          <a:xfrm>
            <a:off x="7030346" y="852357"/>
            <a:ext cx="1262908" cy="71130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smtClean="0">
                <a:solidFill>
                  <a:schemeClr val="tx1"/>
                </a:solidFill>
                <a:latin typeface="+mj-lt"/>
              </a:rPr>
              <a:t>SDA</a:t>
            </a:r>
            <a:endParaRPr lang="en-US" sz="1200" dirty="0">
              <a:solidFill>
                <a:schemeClr val="tx1"/>
              </a:solidFill>
              <a:latin typeface="+mj-lt"/>
            </a:endParaRPr>
          </a:p>
        </p:txBody>
      </p:sp>
      <p:cxnSp>
        <p:nvCxnSpPr>
          <p:cNvPr id="290" name="Shape 47"/>
          <p:cNvCxnSpPr>
            <a:stCxn id="289" idx="1"/>
            <a:endCxn id="110" idx="0"/>
          </p:cNvCxnSpPr>
          <p:nvPr/>
        </p:nvCxnSpPr>
        <p:spPr>
          <a:xfrm rot="10800000" flipV="1">
            <a:off x="6647748" y="1208011"/>
            <a:ext cx="382598" cy="1835422"/>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9847894" y="3055835"/>
            <a:ext cx="961902" cy="7823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smtClean="0">
                <a:solidFill>
                  <a:schemeClr val="tx1"/>
                </a:solidFill>
                <a:latin typeface="+mj-lt"/>
              </a:rPr>
              <a:t>Integrate w/ Spacecraft</a:t>
            </a:r>
            <a:endParaRPr lang="en-US" sz="1100" dirty="0">
              <a:solidFill>
                <a:schemeClr val="tx1"/>
              </a:solidFill>
              <a:latin typeface="+mj-lt"/>
            </a:endParaRPr>
          </a:p>
        </p:txBody>
      </p:sp>
      <p:cxnSp>
        <p:nvCxnSpPr>
          <p:cNvPr id="82" name="Shape 47"/>
          <p:cNvCxnSpPr>
            <a:stCxn id="110" idx="3"/>
            <a:endCxn id="220" idx="1"/>
          </p:cNvCxnSpPr>
          <p:nvPr/>
        </p:nvCxnSpPr>
        <p:spPr>
          <a:xfrm>
            <a:off x="7115195" y="3434630"/>
            <a:ext cx="188337" cy="12700"/>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Shape 47"/>
          <p:cNvCxnSpPr>
            <a:stCxn id="220" idx="3"/>
            <a:endCxn id="288" idx="1"/>
          </p:cNvCxnSpPr>
          <p:nvPr/>
        </p:nvCxnSpPr>
        <p:spPr>
          <a:xfrm>
            <a:off x="8450291" y="3434630"/>
            <a:ext cx="254021" cy="2345"/>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Shape 47"/>
          <p:cNvCxnSpPr>
            <a:stCxn id="288" idx="3"/>
            <a:endCxn id="291" idx="1"/>
          </p:cNvCxnSpPr>
          <p:nvPr/>
        </p:nvCxnSpPr>
        <p:spPr>
          <a:xfrm>
            <a:off x="9666214" y="3436976"/>
            <a:ext cx="181680" cy="10057"/>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8" name="Rectangle 97"/>
          <p:cNvSpPr/>
          <p:nvPr/>
        </p:nvSpPr>
        <p:spPr>
          <a:xfrm>
            <a:off x="3129384" y="3354231"/>
            <a:ext cx="1143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Red FPA</a:t>
            </a:r>
            <a:endParaRPr lang="en-US" sz="1200" dirty="0">
              <a:solidFill>
                <a:schemeClr val="tx1"/>
              </a:solidFill>
              <a:latin typeface="+mj-lt"/>
            </a:endParaRPr>
          </a:p>
        </p:txBody>
      </p:sp>
      <p:sp>
        <p:nvSpPr>
          <p:cNvPr id="99" name="Rectangle 98"/>
          <p:cNvSpPr/>
          <p:nvPr/>
        </p:nvSpPr>
        <p:spPr>
          <a:xfrm>
            <a:off x="3139850" y="3732380"/>
            <a:ext cx="1143000" cy="304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dirty="0">
                <a:solidFill>
                  <a:schemeClr val="tx1"/>
                </a:solidFill>
                <a:latin typeface="+mj-lt"/>
              </a:rPr>
              <a:t>Blue FPA</a:t>
            </a:r>
            <a:endParaRPr lang="en-US" sz="1200" dirty="0">
              <a:solidFill>
                <a:schemeClr val="tx1"/>
              </a:solidFill>
              <a:latin typeface="+mj-lt"/>
            </a:endParaRPr>
          </a:p>
        </p:txBody>
      </p:sp>
      <p:cxnSp>
        <p:nvCxnSpPr>
          <p:cNvPr id="79" name="Shape 47"/>
          <p:cNvCxnSpPr>
            <a:stCxn id="98" idx="3"/>
            <a:endCxn id="92" idx="1"/>
          </p:cNvCxnSpPr>
          <p:nvPr/>
        </p:nvCxnSpPr>
        <p:spPr>
          <a:xfrm flipV="1">
            <a:off x="4272384" y="2592529"/>
            <a:ext cx="296026" cy="91410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hape 47"/>
          <p:cNvCxnSpPr>
            <a:stCxn id="99" idx="3"/>
            <a:endCxn id="92" idx="1"/>
          </p:cNvCxnSpPr>
          <p:nvPr/>
        </p:nvCxnSpPr>
        <p:spPr>
          <a:xfrm flipV="1">
            <a:off x="4282850" y="2592529"/>
            <a:ext cx="285560" cy="1292251"/>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4582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OCI Instrument Specs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308429956"/>
              </p:ext>
            </p:extLst>
          </p:nvPr>
        </p:nvGraphicFramePr>
        <p:xfrm>
          <a:off x="72103" y="859352"/>
          <a:ext cx="4554821" cy="5671767"/>
        </p:xfrm>
        <a:graphic>
          <a:graphicData uri="http://schemas.openxmlformats.org/drawingml/2006/table">
            <a:tbl>
              <a:tblPr firstRow="1" firstCol="1" bandRow="1">
                <a:tableStyleId>{21E4AEA4-8DFA-4A89-87EB-49C32662AFE0}</a:tableStyleId>
              </a:tblPr>
              <a:tblGrid>
                <a:gridCol w="1829771">
                  <a:extLst>
                    <a:ext uri="{9D8B030D-6E8A-4147-A177-3AD203B41FA5}">
                      <a16:colId xmlns:a16="http://schemas.microsoft.com/office/drawing/2014/main" val="20000"/>
                    </a:ext>
                  </a:extLst>
                </a:gridCol>
                <a:gridCol w="2725050">
                  <a:extLst>
                    <a:ext uri="{9D8B030D-6E8A-4147-A177-3AD203B41FA5}">
                      <a16:colId xmlns:a16="http://schemas.microsoft.com/office/drawing/2014/main" val="20001"/>
                    </a:ext>
                  </a:extLst>
                </a:gridCol>
              </a:tblGrid>
              <a:tr h="66731">
                <a:tc>
                  <a:txBody>
                    <a:bodyPr/>
                    <a:lstStyle/>
                    <a:p>
                      <a:pPr marL="0" marR="0">
                        <a:spcBef>
                          <a:spcPts val="0"/>
                        </a:spcBef>
                        <a:spcAft>
                          <a:spcPts val="0"/>
                        </a:spcAft>
                      </a:pPr>
                      <a:endParaRPr lang="en-US" sz="1100" b="1" dirty="0">
                        <a:effectLst/>
                        <a:latin typeface="+mn-lt"/>
                        <a:ea typeface="Calibri" panose="020F0502020204030204" pitchFamily="34" charset="0"/>
                      </a:endParaRPr>
                    </a:p>
                  </a:txBody>
                  <a:tcPr marL="51435" marR="51435" marT="7144" marB="0"/>
                </a:tc>
                <a:tc>
                  <a:txBody>
                    <a:bodyPr/>
                    <a:lstStyle/>
                    <a:p>
                      <a:pPr marL="0" marR="0">
                        <a:spcBef>
                          <a:spcPts val="0"/>
                        </a:spcBef>
                        <a:spcAft>
                          <a:spcPts val="0"/>
                        </a:spcAft>
                      </a:pPr>
                      <a:endParaRPr lang="en-US" sz="1100" b="1" dirty="0">
                        <a:effectLst/>
                        <a:latin typeface="+mn-lt"/>
                        <a:ea typeface="Calibri" panose="020F0502020204030204" pitchFamily="34" charset="0"/>
                      </a:endParaRPr>
                    </a:p>
                  </a:txBody>
                  <a:tcPr marL="51435" marR="51435" marT="7144" marB="0"/>
                </a:tc>
                <a:extLst>
                  <a:ext uri="{0D108BD9-81ED-4DB2-BD59-A6C34878D82A}">
                    <a16:rowId xmlns:a16="http://schemas.microsoft.com/office/drawing/2014/main" val="10000"/>
                  </a:ext>
                </a:extLst>
              </a:tr>
              <a:tr h="197893">
                <a:tc>
                  <a:txBody>
                    <a:bodyPr/>
                    <a:lstStyle/>
                    <a:p>
                      <a:pPr marL="0" marR="0">
                        <a:spcBef>
                          <a:spcPts val="0"/>
                        </a:spcBef>
                        <a:spcAft>
                          <a:spcPts val="0"/>
                        </a:spcAft>
                      </a:pPr>
                      <a:r>
                        <a:rPr lang="en-US" sz="1100" b="1" dirty="0" smtClean="0">
                          <a:effectLst/>
                        </a:rPr>
                        <a:t>Instrument Mass</a:t>
                      </a:r>
                      <a:endParaRPr lang="en-US" sz="1100" b="1" dirty="0">
                        <a:effectLst/>
                        <a:latin typeface="+mn-lt"/>
                        <a:ea typeface="Calibri" panose="020F0502020204030204" pitchFamily="34" charset="0"/>
                      </a:endParaRPr>
                    </a:p>
                  </a:txBody>
                  <a:tcPr marL="51435" marR="51435" marT="7144" marB="0"/>
                </a:tc>
                <a:tc>
                  <a:txBody>
                    <a:bodyPr/>
                    <a:lstStyle/>
                    <a:p>
                      <a:pPr marL="0" marR="0">
                        <a:lnSpc>
                          <a:spcPct val="105000"/>
                        </a:lnSpc>
                        <a:spcBef>
                          <a:spcPts val="0"/>
                        </a:spcBef>
                        <a:spcAft>
                          <a:spcPts val="0"/>
                        </a:spcAft>
                      </a:pPr>
                      <a:r>
                        <a:rPr lang="en-US" sz="1100" dirty="0" smtClean="0">
                          <a:effectLst/>
                        </a:rPr>
                        <a:t>260 kg CBE  ,  305 kg NTE</a:t>
                      </a:r>
                      <a:endParaRPr lang="en-US" sz="1100" dirty="0">
                        <a:effectLst/>
                        <a:latin typeface="+mn-lt"/>
                        <a:ea typeface="Calibri" panose="020F0502020204030204" pitchFamily="34" charset="0"/>
                      </a:endParaRPr>
                    </a:p>
                  </a:txBody>
                  <a:tcPr marL="51435" marR="51435" marT="7144" marB="0"/>
                </a:tc>
                <a:extLst>
                  <a:ext uri="{0D108BD9-81ED-4DB2-BD59-A6C34878D82A}">
                    <a16:rowId xmlns:a16="http://schemas.microsoft.com/office/drawing/2014/main" val="10001"/>
                  </a:ext>
                </a:extLst>
              </a:tr>
              <a:tr h="203770">
                <a:tc>
                  <a:txBody>
                    <a:bodyPr/>
                    <a:lstStyle/>
                    <a:p>
                      <a:pPr marL="0" marR="0">
                        <a:spcBef>
                          <a:spcPts val="0"/>
                        </a:spcBef>
                        <a:spcAft>
                          <a:spcPts val="0"/>
                        </a:spcAft>
                      </a:pPr>
                      <a:r>
                        <a:rPr lang="en-US" sz="1100" b="1" baseline="0" dirty="0" smtClean="0">
                          <a:effectLst/>
                        </a:rPr>
                        <a:t>Instrument Power</a:t>
                      </a:r>
                      <a:endParaRPr lang="en-US" sz="1100" b="1" dirty="0">
                        <a:effectLst/>
                        <a:latin typeface="+mn-lt"/>
                        <a:ea typeface="Calibri" panose="020F0502020204030204" pitchFamily="34" charset="0"/>
                      </a:endParaRPr>
                    </a:p>
                  </a:txBody>
                  <a:tcPr marL="51435" marR="51435" marT="7144" marB="0"/>
                </a:tc>
                <a:tc>
                  <a:txBody>
                    <a:bodyPr/>
                    <a:lstStyle/>
                    <a:p>
                      <a:pPr marL="0" marR="0">
                        <a:lnSpc>
                          <a:spcPct val="105000"/>
                        </a:lnSpc>
                        <a:spcBef>
                          <a:spcPts val="0"/>
                        </a:spcBef>
                        <a:spcAft>
                          <a:spcPts val="0"/>
                        </a:spcAft>
                      </a:pPr>
                      <a:r>
                        <a:rPr lang="en-US" sz="1100" dirty="0" smtClean="0">
                          <a:effectLst/>
                        </a:rPr>
                        <a:t>280 W CBE , Orbital Average</a:t>
                      </a:r>
                      <a:endParaRPr lang="en-US" sz="1100" dirty="0">
                        <a:effectLst/>
                        <a:latin typeface="+mn-lt"/>
                        <a:ea typeface="Calibri" panose="020F0502020204030204" pitchFamily="34" charset="0"/>
                      </a:endParaRPr>
                    </a:p>
                  </a:txBody>
                  <a:tcPr marL="51435" marR="51435" marT="7144" marB="0"/>
                </a:tc>
                <a:extLst>
                  <a:ext uri="{0D108BD9-81ED-4DB2-BD59-A6C34878D82A}">
                    <a16:rowId xmlns:a16="http://schemas.microsoft.com/office/drawing/2014/main" val="10002"/>
                  </a:ext>
                </a:extLst>
              </a:tr>
              <a:tr h="210190">
                <a:tc>
                  <a:txBody>
                    <a:bodyPr/>
                    <a:lstStyle/>
                    <a:p>
                      <a:pPr marL="0" marR="0">
                        <a:spcBef>
                          <a:spcPts val="0"/>
                        </a:spcBef>
                        <a:spcAft>
                          <a:spcPts val="0"/>
                        </a:spcAft>
                      </a:pPr>
                      <a:r>
                        <a:rPr lang="en-US" sz="1100" b="1" dirty="0" smtClean="0">
                          <a:effectLst/>
                          <a:latin typeface="+mn-lt"/>
                          <a:ea typeface="Calibri" panose="020F0502020204030204" pitchFamily="34" charset="0"/>
                        </a:rPr>
                        <a:t>Thermal System</a:t>
                      </a:r>
                      <a:endParaRPr lang="en-US" sz="1100" b="1" dirty="0">
                        <a:effectLst/>
                        <a:latin typeface="+mn-lt"/>
                        <a:ea typeface="Calibri" panose="020F0502020204030204" pitchFamily="34" charset="0"/>
                      </a:endParaRPr>
                    </a:p>
                  </a:txBody>
                  <a:tcPr marL="51435" marR="51435" marT="7144" marB="0"/>
                </a:tc>
                <a:tc>
                  <a:txBody>
                    <a:bodyPr/>
                    <a:lstStyle/>
                    <a:p>
                      <a:pPr marL="0" marR="0">
                        <a:lnSpc>
                          <a:spcPct val="105000"/>
                        </a:lnSpc>
                        <a:spcBef>
                          <a:spcPts val="0"/>
                        </a:spcBef>
                        <a:spcAft>
                          <a:spcPts val="0"/>
                        </a:spcAft>
                      </a:pPr>
                      <a:r>
                        <a:rPr lang="en-US" sz="1100" dirty="0" smtClean="0">
                          <a:effectLst/>
                          <a:latin typeface="+mn-lt"/>
                          <a:ea typeface="Calibri" panose="020F0502020204030204" pitchFamily="34" charset="0"/>
                        </a:rPr>
                        <a:t>Passive Cooling with Loop Heat Pipes</a:t>
                      </a:r>
                      <a:endParaRPr lang="en-US" sz="1100" dirty="0">
                        <a:effectLst/>
                        <a:latin typeface="+mn-lt"/>
                        <a:ea typeface="Calibri" panose="020F0502020204030204" pitchFamily="34" charset="0"/>
                      </a:endParaRPr>
                    </a:p>
                  </a:txBody>
                  <a:tcPr marL="51435" marR="51435" marT="7144" marB="0"/>
                </a:tc>
                <a:extLst>
                  <a:ext uri="{0D108BD9-81ED-4DB2-BD59-A6C34878D82A}">
                    <a16:rowId xmlns:a16="http://schemas.microsoft.com/office/drawing/2014/main" val="2149208665"/>
                  </a:ext>
                </a:extLst>
              </a:tr>
              <a:tr h="210190">
                <a:tc>
                  <a:txBody>
                    <a:bodyPr/>
                    <a:lstStyle/>
                    <a:p>
                      <a:pPr marL="0" marR="0">
                        <a:spcBef>
                          <a:spcPts val="0"/>
                        </a:spcBef>
                        <a:spcAft>
                          <a:spcPts val="0"/>
                        </a:spcAft>
                      </a:pPr>
                      <a:r>
                        <a:rPr lang="en-US" sz="1100" b="1" dirty="0" smtClean="0">
                          <a:effectLst/>
                          <a:latin typeface="+mn-lt"/>
                          <a:ea typeface="Calibri" panose="020F0502020204030204" pitchFamily="34" charset="0"/>
                        </a:rPr>
                        <a:t>Mechanisms </a:t>
                      </a:r>
                      <a:endParaRPr lang="en-US" sz="1100" b="1" dirty="0">
                        <a:effectLst/>
                        <a:latin typeface="+mn-lt"/>
                        <a:ea typeface="Calibri" panose="020F0502020204030204" pitchFamily="34" charset="0"/>
                      </a:endParaRPr>
                    </a:p>
                  </a:txBody>
                  <a:tcPr marL="51435" marR="51435" marT="7144" marB="0"/>
                </a:tc>
                <a:tc>
                  <a:txBody>
                    <a:bodyPr/>
                    <a:lstStyle/>
                    <a:p>
                      <a:pPr marL="0" marR="0">
                        <a:lnSpc>
                          <a:spcPct val="105000"/>
                        </a:lnSpc>
                        <a:spcBef>
                          <a:spcPts val="0"/>
                        </a:spcBef>
                        <a:spcAft>
                          <a:spcPts val="0"/>
                        </a:spcAft>
                      </a:pPr>
                      <a:r>
                        <a:rPr lang="en-US" sz="1100" dirty="0" smtClean="0">
                          <a:effectLst/>
                          <a:latin typeface="+mn-lt"/>
                          <a:ea typeface="Calibri" panose="020F0502020204030204" pitchFamily="34" charset="0"/>
                        </a:rPr>
                        <a:t>Rotating Telescope Mechanism</a:t>
                      </a:r>
                      <a:r>
                        <a:rPr lang="en-US" sz="1100" baseline="0" dirty="0" smtClean="0">
                          <a:effectLst/>
                          <a:latin typeface="+mn-lt"/>
                          <a:ea typeface="Calibri" panose="020F0502020204030204" pitchFamily="34" charset="0"/>
                        </a:rPr>
                        <a:t> (~6Hz) </a:t>
                      </a:r>
                    </a:p>
                    <a:p>
                      <a:pPr marL="0" marR="0">
                        <a:lnSpc>
                          <a:spcPct val="105000"/>
                        </a:lnSpc>
                        <a:spcBef>
                          <a:spcPts val="0"/>
                        </a:spcBef>
                        <a:spcAft>
                          <a:spcPts val="0"/>
                        </a:spcAft>
                      </a:pPr>
                      <a:r>
                        <a:rPr lang="en-US" sz="1100" baseline="0" dirty="0" smtClean="0">
                          <a:effectLst/>
                          <a:latin typeface="+mn-lt"/>
                          <a:ea typeface="Calibri" panose="020F0502020204030204" pitchFamily="34" charset="0"/>
                        </a:rPr>
                        <a:t>Half Angle Mirror Mechanism (~3Hz)</a:t>
                      </a:r>
                    </a:p>
                    <a:p>
                      <a:pPr marL="0" marR="0">
                        <a:lnSpc>
                          <a:spcPct val="105000"/>
                        </a:lnSpc>
                        <a:spcBef>
                          <a:spcPts val="0"/>
                        </a:spcBef>
                        <a:spcAft>
                          <a:spcPts val="0"/>
                        </a:spcAft>
                      </a:pPr>
                      <a:r>
                        <a:rPr lang="en-US" sz="1100" baseline="0" dirty="0" smtClean="0">
                          <a:effectLst/>
                          <a:latin typeface="+mn-lt"/>
                          <a:ea typeface="Calibri" panose="020F0502020204030204" pitchFamily="34" charset="0"/>
                        </a:rPr>
                        <a:t>Solar Calibration Mechanism (5000 Cycle)</a:t>
                      </a:r>
                      <a:endParaRPr lang="en-US" sz="1100" dirty="0">
                        <a:effectLst/>
                        <a:latin typeface="+mn-lt"/>
                        <a:ea typeface="Calibri" panose="020F0502020204030204" pitchFamily="34" charset="0"/>
                      </a:endParaRPr>
                    </a:p>
                  </a:txBody>
                  <a:tcPr marL="51435" marR="51435" marT="7144" marB="0"/>
                </a:tc>
                <a:extLst>
                  <a:ext uri="{0D108BD9-81ED-4DB2-BD59-A6C34878D82A}">
                    <a16:rowId xmlns:a16="http://schemas.microsoft.com/office/drawing/2014/main" val="2893665571"/>
                  </a:ext>
                </a:extLst>
              </a:tr>
              <a:tr h="210190">
                <a:tc>
                  <a:txBody>
                    <a:bodyPr/>
                    <a:lstStyle/>
                    <a:p>
                      <a:pPr marL="0" marR="0">
                        <a:spcBef>
                          <a:spcPts val="0"/>
                        </a:spcBef>
                        <a:spcAft>
                          <a:spcPts val="0"/>
                        </a:spcAft>
                      </a:pPr>
                      <a:r>
                        <a:rPr lang="en-US" sz="1100" b="1" dirty="0" smtClean="0">
                          <a:effectLst/>
                          <a:latin typeface="+mn-lt"/>
                          <a:ea typeface="Calibri" panose="020F0502020204030204" pitchFamily="34" charset="0"/>
                        </a:rPr>
                        <a:t>Deployments</a:t>
                      </a:r>
                      <a:endParaRPr lang="en-US" sz="1100" b="1" dirty="0">
                        <a:effectLst/>
                        <a:latin typeface="+mn-lt"/>
                        <a:ea typeface="Calibri" panose="020F0502020204030204" pitchFamily="34" charset="0"/>
                      </a:endParaRPr>
                    </a:p>
                  </a:txBody>
                  <a:tcPr marL="51435" marR="51435" marT="7144" marB="0"/>
                </a:tc>
                <a:tc>
                  <a:txBody>
                    <a:bodyPr/>
                    <a:lstStyle/>
                    <a:p>
                      <a:pPr marL="0" marR="0">
                        <a:lnSpc>
                          <a:spcPct val="105000"/>
                        </a:lnSpc>
                        <a:spcBef>
                          <a:spcPts val="0"/>
                        </a:spcBef>
                        <a:spcAft>
                          <a:spcPts val="0"/>
                        </a:spcAft>
                      </a:pPr>
                      <a:r>
                        <a:rPr lang="en-US" sz="1100" dirty="0" smtClean="0">
                          <a:effectLst/>
                          <a:latin typeface="+mn-lt"/>
                          <a:ea typeface="Calibri" panose="020F0502020204030204" pitchFamily="34" charset="0"/>
                        </a:rPr>
                        <a:t>Rotating Telescope</a:t>
                      </a:r>
                      <a:r>
                        <a:rPr lang="en-US" sz="1100" baseline="0" dirty="0" smtClean="0">
                          <a:effectLst/>
                          <a:latin typeface="+mn-lt"/>
                          <a:ea typeface="Calibri" panose="020F0502020204030204" pitchFamily="34" charset="0"/>
                        </a:rPr>
                        <a:t> Launch Lock</a:t>
                      </a:r>
                    </a:p>
                  </a:txBody>
                  <a:tcPr marL="51435" marR="51435" marT="7144" marB="0"/>
                </a:tc>
                <a:extLst>
                  <a:ext uri="{0D108BD9-81ED-4DB2-BD59-A6C34878D82A}">
                    <a16:rowId xmlns:a16="http://schemas.microsoft.com/office/drawing/2014/main" val="3691249075"/>
                  </a:ext>
                </a:extLst>
              </a:tr>
              <a:tr h="209015">
                <a:tc>
                  <a:txBody>
                    <a:bodyPr/>
                    <a:lstStyle/>
                    <a:p>
                      <a:pPr marL="0" marR="0">
                        <a:spcBef>
                          <a:spcPts val="0"/>
                        </a:spcBef>
                        <a:spcAft>
                          <a:spcPts val="0"/>
                        </a:spcAft>
                      </a:pPr>
                      <a:r>
                        <a:rPr lang="en-US" sz="1100" b="1" dirty="0" smtClean="0"/>
                        <a:t>Ground</a:t>
                      </a:r>
                      <a:r>
                        <a:rPr lang="en-US" sz="1100" b="1" baseline="0" dirty="0" smtClean="0"/>
                        <a:t> Sample Distance</a:t>
                      </a:r>
                      <a:endParaRPr lang="en-US" sz="1100" b="1" dirty="0">
                        <a:effectLst/>
                        <a:latin typeface="+mn-lt"/>
                        <a:ea typeface="Calibri" panose="020F0502020204030204" pitchFamily="34" charset="0"/>
                      </a:endParaRPr>
                    </a:p>
                  </a:txBody>
                  <a:tcPr marL="51435" marR="51435" marT="7144" marB="0"/>
                </a:tc>
                <a:tc>
                  <a:txBody>
                    <a:bodyPr/>
                    <a:lstStyle/>
                    <a:p>
                      <a:pPr marL="0" marR="0">
                        <a:lnSpc>
                          <a:spcPct val="105000"/>
                        </a:lnSpc>
                        <a:spcBef>
                          <a:spcPts val="0"/>
                        </a:spcBef>
                        <a:spcAft>
                          <a:spcPts val="0"/>
                        </a:spcAft>
                      </a:pPr>
                      <a:r>
                        <a:rPr lang="en-US" sz="1100" dirty="0" smtClean="0">
                          <a:effectLst/>
                          <a:latin typeface="+mn-lt"/>
                          <a:ea typeface="Calibri" panose="020F0502020204030204" pitchFamily="34" charset="0"/>
                        </a:rPr>
                        <a:t>1050m at</a:t>
                      </a:r>
                      <a:r>
                        <a:rPr lang="en-US" sz="1100" baseline="0" dirty="0" smtClean="0">
                          <a:effectLst/>
                          <a:latin typeface="+mn-lt"/>
                          <a:ea typeface="Calibri" panose="020F0502020204030204" pitchFamily="34" charset="0"/>
                        </a:rPr>
                        <a:t> Nadir</a:t>
                      </a:r>
                      <a:endParaRPr lang="en-US" sz="1100" dirty="0">
                        <a:effectLst/>
                        <a:latin typeface="+mn-lt"/>
                        <a:ea typeface="Calibri" panose="020F0502020204030204" pitchFamily="34" charset="0"/>
                      </a:endParaRPr>
                    </a:p>
                  </a:txBody>
                  <a:tcPr marL="51435" marR="51435" marT="7144" marB="0"/>
                </a:tc>
                <a:extLst>
                  <a:ext uri="{0D108BD9-81ED-4DB2-BD59-A6C34878D82A}">
                    <a16:rowId xmlns:a16="http://schemas.microsoft.com/office/drawing/2014/main" val="10003"/>
                  </a:ext>
                </a:extLst>
              </a:tr>
              <a:tr h="196850">
                <a:tc>
                  <a:txBody>
                    <a:bodyPr/>
                    <a:lstStyle/>
                    <a:p>
                      <a:pPr marL="0" marR="0">
                        <a:spcBef>
                          <a:spcPts val="0"/>
                        </a:spcBef>
                        <a:spcAft>
                          <a:spcPts val="0"/>
                        </a:spcAft>
                      </a:pPr>
                      <a:r>
                        <a:rPr lang="en-US" sz="1100" b="1" dirty="0" smtClean="0">
                          <a:effectLst/>
                          <a:latin typeface="+mn-lt"/>
                          <a:ea typeface="Calibri" panose="020F0502020204030204" pitchFamily="34" charset="0"/>
                        </a:rPr>
                        <a:t>Aperture</a:t>
                      </a:r>
                      <a:endParaRPr lang="en-US" sz="1100" b="1" dirty="0">
                        <a:effectLst/>
                        <a:latin typeface="+mn-lt"/>
                        <a:ea typeface="Calibri" panose="020F0502020204030204" pitchFamily="34" charset="0"/>
                      </a:endParaRPr>
                    </a:p>
                  </a:txBody>
                  <a:tcPr marL="51435" marR="51435" marT="7144" marB="0"/>
                </a:tc>
                <a:tc>
                  <a:txBody>
                    <a:bodyPr/>
                    <a:lstStyle/>
                    <a:p>
                      <a:pPr marL="0" marR="0" lvl="0" indent="0" algn="l" defTabSz="685800" rtl="0" eaLnBrk="1" fontAlgn="auto" latinLnBrk="0" hangingPunct="1">
                        <a:lnSpc>
                          <a:spcPct val="105000"/>
                        </a:lnSpc>
                        <a:spcBef>
                          <a:spcPts val="0"/>
                        </a:spcBef>
                        <a:spcAft>
                          <a:spcPts val="0"/>
                        </a:spcAft>
                        <a:buClrTx/>
                        <a:buSzTx/>
                        <a:buFontTx/>
                        <a:buNone/>
                        <a:tabLst/>
                        <a:defRPr/>
                      </a:pPr>
                      <a:r>
                        <a:rPr lang="en-US" sz="1100" dirty="0" smtClean="0">
                          <a:effectLst/>
                          <a:latin typeface="+mn-lt"/>
                          <a:ea typeface="Calibri" panose="020F0502020204030204" pitchFamily="34" charset="0"/>
                        </a:rPr>
                        <a:t>93mm </a:t>
                      </a:r>
                    </a:p>
                  </a:txBody>
                  <a:tcPr marL="51435" marR="51435" marT="7144" marB="0"/>
                </a:tc>
                <a:extLst>
                  <a:ext uri="{0D108BD9-81ED-4DB2-BD59-A6C34878D82A}">
                    <a16:rowId xmlns:a16="http://schemas.microsoft.com/office/drawing/2014/main" val="259750437"/>
                  </a:ext>
                </a:extLst>
              </a:tr>
              <a:tr h="215900">
                <a:tc>
                  <a:txBody>
                    <a:bodyPr/>
                    <a:lstStyle/>
                    <a:p>
                      <a:pPr marL="0" marR="0">
                        <a:spcBef>
                          <a:spcPts val="0"/>
                        </a:spcBef>
                        <a:spcAft>
                          <a:spcPts val="0"/>
                        </a:spcAft>
                      </a:pPr>
                      <a:r>
                        <a:rPr lang="en-US" sz="1100" b="1" dirty="0" smtClean="0">
                          <a:effectLst/>
                          <a:latin typeface="+mn-lt"/>
                          <a:ea typeface="Calibri" panose="020F0502020204030204" pitchFamily="34" charset="0"/>
                        </a:rPr>
                        <a:t>iFOV</a:t>
                      </a:r>
                      <a:endParaRPr lang="en-US" sz="1100" b="1" dirty="0">
                        <a:effectLst/>
                        <a:latin typeface="+mn-lt"/>
                        <a:ea typeface="Calibri" panose="020F0502020204030204" pitchFamily="34" charset="0"/>
                      </a:endParaRPr>
                    </a:p>
                  </a:txBody>
                  <a:tcPr marL="51435" marR="51435" marT="7144" marB="0"/>
                </a:tc>
                <a:tc>
                  <a:txBody>
                    <a:bodyPr/>
                    <a:lstStyle/>
                    <a:p>
                      <a:pPr marL="0" marR="0" indent="0" algn="l" defTabSz="685800" rtl="0" eaLnBrk="1" fontAlgn="auto" latinLnBrk="0" hangingPunct="1">
                        <a:lnSpc>
                          <a:spcPct val="105000"/>
                        </a:lnSpc>
                        <a:spcBef>
                          <a:spcPts val="0"/>
                        </a:spcBef>
                        <a:spcAft>
                          <a:spcPts val="0"/>
                        </a:spcAft>
                        <a:buClrTx/>
                        <a:buSzTx/>
                        <a:buFontTx/>
                        <a:buNone/>
                        <a:tabLst/>
                        <a:defRPr/>
                      </a:pPr>
                      <a:r>
                        <a:rPr lang="en-US" sz="1100" baseline="0" dirty="0" smtClean="0"/>
                        <a:t>0.08</a:t>
                      </a:r>
                      <a:r>
                        <a:rPr lang="en-US" sz="1100" baseline="30000" dirty="0" smtClean="0"/>
                        <a:t>o</a:t>
                      </a:r>
                      <a:r>
                        <a:rPr lang="en-US" sz="1100" baseline="0" dirty="0" smtClean="0"/>
                        <a:t> Along Track x 1.42</a:t>
                      </a:r>
                      <a:r>
                        <a:rPr lang="en-US" sz="1100" baseline="30000" dirty="0" smtClean="0"/>
                        <a:t>o </a:t>
                      </a:r>
                      <a:r>
                        <a:rPr lang="en-US" sz="1100" baseline="0" dirty="0" smtClean="0"/>
                        <a:t>Cross Track</a:t>
                      </a:r>
                    </a:p>
                  </a:txBody>
                  <a:tcPr marL="51435" marR="51435" marT="7144" marB="0"/>
                </a:tc>
                <a:extLst>
                  <a:ext uri="{0D108BD9-81ED-4DB2-BD59-A6C34878D82A}">
                    <a16:rowId xmlns:a16="http://schemas.microsoft.com/office/drawing/2014/main" val="1362517483"/>
                  </a:ext>
                </a:extLst>
              </a:tr>
              <a:tr h="228600">
                <a:tc>
                  <a:txBody>
                    <a:bodyPr/>
                    <a:lstStyle/>
                    <a:p>
                      <a:pPr marL="0" marR="0">
                        <a:spcBef>
                          <a:spcPts val="0"/>
                        </a:spcBef>
                        <a:spcAft>
                          <a:spcPts val="0"/>
                        </a:spcAft>
                      </a:pPr>
                      <a:r>
                        <a:rPr lang="en-US" sz="1100" b="1" dirty="0" smtClean="0">
                          <a:effectLst/>
                          <a:latin typeface="+mn-lt"/>
                          <a:ea typeface="Calibri" panose="020F0502020204030204" pitchFamily="34" charset="0"/>
                        </a:rPr>
                        <a:t>UVNIR System EFL</a:t>
                      </a:r>
                      <a:endParaRPr lang="en-US" sz="1100" b="1" dirty="0">
                        <a:effectLst/>
                        <a:latin typeface="+mn-lt"/>
                        <a:ea typeface="Calibri" panose="020F0502020204030204" pitchFamily="34" charset="0"/>
                      </a:endParaRPr>
                    </a:p>
                  </a:txBody>
                  <a:tcPr marL="51435" marR="51435" marT="7144" marB="0"/>
                </a:tc>
                <a:tc>
                  <a:txBody>
                    <a:bodyPr/>
                    <a:lstStyle/>
                    <a:p>
                      <a:pPr marL="0" marR="0" indent="0" algn="l" defTabSz="685800" rtl="0" eaLnBrk="1" fontAlgn="auto" latinLnBrk="0" hangingPunct="1">
                        <a:lnSpc>
                          <a:spcPct val="105000"/>
                        </a:lnSpc>
                        <a:spcBef>
                          <a:spcPts val="0"/>
                        </a:spcBef>
                        <a:spcAft>
                          <a:spcPts val="0"/>
                        </a:spcAft>
                        <a:buClrTx/>
                        <a:buSzTx/>
                        <a:buFontTx/>
                        <a:buNone/>
                        <a:tabLst/>
                        <a:defRPr/>
                      </a:pPr>
                      <a:r>
                        <a:rPr lang="en-US" sz="1100" baseline="0" dirty="0" smtClean="0"/>
                        <a:t>0.134m </a:t>
                      </a:r>
                    </a:p>
                  </a:txBody>
                  <a:tcPr marL="51435" marR="51435" marT="7144" marB="0"/>
                </a:tc>
                <a:extLst>
                  <a:ext uri="{0D108BD9-81ED-4DB2-BD59-A6C34878D82A}">
                    <a16:rowId xmlns:a16="http://schemas.microsoft.com/office/drawing/2014/main" val="2083811280"/>
                  </a:ext>
                </a:extLst>
              </a:tr>
              <a:tr h="203200">
                <a:tc>
                  <a:txBody>
                    <a:bodyPr/>
                    <a:lstStyle/>
                    <a:p>
                      <a:pPr marL="0" marR="0">
                        <a:spcBef>
                          <a:spcPts val="0"/>
                        </a:spcBef>
                        <a:spcAft>
                          <a:spcPts val="0"/>
                        </a:spcAft>
                      </a:pPr>
                      <a:r>
                        <a:rPr lang="en-US" sz="1100" b="1" dirty="0" smtClean="0">
                          <a:effectLst/>
                          <a:latin typeface="+mn-lt"/>
                          <a:ea typeface="Calibri" panose="020F0502020204030204" pitchFamily="34" charset="0"/>
                        </a:rPr>
                        <a:t>UVNIR System f/no</a:t>
                      </a:r>
                      <a:endParaRPr lang="en-US" sz="1100" b="1" dirty="0">
                        <a:effectLst/>
                        <a:latin typeface="+mn-lt"/>
                        <a:ea typeface="Calibri" panose="020F0502020204030204" pitchFamily="34" charset="0"/>
                      </a:endParaRPr>
                    </a:p>
                  </a:txBody>
                  <a:tcPr marL="51435" marR="51435" marT="7144" marB="0"/>
                </a:tc>
                <a:tc>
                  <a:txBody>
                    <a:bodyPr/>
                    <a:lstStyle/>
                    <a:p>
                      <a:pPr marL="0" marR="0" indent="0" algn="l" defTabSz="685800" rtl="0" eaLnBrk="1" fontAlgn="auto" latinLnBrk="0" hangingPunct="1">
                        <a:lnSpc>
                          <a:spcPct val="105000"/>
                        </a:lnSpc>
                        <a:spcBef>
                          <a:spcPts val="0"/>
                        </a:spcBef>
                        <a:spcAft>
                          <a:spcPts val="0"/>
                        </a:spcAft>
                        <a:buClrTx/>
                        <a:buSzTx/>
                        <a:buFontTx/>
                        <a:buNone/>
                        <a:tabLst/>
                        <a:defRPr/>
                      </a:pPr>
                      <a:r>
                        <a:rPr lang="en-US" sz="1100" baseline="0" smtClean="0"/>
                        <a:t>1.49</a:t>
                      </a:r>
                      <a:endParaRPr lang="en-US" sz="1100" baseline="30000" dirty="0" smtClean="0"/>
                    </a:p>
                  </a:txBody>
                  <a:tcPr marL="51435" marR="51435" marT="7144" marB="0"/>
                </a:tc>
                <a:extLst>
                  <a:ext uri="{0D108BD9-81ED-4DB2-BD59-A6C34878D82A}">
                    <a16:rowId xmlns:a16="http://schemas.microsoft.com/office/drawing/2014/main" val="10004"/>
                  </a:ext>
                </a:extLst>
              </a:tr>
              <a:tr h="215900">
                <a:tc>
                  <a:txBody>
                    <a:bodyPr/>
                    <a:lstStyle/>
                    <a:p>
                      <a:pPr marL="0" marR="0">
                        <a:spcBef>
                          <a:spcPts val="0"/>
                        </a:spcBef>
                        <a:spcAft>
                          <a:spcPts val="0"/>
                        </a:spcAft>
                      </a:pPr>
                      <a:r>
                        <a:rPr lang="en-US" sz="1100" b="1" dirty="0" smtClean="0">
                          <a:effectLst/>
                          <a:latin typeface="+mn-lt"/>
                          <a:ea typeface="Calibri" panose="020F0502020204030204" pitchFamily="34" charset="0"/>
                        </a:rPr>
                        <a:t>Total Field</a:t>
                      </a:r>
                      <a:r>
                        <a:rPr lang="en-US" sz="1100" b="1" baseline="0" dirty="0" smtClean="0">
                          <a:effectLst/>
                          <a:latin typeface="+mn-lt"/>
                          <a:ea typeface="Calibri" panose="020F0502020204030204" pitchFamily="34" charset="0"/>
                        </a:rPr>
                        <a:t> of Regard</a:t>
                      </a:r>
                      <a:endParaRPr lang="en-US" sz="1100" b="1" dirty="0">
                        <a:effectLst/>
                        <a:latin typeface="+mn-lt"/>
                        <a:ea typeface="Calibri" panose="020F0502020204030204" pitchFamily="34" charset="0"/>
                      </a:endParaRPr>
                    </a:p>
                  </a:txBody>
                  <a:tcPr marL="51435" marR="51435" marT="7144" marB="0"/>
                </a:tc>
                <a:tc>
                  <a:txBody>
                    <a:bodyPr/>
                    <a:lstStyle/>
                    <a:p>
                      <a:pPr marL="0" marR="0" indent="0" algn="l" defTabSz="685800" rtl="0" eaLnBrk="1" fontAlgn="auto" latinLnBrk="0" hangingPunct="1">
                        <a:lnSpc>
                          <a:spcPct val="105000"/>
                        </a:lnSpc>
                        <a:spcBef>
                          <a:spcPts val="0"/>
                        </a:spcBef>
                        <a:spcAft>
                          <a:spcPts val="0"/>
                        </a:spcAft>
                        <a:buClrTx/>
                        <a:buSzTx/>
                        <a:buFontTx/>
                        <a:buNone/>
                        <a:tabLst/>
                        <a:defRPr/>
                      </a:pPr>
                      <a:r>
                        <a:rPr lang="en-US" sz="1100" baseline="0" dirty="0" smtClean="0"/>
                        <a:t>+/- 55</a:t>
                      </a:r>
                      <a:r>
                        <a:rPr lang="en-US" sz="1100" baseline="30000" dirty="0" smtClean="0"/>
                        <a:t>o</a:t>
                      </a:r>
                    </a:p>
                  </a:txBody>
                  <a:tcPr marL="51435" marR="51435" marT="7144" marB="0"/>
                </a:tc>
                <a:extLst>
                  <a:ext uri="{0D108BD9-81ED-4DB2-BD59-A6C34878D82A}">
                    <a16:rowId xmlns:a16="http://schemas.microsoft.com/office/drawing/2014/main" val="10005"/>
                  </a:ext>
                </a:extLst>
              </a:tr>
              <a:tr h="225629">
                <a:tc>
                  <a:txBody>
                    <a:bodyPr/>
                    <a:lstStyle/>
                    <a:p>
                      <a:pPr marL="0" marR="0">
                        <a:spcBef>
                          <a:spcPts val="0"/>
                        </a:spcBef>
                        <a:spcAft>
                          <a:spcPts val="0"/>
                        </a:spcAft>
                      </a:pPr>
                      <a:r>
                        <a:rPr lang="en-US" sz="1100" b="1" dirty="0" smtClean="0">
                          <a:effectLst/>
                          <a:latin typeface="+mn-lt"/>
                          <a:ea typeface="Calibri" panose="020F0502020204030204" pitchFamily="34" charset="0"/>
                        </a:rPr>
                        <a:t>Dynamic Range</a:t>
                      </a:r>
                      <a:endParaRPr lang="en-US" sz="1100" b="1" dirty="0">
                        <a:effectLst/>
                        <a:latin typeface="+mn-lt"/>
                        <a:ea typeface="Calibri" panose="020F0502020204030204" pitchFamily="34" charset="0"/>
                      </a:endParaRPr>
                    </a:p>
                  </a:txBody>
                  <a:tcPr marL="51435" marR="51435" marT="7144" marB="0"/>
                </a:tc>
                <a:tc>
                  <a:txBody>
                    <a:bodyPr/>
                    <a:lstStyle/>
                    <a:p>
                      <a:pPr marL="0" marR="0">
                        <a:lnSpc>
                          <a:spcPct val="105000"/>
                        </a:lnSpc>
                        <a:spcBef>
                          <a:spcPts val="0"/>
                        </a:spcBef>
                        <a:spcAft>
                          <a:spcPts val="0"/>
                        </a:spcAft>
                      </a:pPr>
                      <a:r>
                        <a:rPr lang="en-US" sz="1100" dirty="0" smtClean="0">
                          <a:effectLst/>
                          <a:latin typeface="+mn-lt"/>
                          <a:ea typeface="Calibri" panose="020F0502020204030204" pitchFamily="34" charset="0"/>
                        </a:rPr>
                        <a:t>SNR at</a:t>
                      </a:r>
                      <a:r>
                        <a:rPr lang="en-US" sz="1100" baseline="0" dirty="0" smtClean="0">
                          <a:effectLst/>
                          <a:latin typeface="+mn-lt"/>
                          <a:ea typeface="Calibri" panose="020F0502020204030204" pitchFamily="34" charset="0"/>
                        </a:rPr>
                        <a:t> </a:t>
                      </a:r>
                      <a:r>
                        <a:rPr lang="en-US" sz="1100" dirty="0" smtClean="0">
                          <a:effectLst/>
                          <a:latin typeface="+mn-lt"/>
                          <a:ea typeface="Calibri" panose="020F0502020204030204" pitchFamily="34" charset="0"/>
                        </a:rPr>
                        <a:t>L</a:t>
                      </a:r>
                      <a:r>
                        <a:rPr lang="en-US" sz="1100" baseline="-25000" dirty="0" smtClean="0">
                          <a:effectLst/>
                          <a:latin typeface="+mn-lt"/>
                          <a:ea typeface="Calibri" panose="020F0502020204030204" pitchFamily="34" charset="0"/>
                        </a:rPr>
                        <a:t>typ</a:t>
                      </a:r>
                      <a:r>
                        <a:rPr lang="en-US" sz="1100" dirty="0" smtClean="0">
                          <a:effectLst/>
                          <a:latin typeface="+mn-lt"/>
                          <a:ea typeface="Calibri" panose="020F0502020204030204" pitchFamily="34" charset="0"/>
                        </a:rPr>
                        <a:t> ,</a:t>
                      </a:r>
                      <a:r>
                        <a:rPr lang="en-US" sz="1100" baseline="0" dirty="0" smtClean="0">
                          <a:effectLst/>
                          <a:latin typeface="+mn-lt"/>
                          <a:ea typeface="Calibri" panose="020F0502020204030204" pitchFamily="34" charset="0"/>
                        </a:rPr>
                        <a:t> No Saturation at </a:t>
                      </a:r>
                      <a:r>
                        <a:rPr lang="en-US" sz="1100" dirty="0" smtClean="0">
                          <a:effectLst/>
                          <a:latin typeface="+mn-lt"/>
                          <a:ea typeface="Calibri" panose="020F0502020204030204" pitchFamily="34" charset="0"/>
                        </a:rPr>
                        <a:t> L</a:t>
                      </a:r>
                      <a:r>
                        <a:rPr lang="en-US" sz="1100" baseline="-25000" dirty="0" smtClean="0">
                          <a:effectLst/>
                          <a:latin typeface="+mn-lt"/>
                          <a:ea typeface="Calibri" panose="020F0502020204030204" pitchFamily="34" charset="0"/>
                        </a:rPr>
                        <a:t>max</a:t>
                      </a:r>
                      <a:endParaRPr lang="en-US" sz="1100" baseline="-25000" dirty="0">
                        <a:effectLst/>
                        <a:latin typeface="+mn-lt"/>
                        <a:ea typeface="Calibri" panose="020F0502020204030204" pitchFamily="34" charset="0"/>
                      </a:endParaRPr>
                    </a:p>
                  </a:txBody>
                  <a:tcPr marL="51435" marR="51435" marT="7144" marB="0"/>
                </a:tc>
                <a:extLst>
                  <a:ext uri="{0D108BD9-81ED-4DB2-BD59-A6C34878D82A}">
                    <a16:rowId xmlns:a16="http://schemas.microsoft.com/office/drawing/2014/main" val="2906344237"/>
                  </a:ext>
                </a:extLst>
              </a:tr>
              <a:tr h="225629">
                <a:tc>
                  <a:txBody>
                    <a:bodyPr/>
                    <a:lstStyle/>
                    <a:p>
                      <a:pPr marL="0" marR="0">
                        <a:spcBef>
                          <a:spcPts val="0"/>
                        </a:spcBef>
                        <a:spcAft>
                          <a:spcPts val="0"/>
                        </a:spcAft>
                      </a:pPr>
                      <a:r>
                        <a:rPr lang="en-US" sz="1100" b="1" dirty="0" smtClean="0">
                          <a:effectLst/>
                          <a:latin typeface="+mn-lt"/>
                          <a:ea typeface="Calibri" panose="020F0502020204030204" pitchFamily="34" charset="0"/>
                        </a:rPr>
                        <a:t>UVNIR Bands (nm)</a:t>
                      </a:r>
                      <a:endParaRPr lang="en-US" sz="1100" b="1" dirty="0">
                        <a:effectLst/>
                        <a:latin typeface="+mn-lt"/>
                        <a:ea typeface="Calibri" panose="020F0502020204030204" pitchFamily="34" charset="0"/>
                      </a:endParaRPr>
                    </a:p>
                  </a:txBody>
                  <a:tcPr marL="51435" marR="51435" marT="7144" marB="0"/>
                </a:tc>
                <a:tc>
                  <a:txBody>
                    <a:bodyPr/>
                    <a:lstStyle/>
                    <a:p>
                      <a:pPr marL="0" marR="0">
                        <a:lnSpc>
                          <a:spcPct val="105000"/>
                        </a:lnSpc>
                        <a:spcBef>
                          <a:spcPts val="0"/>
                        </a:spcBef>
                        <a:spcAft>
                          <a:spcPts val="0"/>
                        </a:spcAft>
                      </a:pPr>
                      <a:r>
                        <a:rPr lang="en-US" sz="1100" dirty="0" smtClean="0">
                          <a:effectLst/>
                          <a:latin typeface="+mn-lt"/>
                          <a:ea typeface="Calibri" panose="020F0502020204030204" pitchFamily="34" charset="0"/>
                        </a:rPr>
                        <a:t>342.5nm – 887.5nm , 5nm Resolution </a:t>
                      </a:r>
                      <a:endParaRPr lang="en-US" sz="1100" dirty="0">
                        <a:effectLst/>
                        <a:latin typeface="+mn-lt"/>
                        <a:ea typeface="Calibri" panose="020F0502020204030204" pitchFamily="34" charset="0"/>
                      </a:endParaRPr>
                    </a:p>
                  </a:txBody>
                  <a:tcPr marL="51435" marR="51435" marT="7144" marB="0"/>
                </a:tc>
                <a:extLst>
                  <a:ext uri="{0D108BD9-81ED-4DB2-BD59-A6C34878D82A}">
                    <a16:rowId xmlns:a16="http://schemas.microsoft.com/office/drawing/2014/main" val="10006"/>
                  </a:ext>
                </a:extLst>
              </a:tr>
              <a:tr h="22225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smtClean="0"/>
                        <a:t>NIRSWIR Bands (nm)</a:t>
                      </a:r>
                    </a:p>
                  </a:txBody>
                  <a:tcPr marL="51435" marR="51435" marT="7144" marB="0"/>
                </a:tc>
                <a:tc>
                  <a:txBody>
                    <a:bodyPr/>
                    <a:lstStyle/>
                    <a:p>
                      <a:pPr marL="0" marR="0" indent="0" algn="l" defTabSz="685800" rtl="0" eaLnBrk="1" fontAlgn="auto" latinLnBrk="0" hangingPunct="1">
                        <a:lnSpc>
                          <a:spcPct val="105000"/>
                        </a:lnSpc>
                        <a:spcBef>
                          <a:spcPts val="0"/>
                        </a:spcBef>
                        <a:spcAft>
                          <a:spcPts val="0"/>
                        </a:spcAft>
                        <a:buClrTx/>
                        <a:buSzTx/>
                        <a:buFontTx/>
                        <a:buNone/>
                        <a:tabLst/>
                        <a:defRPr/>
                      </a:pPr>
                      <a:r>
                        <a:rPr lang="en-US" sz="1100" dirty="0" smtClean="0"/>
                        <a:t>940, 1038, 1250, 1378,</a:t>
                      </a:r>
                      <a:r>
                        <a:rPr lang="en-US" sz="1100" baseline="0" dirty="0" smtClean="0"/>
                        <a:t> 1615, 2130, 2260</a:t>
                      </a:r>
                      <a:endParaRPr lang="en-US" sz="1100" dirty="0" smtClean="0"/>
                    </a:p>
                  </a:txBody>
                  <a:tcPr marL="51435" marR="51435" marT="7144" marB="0"/>
                </a:tc>
                <a:extLst>
                  <a:ext uri="{0D108BD9-81ED-4DB2-BD59-A6C34878D82A}">
                    <a16:rowId xmlns:a16="http://schemas.microsoft.com/office/drawing/2014/main" val="10007"/>
                  </a:ext>
                </a:extLst>
              </a:tr>
              <a:tr h="193559">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smtClean="0">
                          <a:effectLst/>
                          <a:latin typeface="+mn-lt"/>
                          <a:ea typeface="Calibri" panose="020F0502020204030204" pitchFamily="34" charset="0"/>
                        </a:rPr>
                        <a:t>UVVIS &amp; VISNIR</a:t>
                      </a:r>
                      <a:r>
                        <a:rPr lang="en-US" sz="1100" b="1" baseline="0" dirty="0" smtClean="0">
                          <a:effectLst/>
                          <a:latin typeface="+mn-lt"/>
                          <a:ea typeface="Calibri" panose="020F0502020204030204" pitchFamily="34" charset="0"/>
                        </a:rPr>
                        <a:t> FPAs</a:t>
                      </a:r>
                      <a:endParaRPr lang="en-US" sz="1100" b="1" dirty="0" smtClean="0">
                        <a:effectLst/>
                        <a:latin typeface="+mn-lt"/>
                        <a:ea typeface="Calibri" panose="020F0502020204030204" pitchFamily="34" charset="0"/>
                      </a:endParaRPr>
                    </a:p>
                  </a:txBody>
                  <a:tcPr marL="51435" marR="51435" marT="7144" marB="0"/>
                </a:tc>
                <a:tc>
                  <a:txBody>
                    <a:bodyPr/>
                    <a:lstStyle/>
                    <a:p>
                      <a:pPr marL="0" marR="0" lvl="0" indent="0" algn="l" defTabSz="685800" rtl="0" eaLnBrk="1" fontAlgn="auto" latinLnBrk="0" hangingPunct="1">
                        <a:lnSpc>
                          <a:spcPct val="105000"/>
                        </a:lnSpc>
                        <a:spcBef>
                          <a:spcPts val="0"/>
                        </a:spcBef>
                        <a:spcAft>
                          <a:spcPts val="0"/>
                        </a:spcAft>
                        <a:buClrTx/>
                        <a:buSzTx/>
                        <a:buFontTx/>
                        <a:buNone/>
                        <a:tabLst/>
                        <a:defRPr/>
                      </a:pPr>
                      <a:r>
                        <a:rPr lang="en-US" sz="1100" dirty="0" smtClean="0"/>
                        <a:t>2 CCDs, 128 x 512,</a:t>
                      </a:r>
                      <a:r>
                        <a:rPr lang="en-US" sz="1100" baseline="0" dirty="0" smtClean="0"/>
                        <a:t> 26 micron</a:t>
                      </a:r>
                    </a:p>
                    <a:p>
                      <a:pPr marL="0" marR="0" lvl="0" indent="0" algn="l" defTabSz="685800" rtl="0" eaLnBrk="1" fontAlgn="auto" latinLnBrk="0" hangingPunct="1">
                        <a:lnSpc>
                          <a:spcPct val="105000"/>
                        </a:lnSpc>
                        <a:spcBef>
                          <a:spcPts val="0"/>
                        </a:spcBef>
                        <a:spcAft>
                          <a:spcPts val="0"/>
                        </a:spcAft>
                        <a:buClrTx/>
                        <a:buSzTx/>
                        <a:buFontTx/>
                        <a:buNone/>
                        <a:tabLst/>
                        <a:defRPr/>
                      </a:pPr>
                      <a:r>
                        <a:rPr lang="en-US" sz="1100" baseline="0" dirty="0" smtClean="0"/>
                        <a:t>Integrated 14 Bit ADC</a:t>
                      </a:r>
                      <a:endParaRPr lang="en-US" sz="1100" dirty="0" smtClean="0"/>
                    </a:p>
                  </a:txBody>
                  <a:tcPr marL="51435" marR="51435" marT="7144" marB="0"/>
                </a:tc>
                <a:extLst>
                  <a:ext uri="{0D108BD9-81ED-4DB2-BD59-A6C34878D82A}">
                    <a16:rowId xmlns:a16="http://schemas.microsoft.com/office/drawing/2014/main" val="10009"/>
                  </a:ext>
                </a:extLst>
              </a:tr>
              <a:tr h="219784">
                <a:tc>
                  <a:txBody>
                    <a:bodyPr/>
                    <a:lstStyle/>
                    <a:p>
                      <a:pPr marL="0" marR="0">
                        <a:spcBef>
                          <a:spcPts val="0"/>
                        </a:spcBef>
                        <a:spcAft>
                          <a:spcPts val="0"/>
                        </a:spcAft>
                      </a:pPr>
                      <a:r>
                        <a:rPr lang="en-US" sz="1100" b="1" dirty="0" smtClean="0">
                          <a:effectLst/>
                          <a:latin typeface="+mn-lt"/>
                          <a:ea typeface="Calibri" panose="020F0502020204030204" pitchFamily="34" charset="0"/>
                        </a:rPr>
                        <a:t>NIRSWIR FPAs</a:t>
                      </a:r>
                      <a:endParaRPr lang="en-US" sz="1100" b="1" dirty="0">
                        <a:effectLst/>
                        <a:latin typeface="+mn-lt"/>
                        <a:ea typeface="Calibri" panose="020F0502020204030204" pitchFamily="34" charset="0"/>
                      </a:endParaRPr>
                    </a:p>
                  </a:txBody>
                  <a:tcPr marL="51435" marR="51435" marT="7144" marB="0"/>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smtClean="0"/>
                        <a:t>16MCT/16InGaAs Photodiodes,</a:t>
                      </a:r>
                      <a:r>
                        <a:rPr lang="en-US" sz="1100" baseline="0" dirty="0" smtClean="0"/>
                        <a:t> &lt; 250 micron analog output to SIDECAR ASIC</a:t>
                      </a:r>
                      <a:endParaRPr lang="en-US" sz="1100" dirty="0" smtClean="0"/>
                    </a:p>
                  </a:txBody>
                  <a:tcPr marL="51435" marR="51435" marT="7144" marB="0"/>
                </a:tc>
                <a:extLst>
                  <a:ext uri="{0D108BD9-81ED-4DB2-BD59-A6C34878D82A}">
                    <a16:rowId xmlns:a16="http://schemas.microsoft.com/office/drawing/2014/main" val="10010"/>
                  </a:ext>
                </a:extLst>
              </a:tr>
              <a:tr h="39176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smtClean="0">
                          <a:effectLst/>
                          <a:latin typeface="+mn-lt"/>
                          <a:ea typeface="Calibri" panose="020F0502020204030204" pitchFamily="34" charset="0"/>
                        </a:rPr>
                        <a:t>Relative Radiometric Accuracy</a:t>
                      </a:r>
                    </a:p>
                  </a:txBody>
                  <a:tcPr marL="51435" marR="51435" marT="7144" marB="0"/>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smtClean="0"/>
                        <a:t>&lt; 0.5% Pre-Launch 1-sigma</a:t>
                      </a:r>
                    </a:p>
                  </a:txBody>
                  <a:tcPr marL="51435" marR="51435" marT="7144" marB="0"/>
                </a:tc>
                <a:extLst>
                  <a:ext uri="{0D108BD9-81ED-4DB2-BD59-A6C34878D82A}">
                    <a16:rowId xmlns:a16="http://schemas.microsoft.com/office/drawing/2014/main" val="10011"/>
                  </a:ext>
                </a:extLst>
              </a:tr>
              <a:tr h="493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smtClean="0">
                          <a:effectLst/>
                          <a:latin typeface="+mn-lt"/>
                          <a:ea typeface="Calibri" panose="020F0502020204030204" pitchFamily="34" charset="0"/>
                        </a:rPr>
                        <a:t>SNR @ L</a:t>
                      </a:r>
                      <a:r>
                        <a:rPr lang="en-US" sz="1100" b="1" baseline="-25000" dirty="0" smtClean="0">
                          <a:effectLst/>
                          <a:latin typeface="+mn-lt"/>
                          <a:ea typeface="Calibri" panose="020F0502020204030204" pitchFamily="34" charset="0"/>
                        </a:rPr>
                        <a:t>typ</a:t>
                      </a:r>
                    </a:p>
                  </a:txBody>
                  <a:tcPr marL="51435" marR="51435" marT="7144" marB="0"/>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smtClean="0"/>
                        <a:t>&gt; 1000:1: </a:t>
                      </a:r>
                      <a:r>
                        <a:rPr lang="en-US" sz="1100" baseline="0" dirty="0" smtClean="0"/>
                        <a:t> </a:t>
                      </a:r>
                      <a:r>
                        <a:rPr lang="en-US" sz="1100" dirty="0" smtClean="0"/>
                        <a:t>340 – 700nm</a:t>
                      </a:r>
                    </a:p>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smtClean="0"/>
                        <a:t>&gt; 600:1:</a:t>
                      </a:r>
                      <a:r>
                        <a:rPr lang="en-US" sz="1100" baseline="0" dirty="0" smtClean="0"/>
                        <a:t>    700 – 865nm</a:t>
                      </a:r>
                      <a:r>
                        <a:rPr lang="en-US" sz="1100" dirty="0" smtClean="0"/>
                        <a:t> </a:t>
                      </a:r>
                    </a:p>
                    <a:p>
                      <a:pPr marL="0" marR="0" indent="0" algn="l" defTabSz="685800" rtl="0" eaLnBrk="1" fontAlgn="auto" latinLnBrk="0" hangingPunct="1">
                        <a:lnSpc>
                          <a:spcPct val="100000"/>
                        </a:lnSpc>
                        <a:spcBef>
                          <a:spcPts val="0"/>
                        </a:spcBef>
                        <a:spcAft>
                          <a:spcPts val="0"/>
                        </a:spcAft>
                        <a:buClrTx/>
                        <a:buSzTx/>
                        <a:buFontTx/>
                        <a:buNone/>
                        <a:tabLst/>
                        <a:defRPr/>
                      </a:pPr>
                      <a:r>
                        <a:rPr lang="en-US" sz="1100" dirty="0" smtClean="0"/>
                        <a:t>&gt; 50:1       940 – 2260nm</a:t>
                      </a:r>
                    </a:p>
                  </a:txBody>
                  <a:tcPr marL="51435" marR="51435" marT="7144" marB="0"/>
                </a:tc>
                <a:extLst>
                  <a:ext uri="{0D108BD9-81ED-4DB2-BD59-A6C34878D82A}">
                    <a16:rowId xmlns:a16="http://schemas.microsoft.com/office/drawing/2014/main" val="2689917966"/>
                  </a:ext>
                </a:extLst>
              </a:tr>
              <a:tr h="33163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smtClean="0">
                          <a:effectLst/>
                          <a:latin typeface="+mn-lt"/>
                          <a:ea typeface="Calibri" panose="020F0502020204030204" pitchFamily="34" charset="0"/>
                        </a:rPr>
                        <a:t>On-Board Solar Calibration Assembly</a:t>
                      </a:r>
                    </a:p>
                  </a:txBody>
                  <a:tcPr marL="51435" marR="51435" marT="7144" marB="0"/>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100" baseline="0" dirty="0" smtClean="0"/>
                        <a:t>2 QVD Solar Calibration Targets</a:t>
                      </a:r>
                    </a:p>
                    <a:p>
                      <a:pPr marL="0" marR="0" indent="0" algn="l" defTabSz="685800" rtl="0" eaLnBrk="1" fontAlgn="auto" latinLnBrk="0" hangingPunct="1">
                        <a:lnSpc>
                          <a:spcPct val="100000"/>
                        </a:lnSpc>
                        <a:spcBef>
                          <a:spcPts val="0"/>
                        </a:spcBef>
                        <a:spcAft>
                          <a:spcPts val="0"/>
                        </a:spcAft>
                        <a:buClrTx/>
                        <a:buSzTx/>
                        <a:buFontTx/>
                        <a:buNone/>
                        <a:tabLst/>
                        <a:defRPr/>
                      </a:pPr>
                      <a:r>
                        <a:rPr lang="en-US" sz="1100" baseline="0" dirty="0" smtClean="0"/>
                        <a:t>1 Fractal Black Solar Calibration Target</a:t>
                      </a:r>
                      <a:endParaRPr lang="en-US" sz="1100" dirty="0" smtClean="0"/>
                    </a:p>
                  </a:txBody>
                  <a:tcPr marL="51435" marR="51435" marT="7144" marB="0"/>
                </a:tc>
                <a:extLst>
                  <a:ext uri="{0D108BD9-81ED-4DB2-BD59-A6C34878D82A}">
                    <a16:rowId xmlns:a16="http://schemas.microsoft.com/office/drawing/2014/main" val="3051655343"/>
                  </a:ext>
                </a:extLst>
              </a:tr>
              <a:tr h="25089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dirty="0" smtClean="0">
                          <a:effectLst/>
                          <a:latin typeface="+mn-lt"/>
                          <a:ea typeface="Calibri" panose="020F0502020204030204" pitchFamily="34" charset="0"/>
                        </a:rPr>
                        <a:t>Orbital Average Data Rate</a:t>
                      </a:r>
                    </a:p>
                  </a:txBody>
                  <a:tcPr marL="51435" marR="51435" marT="7144"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smtClean="0"/>
                        <a:t>Up</a:t>
                      </a:r>
                      <a:r>
                        <a:rPr lang="en-US" sz="1100" baseline="0" dirty="0" smtClean="0"/>
                        <a:t> to 4</a:t>
                      </a:r>
                      <a:r>
                        <a:rPr lang="en-US" sz="1100" dirty="0" smtClean="0"/>
                        <a:t>0 Mbps</a:t>
                      </a:r>
                    </a:p>
                  </a:txBody>
                  <a:tcPr marL="51435" marR="51435" marT="7144" marB="0"/>
                </a:tc>
                <a:extLst>
                  <a:ext uri="{0D108BD9-81ED-4DB2-BD59-A6C34878D82A}">
                    <a16:rowId xmlns:a16="http://schemas.microsoft.com/office/drawing/2014/main" val="2263502888"/>
                  </a:ext>
                </a:extLst>
              </a:tr>
            </a:tbl>
          </a:graphicData>
        </a:graphic>
      </p:graphicFrame>
      <p:sp>
        <p:nvSpPr>
          <p:cNvPr id="10" name="Rectangle 9"/>
          <p:cNvSpPr/>
          <p:nvPr/>
        </p:nvSpPr>
        <p:spPr>
          <a:xfrm>
            <a:off x="4724400" y="859352"/>
            <a:ext cx="7300686" cy="1384995"/>
          </a:xfrm>
          <a:prstGeom prst="rect">
            <a:avLst/>
          </a:prstGeom>
        </p:spPr>
        <p:txBody>
          <a:bodyPr wrap="square">
            <a:spAutoFit/>
          </a:bodyPr>
          <a:lstStyle/>
          <a:p>
            <a:pPr marL="285750" indent="-285750">
              <a:spcBef>
                <a:spcPts val="600"/>
              </a:spcBef>
              <a:buFont typeface="Arial" panose="020B0604020202020204" pitchFamily="34" charset="0"/>
              <a:buChar char="•"/>
            </a:pPr>
            <a:r>
              <a:rPr lang="en-US" sz="2000" dirty="0"/>
              <a:t>Cross-Track Rotating Telescope </a:t>
            </a:r>
            <a:endParaRPr lang="en-US" sz="2000" dirty="0" smtClean="0"/>
          </a:p>
          <a:p>
            <a:pPr>
              <a:spcBef>
                <a:spcPts val="600"/>
              </a:spcBef>
            </a:pPr>
            <a:endParaRPr lang="en-US" sz="200" dirty="0"/>
          </a:p>
          <a:p>
            <a:pPr marL="285750" indent="-285750">
              <a:spcBef>
                <a:spcPts val="600"/>
              </a:spcBef>
              <a:buFont typeface="Arial" panose="020B0604020202020204" pitchFamily="34" charset="0"/>
              <a:buChar char="•"/>
            </a:pPr>
            <a:r>
              <a:rPr lang="en-US" sz="2000" dirty="0"/>
              <a:t>UVVIS &amp; VISNIR Slit Grating Hyperspectral </a:t>
            </a:r>
            <a:r>
              <a:rPr lang="en-US" sz="2000" dirty="0" smtClean="0"/>
              <a:t>Spectrographs</a:t>
            </a:r>
          </a:p>
          <a:p>
            <a:pPr>
              <a:spcBef>
                <a:spcPts val="600"/>
              </a:spcBef>
            </a:pPr>
            <a:endParaRPr lang="en-US" sz="200" dirty="0"/>
          </a:p>
          <a:p>
            <a:pPr marL="285750" indent="-285750">
              <a:spcBef>
                <a:spcPts val="600"/>
              </a:spcBef>
              <a:buFont typeface="Arial" panose="020B0604020202020204" pitchFamily="34" charset="0"/>
              <a:buChar char="•"/>
            </a:pPr>
            <a:r>
              <a:rPr lang="en-US" sz="2000" dirty="0" smtClean="0"/>
              <a:t>NIR-SWIR </a:t>
            </a:r>
            <a:r>
              <a:rPr lang="en-US" sz="2000" dirty="0"/>
              <a:t>Fiber Coupled Multiband Filter </a:t>
            </a:r>
            <a:r>
              <a:rPr lang="en-US" sz="2000" dirty="0" smtClean="0"/>
              <a:t>Spectrograph</a:t>
            </a:r>
            <a:endParaRPr lang="en-US" sz="2000" dirty="0"/>
          </a:p>
        </p:txBody>
      </p:sp>
      <p:pic>
        <p:nvPicPr>
          <p:cNvPr id="18" name="Picture 17">
            <a:extLst>
              <a:ext uri="{FF2B5EF4-FFF2-40B4-BE49-F238E27FC236}">
                <a16:creationId xmlns:a16="http://schemas.microsoft.com/office/drawing/2014/main" id="{02C3FC66-1AC8-401D-B177-3ADDED50D08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57486" y="1983262"/>
            <a:ext cx="7467600" cy="4617815"/>
          </a:xfrm>
          <a:prstGeom prst="rect">
            <a:avLst/>
          </a:prstGeom>
        </p:spPr>
      </p:pic>
    </p:spTree>
    <p:extLst>
      <p:ext uri="{BB962C8B-B14F-4D97-AF65-F5344CB8AC3E}">
        <p14:creationId xmlns:p14="http://schemas.microsoft.com/office/powerpoint/2010/main" val="33118342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5935" t="13189" r="14497" b="6904"/>
          <a:stretch/>
        </p:blipFill>
        <p:spPr>
          <a:xfrm>
            <a:off x="0" y="-26982"/>
            <a:ext cx="12191999" cy="6884982"/>
          </a:xfrm>
          <a:prstGeom prst="rect">
            <a:avLst/>
          </a:prstGeom>
        </p:spPr>
      </p:pic>
      <p:sp>
        <p:nvSpPr>
          <p:cNvPr id="30" name="Rectangle 29"/>
          <p:cNvSpPr/>
          <p:nvPr/>
        </p:nvSpPr>
        <p:spPr>
          <a:xfrm>
            <a:off x="1847851" y="11578"/>
            <a:ext cx="10344150" cy="5678478"/>
          </a:xfrm>
          <a:prstGeom prst="rect">
            <a:avLst/>
          </a:prstGeom>
        </p:spPr>
        <p:txBody>
          <a:bodyPr wrap="square">
            <a:spAutoFit/>
          </a:bodyPr>
          <a:lstStyle/>
          <a:p>
            <a:pPr algn="ctr" defTabSz="914400">
              <a:defRPr/>
            </a:pPr>
            <a:r>
              <a:rPr lang="en-US" sz="4400" i="1" dirty="0" smtClean="0">
                <a:solidFill>
                  <a:prstClr val="white"/>
                </a:solidFill>
                <a:latin typeface="Arial"/>
              </a:rPr>
              <a:t>OCI Fundamentals Agenda</a:t>
            </a:r>
          </a:p>
          <a:p>
            <a:pPr algn="r" defTabSz="914400">
              <a:defRPr/>
            </a:pPr>
            <a:endParaRPr lang="en-US" sz="4000" i="1" dirty="0" smtClean="0">
              <a:solidFill>
                <a:prstClr val="white"/>
              </a:solidFill>
              <a:latin typeface="Arial"/>
            </a:endParaRPr>
          </a:p>
          <a:p>
            <a:pPr algn="r" defTabSz="914400">
              <a:defRPr/>
            </a:pPr>
            <a:r>
              <a:rPr lang="en-US" sz="4400" dirty="0" smtClean="0">
                <a:solidFill>
                  <a:prstClr val="white"/>
                </a:solidFill>
                <a:latin typeface="Arial"/>
              </a:rPr>
              <a:t>Telescope Slit</a:t>
            </a:r>
          </a:p>
          <a:p>
            <a:pPr algn="r" defTabSz="914400">
              <a:defRPr/>
            </a:pPr>
            <a:r>
              <a:rPr lang="en-US" sz="4400" dirty="0">
                <a:solidFill>
                  <a:prstClr val="white"/>
                </a:solidFill>
              </a:rPr>
              <a:t>Rotating Telescope</a:t>
            </a:r>
          </a:p>
          <a:p>
            <a:pPr algn="r" defTabSz="914400">
              <a:defRPr/>
            </a:pPr>
            <a:r>
              <a:rPr lang="en-US" sz="4400" dirty="0" smtClean="0">
                <a:solidFill>
                  <a:prstClr val="white"/>
                </a:solidFill>
                <a:latin typeface="Arial"/>
              </a:rPr>
              <a:t>Slit Grating UVNIR Spectrograph</a:t>
            </a:r>
          </a:p>
          <a:p>
            <a:pPr algn="r" defTabSz="914400">
              <a:defRPr/>
            </a:pPr>
            <a:r>
              <a:rPr lang="en-US" sz="4400" dirty="0" smtClean="0">
                <a:solidFill>
                  <a:prstClr val="white"/>
                </a:solidFill>
                <a:latin typeface="Arial"/>
              </a:rPr>
              <a:t>Time Delay Integration</a:t>
            </a:r>
          </a:p>
          <a:p>
            <a:pPr algn="r" defTabSz="914400">
              <a:defRPr/>
            </a:pPr>
            <a:r>
              <a:rPr lang="en-US" sz="4400" dirty="0" smtClean="0">
                <a:solidFill>
                  <a:prstClr val="white"/>
                </a:solidFill>
                <a:latin typeface="Arial"/>
              </a:rPr>
              <a:t>NIRSWIR Fiber Coupled Spectrograph</a:t>
            </a:r>
          </a:p>
          <a:p>
            <a:pPr algn="r" defTabSz="914400">
              <a:defRPr/>
            </a:pPr>
            <a:r>
              <a:rPr lang="en-US" sz="4400" dirty="0" smtClean="0">
                <a:solidFill>
                  <a:prstClr val="white"/>
                </a:solidFill>
                <a:latin typeface="Arial"/>
              </a:rPr>
              <a:t>Tilt It!   </a:t>
            </a:r>
            <a:endParaRPr lang="en-US" sz="5400" b="1" i="1" dirty="0">
              <a:solidFill>
                <a:prstClr val="white"/>
              </a:solidFill>
              <a:latin typeface="Arial"/>
            </a:endParaRPr>
          </a:p>
          <a:p>
            <a:pPr algn="r" defTabSz="914400">
              <a:defRPr/>
            </a:pPr>
            <a:endParaRPr lang="en-US" sz="1500" dirty="0">
              <a:solidFill>
                <a:prstClr val="white"/>
              </a:solidFill>
              <a:latin typeface="Arial"/>
            </a:endParaRPr>
          </a:p>
        </p:txBody>
      </p:sp>
    </p:spTree>
    <p:extLst>
      <p:ext uri="{BB962C8B-B14F-4D97-AF65-F5344CB8AC3E}">
        <p14:creationId xmlns:p14="http://schemas.microsoft.com/office/powerpoint/2010/main" val="23137005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srcRect l="5935" t="13189" r="14497" b="6904"/>
          <a:stretch/>
        </p:blipFill>
        <p:spPr>
          <a:xfrm>
            <a:off x="0" y="-26982"/>
            <a:ext cx="12191999" cy="6884982"/>
          </a:xfrm>
          <a:prstGeom prst="rect">
            <a:avLst/>
          </a:prstGeom>
        </p:spPr>
      </p:pic>
      <p:sp>
        <p:nvSpPr>
          <p:cNvPr id="3" name="Content Placeholder 2"/>
          <p:cNvSpPr>
            <a:spLocks noGrp="1"/>
          </p:cNvSpPr>
          <p:nvPr>
            <p:ph idx="1"/>
          </p:nvPr>
        </p:nvSpPr>
        <p:spPr>
          <a:xfrm>
            <a:off x="3412426" y="0"/>
            <a:ext cx="8812432" cy="6792686"/>
          </a:xfrm>
        </p:spPr>
        <p:txBody>
          <a:bodyPr>
            <a:normAutofit/>
          </a:bodyPr>
          <a:lstStyle/>
          <a:p>
            <a:pPr marL="0" indent="0" algn="ctr">
              <a:buNone/>
            </a:pPr>
            <a:r>
              <a:rPr lang="en-US" sz="3200" i="1" dirty="0" smtClean="0">
                <a:solidFill>
                  <a:schemeClr val="bg1"/>
                </a:solidFill>
              </a:rPr>
              <a:t>Telescope Slit Ground Image</a:t>
            </a:r>
            <a:endParaRPr lang="en-US" sz="3200" i="1" dirty="0">
              <a:solidFill>
                <a:schemeClr val="bg1"/>
              </a:solidFill>
            </a:endParaRPr>
          </a:p>
          <a:p>
            <a:endParaRPr lang="en-US" sz="3200" dirty="0" smtClean="0">
              <a:solidFill>
                <a:schemeClr val="bg1"/>
              </a:solidFill>
            </a:endParaRPr>
          </a:p>
          <a:p>
            <a:pPr marL="0" indent="0">
              <a:buNone/>
            </a:pPr>
            <a:r>
              <a:rPr lang="en-US" sz="3200" dirty="0" smtClean="0">
                <a:solidFill>
                  <a:schemeClr val="bg1"/>
                </a:solidFill>
              </a:rPr>
              <a:t>The telescope images sixteen 1km </a:t>
            </a:r>
            <a:r>
              <a:rPr lang="en-US" sz="3200" dirty="0">
                <a:solidFill>
                  <a:schemeClr val="bg1"/>
                </a:solidFill>
              </a:rPr>
              <a:t>science pixels </a:t>
            </a:r>
            <a:r>
              <a:rPr lang="en-US" sz="3200" dirty="0" smtClean="0">
                <a:solidFill>
                  <a:schemeClr val="bg1"/>
                </a:solidFill>
              </a:rPr>
              <a:t>onto </a:t>
            </a:r>
            <a:r>
              <a:rPr lang="en-US" sz="3200" dirty="0">
                <a:solidFill>
                  <a:schemeClr val="bg1"/>
                </a:solidFill>
              </a:rPr>
              <a:t>a </a:t>
            </a:r>
            <a:r>
              <a:rPr lang="en-US" sz="3200" dirty="0" smtClean="0">
                <a:solidFill>
                  <a:schemeClr val="bg1"/>
                </a:solidFill>
              </a:rPr>
              <a:t>slit </a:t>
            </a:r>
          </a:p>
          <a:p>
            <a:pPr marL="0" indent="0">
              <a:buNone/>
            </a:pPr>
            <a:endParaRPr lang="en-US" sz="3200" dirty="0" smtClean="0">
              <a:solidFill>
                <a:schemeClr val="bg1"/>
              </a:solidFill>
            </a:endParaRPr>
          </a:p>
          <a:p>
            <a:pPr marL="0" indent="0">
              <a:buNone/>
            </a:pPr>
            <a:r>
              <a:rPr lang="en-US" sz="3200" dirty="0" smtClean="0">
                <a:solidFill>
                  <a:schemeClr val="bg1"/>
                </a:solidFill>
              </a:rPr>
              <a:t>16km cross track x 1km along track </a:t>
            </a:r>
          </a:p>
          <a:p>
            <a:pPr marL="0" indent="0">
              <a:buNone/>
            </a:pPr>
            <a:endParaRPr lang="en-US" sz="3200" dirty="0">
              <a:solidFill>
                <a:schemeClr val="bg1"/>
              </a:solidFill>
            </a:endParaRPr>
          </a:p>
          <a:p>
            <a:pPr marL="0" indent="0">
              <a:buNone/>
            </a:pPr>
            <a:r>
              <a:rPr lang="en-US" sz="3200" dirty="0" smtClean="0">
                <a:solidFill>
                  <a:schemeClr val="bg1"/>
                </a:solidFill>
              </a:rPr>
              <a:t>The slit is imaged onto the detector of each spectrograph </a:t>
            </a:r>
            <a:endParaRPr lang="en-US" sz="1400" dirty="0"/>
          </a:p>
        </p:txBody>
      </p:sp>
      <p:grpSp>
        <p:nvGrpSpPr>
          <p:cNvPr id="51" name="Group 50"/>
          <p:cNvGrpSpPr/>
          <p:nvPr/>
        </p:nvGrpSpPr>
        <p:grpSpPr>
          <a:xfrm>
            <a:off x="5158279" y="5108576"/>
            <a:ext cx="4532813" cy="893973"/>
            <a:chOff x="799556" y="2360896"/>
            <a:chExt cx="4532813" cy="893973"/>
          </a:xfrm>
        </p:grpSpPr>
        <p:sp>
          <p:nvSpPr>
            <p:cNvPr id="52" name="Rectangle 51"/>
            <p:cNvSpPr/>
            <p:nvPr/>
          </p:nvSpPr>
          <p:spPr>
            <a:xfrm>
              <a:off x="4728832"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3" name="Rectangle 52"/>
            <p:cNvSpPr/>
            <p:nvPr/>
          </p:nvSpPr>
          <p:spPr>
            <a:xfrm>
              <a:off x="937660"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4" name="Rectangle 53"/>
            <p:cNvSpPr/>
            <p:nvPr/>
          </p:nvSpPr>
          <p:spPr>
            <a:xfrm>
              <a:off x="1190405"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5" name="Rectangle 54"/>
            <p:cNvSpPr/>
            <p:nvPr/>
          </p:nvSpPr>
          <p:spPr>
            <a:xfrm>
              <a:off x="1443150"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6" name="Rectangle 55"/>
            <p:cNvSpPr/>
            <p:nvPr/>
          </p:nvSpPr>
          <p:spPr>
            <a:xfrm>
              <a:off x="1695895"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7" name="Rectangle 56"/>
            <p:cNvSpPr/>
            <p:nvPr/>
          </p:nvSpPr>
          <p:spPr>
            <a:xfrm>
              <a:off x="1948639"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8" name="Rectangle 57"/>
            <p:cNvSpPr/>
            <p:nvPr/>
          </p:nvSpPr>
          <p:spPr>
            <a:xfrm>
              <a:off x="2201384"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9" name="Rectangle 58"/>
            <p:cNvSpPr/>
            <p:nvPr/>
          </p:nvSpPr>
          <p:spPr>
            <a:xfrm>
              <a:off x="2454129"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0" name="Rectangle 59"/>
            <p:cNvSpPr/>
            <p:nvPr/>
          </p:nvSpPr>
          <p:spPr>
            <a:xfrm>
              <a:off x="2706874"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1" name="Rectangle 60"/>
            <p:cNvSpPr/>
            <p:nvPr/>
          </p:nvSpPr>
          <p:spPr>
            <a:xfrm>
              <a:off x="2959618"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2" name="Rectangle 61"/>
            <p:cNvSpPr/>
            <p:nvPr/>
          </p:nvSpPr>
          <p:spPr>
            <a:xfrm>
              <a:off x="3212363"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3" name="Rectangle 62"/>
            <p:cNvSpPr/>
            <p:nvPr/>
          </p:nvSpPr>
          <p:spPr>
            <a:xfrm>
              <a:off x="3465108"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4" name="Rectangle 63"/>
            <p:cNvSpPr/>
            <p:nvPr/>
          </p:nvSpPr>
          <p:spPr>
            <a:xfrm>
              <a:off x="3717853"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5" name="Rectangle 64"/>
            <p:cNvSpPr/>
            <p:nvPr/>
          </p:nvSpPr>
          <p:spPr>
            <a:xfrm>
              <a:off x="3970597"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6" name="Rectangle 65"/>
            <p:cNvSpPr/>
            <p:nvPr/>
          </p:nvSpPr>
          <p:spPr>
            <a:xfrm>
              <a:off x="4223342"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7" name="Rectangle 66"/>
            <p:cNvSpPr/>
            <p:nvPr/>
          </p:nvSpPr>
          <p:spPr>
            <a:xfrm>
              <a:off x="4476087"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cxnSp>
          <p:nvCxnSpPr>
            <p:cNvPr id="68" name="Straight Arrow Connector 67"/>
            <p:cNvCxnSpPr/>
            <p:nvPr/>
          </p:nvCxnSpPr>
          <p:spPr>
            <a:xfrm>
              <a:off x="962229" y="2801570"/>
              <a:ext cx="3956110" cy="16093"/>
            </a:xfrm>
            <a:prstGeom prst="straightConnector1">
              <a:avLst/>
            </a:prstGeom>
            <a:ln w="6032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99556" y="2360896"/>
              <a:ext cx="4532813" cy="338554"/>
            </a:xfrm>
            <a:prstGeom prst="rect">
              <a:avLst/>
            </a:prstGeom>
            <a:noFill/>
          </p:spPr>
          <p:txBody>
            <a:bodyPr wrap="square" rtlCol="0">
              <a:spAutoFit/>
            </a:bodyPr>
            <a:lstStyle/>
            <a:p>
              <a:pPr defTabSz="914400">
                <a:defRPr/>
              </a:pPr>
              <a:r>
                <a:rPr lang="en-US" sz="1600" dirty="0">
                  <a:solidFill>
                    <a:prstClr val="white"/>
                  </a:solidFill>
                  <a:latin typeface="Arial"/>
                </a:rPr>
                <a:t>16 Science </a:t>
              </a:r>
              <a:r>
                <a:rPr lang="en-US" sz="1600" dirty="0" smtClean="0">
                  <a:solidFill>
                    <a:prstClr val="white"/>
                  </a:solidFill>
                  <a:latin typeface="Arial"/>
                </a:rPr>
                <a:t>Pixels, 1000m </a:t>
              </a:r>
              <a:r>
                <a:rPr lang="en-US" sz="1600" dirty="0">
                  <a:solidFill>
                    <a:prstClr val="white"/>
                  </a:solidFill>
                  <a:latin typeface="Arial"/>
                </a:rPr>
                <a:t>Each, </a:t>
              </a:r>
              <a:r>
                <a:rPr lang="en-US" sz="1600" dirty="0" smtClean="0">
                  <a:solidFill>
                    <a:prstClr val="white"/>
                  </a:solidFill>
                  <a:latin typeface="Arial"/>
                </a:rPr>
                <a:t>16km </a:t>
              </a:r>
              <a:r>
                <a:rPr lang="en-US" sz="1600" dirty="0">
                  <a:solidFill>
                    <a:prstClr val="white"/>
                  </a:solidFill>
                  <a:latin typeface="Arial"/>
                </a:rPr>
                <a:t>Total</a:t>
              </a:r>
            </a:p>
          </p:txBody>
        </p:sp>
      </p:grpSp>
      <p:sp>
        <p:nvSpPr>
          <p:cNvPr id="70" name="Rectangle 69"/>
          <p:cNvSpPr/>
          <p:nvPr/>
        </p:nvSpPr>
        <p:spPr>
          <a:xfrm>
            <a:off x="5160881" y="6070929"/>
            <a:ext cx="4043916" cy="615553"/>
          </a:xfrm>
          <a:prstGeom prst="rect">
            <a:avLst/>
          </a:prstGeom>
        </p:spPr>
        <p:txBody>
          <a:bodyPr wrap="square">
            <a:spAutoFit/>
          </a:bodyPr>
          <a:lstStyle/>
          <a:p>
            <a:pPr algn="ctr"/>
            <a:r>
              <a:rPr lang="en-US" b="1" i="1" dirty="0" smtClean="0">
                <a:solidFill>
                  <a:prstClr val="white"/>
                </a:solidFill>
              </a:rPr>
              <a:t>Telescope Slit Image</a:t>
            </a:r>
          </a:p>
          <a:p>
            <a:pPr algn="r"/>
            <a:r>
              <a:rPr lang="en-US" sz="1600" b="1" i="1" dirty="0" smtClean="0">
                <a:solidFill>
                  <a:prstClr val="white"/>
                </a:solidFill>
              </a:rPr>
              <a:t>*Approximate Scale</a:t>
            </a:r>
          </a:p>
        </p:txBody>
      </p:sp>
    </p:spTree>
    <p:extLst>
      <p:ext uri="{BB962C8B-B14F-4D97-AF65-F5344CB8AC3E}">
        <p14:creationId xmlns:p14="http://schemas.microsoft.com/office/powerpoint/2010/main" val="26551236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 name="Picture 473"/>
          <p:cNvPicPr>
            <a:picLocks noChangeAspect="1"/>
          </p:cNvPicPr>
          <p:nvPr/>
        </p:nvPicPr>
        <p:blipFill rotWithShape="1">
          <a:blip r:embed="rId3"/>
          <a:srcRect l="5935" t="13189" r="14497" b="6904"/>
          <a:stretch/>
        </p:blipFill>
        <p:spPr>
          <a:xfrm>
            <a:off x="0" y="-26982"/>
            <a:ext cx="12191999" cy="6884982"/>
          </a:xfrm>
          <a:prstGeom prst="rect">
            <a:avLst/>
          </a:prstGeom>
        </p:spPr>
      </p:pic>
      <p:grpSp>
        <p:nvGrpSpPr>
          <p:cNvPr id="201" name="Group 200"/>
          <p:cNvGrpSpPr/>
          <p:nvPr/>
        </p:nvGrpSpPr>
        <p:grpSpPr>
          <a:xfrm>
            <a:off x="-4276138" y="5476249"/>
            <a:ext cx="4043916" cy="259746"/>
            <a:chOff x="9144000" y="5741004"/>
            <a:chExt cx="4043916" cy="259746"/>
          </a:xfrm>
        </p:grpSpPr>
        <p:sp>
          <p:nvSpPr>
            <p:cNvPr id="8" name="Rectangle 7"/>
            <p:cNvSpPr/>
            <p:nvPr/>
          </p:nvSpPr>
          <p:spPr>
            <a:xfrm>
              <a:off x="914400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9" name="Rectangle 8"/>
            <p:cNvSpPr/>
            <p:nvPr/>
          </p:nvSpPr>
          <p:spPr>
            <a:xfrm>
              <a:off x="9396745"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0" name="Rectangle 9"/>
            <p:cNvSpPr/>
            <p:nvPr/>
          </p:nvSpPr>
          <p:spPr>
            <a:xfrm>
              <a:off x="964949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1" name="Rectangle 10"/>
            <p:cNvSpPr/>
            <p:nvPr/>
          </p:nvSpPr>
          <p:spPr>
            <a:xfrm>
              <a:off x="990223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2" name="Rectangle 11"/>
            <p:cNvSpPr/>
            <p:nvPr/>
          </p:nvSpPr>
          <p:spPr>
            <a:xfrm>
              <a:off x="1015497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3" name="Rectangle 12"/>
            <p:cNvSpPr/>
            <p:nvPr/>
          </p:nvSpPr>
          <p:spPr>
            <a:xfrm>
              <a:off x="1040772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4" name="Rectangle 13"/>
            <p:cNvSpPr/>
            <p:nvPr/>
          </p:nvSpPr>
          <p:spPr>
            <a:xfrm>
              <a:off x="1066046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5" name="Rectangle 14"/>
            <p:cNvSpPr/>
            <p:nvPr/>
          </p:nvSpPr>
          <p:spPr>
            <a:xfrm>
              <a:off x="1091321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6" name="Rectangle 15"/>
            <p:cNvSpPr/>
            <p:nvPr/>
          </p:nvSpPr>
          <p:spPr>
            <a:xfrm>
              <a:off x="1116595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7" name="Rectangle 16"/>
            <p:cNvSpPr/>
            <p:nvPr/>
          </p:nvSpPr>
          <p:spPr>
            <a:xfrm>
              <a:off x="1141870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8" name="Rectangle 17"/>
            <p:cNvSpPr/>
            <p:nvPr/>
          </p:nvSpPr>
          <p:spPr>
            <a:xfrm>
              <a:off x="1167144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19" name="Rectangle 18"/>
            <p:cNvSpPr/>
            <p:nvPr/>
          </p:nvSpPr>
          <p:spPr>
            <a:xfrm>
              <a:off x="1192419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0" name="Rectangle 19"/>
            <p:cNvSpPr/>
            <p:nvPr/>
          </p:nvSpPr>
          <p:spPr>
            <a:xfrm>
              <a:off x="1217693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1" name="Rectangle 20"/>
            <p:cNvSpPr/>
            <p:nvPr/>
          </p:nvSpPr>
          <p:spPr>
            <a:xfrm>
              <a:off x="1242968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 name="Rectangle 21"/>
            <p:cNvSpPr/>
            <p:nvPr/>
          </p:nvSpPr>
          <p:spPr>
            <a:xfrm>
              <a:off x="1268242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 name="Rectangle 22"/>
            <p:cNvSpPr/>
            <p:nvPr/>
          </p:nvSpPr>
          <p:spPr>
            <a:xfrm>
              <a:off x="12935171"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sp>
        <p:nvSpPr>
          <p:cNvPr id="24" name="TextBox 23"/>
          <p:cNvSpPr txBox="1"/>
          <p:nvPr/>
        </p:nvSpPr>
        <p:spPr>
          <a:xfrm>
            <a:off x="3279640" y="-16831"/>
            <a:ext cx="8912359" cy="4524315"/>
          </a:xfrm>
          <a:prstGeom prst="rect">
            <a:avLst/>
          </a:prstGeom>
          <a:noFill/>
        </p:spPr>
        <p:txBody>
          <a:bodyPr wrap="square" rtlCol="0">
            <a:spAutoFit/>
          </a:bodyPr>
          <a:lstStyle/>
          <a:p>
            <a:pPr algn="ctr" defTabSz="914400">
              <a:defRPr/>
            </a:pPr>
            <a:r>
              <a:rPr lang="en-US" sz="3200" i="1" dirty="0" smtClean="0">
                <a:solidFill>
                  <a:prstClr val="white"/>
                </a:solidFill>
                <a:latin typeface="Arial"/>
              </a:rPr>
              <a:t>Rotating Telescope </a:t>
            </a:r>
          </a:p>
          <a:p>
            <a:pPr defTabSz="914400">
              <a:defRPr/>
            </a:pPr>
            <a:endParaRPr lang="en-US" sz="3200" dirty="0">
              <a:solidFill>
                <a:prstClr val="white"/>
              </a:solidFill>
              <a:latin typeface="Arial"/>
            </a:endParaRPr>
          </a:p>
          <a:p>
            <a:pPr defTabSz="914400">
              <a:defRPr/>
            </a:pPr>
            <a:r>
              <a:rPr lang="en-US" sz="3200" dirty="0" smtClean="0">
                <a:solidFill>
                  <a:prstClr val="white"/>
                </a:solidFill>
                <a:latin typeface="Arial"/>
              </a:rPr>
              <a:t>The </a:t>
            </a:r>
            <a:r>
              <a:rPr lang="en-US" sz="3200" dirty="0">
                <a:solidFill>
                  <a:prstClr val="white"/>
                </a:solidFill>
                <a:latin typeface="Arial"/>
              </a:rPr>
              <a:t>rotating telescope </a:t>
            </a:r>
            <a:r>
              <a:rPr lang="en-US" sz="3200" dirty="0" smtClean="0">
                <a:solidFill>
                  <a:prstClr val="white"/>
                </a:solidFill>
                <a:latin typeface="Arial"/>
              </a:rPr>
              <a:t>moves </a:t>
            </a:r>
            <a:r>
              <a:rPr lang="en-US" sz="3200" dirty="0">
                <a:solidFill>
                  <a:prstClr val="white"/>
                </a:solidFill>
                <a:latin typeface="Arial"/>
              </a:rPr>
              <a:t>the </a:t>
            </a:r>
            <a:r>
              <a:rPr lang="en-US" sz="3200" dirty="0" smtClean="0">
                <a:solidFill>
                  <a:prstClr val="white"/>
                </a:solidFill>
                <a:latin typeface="Arial"/>
              </a:rPr>
              <a:t>ground image across the slit in </a:t>
            </a:r>
            <a:r>
              <a:rPr lang="en-US" sz="3200" dirty="0">
                <a:solidFill>
                  <a:prstClr val="white"/>
                </a:solidFill>
                <a:latin typeface="Arial"/>
              </a:rPr>
              <a:t>the cross track direction </a:t>
            </a:r>
            <a:endParaRPr lang="en-US" sz="3200" dirty="0" smtClean="0">
              <a:solidFill>
                <a:prstClr val="white"/>
              </a:solidFill>
              <a:latin typeface="Arial"/>
            </a:endParaRPr>
          </a:p>
          <a:p>
            <a:pPr defTabSz="914400">
              <a:defRPr/>
            </a:pPr>
            <a:endParaRPr lang="en-US" sz="3200" dirty="0" smtClean="0">
              <a:solidFill>
                <a:prstClr val="white"/>
              </a:solidFill>
              <a:latin typeface="Arial"/>
            </a:endParaRPr>
          </a:p>
          <a:p>
            <a:pPr defTabSz="914400">
              <a:defRPr/>
            </a:pPr>
            <a:r>
              <a:rPr lang="en-US" sz="3200" dirty="0" smtClean="0">
                <a:solidFill>
                  <a:prstClr val="white"/>
                </a:solidFill>
                <a:latin typeface="Arial"/>
              </a:rPr>
              <a:t>~1200 science pixels for </a:t>
            </a:r>
            <a:r>
              <a:rPr lang="en-US" sz="3200" dirty="0" smtClean="0">
                <a:solidFill>
                  <a:prstClr val="white"/>
                </a:solidFill>
              </a:rPr>
              <a:t>each </a:t>
            </a:r>
            <a:r>
              <a:rPr lang="en-US" sz="3200" dirty="0">
                <a:solidFill>
                  <a:prstClr val="white"/>
                </a:solidFill>
              </a:rPr>
              <a:t>telescope rotation </a:t>
            </a:r>
            <a:endParaRPr lang="en-US" sz="3200" dirty="0">
              <a:solidFill>
                <a:prstClr val="white"/>
              </a:solidFill>
              <a:latin typeface="Arial"/>
            </a:endParaRPr>
          </a:p>
          <a:p>
            <a:pPr defTabSz="914400">
              <a:defRPr/>
            </a:pPr>
            <a:endParaRPr lang="en-US" sz="3200" dirty="0" smtClean="0">
              <a:solidFill>
                <a:prstClr val="white"/>
              </a:solidFill>
              <a:latin typeface="Arial"/>
            </a:endParaRPr>
          </a:p>
          <a:p>
            <a:pPr defTabSz="914400">
              <a:defRPr/>
            </a:pPr>
            <a:r>
              <a:rPr lang="en-US" sz="3200" dirty="0" smtClean="0">
                <a:solidFill>
                  <a:prstClr val="white"/>
                </a:solidFill>
                <a:latin typeface="Arial"/>
              </a:rPr>
              <a:t>Telescope rotation rate of ~5.7Hz is set to avoid gaps between ground scans</a:t>
            </a:r>
            <a:endParaRPr lang="en-US" baseline="-25000" dirty="0">
              <a:solidFill>
                <a:prstClr val="white"/>
              </a:solidFill>
              <a:latin typeface="Arial"/>
            </a:endParaRPr>
          </a:p>
        </p:txBody>
      </p:sp>
      <p:grpSp>
        <p:nvGrpSpPr>
          <p:cNvPr id="219" name="Group 218"/>
          <p:cNvGrpSpPr/>
          <p:nvPr/>
        </p:nvGrpSpPr>
        <p:grpSpPr>
          <a:xfrm>
            <a:off x="-4276138" y="5758522"/>
            <a:ext cx="4043916" cy="259746"/>
            <a:chOff x="9144000" y="5741004"/>
            <a:chExt cx="4043916" cy="259746"/>
          </a:xfrm>
        </p:grpSpPr>
        <p:sp>
          <p:nvSpPr>
            <p:cNvPr id="220" name="Rectangle 219"/>
            <p:cNvSpPr/>
            <p:nvPr/>
          </p:nvSpPr>
          <p:spPr>
            <a:xfrm>
              <a:off x="914400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1" name="Rectangle 220"/>
            <p:cNvSpPr/>
            <p:nvPr/>
          </p:nvSpPr>
          <p:spPr>
            <a:xfrm>
              <a:off x="9396745"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2" name="Rectangle 221"/>
            <p:cNvSpPr/>
            <p:nvPr/>
          </p:nvSpPr>
          <p:spPr>
            <a:xfrm>
              <a:off x="964949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3" name="Rectangle 222"/>
            <p:cNvSpPr/>
            <p:nvPr/>
          </p:nvSpPr>
          <p:spPr>
            <a:xfrm>
              <a:off x="990223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4" name="Rectangle 223"/>
            <p:cNvSpPr/>
            <p:nvPr/>
          </p:nvSpPr>
          <p:spPr>
            <a:xfrm>
              <a:off x="1015497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5" name="Rectangle 224"/>
            <p:cNvSpPr/>
            <p:nvPr/>
          </p:nvSpPr>
          <p:spPr>
            <a:xfrm>
              <a:off x="1040772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6" name="Rectangle 225"/>
            <p:cNvSpPr/>
            <p:nvPr/>
          </p:nvSpPr>
          <p:spPr>
            <a:xfrm>
              <a:off x="1066046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7" name="Rectangle 226"/>
            <p:cNvSpPr/>
            <p:nvPr/>
          </p:nvSpPr>
          <p:spPr>
            <a:xfrm>
              <a:off x="1091321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8" name="Rectangle 227"/>
            <p:cNvSpPr/>
            <p:nvPr/>
          </p:nvSpPr>
          <p:spPr>
            <a:xfrm>
              <a:off x="1116595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29" name="Rectangle 228"/>
            <p:cNvSpPr/>
            <p:nvPr/>
          </p:nvSpPr>
          <p:spPr>
            <a:xfrm>
              <a:off x="1141870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0" name="Rectangle 229"/>
            <p:cNvSpPr/>
            <p:nvPr/>
          </p:nvSpPr>
          <p:spPr>
            <a:xfrm>
              <a:off x="1167144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1" name="Rectangle 230"/>
            <p:cNvSpPr/>
            <p:nvPr/>
          </p:nvSpPr>
          <p:spPr>
            <a:xfrm>
              <a:off x="1192419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2" name="Rectangle 231"/>
            <p:cNvSpPr/>
            <p:nvPr/>
          </p:nvSpPr>
          <p:spPr>
            <a:xfrm>
              <a:off x="1217693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3" name="Rectangle 232"/>
            <p:cNvSpPr/>
            <p:nvPr/>
          </p:nvSpPr>
          <p:spPr>
            <a:xfrm>
              <a:off x="1242968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4" name="Rectangle 233"/>
            <p:cNvSpPr/>
            <p:nvPr/>
          </p:nvSpPr>
          <p:spPr>
            <a:xfrm>
              <a:off x="1268242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5" name="Rectangle 234"/>
            <p:cNvSpPr/>
            <p:nvPr/>
          </p:nvSpPr>
          <p:spPr>
            <a:xfrm>
              <a:off x="12935171"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grpSp>
        <p:nvGrpSpPr>
          <p:cNvPr id="236" name="Group 235"/>
          <p:cNvGrpSpPr/>
          <p:nvPr/>
        </p:nvGrpSpPr>
        <p:grpSpPr>
          <a:xfrm>
            <a:off x="-4276138" y="4916651"/>
            <a:ext cx="4043916" cy="259746"/>
            <a:chOff x="9144000" y="5741004"/>
            <a:chExt cx="4043916" cy="259746"/>
          </a:xfrm>
        </p:grpSpPr>
        <p:sp>
          <p:nvSpPr>
            <p:cNvPr id="237" name="Rectangle 236"/>
            <p:cNvSpPr/>
            <p:nvPr/>
          </p:nvSpPr>
          <p:spPr>
            <a:xfrm>
              <a:off x="914400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8" name="Rectangle 237"/>
            <p:cNvSpPr/>
            <p:nvPr/>
          </p:nvSpPr>
          <p:spPr>
            <a:xfrm>
              <a:off x="9396745"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39" name="Rectangle 238"/>
            <p:cNvSpPr/>
            <p:nvPr/>
          </p:nvSpPr>
          <p:spPr>
            <a:xfrm>
              <a:off x="964949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0" name="Rectangle 239"/>
            <p:cNvSpPr/>
            <p:nvPr/>
          </p:nvSpPr>
          <p:spPr>
            <a:xfrm>
              <a:off x="990223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1" name="Rectangle 240"/>
            <p:cNvSpPr/>
            <p:nvPr/>
          </p:nvSpPr>
          <p:spPr>
            <a:xfrm>
              <a:off x="1015497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2" name="Rectangle 241"/>
            <p:cNvSpPr/>
            <p:nvPr/>
          </p:nvSpPr>
          <p:spPr>
            <a:xfrm>
              <a:off x="1040772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3" name="Rectangle 242"/>
            <p:cNvSpPr/>
            <p:nvPr/>
          </p:nvSpPr>
          <p:spPr>
            <a:xfrm>
              <a:off x="1066046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4" name="Rectangle 243"/>
            <p:cNvSpPr/>
            <p:nvPr/>
          </p:nvSpPr>
          <p:spPr>
            <a:xfrm>
              <a:off x="1091321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5" name="Rectangle 244"/>
            <p:cNvSpPr/>
            <p:nvPr/>
          </p:nvSpPr>
          <p:spPr>
            <a:xfrm>
              <a:off x="1116595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6" name="Rectangle 245"/>
            <p:cNvSpPr/>
            <p:nvPr/>
          </p:nvSpPr>
          <p:spPr>
            <a:xfrm>
              <a:off x="1141870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7" name="Rectangle 246"/>
            <p:cNvSpPr/>
            <p:nvPr/>
          </p:nvSpPr>
          <p:spPr>
            <a:xfrm>
              <a:off x="1167144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8" name="Rectangle 247"/>
            <p:cNvSpPr/>
            <p:nvPr/>
          </p:nvSpPr>
          <p:spPr>
            <a:xfrm>
              <a:off x="1192419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49" name="Rectangle 248"/>
            <p:cNvSpPr/>
            <p:nvPr/>
          </p:nvSpPr>
          <p:spPr>
            <a:xfrm>
              <a:off x="1217693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0" name="Rectangle 249"/>
            <p:cNvSpPr/>
            <p:nvPr/>
          </p:nvSpPr>
          <p:spPr>
            <a:xfrm>
              <a:off x="1242968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1" name="Rectangle 250"/>
            <p:cNvSpPr/>
            <p:nvPr/>
          </p:nvSpPr>
          <p:spPr>
            <a:xfrm>
              <a:off x="1268242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2" name="Rectangle 251"/>
            <p:cNvSpPr/>
            <p:nvPr/>
          </p:nvSpPr>
          <p:spPr>
            <a:xfrm>
              <a:off x="12935171"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grpSp>
        <p:nvGrpSpPr>
          <p:cNvPr id="253" name="Group 252"/>
          <p:cNvGrpSpPr/>
          <p:nvPr/>
        </p:nvGrpSpPr>
        <p:grpSpPr>
          <a:xfrm>
            <a:off x="-4276138" y="5198924"/>
            <a:ext cx="4043916" cy="259746"/>
            <a:chOff x="9144000" y="5741004"/>
            <a:chExt cx="4043916" cy="259746"/>
          </a:xfrm>
        </p:grpSpPr>
        <p:sp>
          <p:nvSpPr>
            <p:cNvPr id="254" name="Rectangle 253"/>
            <p:cNvSpPr/>
            <p:nvPr/>
          </p:nvSpPr>
          <p:spPr>
            <a:xfrm>
              <a:off x="914400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5" name="Rectangle 254"/>
            <p:cNvSpPr/>
            <p:nvPr/>
          </p:nvSpPr>
          <p:spPr>
            <a:xfrm>
              <a:off x="9396745"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6" name="Rectangle 255"/>
            <p:cNvSpPr/>
            <p:nvPr/>
          </p:nvSpPr>
          <p:spPr>
            <a:xfrm>
              <a:off x="964949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7" name="Rectangle 256"/>
            <p:cNvSpPr/>
            <p:nvPr/>
          </p:nvSpPr>
          <p:spPr>
            <a:xfrm>
              <a:off x="990223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8" name="Rectangle 257"/>
            <p:cNvSpPr/>
            <p:nvPr/>
          </p:nvSpPr>
          <p:spPr>
            <a:xfrm>
              <a:off x="1015497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59" name="Rectangle 258"/>
            <p:cNvSpPr/>
            <p:nvPr/>
          </p:nvSpPr>
          <p:spPr>
            <a:xfrm>
              <a:off x="1040772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60" name="Rectangle 259"/>
            <p:cNvSpPr/>
            <p:nvPr/>
          </p:nvSpPr>
          <p:spPr>
            <a:xfrm>
              <a:off x="1066046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61" name="Rectangle 260"/>
            <p:cNvSpPr/>
            <p:nvPr/>
          </p:nvSpPr>
          <p:spPr>
            <a:xfrm>
              <a:off x="1091321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62" name="Rectangle 261"/>
            <p:cNvSpPr/>
            <p:nvPr/>
          </p:nvSpPr>
          <p:spPr>
            <a:xfrm>
              <a:off x="1116595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63" name="Rectangle 262"/>
            <p:cNvSpPr/>
            <p:nvPr/>
          </p:nvSpPr>
          <p:spPr>
            <a:xfrm>
              <a:off x="1141870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64" name="Rectangle 263"/>
            <p:cNvSpPr/>
            <p:nvPr/>
          </p:nvSpPr>
          <p:spPr>
            <a:xfrm>
              <a:off x="1167144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65" name="Rectangle 264"/>
            <p:cNvSpPr/>
            <p:nvPr/>
          </p:nvSpPr>
          <p:spPr>
            <a:xfrm>
              <a:off x="1192419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66" name="Rectangle 265"/>
            <p:cNvSpPr/>
            <p:nvPr/>
          </p:nvSpPr>
          <p:spPr>
            <a:xfrm>
              <a:off x="1217693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67" name="Rectangle 266"/>
            <p:cNvSpPr/>
            <p:nvPr/>
          </p:nvSpPr>
          <p:spPr>
            <a:xfrm>
              <a:off x="1242968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68" name="Rectangle 267"/>
            <p:cNvSpPr/>
            <p:nvPr/>
          </p:nvSpPr>
          <p:spPr>
            <a:xfrm>
              <a:off x="1268242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69" name="Rectangle 268"/>
            <p:cNvSpPr/>
            <p:nvPr/>
          </p:nvSpPr>
          <p:spPr>
            <a:xfrm>
              <a:off x="12935171"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grpSp>
        <p:nvGrpSpPr>
          <p:cNvPr id="270" name="Group 269"/>
          <p:cNvGrpSpPr/>
          <p:nvPr/>
        </p:nvGrpSpPr>
        <p:grpSpPr>
          <a:xfrm>
            <a:off x="-4270097" y="4378174"/>
            <a:ext cx="4043916" cy="259746"/>
            <a:chOff x="9144000" y="5741004"/>
            <a:chExt cx="4043916" cy="259746"/>
          </a:xfrm>
        </p:grpSpPr>
        <p:sp>
          <p:nvSpPr>
            <p:cNvPr id="271" name="Rectangle 270"/>
            <p:cNvSpPr/>
            <p:nvPr/>
          </p:nvSpPr>
          <p:spPr>
            <a:xfrm>
              <a:off x="914400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72" name="Rectangle 271"/>
            <p:cNvSpPr/>
            <p:nvPr/>
          </p:nvSpPr>
          <p:spPr>
            <a:xfrm>
              <a:off x="9396745"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73" name="Rectangle 272"/>
            <p:cNvSpPr/>
            <p:nvPr/>
          </p:nvSpPr>
          <p:spPr>
            <a:xfrm>
              <a:off x="964949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74" name="Rectangle 273"/>
            <p:cNvSpPr/>
            <p:nvPr/>
          </p:nvSpPr>
          <p:spPr>
            <a:xfrm>
              <a:off x="990223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75" name="Rectangle 274"/>
            <p:cNvSpPr/>
            <p:nvPr/>
          </p:nvSpPr>
          <p:spPr>
            <a:xfrm>
              <a:off x="1015497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76" name="Rectangle 275"/>
            <p:cNvSpPr/>
            <p:nvPr/>
          </p:nvSpPr>
          <p:spPr>
            <a:xfrm>
              <a:off x="1040772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77" name="Rectangle 276"/>
            <p:cNvSpPr/>
            <p:nvPr/>
          </p:nvSpPr>
          <p:spPr>
            <a:xfrm>
              <a:off x="1066046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78" name="Rectangle 277"/>
            <p:cNvSpPr/>
            <p:nvPr/>
          </p:nvSpPr>
          <p:spPr>
            <a:xfrm>
              <a:off x="1091321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79" name="Rectangle 278"/>
            <p:cNvSpPr/>
            <p:nvPr/>
          </p:nvSpPr>
          <p:spPr>
            <a:xfrm>
              <a:off x="1116595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80" name="Rectangle 279"/>
            <p:cNvSpPr/>
            <p:nvPr/>
          </p:nvSpPr>
          <p:spPr>
            <a:xfrm>
              <a:off x="1141870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81" name="Rectangle 280"/>
            <p:cNvSpPr/>
            <p:nvPr/>
          </p:nvSpPr>
          <p:spPr>
            <a:xfrm>
              <a:off x="1167144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82" name="Rectangle 281"/>
            <p:cNvSpPr/>
            <p:nvPr/>
          </p:nvSpPr>
          <p:spPr>
            <a:xfrm>
              <a:off x="1192419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83" name="Rectangle 282"/>
            <p:cNvSpPr/>
            <p:nvPr/>
          </p:nvSpPr>
          <p:spPr>
            <a:xfrm>
              <a:off x="1217693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84" name="Rectangle 283"/>
            <p:cNvSpPr/>
            <p:nvPr/>
          </p:nvSpPr>
          <p:spPr>
            <a:xfrm>
              <a:off x="1242968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85" name="Rectangle 284"/>
            <p:cNvSpPr/>
            <p:nvPr/>
          </p:nvSpPr>
          <p:spPr>
            <a:xfrm>
              <a:off x="1268242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86" name="Rectangle 285"/>
            <p:cNvSpPr/>
            <p:nvPr/>
          </p:nvSpPr>
          <p:spPr>
            <a:xfrm>
              <a:off x="12935171"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grpSp>
        <p:nvGrpSpPr>
          <p:cNvPr id="287" name="Group 286"/>
          <p:cNvGrpSpPr/>
          <p:nvPr/>
        </p:nvGrpSpPr>
        <p:grpSpPr>
          <a:xfrm>
            <a:off x="-4270097" y="4660447"/>
            <a:ext cx="4043916" cy="259746"/>
            <a:chOff x="9144000" y="5741004"/>
            <a:chExt cx="4043916" cy="259746"/>
          </a:xfrm>
        </p:grpSpPr>
        <p:sp>
          <p:nvSpPr>
            <p:cNvPr id="288" name="Rectangle 287"/>
            <p:cNvSpPr/>
            <p:nvPr/>
          </p:nvSpPr>
          <p:spPr>
            <a:xfrm>
              <a:off x="914400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89" name="Rectangle 288"/>
            <p:cNvSpPr/>
            <p:nvPr/>
          </p:nvSpPr>
          <p:spPr>
            <a:xfrm>
              <a:off x="9396745"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90" name="Rectangle 289"/>
            <p:cNvSpPr/>
            <p:nvPr/>
          </p:nvSpPr>
          <p:spPr>
            <a:xfrm>
              <a:off x="964949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91" name="Rectangle 290"/>
            <p:cNvSpPr/>
            <p:nvPr/>
          </p:nvSpPr>
          <p:spPr>
            <a:xfrm>
              <a:off x="990223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92" name="Rectangle 291"/>
            <p:cNvSpPr/>
            <p:nvPr/>
          </p:nvSpPr>
          <p:spPr>
            <a:xfrm>
              <a:off x="1015497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93" name="Rectangle 292"/>
            <p:cNvSpPr/>
            <p:nvPr/>
          </p:nvSpPr>
          <p:spPr>
            <a:xfrm>
              <a:off x="1040772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94" name="Rectangle 293"/>
            <p:cNvSpPr/>
            <p:nvPr/>
          </p:nvSpPr>
          <p:spPr>
            <a:xfrm>
              <a:off x="1066046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95" name="Rectangle 294"/>
            <p:cNvSpPr/>
            <p:nvPr/>
          </p:nvSpPr>
          <p:spPr>
            <a:xfrm>
              <a:off x="1091321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96" name="Rectangle 295"/>
            <p:cNvSpPr/>
            <p:nvPr/>
          </p:nvSpPr>
          <p:spPr>
            <a:xfrm>
              <a:off x="1116595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97" name="Rectangle 296"/>
            <p:cNvSpPr/>
            <p:nvPr/>
          </p:nvSpPr>
          <p:spPr>
            <a:xfrm>
              <a:off x="1141870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98" name="Rectangle 297"/>
            <p:cNvSpPr/>
            <p:nvPr/>
          </p:nvSpPr>
          <p:spPr>
            <a:xfrm>
              <a:off x="1167144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299" name="Rectangle 298"/>
            <p:cNvSpPr/>
            <p:nvPr/>
          </p:nvSpPr>
          <p:spPr>
            <a:xfrm>
              <a:off x="1192419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0" name="Rectangle 299"/>
            <p:cNvSpPr/>
            <p:nvPr/>
          </p:nvSpPr>
          <p:spPr>
            <a:xfrm>
              <a:off x="1217693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1" name="Rectangle 300"/>
            <p:cNvSpPr/>
            <p:nvPr/>
          </p:nvSpPr>
          <p:spPr>
            <a:xfrm>
              <a:off x="1242968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2" name="Rectangle 301"/>
            <p:cNvSpPr/>
            <p:nvPr/>
          </p:nvSpPr>
          <p:spPr>
            <a:xfrm>
              <a:off x="1268242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3" name="Rectangle 302"/>
            <p:cNvSpPr/>
            <p:nvPr/>
          </p:nvSpPr>
          <p:spPr>
            <a:xfrm>
              <a:off x="12935171"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grpSp>
        <p:nvGrpSpPr>
          <p:cNvPr id="304" name="Group 303"/>
          <p:cNvGrpSpPr/>
          <p:nvPr/>
        </p:nvGrpSpPr>
        <p:grpSpPr>
          <a:xfrm>
            <a:off x="-4270097" y="3818576"/>
            <a:ext cx="4043916" cy="259746"/>
            <a:chOff x="9144000" y="5741004"/>
            <a:chExt cx="4043916" cy="259746"/>
          </a:xfrm>
        </p:grpSpPr>
        <p:sp>
          <p:nvSpPr>
            <p:cNvPr id="305" name="Rectangle 304"/>
            <p:cNvSpPr/>
            <p:nvPr/>
          </p:nvSpPr>
          <p:spPr>
            <a:xfrm>
              <a:off x="914400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6" name="Rectangle 305"/>
            <p:cNvSpPr/>
            <p:nvPr/>
          </p:nvSpPr>
          <p:spPr>
            <a:xfrm>
              <a:off x="9396745"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7" name="Rectangle 306"/>
            <p:cNvSpPr/>
            <p:nvPr/>
          </p:nvSpPr>
          <p:spPr>
            <a:xfrm>
              <a:off x="964949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8" name="Rectangle 307"/>
            <p:cNvSpPr/>
            <p:nvPr/>
          </p:nvSpPr>
          <p:spPr>
            <a:xfrm>
              <a:off x="990223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09" name="Rectangle 308"/>
            <p:cNvSpPr/>
            <p:nvPr/>
          </p:nvSpPr>
          <p:spPr>
            <a:xfrm>
              <a:off x="1015497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10" name="Rectangle 309"/>
            <p:cNvSpPr/>
            <p:nvPr/>
          </p:nvSpPr>
          <p:spPr>
            <a:xfrm>
              <a:off x="1040772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11" name="Rectangle 310"/>
            <p:cNvSpPr/>
            <p:nvPr/>
          </p:nvSpPr>
          <p:spPr>
            <a:xfrm>
              <a:off x="1066046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12" name="Rectangle 311"/>
            <p:cNvSpPr/>
            <p:nvPr/>
          </p:nvSpPr>
          <p:spPr>
            <a:xfrm>
              <a:off x="1091321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13" name="Rectangle 312"/>
            <p:cNvSpPr/>
            <p:nvPr/>
          </p:nvSpPr>
          <p:spPr>
            <a:xfrm>
              <a:off x="1116595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14" name="Rectangle 313"/>
            <p:cNvSpPr/>
            <p:nvPr/>
          </p:nvSpPr>
          <p:spPr>
            <a:xfrm>
              <a:off x="1141870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15" name="Rectangle 314"/>
            <p:cNvSpPr/>
            <p:nvPr/>
          </p:nvSpPr>
          <p:spPr>
            <a:xfrm>
              <a:off x="1167144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16" name="Rectangle 315"/>
            <p:cNvSpPr/>
            <p:nvPr/>
          </p:nvSpPr>
          <p:spPr>
            <a:xfrm>
              <a:off x="1192419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17" name="Rectangle 316"/>
            <p:cNvSpPr/>
            <p:nvPr/>
          </p:nvSpPr>
          <p:spPr>
            <a:xfrm>
              <a:off x="1217693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18" name="Rectangle 317"/>
            <p:cNvSpPr/>
            <p:nvPr/>
          </p:nvSpPr>
          <p:spPr>
            <a:xfrm>
              <a:off x="1242968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19" name="Rectangle 318"/>
            <p:cNvSpPr/>
            <p:nvPr/>
          </p:nvSpPr>
          <p:spPr>
            <a:xfrm>
              <a:off x="1268242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20" name="Rectangle 319"/>
            <p:cNvSpPr/>
            <p:nvPr/>
          </p:nvSpPr>
          <p:spPr>
            <a:xfrm>
              <a:off x="12935171"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grpSp>
        <p:nvGrpSpPr>
          <p:cNvPr id="321" name="Group 320"/>
          <p:cNvGrpSpPr/>
          <p:nvPr/>
        </p:nvGrpSpPr>
        <p:grpSpPr>
          <a:xfrm>
            <a:off x="-4270097" y="4100849"/>
            <a:ext cx="4043916" cy="259746"/>
            <a:chOff x="9144000" y="5741004"/>
            <a:chExt cx="4043916" cy="259746"/>
          </a:xfrm>
        </p:grpSpPr>
        <p:sp>
          <p:nvSpPr>
            <p:cNvPr id="322" name="Rectangle 321"/>
            <p:cNvSpPr/>
            <p:nvPr/>
          </p:nvSpPr>
          <p:spPr>
            <a:xfrm>
              <a:off x="914400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23" name="Rectangle 322"/>
            <p:cNvSpPr/>
            <p:nvPr/>
          </p:nvSpPr>
          <p:spPr>
            <a:xfrm>
              <a:off x="9396745"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24" name="Rectangle 323"/>
            <p:cNvSpPr/>
            <p:nvPr/>
          </p:nvSpPr>
          <p:spPr>
            <a:xfrm>
              <a:off x="964949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25" name="Rectangle 324"/>
            <p:cNvSpPr/>
            <p:nvPr/>
          </p:nvSpPr>
          <p:spPr>
            <a:xfrm>
              <a:off x="990223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26" name="Rectangle 325"/>
            <p:cNvSpPr/>
            <p:nvPr/>
          </p:nvSpPr>
          <p:spPr>
            <a:xfrm>
              <a:off x="1015497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27" name="Rectangle 326"/>
            <p:cNvSpPr/>
            <p:nvPr/>
          </p:nvSpPr>
          <p:spPr>
            <a:xfrm>
              <a:off x="1040772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28" name="Rectangle 327"/>
            <p:cNvSpPr/>
            <p:nvPr/>
          </p:nvSpPr>
          <p:spPr>
            <a:xfrm>
              <a:off x="1066046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29" name="Rectangle 328"/>
            <p:cNvSpPr/>
            <p:nvPr/>
          </p:nvSpPr>
          <p:spPr>
            <a:xfrm>
              <a:off x="1091321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30" name="Rectangle 329"/>
            <p:cNvSpPr/>
            <p:nvPr/>
          </p:nvSpPr>
          <p:spPr>
            <a:xfrm>
              <a:off x="1116595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31" name="Rectangle 330"/>
            <p:cNvSpPr/>
            <p:nvPr/>
          </p:nvSpPr>
          <p:spPr>
            <a:xfrm>
              <a:off x="1141870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32" name="Rectangle 331"/>
            <p:cNvSpPr/>
            <p:nvPr/>
          </p:nvSpPr>
          <p:spPr>
            <a:xfrm>
              <a:off x="1167144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33" name="Rectangle 332"/>
            <p:cNvSpPr/>
            <p:nvPr/>
          </p:nvSpPr>
          <p:spPr>
            <a:xfrm>
              <a:off x="1192419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34" name="Rectangle 333"/>
            <p:cNvSpPr/>
            <p:nvPr/>
          </p:nvSpPr>
          <p:spPr>
            <a:xfrm>
              <a:off x="1217693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35" name="Rectangle 334"/>
            <p:cNvSpPr/>
            <p:nvPr/>
          </p:nvSpPr>
          <p:spPr>
            <a:xfrm>
              <a:off x="1242968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36" name="Rectangle 335"/>
            <p:cNvSpPr/>
            <p:nvPr/>
          </p:nvSpPr>
          <p:spPr>
            <a:xfrm>
              <a:off x="1268242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37" name="Rectangle 336"/>
            <p:cNvSpPr/>
            <p:nvPr/>
          </p:nvSpPr>
          <p:spPr>
            <a:xfrm>
              <a:off x="12935171"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grpSp>
        <p:nvGrpSpPr>
          <p:cNvPr id="338" name="Group 337"/>
          <p:cNvGrpSpPr/>
          <p:nvPr/>
        </p:nvGrpSpPr>
        <p:grpSpPr>
          <a:xfrm>
            <a:off x="-4276138" y="3254030"/>
            <a:ext cx="4043916" cy="259746"/>
            <a:chOff x="9144000" y="5741004"/>
            <a:chExt cx="4043916" cy="259746"/>
          </a:xfrm>
        </p:grpSpPr>
        <p:sp>
          <p:nvSpPr>
            <p:cNvPr id="339" name="Rectangle 338"/>
            <p:cNvSpPr/>
            <p:nvPr/>
          </p:nvSpPr>
          <p:spPr>
            <a:xfrm>
              <a:off x="914400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40" name="Rectangle 339"/>
            <p:cNvSpPr/>
            <p:nvPr/>
          </p:nvSpPr>
          <p:spPr>
            <a:xfrm>
              <a:off x="9396745"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41" name="Rectangle 340"/>
            <p:cNvSpPr/>
            <p:nvPr/>
          </p:nvSpPr>
          <p:spPr>
            <a:xfrm>
              <a:off x="964949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42" name="Rectangle 341"/>
            <p:cNvSpPr/>
            <p:nvPr/>
          </p:nvSpPr>
          <p:spPr>
            <a:xfrm>
              <a:off x="990223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43" name="Rectangle 342"/>
            <p:cNvSpPr/>
            <p:nvPr/>
          </p:nvSpPr>
          <p:spPr>
            <a:xfrm>
              <a:off x="1015497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44" name="Rectangle 343"/>
            <p:cNvSpPr/>
            <p:nvPr/>
          </p:nvSpPr>
          <p:spPr>
            <a:xfrm>
              <a:off x="1040772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45" name="Rectangle 344"/>
            <p:cNvSpPr/>
            <p:nvPr/>
          </p:nvSpPr>
          <p:spPr>
            <a:xfrm>
              <a:off x="1066046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46" name="Rectangle 345"/>
            <p:cNvSpPr/>
            <p:nvPr/>
          </p:nvSpPr>
          <p:spPr>
            <a:xfrm>
              <a:off x="1091321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47" name="Rectangle 346"/>
            <p:cNvSpPr/>
            <p:nvPr/>
          </p:nvSpPr>
          <p:spPr>
            <a:xfrm>
              <a:off x="1116595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48" name="Rectangle 347"/>
            <p:cNvSpPr/>
            <p:nvPr/>
          </p:nvSpPr>
          <p:spPr>
            <a:xfrm>
              <a:off x="1141870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49" name="Rectangle 348"/>
            <p:cNvSpPr/>
            <p:nvPr/>
          </p:nvSpPr>
          <p:spPr>
            <a:xfrm>
              <a:off x="1167144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50" name="Rectangle 349"/>
            <p:cNvSpPr/>
            <p:nvPr/>
          </p:nvSpPr>
          <p:spPr>
            <a:xfrm>
              <a:off x="1192419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51" name="Rectangle 350"/>
            <p:cNvSpPr/>
            <p:nvPr/>
          </p:nvSpPr>
          <p:spPr>
            <a:xfrm>
              <a:off x="1217693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52" name="Rectangle 351"/>
            <p:cNvSpPr/>
            <p:nvPr/>
          </p:nvSpPr>
          <p:spPr>
            <a:xfrm>
              <a:off x="1242968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53" name="Rectangle 352"/>
            <p:cNvSpPr/>
            <p:nvPr/>
          </p:nvSpPr>
          <p:spPr>
            <a:xfrm>
              <a:off x="1268242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54" name="Rectangle 353"/>
            <p:cNvSpPr/>
            <p:nvPr/>
          </p:nvSpPr>
          <p:spPr>
            <a:xfrm>
              <a:off x="12935171"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grpSp>
        <p:nvGrpSpPr>
          <p:cNvPr id="355" name="Group 354"/>
          <p:cNvGrpSpPr/>
          <p:nvPr/>
        </p:nvGrpSpPr>
        <p:grpSpPr>
          <a:xfrm>
            <a:off x="-4276138" y="3536303"/>
            <a:ext cx="4043916" cy="259746"/>
            <a:chOff x="9144000" y="5741004"/>
            <a:chExt cx="4043916" cy="259746"/>
          </a:xfrm>
        </p:grpSpPr>
        <p:sp>
          <p:nvSpPr>
            <p:cNvPr id="356" name="Rectangle 355"/>
            <p:cNvSpPr/>
            <p:nvPr/>
          </p:nvSpPr>
          <p:spPr>
            <a:xfrm>
              <a:off x="914400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57" name="Rectangle 356"/>
            <p:cNvSpPr/>
            <p:nvPr/>
          </p:nvSpPr>
          <p:spPr>
            <a:xfrm>
              <a:off x="9396745"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58" name="Rectangle 357"/>
            <p:cNvSpPr/>
            <p:nvPr/>
          </p:nvSpPr>
          <p:spPr>
            <a:xfrm>
              <a:off x="964949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59" name="Rectangle 358"/>
            <p:cNvSpPr/>
            <p:nvPr/>
          </p:nvSpPr>
          <p:spPr>
            <a:xfrm>
              <a:off x="990223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60" name="Rectangle 359"/>
            <p:cNvSpPr/>
            <p:nvPr/>
          </p:nvSpPr>
          <p:spPr>
            <a:xfrm>
              <a:off x="1015497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61" name="Rectangle 360"/>
            <p:cNvSpPr/>
            <p:nvPr/>
          </p:nvSpPr>
          <p:spPr>
            <a:xfrm>
              <a:off x="1040772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62" name="Rectangle 361"/>
            <p:cNvSpPr/>
            <p:nvPr/>
          </p:nvSpPr>
          <p:spPr>
            <a:xfrm>
              <a:off x="1066046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63" name="Rectangle 362"/>
            <p:cNvSpPr/>
            <p:nvPr/>
          </p:nvSpPr>
          <p:spPr>
            <a:xfrm>
              <a:off x="1091321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64" name="Rectangle 363"/>
            <p:cNvSpPr/>
            <p:nvPr/>
          </p:nvSpPr>
          <p:spPr>
            <a:xfrm>
              <a:off x="1116595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65" name="Rectangle 364"/>
            <p:cNvSpPr/>
            <p:nvPr/>
          </p:nvSpPr>
          <p:spPr>
            <a:xfrm>
              <a:off x="1141870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66" name="Rectangle 365"/>
            <p:cNvSpPr/>
            <p:nvPr/>
          </p:nvSpPr>
          <p:spPr>
            <a:xfrm>
              <a:off x="1167144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67" name="Rectangle 366"/>
            <p:cNvSpPr/>
            <p:nvPr/>
          </p:nvSpPr>
          <p:spPr>
            <a:xfrm>
              <a:off x="1192419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68" name="Rectangle 367"/>
            <p:cNvSpPr/>
            <p:nvPr/>
          </p:nvSpPr>
          <p:spPr>
            <a:xfrm>
              <a:off x="1217693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69" name="Rectangle 368"/>
            <p:cNvSpPr/>
            <p:nvPr/>
          </p:nvSpPr>
          <p:spPr>
            <a:xfrm>
              <a:off x="1242968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0" name="Rectangle 369"/>
            <p:cNvSpPr/>
            <p:nvPr/>
          </p:nvSpPr>
          <p:spPr>
            <a:xfrm>
              <a:off x="1268242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1" name="Rectangle 370"/>
            <p:cNvSpPr/>
            <p:nvPr/>
          </p:nvSpPr>
          <p:spPr>
            <a:xfrm>
              <a:off x="12935171"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grpSp>
        <p:nvGrpSpPr>
          <p:cNvPr id="372" name="Group 371"/>
          <p:cNvGrpSpPr/>
          <p:nvPr/>
        </p:nvGrpSpPr>
        <p:grpSpPr>
          <a:xfrm>
            <a:off x="-4276138" y="2694432"/>
            <a:ext cx="4043916" cy="259746"/>
            <a:chOff x="9144000" y="5741004"/>
            <a:chExt cx="4043916" cy="259746"/>
          </a:xfrm>
        </p:grpSpPr>
        <p:sp>
          <p:nvSpPr>
            <p:cNvPr id="373" name="Rectangle 372"/>
            <p:cNvSpPr/>
            <p:nvPr/>
          </p:nvSpPr>
          <p:spPr>
            <a:xfrm>
              <a:off x="914400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4" name="Rectangle 373"/>
            <p:cNvSpPr/>
            <p:nvPr/>
          </p:nvSpPr>
          <p:spPr>
            <a:xfrm>
              <a:off x="9396745"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5" name="Rectangle 374"/>
            <p:cNvSpPr/>
            <p:nvPr/>
          </p:nvSpPr>
          <p:spPr>
            <a:xfrm>
              <a:off x="964949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6" name="Rectangle 375"/>
            <p:cNvSpPr/>
            <p:nvPr/>
          </p:nvSpPr>
          <p:spPr>
            <a:xfrm>
              <a:off x="990223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7" name="Rectangle 376"/>
            <p:cNvSpPr/>
            <p:nvPr/>
          </p:nvSpPr>
          <p:spPr>
            <a:xfrm>
              <a:off x="1015497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8" name="Rectangle 377"/>
            <p:cNvSpPr/>
            <p:nvPr/>
          </p:nvSpPr>
          <p:spPr>
            <a:xfrm>
              <a:off x="1040772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9" name="Rectangle 378"/>
            <p:cNvSpPr/>
            <p:nvPr/>
          </p:nvSpPr>
          <p:spPr>
            <a:xfrm>
              <a:off x="1066046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80" name="Rectangle 379"/>
            <p:cNvSpPr/>
            <p:nvPr/>
          </p:nvSpPr>
          <p:spPr>
            <a:xfrm>
              <a:off x="1091321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81" name="Rectangle 380"/>
            <p:cNvSpPr/>
            <p:nvPr/>
          </p:nvSpPr>
          <p:spPr>
            <a:xfrm>
              <a:off x="1116595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82" name="Rectangle 381"/>
            <p:cNvSpPr/>
            <p:nvPr/>
          </p:nvSpPr>
          <p:spPr>
            <a:xfrm>
              <a:off x="1141870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83" name="Rectangle 382"/>
            <p:cNvSpPr/>
            <p:nvPr/>
          </p:nvSpPr>
          <p:spPr>
            <a:xfrm>
              <a:off x="1167144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84" name="Rectangle 383"/>
            <p:cNvSpPr/>
            <p:nvPr/>
          </p:nvSpPr>
          <p:spPr>
            <a:xfrm>
              <a:off x="1192419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85" name="Rectangle 384"/>
            <p:cNvSpPr/>
            <p:nvPr/>
          </p:nvSpPr>
          <p:spPr>
            <a:xfrm>
              <a:off x="1217693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86" name="Rectangle 385"/>
            <p:cNvSpPr/>
            <p:nvPr/>
          </p:nvSpPr>
          <p:spPr>
            <a:xfrm>
              <a:off x="1242968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87" name="Rectangle 386"/>
            <p:cNvSpPr/>
            <p:nvPr/>
          </p:nvSpPr>
          <p:spPr>
            <a:xfrm>
              <a:off x="1268242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88" name="Rectangle 387"/>
            <p:cNvSpPr/>
            <p:nvPr/>
          </p:nvSpPr>
          <p:spPr>
            <a:xfrm>
              <a:off x="12935171"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grpSp>
        <p:nvGrpSpPr>
          <p:cNvPr id="389" name="Group 388"/>
          <p:cNvGrpSpPr/>
          <p:nvPr/>
        </p:nvGrpSpPr>
        <p:grpSpPr>
          <a:xfrm>
            <a:off x="-4276138" y="2976705"/>
            <a:ext cx="4043916" cy="259746"/>
            <a:chOff x="9144000" y="5741004"/>
            <a:chExt cx="4043916" cy="259746"/>
          </a:xfrm>
        </p:grpSpPr>
        <p:sp>
          <p:nvSpPr>
            <p:cNvPr id="390" name="Rectangle 389"/>
            <p:cNvSpPr/>
            <p:nvPr/>
          </p:nvSpPr>
          <p:spPr>
            <a:xfrm>
              <a:off x="914400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91" name="Rectangle 390"/>
            <p:cNvSpPr/>
            <p:nvPr/>
          </p:nvSpPr>
          <p:spPr>
            <a:xfrm>
              <a:off x="9396745"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92" name="Rectangle 391"/>
            <p:cNvSpPr/>
            <p:nvPr/>
          </p:nvSpPr>
          <p:spPr>
            <a:xfrm>
              <a:off x="964949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93" name="Rectangle 392"/>
            <p:cNvSpPr/>
            <p:nvPr/>
          </p:nvSpPr>
          <p:spPr>
            <a:xfrm>
              <a:off x="990223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94" name="Rectangle 393"/>
            <p:cNvSpPr/>
            <p:nvPr/>
          </p:nvSpPr>
          <p:spPr>
            <a:xfrm>
              <a:off x="1015497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95" name="Rectangle 394"/>
            <p:cNvSpPr/>
            <p:nvPr/>
          </p:nvSpPr>
          <p:spPr>
            <a:xfrm>
              <a:off x="1040772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96" name="Rectangle 395"/>
            <p:cNvSpPr/>
            <p:nvPr/>
          </p:nvSpPr>
          <p:spPr>
            <a:xfrm>
              <a:off x="1066046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97" name="Rectangle 396"/>
            <p:cNvSpPr/>
            <p:nvPr/>
          </p:nvSpPr>
          <p:spPr>
            <a:xfrm>
              <a:off x="1091321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98" name="Rectangle 397"/>
            <p:cNvSpPr/>
            <p:nvPr/>
          </p:nvSpPr>
          <p:spPr>
            <a:xfrm>
              <a:off x="1116595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99" name="Rectangle 398"/>
            <p:cNvSpPr/>
            <p:nvPr/>
          </p:nvSpPr>
          <p:spPr>
            <a:xfrm>
              <a:off x="1141870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00" name="Rectangle 399"/>
            <p:cNvSpPr/>
            <p:nvPr/>
          </p:nvSpPr>
          <p:spPr>
            <a:xfrm>
              <a:off x="1167144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01" name="Rectangle 400"/>
            <p:cNvSpPr/>
            <p:nvPr/>
          </p:nvSpPr>
          <p:spPr>
            <a:xfrm>
              <a:off x="1192419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02" name="Rectangle 401"/>
            <p:cNvSpPr/>
            <p:nvPr/>
          </p:nvSpPr>
          <p:spPr>
            <a:xfrm>
              <a:off x="1217693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03" name="Rectangle 402"/>
            <p:cNvSpPr/>
            <p:nvPr/>
          </p:nvSpPr>
          <p:spPr>
            <a:xfrm>
              <a:off x="1242968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04" name="Rectangle 403"/>
            <p:cNvSpPr/>
            <p:nvPr/>
          </p:nvSpPr>
          <p:spPr>
            <a:xfrm>
              <a:off x="1268242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05" name="Rectangle 404"/>
            <p:cNvSpPr/>
            <p:nvPr/>
          </p:nvSpPr>
          <p:spPr>
            <a:xfrm>
              <a:off x="12935171"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grpSp>
        <p:nvGrpSpPr>
          <p:cNvPr id="406" name="Group 405"/>
          <p:cNvGrpSpPr/>
          <p:nvPr/>
        </p:nvGrpSpPr>
        <p:grpSpPr>
          <a:xfrm>
            <a:off x="-4276138" y="2134834"/>
            <a:ext cx="4043916" cy="259746"/>
            <a:chOff x="9144000" y="5741004"/>
            <a:chExt cx="4043916" cy="259746"/>
          </a:xfrm>
        </p:grpSpPr>
        <p:sp>
          <p:nvSpPr>
            <p:cNvPr id="407" name="Rectangle 406"/>
            <p:cNvSpPr/>
            <p:nvPr/>
          </p:nvSpPr>
          <p:spPr>
            <a:xfrm>
              <a:off x="914400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08" name="Rectangle 407"/>
            <p:cNvSpPr/>
            <p:nvPr/>
          </p:nvSpPr>
          <p:spPr>
            <a:xfrm>
              <a:off x="9396745"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09" name="Rectangle 408"/>
            <p:cNvSpPr/>
            <p:nvPr/>
          </p:nvSpPr>
          <p:spPr>
            <a:xfrm>
              <a:off x="964949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10" name="Rectangle 409"/>
            <p:cNvSpPr/>
            <p:nvPr/>
          </p:nvSpPr>
          <p:spPr>
            <a:xfrm>
              <a:off x="990223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11" name="Rectangle 410"/>
            <p:cNvSpPr/>
            <p:nvPr/>
          </p:nvSpPr>
          <p:spPr>
            <a:xfrm>
              <a:off x="1015497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12" name="Rectangle 411"/>
            <p:cNvSpPr/>
            <p:nvPr/>
          </p:nvSpPr>
          <p:spPr>
            <a:xfrm>
              <a:off x="1040772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13" name="Rectangle 412"/>
            <p:cNvSpPr/>
            <p:nvPr/>
          </p:nvSpPr>
          <p:spPr>
            <a:xfrm>
              <a:off x="1066046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14" name="Rectangle 413"/>
            <p:cNvSpPr/>
            <p:nvPr/>
          </p:nvSpPr>
          <p:spPr>
            <a:xfrm>
              <a:off x="1091321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15" name="Rectangle 414"/>
            <p:cNvSpPr/>
            <p:nvPr/>
          </p:nvSpPr>
          <p:spPr>
            <a:xfrm>
              <a:off x="1116595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16" name="Rectangle 415"/>
            <p:cNvSpPr/>
            <p:nvPr/>
          </p:nvSpPr>
          <p:spPr>
            <a:xfrm>
              <a:off x="1141870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17" name="Rectangle 416"/>
            <p:cNvSpPr/>
            <p:nvPr/>
          </p:nvSpPr>
          <p:spPr>
            <a:xfrm>
              <a:off x="1167144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18" name="Rectangle 417"/>
            <p:cNvSpPr/>
            <p:nvPr/>
          </p:nvSpPr>
          <p:spPr>
            <a:xfrm>
              <a:off x="1192419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19" name="Rectangle 418"/>
            <p:cNvSpPr/>
            <p:nvPr/>
          </p:nvSpPr>
          <p:spPr>
            <a:xfrm>
              <a:off x="1217693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0" name="Rectangle 419"/>
            <p:cNvSpPr/>
            <p:nvPr/>
          </p:nvSpPr>
          <p:spPr>
            <a:xfrm>
              <a:off x="1242968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1" name="Rectangle 420"/>
            <p:cNvSpPr/>
            <p:nvPr/>
          </p:nvSpPr>
          <p:spPr>
            <a:xfrm>
              <a:off x="1268242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2" name="Rectangle 421"/>
            <p:cNvSpPr/>
            <p:nvPr/>
          </p:nvSpPr>
          <p:spPr>
            <a:xfrm>
              <a:off x="12935171"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grpSp>
        <p:nvGrpSpPr>
          <p:cNvPr id="423" name="Group 422"/>
          <p:cNvGrpSpPr/>
          <p:nvPr/>
        </p:nvGrpSpPr>
        <p:grpSpPr>
          <a:xfrm>
            <a:off x="-4276138" y="2417107"/>
            <a:ext cx="4043916" cy="259746"/>
            <a:chOff x="9144000" y="5741004"/>
            <a:chExt cx="4043916" cy="259746"/>
          </a:xfrm>
        </p:grpSpPr>
        <p:sp>
          <p:nvSpPr>
            <p:cNvPr id="424" name="Rectangle 423"/>
            <p:cNvSpPr/>
            <p:nvPr/>
          </p:nvSpPr>
          <p:spPr>
            <a:xfrm>
              <a:off x="914400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5" name="Rectangle 424"/>
            <p:cNvSpPr/>
            <p:nvPr/>
          </p:nvSpPr>
          <p:spPr>
            <a:xfrm>
              <a:off x="9396745"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6" name="Rectangle 425"/>
            <p:cNvSpPr/>
            <p:nvPr/>
          </p:nvSpPr>
          <p:spPr>
            <a:xfrm>
              <a:off x="964949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7" name="Rectangle 426"/>
            <p:cNvSpPr/>
            <p:nvPr/>
          </p:nvSpPr>
          <p:spPr>
            <a:xfrm>
              <a:off x="990223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8" name="Rectangle 427"/>
            <p:cNvSpPr/>
            <p:nvPr/>
          </p:nvSpPr>
          <p:spPr>
            <a:xfrm>
              <a:off x="1015497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9" name="Rectangle 428"/>
            <p:cNvSpPr/>
            <p:nvPr/>
          </p:nvSpPr>
          <p:spPr>
            <a:xfrm>
              <a:off x="1040772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30" name="Rectangle 429"/>
            <p:cNvSpPr/>
            <p:nvPr/>
          </p:nvSpPr>
          <p:spPr>
            <a:xfrm>
              <a:off x="1066046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31" name="Rectangle 430"/>
            <p:cNvSpPr/>
            <p:nvPr/>
          </p:nvSpPr>
          <p:spPr>
            <a:xfrm>
              <a:off x="1091321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32" name="Rectangle 431"/>
            <p:cNvSpPr/>
            <p:nvPr/>
          </p:nvSpPr>
          <p:spPr>
            <a:xfrm>
              <a:off x="1116595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33" name="Rectangle 432"/>
            <p:cNvSpPr/>
            <p:nvPr/>
          </p:nvSpPr>
          <p:spPr>
            <a:xfrm>
              <a:off x="1141870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34" name="Rectangle 433"/>
            <p:cNvSpPr/>
            <p:nvPr/>
          </p:nvSpPr>
          <p:spPr>
            <a:xfrm>
              <a:off x="1167144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35" name="Rectangle 434"/>
            <p:cNvSpPr/>
            <p:nvPr/>
          </p:nvSpPr>
          <p:spPr>
            <a:xfrm>
              <a:off x="1192419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36" name="Rectangle 435"/>
            <p:cNvSpPr/>
            <p:nvPr/>
          </p:nvSpPr>
          <p:spPr>
            <a:xfrm>
              <a:off x="1217693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37" name="Rectangle 436"/>
            <p:cNvSpPr/>
            <p:nvPr/>
          </p:nvSpPr>
          <p:spPr>
            <a:xfrm>
              <a:off x="1242968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38" name="Rectangle 437"/>
            <p:cNvSpPr/>
            <p:nvPr/>
          </p:nvSpPr>
          <p:spPr>
            <a:xfrm>
              <a:off x="1268242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39" name="Rectangle 438"/>
            <p:cNvSpPr/>
            <p:nvPr/>
          </p:nvSpPr>
          <p:spPr>
            <a:xfrm>
              <a:off x="12935171"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grpSp>
        <p:nvGrpSpPr>
          <p:cNvPr id="440" name="Group 439"/>
          <p:cNvGrpSpPr/>
          <p:nvPr/>
        </p:nvGrpSpPr>
        <p:grpSpPr>
          <a:xfrm>
            <a:off x="-4276138" y="1575236"/>
            <a:ext cx="4043916" cy="259746"/>
            <a:chOff x="9144000" y="5741004"/>
            <a:chExt cx="4043916" cy="259746"/>
          </a:xfrm>
        </p:grpSpPr>
        <p:sp>
          <p:nvSpPr>
            <p:cNvPr id="441" name="Rectangle 440"/>
            <p:cNvSpPr/>
            <p:nvPr/>
          </p:nvSpPr>
          <p:spPr>
            <a:xfrm>
              <a:off x="914400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42" name="Rectangle 441"/>
            <p:cNvSpPr/>
            <p:nvPr/>
          </p:nvSpPr>
          <p:spPr>
            <a:xfrm>
              <a:off x="9396745"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43" name="Rectangle 442"/>
            <p:cNvSpPr/>
            <p:nvPr/>
          </p:nvSpPr>
          <p:spPr>
            <a:xfrm>
              <a:off x="964949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44" name="Rectangle 443"/>
            <p:cNvSpPr/>
            <p:nvPr/>
          </p:nvSpPr>
          <p:spPr>
            <a:xfrm>
              <a:off x="990223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45" name="Rectangle 444"/>
            <p:cNvSpPr/>
            <p:nvPr/>
          </p:nvSpPr>
          <p:spPr>
            <a:xfrm>
              <a:off x="1015497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46" name="Rectangle 445"/>
            <p:cNvSpPr/>
            <p:nvPr/>
          </p:nvSpPr>
          <p:spPr>
            <a:xfrm>
              <a:off x="1040772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47" name="Rectangle 446"/>
            <p:cNvSpPr/>
            <p:nvPr/>
          </p:nvSpPr>
          <p:spPr>
            <a:xfrm>
              <a:off x="1066046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48" name="Rectangle 447"/>
            <p:cNvSpPr/>
            <p:nvPr/>
          </p:nvSpPr>
          <p:spPr>
            <a:xfrm>
              <a:off x="1091321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49" name="Rectangle 448"/>
            <p:cNvSpPr/>
            <p:nvPr/>
          </p:nvSpPr>
          <p:spPr>
            <a:xfrm>
              <a:off x="1116595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50" name="Rectangle 449"/>
            <p:cNvSpPr/>
            <p:nvPr/>
          </p:nvSpPr>
          <p:spPr>
            <a:xfrm>
              <a:off x="1141870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51" name="Rectangle 450"/>
            <p:cNvSpPr/>
            <p:nvPr/>
          </p:nvSpPr>
          <p:spPr>
            <a:xfrm>
              <a:off x="1167144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52" name="Rectangle 451"/>
            <p:cNvSpPr/>
            <p:nvPr/>
          </p:nvSpPr>
          <p:spPr>
            <a:xfrm>
              <a:off x="1192419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53" name="Rectangle 452"/>
            <p:cNvSpPr/>
            <p:nvPr/>
          </p:nvSpPr>
          <p:spPr>
            <a:xfrm>
              <a:off x="1217693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54" name="Rectangle 453"/>
            <p:cNvSpPr/>
            <p:nvPr/>
          </p:nvSpPr>
          <p:spPr>
            <a:xfrm>
              <a:off x="1242968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55" name="Rectangle 454"/>
            <p:cNvSpPr/>
            <p:nvPr/>
          </p:nvSpPr>
          <p:spPr>
            <a:xfrm>
              <a:off x="1268242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56" name="Rectangle 455"/>
            <p:cNvSpPr/>
            <p:nvPr/>
          </p:nvSpPr>
          <p:spPr>
            <a:xfrm>
              <a:off x="12935171"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grpSp>
        <p:nvGrpSpPr>
          <p:cNvPr id="457" name="Group 456"/>
          <p:cNvGrpSpPr/>
          <p:nvPr/>
        </p:nvGrpSpPr>
        <p:grpSpPr>
          <a:xfrm>
            <a:off x="-4276138" y="1857509"/>
            <a:ext cx="4043916" cy="259746"/>
            <a:chOff x="9144000" y="5741004"/>
            <a:chExt cx="4043916" cy="259746"/>
          </a:xfrm>
        </p:grpSpPr>
        <p:sp>
          <p:nvSpPr>
            <p:cNvPr id="458" name="Rectangle 457"/>
            <p:cNvSpPr/>
            <p:nvPr/>
          </p:nvSpPr>
          <p:spPr>
            <a:xfrm>
              <a:off x="914400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59" name="Rectangle 458"/>
            <p:cNvSpPr/>
            <p:nvPr/>
          </p:nvSpPr>
          <p:spPr>
            <a:xfrm>
              <a:off x="9396745"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60" name="Rectangle 459"/>
            <p:cNvSpPr/>
            <p:nvPr/>
          </p:nvSpPr>
          <p:spPr>
            <a:xfrm>
              <a:off x="9649490"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61" name="Rectangle 460"/>
            <p:cNvSpPr/>
            <p:nvPr/>
          </p:nvSpPr>
          <p:spPr>
            <a:xfrm>
              <a:off x="990223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62" name="Rectangle 461"/>
            <p:cNvSpPr/>
            <p:nvPr/>
          </p:nvSpPr>
          <p:spPr>
            <a:xfrm>
              <a:off x="1015497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63" name="Rectangle 462"/>
            <p:cNvSpPr/>
            <p:nvPr/>
          </p:nvSpPr>
          <p:spPr>
            <a:xfrm>
              <a:off x="10407724"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64" name="Rectangle 463"/>
            <p:cNvSpPr/>
            <p:nvPr/>
          </p:nvSpPr>
          <p:spPr>
            <a:xfrm>
              <a:off x="10660469"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65" name="Rectangle 464"/>
            <p:cNvSpPr/>
            <p:nvPr/>
          </p:nvSpPr>
          <p:spPr>
            <a:xfrm>
              <a:off x="1091321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66" name="Rectangle 465"/>
            <p:cNvSpPr/>
            <p:nvPr/>
          </p:nvSpPr>
          <p:spPr>
            <a:xfrm>
              <a:off x="1116595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67" name="Rectangle 466"/>
            <p:cNvSpPr/>
            <p:nvPr/>
          </p:nvSpPr>
          <p:spPr>
            <a:xfrm>
              <a:off x="11418703"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68" name="Rectangle 467"/>
            <p:cNvSpPr/>
            <p:nvPr/>
          </p:nvSpPr>
          <p:spPr>
            <a:xfrm>
              <a:off x="11671448"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69" name="Rectangle 468"/>
            <p:cNvSpPr/>
            <p:nvPr/>
          </p:nvSpPr>
          <p:spPr>
            <a:xfrm>
              <a:off x="1192419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70" name="Rectangle 469"/>
            <p:cNvSpPr/>
            <p:nvPr/>
          </p:nvSpPr>
          <p:spPr>
            <a:xfrm>
              <a:off x="1217693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71" name="Rectangle 470"/>
            <p:cNvSpPr/>
            <p:nvPr/>
          </p:nvSpPr>
          <p:spPr>
            <a:xfrm>
              <a:off x="12429682"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72" name="Rectangle 471"/>
            <p:cNvSpPr/>
            <p:nvPr/>
          </p:nvSpPr>
          <p:spPr>
            <a:xfrm>
              <a:off x="12682427"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73" name="Rectangle 472"/>
            <p:cNvSpPr/>
            <p:nvPr/>
          </p:nvSpPr>
          <p:spPr>
            <a:xfrm>
              <a:off x="12935171" y="5741004"/>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spTree>
    <p:extLst>
      <p:ext uri="{BB962C8B-B14F-4D97-AF65-F5344CB8AC3E}">
        <p14:creationId xmlns:p14="http://schemas.microsoft.com/office/powerpoint/2010/main" val="255795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4.81481E-6 L 1.44566 -0.00115 " pathEditMode="relative" rAng="0" ptsTypes="AA">
                                      <p:cBhvr>
                                        <p:cTn id="6" dur="1000" fill="hold"/>
                                        <p:tgtEl>
                                          <p:spTgt spid="219"/>
                                        </p:tgtEl>
                                        <p:attrNameLst>
                                          <p:attrName>ppt_x</p:attrName>
                                          <p:attrName>ppt_y</p:attrName>
                                        </p:attrNameLst>
                                      </p:cBhvr>
                                      <p:rCtr x="72274" y="-69"/>
                                    </p:animMotion>
                                  </p:childTnLst>
                                </p:cTn>
                              </p:par>
                            </p:childTnLst>
                          </p:cTn>
                        </p:par>
                        <p:par>
                          <p:cTn id="7" fill="hold">
                            <p:stCondLst>
                              <p:cond delay="1000"/>
                            </p:stCondLst>
                            <p:childTnLst>
                              <p:par>
                                <p:cTn id="8" presetID="42" presetClass="path" presetSubtype="0" accel="50000" decel="50000" fill="hold" nodeType="afterEffect">
                                  <p:stCondLst>
                                    <p:cond delay="0"/>
                                  </p:stCondLst>
                                  <p:childTnLst>
                                    <p:animMotion origin="layout" path="M -3.05556E-6 -1.11111E-6 L 1.44566 -0.00116 " pathEditMode="relative" rAng="0" ptsTypes="AA">
                                      <p:cBhvr>
                                        <p:cTn id="9" dur="1000" fill="hold"/>
                                        <p:tgtEl>
                                          <p:spTgt spid="201"/>
                                        </p:tgtEl>
                                        <p:attrNameLst>
                                          <p:attrName>ppt_x</p:attrName>
                                          <p:attrName>ppt_y</p:attrName>
                                        </p:attrNameLst>
                                      </p:cBhvr>
                                      <p:rCtr x="72274" y="-69"/>
                                    </p:animMotion>
                                  </p:childTnLst>
                                </p:cTn>
                              </p:par>
                            </p:childTnLst>
                          </p:cTn>
                        </p:par>
                        <p:par>
                          <p:cTn id="10" fill="hold">
                            <p:stCondLst>
                              <p:cond delay="2000"/>
                            </p:stCondLst>
                            <p:childTnLst>
                              <p:par>
                                <p:cTn id="11" presetID="42" presetClass="path" presetSubtype="0" accel="50000" decel="50000" fill="hold" nodeType="afterEffect">
                                  <p:stCondLst>
                                    <p:cond delay="0"/>
                                  </p:stCondLst>
                                  <p:childTnLst>
                                    <p:animMotion origin="layout" path="M -3.05556E-6 -3.33333E-6 L 1.44566 -0.00115 " pathEditMode="relative" rAng="0" ptsTypes="AA">
                                      <p:cBhvr>
                                        <p:cTn id="12" dur="1000" fill="hold"/>
                                        <p:tgtEl>
                                          <p:spTgt spid="253"/>
                                        </p:tgtEl>
                                        <p:attrNameLst>
                                          <p:attrName>ppt_x</p:attrName>
                                          <p:attrName>ppt_y</p:attrName>
                                        </p:attrNameLst>
                                      </p:cBhvr>
                                      <p:rCtr x="72274" y="-69"/>
                                    </p:animMotion>
                                  </p:childTnLst>
                                </p:cTn>
                              </p:par>
                            </p:childTnLst>
                          </p:cTn>
                        </p:par>
                        <p:par>
                          <p:cTn id="13" fill="hold">
                            <p:stCondLst>
                              <p:cond delay="3000"/>
                            </p:stCondLst>
                            <p:childTnLst>
                              <p:par>
                                <p:cTn id="14" presetID="42" presetClass="path" presetSubtype="0" accel="50000" decel="50000" fill="hold" nodeType="afterEffect">
                                  <p:stCondLst>
                                    <p:cond delay="0"/>
                                  </p:stCondLst>
                                  <p:childTnLst>
                                    <p:animMotion origin="layout" path="M -3.05556E-6 3.7037E-7 L 1.44566 -0.00116 " pathEditMode="relative" rAng="0" ptsTypes="AA">
                                      <p:cBhvr>
                                        <p:cTn id="15" dur="1000" fill="hold"/>
                                        <p:tgtEl>
                                          <p:spTgt spid="236"/>
                                        </p:tgtEl>
                                        <p:attrNameLst>
                                          <p:attrName>ppt_x</p:attrName>
                                          <p:attrName>ppt_y</p:attrName>
                                        </p:attrNameLst>
                                      </p:cBhvr>
                                      <p:rCtr x="72274" y="-69"/>
                                    </p:animMotion>
                                  </p:childTnLst>
                                </p:cTn>
                              </p:par>
                            </p:childTnLst>
                          </p:cTn>
                        </p:par>
                        <p:par>
                          <p:cTn id="16" fill="hold">
                            <p:stCondLst>
                              <p:cond delay="4000"/>
                            </p:stCondLst>
                            <p:childTnLst>
                              <p:par>
                                <p:cTn id="17" presetID="42" presetClass="path" presetSubtype="0" accel="50000" decel="50000" fill="hold" nodeType="afterEffect">
                                  <p:stCondLst>
                                    <p:cond delay="0"/>
                                  </p:stCondLst>
                                  <p:childTnLst>
                                    <p:animMotion origin="layout" path="M -3.88889E-6 3.7037E-7 L 1.44566 -0.00116 " pathEditMode="relative" rAng="0" ptsTypes="AA">
                                      <p:cBhvr>
                                        <p:cTn id="18" dur="1000" fill="hold"/>
                                        <p:tgtEl>
                                          <p:spTgt spid="287"/>
                                        </p:tgtEl>
                                        <p:attrNameLst>
                                          <p:attrName>ppt_x</p:attrName>
                                          <p:attrName>ppt_y</p:attrName>
                                        </p:attrNameLst>
                                      </p:cBhvr>
                                      <p:rCtr x="72274" y="-69"/>
                                    </p:animMotion>
                                  </p:childTnLst>
                                </p:cTn>
                              </p:par>
                            </p:childTnLst>
                          </p:cTn>
                        </p:par>
                        <p:par>
                          <p:cTn id="19" fill="hold">
                            <p:stCondLst>
                              <p:cond delay="5000"/>
                            </p:stCondLst>
                            <p:childTnLst>
                              <p:par>
                                <p:cTn id="20" presetID="42" presetClass="path" presetSubtype="0" accel="50000" decel="50000" fill="hold" nodeType="afterEffect">
                                  <p:stCondLst>
                                    <p:cond delay="0"/>
                                  </p:stCondLst>
                                  <p:childTnLst>
                                    <p:animMotion origin="layout" path="M -3.88889E-6 2.59259E-6 L 1.44566 -0.00116 " pathEditMode="relative" rAng="0" ptsTypes="AA">
                                      <p:cBhvr>
                                        <p:cTn id="21" dur="1000" fill="hold"/>
                                        <p:tgtEl>
                                          <p:spTgt spid="270"/>
                                        </p:tgtEl>
                                        <p:attrNameLst>
                                          <p:attrName>ppt_x</p:attrName>
                                          <p:attrName>ppt_y</p:attrName>
                                        </p:attrNameLst>
                                      </p:cBhvr>
                                      <p:rCtr x="72274" y="-69"/>
                                    </p:animMotion>
                                  </p:childTnLst>
                                </p:cTn>
                              </p:par>
                            </p:childTnLst>
                          </p:cTn>
                        </p:par>
                        <p:par>
                          <p:cTn id="22" fill="hold">
                            <p:stCondLst>
                              <p:cond delay="6000"/>
                            </p:stCondLst>
                            <p:childTnLst>
                              <p:par>
                                <p:cTn id="23" presetID="42" presetClass="path" presetSubtype="0" accel="50000" decel="50000" fill="hold" nodeType="afterEffect">
                                  <p:stCondLst>
                                    <p:cond delay="0"/>
                                  </p:stCondLst>
                                  <p:childTnLst>
                                    <p:animMotion origin="layout" path="M -3.88889E-6 1.85185E-6 L 1.44566 -0.00116 " pathEditMode="relative" rAng="0" ptsTypes="AA">
                                      <p:cBhvr>
                                        <p:cTn id="24" dur="1000" fill="hold"/>
                                        <p:tgtEl>
                                          <p:spTgt spid="321"/>
                                        </p:tgtEl>
                                        <p:attrNameLst>
                                          <p:attrName>ppt_x</p:attrName>
                                          <p:attrName>ppt_y</p:attrName>
                                        </p:attrNameLst>
                                      </p:cBhvr>
                                      <p:rCtr x="72274" y="-69"/>
                                    </p:animMotion>
                                  </p:childTnLst>
                                </p:cTn>
                              </p:par>
                            </p:childTnLst>
                          </p:cTn>
                        </p:par>
                        <p:par>
                          <p:cTn id="25" fill="hold">
                            <p:stCondLst>
                              <p:cond delay="7000"/>
                            </p:stCondLst>
                            <p:childTnLst>
                              <p:par>
                                <p:cTn id="26" presetID="42" presetClass="path" presetSubtype="0" accel="50000" decel="50000" fill="hold" nodeType="afterEffect">
                                  <p:stCondLst>
                                    <p:cond delay="0"/>
                                  </p:stCondLst>
                                  <p:childTnLst>
                                    <p:animMotion origin="layout" path="M -3.88889E-6 -4.44444E-6 L 1.44566 -0.00115 " pathEditMode="relative" rAng="0" ptsTypes="AA">
                                      <p:cBhvr>
                                        <p:cTn id="27" dur="1000" fill="hold"/>
                                        <p:tgtEl>
                                          <p:spTgt spid="304"/>
                                        </p:tgtEl>
                                        <p:attrNameLst>
                                          <p:attrName>ppt_x</p:attrName>
                                          <p:attrName>ppt_y</p:attrName>
                                        </p:attrNameLst>
                                      </p:cBhvr>
                                      <p:rCtr x="72274" y="-69"/>
                                    </p:animMotion>
                                  </p:childTnLst>
                                </p:cTn>
                              </p:par>
                            </p:childTnLst>
                          </p:cTn>
                        </p:par>
                        <p:par>
                          <p:cTn id="28" fill="hold">
                            <p:stCondLst>
                              <p:cond delay="8000"/>
                            </p:stCondLst>
                            <p:childTnLst>
                              <p:par>
                                <p:cTn id="29" presetID="42" presetClass="path" presetSubtype="0" accel="50000" decel="50000" fill="hold" nodeType="afterEffect">
                                  <p:stCondLst>
                                    <p:cond delay="0"/>
                                  </p:stCondLst>
                                  <p:childTnLst>
                                    <p:animMotion origin="layout" path="M -3.05556E-6 -7.40741E-7 L 1.44566 -0.00116 " pathEditMode="relative" rAng="0" ptsTypes="AA">
                                      <p:cBhvr>
                                        <p:cTn id="30" dur="1000" fill="hold"/>
                                        <p:tgtEl>
                                          <p:spTgt spid="355"/>
                                        </p:tgtEl>
                                        <p:attrNameLst>
                                          <p:attrName>ppt_x</p:attrName>
                                          <p:attrName>ppt_y</p:attrName>
                                        </p:attrNameLst>
                                      </p:cBhvr>
                                      <p:rCtr x="72274" y="-69"/>
                                    </p:animMotion>
                                  </p:childTnLst>
                                </p:cTn>
                              </p:par>
                            </p:childTnLst>
                          </p:cTn>
                        </p:par>
                        <p:par>
                          <p:cTn id="31" fill="hold">
                            <p:stCondLst>
                              <p:cond delay="9000"/>
                            </p:stCondLst>
                            <p:childTnLst>
                              <p:par>
                                <p:cTn id="32" presetID="42" presetClass="path" presetSubtype="0" accel="50000" decel="50000" fill="hold" nodeType="afterEffect">
                                  <p:stCondLst>
                                    <p:cond delay="0"/>
                                  </p:stCondLst>
                                  <p:childTnLst>
                                    <p:animMotion origin="layout" path="M -3.05556E-6 2.96296E-6 L 1.44566 -0.00116 " pathEditMode="relative" rAng="0" ptsTypes="AA">
                                      <p:cBhvr>
                                        <p:cTn id="33" dur="1000" fill="hold"/>
                                        <p:tgtEl>
                                          <p:spTgt spid="338"/>
                                        </p:tgtEl>
                                        <p:attrNameLst>
                                          <p:attrName>ppt_x</p:attrName>
                                          <p:attrName>ppt_y</p:attrName>
                                        </p:attrNameLst>
                                      </p:cBhvr>
                                      <p:rCtr x="72274" y="-69"/>
                                    </p:animMotion>
                                  </p:childTnLst>
                                </p:cTn>
                              </p:par>
                            </p:childTnLst>
                          </p:cTn>
                        </p:par>
                        <p:par>
                          <p:cTn id="34" fill="hold">
                            <p:stCondLst>
                              <p:cond delay="10000"/>
                            </p:stCondLst>
                            <p:childTnLst>
                              <p:par>
                                <p:cTn id="35" presetID="42" presetClass="path" presetSubtype="0" accel="50000" decel="50000" fill="hold" nodeType="afterEffect">
                                  <p:stCondLst>
                                    <p:cond delay="0"/>
                                  </p:stCondLst>
                                  <p:childTnLst>
                                    <p:animMotion origin="layout" path="M -3.05556E-6 7.40741E-7 L 1.44566 -0.00116 " pathEditMode="relative" rAng="0" ptsTypes="AA">
                                      <p:cBhvr>
                                        <p:cTn id="36" dur="1000" fill="hold"/>
                                        <p:tgtEl>
                                          <p:spTgt spid="389"/>
                                        </p:tgtEl>
                                        <p:attrNameLst>
                                          <p:attrName>ppt_x</p:attrName>
                                          <p:attrName>ppt_y</p:attrName>
                                        </p:attrNameLst>
                                      </p:cBhvr>
                                      <p:rCtr x="72274" y="-69"/>
                                    </p:animMotion>
                                  </p:childTnLst>
                                </p:cTn>
                              </p:par>
                            </p:childTnLst>
                          </p:cTn>
                        </p:par>
                        <p:par>
                          <p:cTn id="37" fill="hold">
                            <p:stCondLst>
                              <p:cond delay="11000"/>
                            </p:stCondLst>
                            <p:childTnLst>
                              <p:par>
                                <p:cTn id="38" presetID="42" presetClass="path" presetSubtype="0" accel="50000" decel="50000" fill="hold" nodeType="afterEffect">
                                  <p:stCondLst>
                                    <p:cond delay="0"/>
                                  </p:stCondLst>
                                  <p:childTnLst>
                                    <p:animMotion origin="layout" path="M -3.05556E-6 4.44444E-6 L 1.44566 -0.00116 " pathEditMode="relative" rAng="0" ptsTypes="AA">
                                      <p:cBhvr>
                                        <p:cTn id="39" dur="1000" fill="hold"/>
                                        <p:tgtEl>
                                          <p:spTgt spid="372"/>
                                        </p:tgtEl>
                                        <p:attrNameLst>
                                          <p:attrName>ppt_x</p:attrName>
                                          <p:attrName>ppt_y</p:attrName>
                                        </p:attrNameLst>
                                      </p:cBhvr>
                                      <p:rCtr x="72274" y="-69"/>
                                    </p:animMotion>
                                  </p:childTnLst>
                                </p:cTn>
                              </p:par>
                            </p:childTnLst>
                          </p:cTn>
                        </p:par>
                        <p:par>
                          <p:cTn id="40" fill="hold">
                            <p:stCondLst>
                              <p:cond delay="12000"/>
                            </p:stCondLst>
                            <p:childTnLst>
                              <p:par>
                                <p:cTn id="41" presetID="42" presetClass="path" presetSubtype="0" accel="50000" decel="50000" fill="hold" nodeType="afterEffect">
                                  <p:stCondLst>
                                    <p:cond delay="0"/>
                                  </p:stCondLst>
                                  <p:childTnLst>
                                    <p:animMotion origin="layout" path="M -3.05556E-6 3.7037E-6 L 1.44566 -0.00116 " pathEditMode="relative" rAng="0" ptsTypes="AA">
                                      <p:cBhvr>
                                        <p:cTn id="42" dur="1000" fill="hold"/>
                                        <p:tgtEl>
                                          <p:spTgt spid="423"/>
                                        </p:tgtEl>
                                        <p:attrNameLst>
                                          <p:attrName>ppt_x</p:attrName>
                                          <p:attrName>ppt_y</p:attrName>
                                        </p:attrNameLst>
                                      </p:cBhvr>
                                      <p:rCtr x="72274" y="-69"/>
                                    </p:animMotion>
                                  </p:childTnLst>
                                </p:cTn>
                              </p:par>
                            </p:childTnLst>
                          </p:cTn>
                        </p:par>
                        <p:par>
                          <p:cTn id="43" fill="hold">
                            <p:stCondLst>
                              <p:cond delay="13000"/>
                            </p:stCondLst>
                            <p:childTnLst>
                              <p:par>
                                <p:cTn id="44" presetID="42" presetClass="path" presetSubtype="0" accel="50000" decel="50000" fill="hold" nodeType="afterEffect">
                                  <p:stCondLst>
                                    <p:cond delay="0"/>
                                  </p:stCondLst>
                                  <p:childTnLst>
                                    <p:animMotion origin="layout" path="M -3.05556E-6 -2.59259E-6 L 1.44566 -0.00115 " pathEditMode="relative" rAng="0" ptsTypes="AA">
                                      <p:cBhvr>
                                        <p:cTn id="45" dur="1000" fill="hold"/>
                                        <p:tgtEl>
                                          <p:spTgt spid="406"/>
                                        </p:tgtEl>
                                        <p:attrNameLst>
                                          <p:attrName>ppt_x</p:attrName>
                                          <p:attrName>ppt_y</p:attrName>
                                        </p:attrNameLst>
                                      </p:cBhvr>
                                      <p:rCtr x="72274" y="-69"/>
                                    </p:animMotion>
                                  </p:childTnLst>
                                </p:cTn>
                              </p:par>
                            </p:childTnLst>
                          </p:cTn>
                        </p:par>
                        <p:par>
                          <p:cTn id="46" fill="hold">
                            <p:stCondLst>
                              <p:cond delay="14000"/>
                            </p:stCondLst>
                            <p:childTnLst>
                              <p:par>
                                <p:cTn id="47" presetID="42" presetClass="path" presetSubtype="0" accel="50000" decel="50000" fill="hold" nodeType="afterEffect">
                                  <p:stCondLst>
                                    <p:cond delay="0"/>
                                  </p:stCondLst>
                                  <p:childTnLst>
                                    <p:animMotion origin="layout" path="M -3.05556E-6 -4.81481E-6 L 1.44566 -0.00115 " pathEditMode="relative" rAng="0" ptsTypes="AA">
                                      <p:cBhvr>
                                        <p:cTn id="48" dur="1000" fill="hold"/>
                                        <p:tgtEl>
                                          <p:spTgt spid="457"/>
                                        </p:tgtEl>
                                        <p:attrNameLst>
                                          <p:attrName>ppt_x</p:attrName>
                                          <p:attrName>ppt_y</p:attrName>
                                        </p:attrNameLst>
                                      </p:cBhvr>
                                      <p:rCtr x="72274" y="-69"/>
                                    </p:animMotion>
                                  </p:childTnLst>
                                </p:cTn>
                              </p:par>
                            </p:childTnLst>
                          </p:cTn>
                        </p:par>
                        <p:par>
                          <p:cTn id="49" fill="hold">
                            <p:stCondLst>
                              <p:cond delay="15000"/>
                            </p:stCondLst>
                            <p:childTnLst>
                              <p:par>
                                <p:cTn id="50" presetID="42" presetClass="path" presetSubtype="0" accel="50000" decel="50000" fill="hold" nodeType="afterEffect">
                                  <p:stCondLst>
                                    <p:cond delay="0"/>
                                  </p:stCondLst>
                                  <p:childTnLst>
                                    <p:animMotion origin="layout" path="M -3.05556E-6 -1.11111E-6 L 1.44566 -0.00116 " pathEditMode="relative" rAng="0" ptsTypes="AA">
                                      <p:cBhvr>
                                        <p:cTn id="51" dur="1000" fill="hold"/>
                                        <p:tgtEl>
                                          <p:spTgt spid="440"/>
                                        </p:tgtEl>
                                        <p:attrNameLst>
                                          <p:attrName>ppt_x</p:attrName>
                                          <p:attrName>ppt_y</p:attrName>
                                        </p:attrNameLst>
                                      </p:cBhvr>
                                      <p:rCtr x="72274"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6220115" y="1979293"/>
            <a:ext cx="2976178" cy="295322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latin typeface="Arial"/>
            </a:endParaRPr>
          </a:p>
        </p:txBody>
      </p:sp>
      <p:sp>
        <p:nvSpPr>
          <p:cNvPr id="4" name="Isosceles Triangle 3"/>
          <p:cNvSpPr/>
          <p:nvPr/>
        </p:nvSpPr>
        <p:spPr>
          <a:xfrm>
            <a:off x="707231" y="3567413"/>
            <a:ext cx="12072938" cy="1578392"/>
          </a:xfrm>
          <a:prstGeom prst="triangle">
            <a:avLst>
              <a:gd name="adj" fmla="val 599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a:clrChange>
              <a:clrFrom>
                <a:srgbClr val="FEFEFE"/>
              </a:clrFrom>
              <a:clrTo>
                <a:srgbClr val="FEFEFE">
                  <a:alpha val="0"/>
                </a:srgbClr>
              </a:clrTo>
            </a:clrChange>
          </a:blip>
          <a:srcRect l="1" t="34082" r="70189" b="34125"/>
          <a:stretch/>
        </p:blipFill>
        <p:spPr>
          <a:xfrm rot="5400000">
            <a:off x="5263978" y="-48816"/>
            <a:ext cx="1671300" cy="12213770"/>
          </a:xfrm>
          <a:prstGeom prst="rect">
            <a:avLst/>
          </a:prstGeom>
        </p:spPr>
      </p:pic>
      <p:sp>
        <p:nvSpPr>
          <p:cNvPr id="2" name="Title 1"/>
          <p:cNvSpPr>
            <a:spLocks noGrp="1"/>
          </p:cNvSpPr>
          <p:nvPr>
            <p:ph type="title"/>
          </p:nvPr>
        </p:nvSpPr>
        <p:spPr/>
        <p:txBody>
          <a:bodyPr/>
          <a:lstStyle/>
          <a:p>
            <a:r>
              <a:rPr lang="en-US" dirty="0"/>
              <a:t>Rotating Telescope and Half Angle Mirror Fundamentals</a:t>
            </a:r>
          </a:p>
        </p:txBody>
      </p:sp>
      <p:sp>
        <p:nvSpPr>
          <p:cNvPr id="7" name="Rectangle 6"/>
          <p:cNvSpPr/>
          <p:nvPr/>
        </p:nvSpPr>
        <p:spPr>
          <a:xfrm>
            <a:off x="7254085" y="1714215"/>
            <a:ext cx="914400" cy="214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200" dirty="0">
                <a:solidFill>
                  <a:prstClr val="white"/>
                </a:solidFill>
                <a:latin typeface="Arial"/>
              </a:rPr>
              <a:t>RT</a:t>
            </a:r>
          </a:p>
        </p:txBody>
      </p:sp>
      <p:sp>
        <p:nvSpPr>
          <p:cNvPr id="8" name="Rectangle 7"/>
          <p:cNvSpPr/>
          <p:nvPr/>
        </p:nvSpPr>
        <p:spPr>
          <a:xfrm>
            <a:off x="7246149" y="3232997"/>
            <a:ext cx="914400" cy="227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200" dirty="0">
                <a:solidFill>
                  <a:prstClr val="white"/>
                </a:solidFill>
                <a:latin typeface="Arial"/>
              </a:rPr>
              <a:t>HAM</a:t>
            </a:r>
          </a:p>
        </p:txBody>
      </p:sp>
      <p:sp>
        <p:nvSpPr>
          <p:cNvPr id="19" name="Rectangle 18"/>
          <p:cNvSpPr/>
          <p:nvPr/>
        </p:nvSpPr>
        <p:spPr>
          <a:xfrm rot="19802634">
            <a:off x="6417376" y="1970697"/>
            <a:ext cx="914400" cy="214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200" dirty="0">
                <a:solidFill>
                  <a:prstClr val="white"/>
                </a:solidFill>
                <a:latin typeface="Arial"/>
              </a:rPr>
              <a:t>RT</a:t>
            </a:r>
          </a:p>
        </p:txBody>
      </p:sp>
      <p:sp>
        <p:nvSpPr>
          <p:cNvPr id="20" name="Rectangle 19"/>
          <p:cNvSpPr/>
          <p:nvPr/>
        </p:nvSpPr>
        <p:spPr>
          <a:xfrm rot="20973450">
            <a:off x="7275021" y="3241154"/>
            <a:ext cx="914400" cy="227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200" dirty="0">
                <a:solidFill>
                  <a:prstClr val="white"/>
                </a:solidFill>
                <a:latin typeface="Arial"/>
              </a:rPr>
              <a:t>HAM</a:t>
            </a:r>
          </a:p>
        </p:txBody>
      </p:sp>
      <p:sp>
        <p:nvSpPr>
          <p:cNvPr id="21" name="Rectangle 20"/>
          <p:cNvSpPr/>
          <p:nvPr/>
        </p:nvSpPr>
        <p:spPr>
          <a:xfrm rot="18110310">
            <a:off x="5822335" y="2622204"/>
            <a:ext cx="914400" cy="214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200" dirty="0">
                <a:solidFill>
                  <a:prstClr val="white"/>
                </a:solidFill>
                <a:latin typeface="Arial"/>
              </a:rPr>
              <a:t>RT</a:t>
            </a:r>
          </a:p>
        </p:txBody>
      </p:sp>
      <p:sp>
        <p:nvSpPr>
          <p:cNvPr id="23" name="Rectangle 22"/>
          <p:cNvSpPr/>
          <p:nvPr/>
        </p:nvSpPr>
        <p:spPr>
          <a:xfrm rot="20406624">
            <a:off x="7257492" y="3250454"/>
            <a:ext cx="914400" cy="227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200" dirty="0">
                <a:solidFill>
                  <a:prstClr val="white"/>
                </a:solidFill>
                <a:latin typeface="Arial"/>
              </a:rPr>
              <a:t>HAM</a:t>
            </a:r>
          </a:p>
        </p:txBody>
      </p:sp>
      <p:sp>
        <p:nvSpPr>
          <p:cNvPr id="24" name="Rectangle 23"/>
          <p:cNvSpPr/>
          <p:nvPr/>
        </p:nvSpPr>
        <p:spPr>
          <a:xfrm rot="2129932">
            <a:off x="8114234" y="1977555"/>
            <a:ext cx="914400" cy="214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200" dirty="0">
                <a:solidFill>
                  <a:prstClr val="white"/>
                </a:solidFill>
                <a:latin typeface="Arial"/>
              </a:rPr>
              <a:t>RT</a:t>
            </a:r>
          </a:p>
        </p:txBody>
      </p:sp>
      <p:sp>
        <p:nvSpPr>
          <p:cNvPr id="25" name="Rectangle 24"/>
          <p:cNvSpPr/>
          <p:nvPr/>
        </p:nvSpPr>
        <p:spPr>
          <a:xfrm rot="3876972">
            <a:off x="8682804" y="2610312"/>
            <a:ext cx="914400" cy="214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200" dirty="0">
                <a:solidFill>
                  <a:prstClr val="white"/>
                </a:solidFill>
                <a:latin typeface="Arial"/>
              </a:rPr>
              <a:t>RT</a:t>
            </a:r>
          </a:p>
        </p:txBody>
      </p:sp>
      <p:sp>
        <p:nvSpPr>
          <p:cNvPr id="27" name="Rectangle 26"/>
          <p:cNvSpPr/>
          <p:nvPr/>
        </p:nvSpPr>
        <p:spPr>
          <a:xfrm rot="1019722">
            <a:off x="7250092" y="3235962"/>
            <a:ext cx="914400" cy="227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200" dirty="0">
                <a:solidFill>
                  <a:prstClr val="white"/>
                </a:solidFill>
                <a:latin typeface="Arial"/>
              </a:rPr>
              <a:t>HAM</a:t>
            </a:r>
          </a:p>
        </p:txBody>
      </p:sp>
      <p:sp>
        <p:nvSpPr>
          <p:cNvPr id="28" name="Rectangle 27"/>
          <p:cNvSpPr/>
          <p:nvPr/>
        </p:nvSpPr>
        <p:spPr>
          <a:xfrm rot="1824277">
            <a:off x="7248906" y="3239603"/>
            <a:ext cx="914400" cy="227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200" dirty="0">
                <a:solidFill>
                  <a:prstClr val="white"/>
                </a:solidFill>
                <a:latin typeface="Arial"/>
              </a:rPr>
              <a:t>HAM</a:t>
            </a:r>
          </a:p>
        </p:txBody>
      </p:sp>
      <p:cxnSp>
        <p:nvCxnSpPr>
          <p:cNvPr id="29" name="Straight Arrow Connector 28"/>
          <p:cNvCxnSpPr>
            <a:stCxn id="8" idx="0"/>
            <a:endCxn id="32" idx="2"/>
          </p:cNvCxnSpPr>
          <p:nvPr/>
        </p:nvCxnSpPr>
        <p:spPr>
          <a:xfrm flipV="1">
            <a:off x="7703350" y="2548312"/>
            <a:ext cx="1585" cy="6846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247734" y="2321299"/>
            <a:ext cx="914400" cy="227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200" dirty="0">
                <a:solidFill>
                  <a:prstClr val="white"/>
                </a:solidFill>
                <a:latin typeface="Arial"/>
              </a:rPr>
              <a:t>Slit</a:t>
            </a:r>
          </a:p>
        </p:txBody>
      </p:sp>
      <p:cxnSp>
        <p:nvCxnSpPr>
          <p:cNvPr id="33" name="Straight Arrow Connector 32"/>
          <p:cNvCxnSpPr>
            <a:stCxn id="25" idx="2"/>
          </p:cNvCxnSpPr>
          <p:nvPr/>
        </p:nvCxnSpPr>
        <p:spPr>
          <a:xfrm flipH="1">
            <a:off x="7700965" y="2763404"/>
            <a:ext cx="1342228" cy="58225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4" idx="2"/>
          </p:cNvCxnSpPr>
          <p:nvPr/>
        </p:nvCxnSpPr>
        <p:spPr>
          <a:xfrm flipH="1">
            <a:off x="7696202" y="2171951"/>
            <a:ext cx="813008" cy="119037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7" idx="2"/>
          </p:cNvCxnSpPr>
          <p:nvPr/>
        </p:nvCxnSpPr>
        <p:spPr>
          <a:xfrm flipH="1">
            <a:off x="7689059" y="1928527"/>
            <a:ext cx="22227" cy="142903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9" idx="2"/>
          </p:cNvCxnSpPr>
          <p:nvPr/>
        </p:nvCxnSpPr>
        <p:spPr>
          <a:xfrm>
            <a:off x="6928083" y="2170694"/>
            <a:ext cx="784788" cy="11702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21" idx="2"/>
          </p:cNvCxnSpPr>
          <p:nvPr/>
        </p:nvCxnSpPr>
        <p:spPr>
          <a:xfrm>
            <a:off x="6370568" y="2785889"/>
            <a:ext cx="1337540" cy="5692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Content Placeholder 2"/>
          <p:cNvSpPr txBox="1">
            <a:spLocks/>
          </p:cNvSpPr>
          <p:nvPr/>
        </p:nvSpPr>
        <p:spPr>
          <a:xfrm>
            <a:off x="0" y="900893"/>
            <a:ext cx="5868525" cy="3987036"/>
          </a:xfrm>
          <a:prstGeom prst="rect">
            <a:avLst/>
          </a:prstGeom>
        </p:spPr>
        <p:txBody>
          <a:bodyPr vert="horz" lIns="91440" tIns="45720" rIns="91440" bIns="45720" rtlCol="0">
            <a:noAutofit/>
          </a:bodyPr>
          <a:lstStyle>
            <a:lvl1pPr marL="257175" indent="-257175" algn="l" defTabSz="685800" rtl="0" eaLnBrk="1" latinLnBrk="0" hangingPunct="1">
              <a:spcBef>
                <a:spcPts val="0"/>
              </a:spcBef>
              <a:spcAft>
                <a:spcPts val="19"/>
              </a:spcAft>
              <a:buFont typeface="Arial" pitchFamily="34" charset="0"/>
              <a:buChar char="•"/>
              <a:defRPr sz="2100" kern="1200">
                <a:solidFill>
                  <a:schemeClr val="accent3">
                    <a:lumMod val="75000"/>
                  </a:schemeClr>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1800" kern="1200">
                <a:solidFill>
                  <a:schemeClr val="accent3">
                    <a:lumMod val="75000"/>
                  </a:schemeClr>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accent3">
                    <a:lumMod val="75000"/>
                  </a:schemeClr>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350" kern="1200">
                <a:solidFill>
                  <a:schemeClr val="accent3">
                    <a:lumMod val="75000"/>
                  </a:schemeClr>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350" kern="1200">
                <a:solidFill>
                  <a:schemeClr val="accent3">
                    <a:lumMod val="75000"/>
                  </a:schemeClr>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defRPr/>
            </a:pPr>
            <a:r>
              <a:rPr lang="en-US" sz="2800" dirty="0">
                <a:solidFill>
                  <a:prstClr val="black"/>
                </a:solidFill>
              </a:rPr>
              <a:t>Rotating </a:t>
            </a:r>
            <a:r>
              <a:rPr lang="en-US" sz="2800" dirty="0" smtClean="0">
                <a:solidFill>
                  <a:prstClr val="black"/>
                </a:solidFill>
              </a:rPr>
              <a:t>Telescope (RT)</a:t>
            </a:r>
            <a:endParaRPr lang="en-US" sz="2800" dirty="0">
              <a:solidFill>
                <a:prstClr val="black"/>
              </a:solidFill>
            </a:endParaRPr>
          </a:p>
          <a:p>
            <a:pPr lvl="1">
              <a:defRPr/>
            </a:pPr>
            <a:r>
              <a:rPr lang="en-US" sz="2000" dirty="0" smtClean="0">
                <a:solidFill>
                  <a:prstClr val="black"/>
                </a:solidFill>
              </a:rPr>
              <a:t>Off Axis Parabola Primary Mirror </a:t>
            </a:r>
            <a:endParaRPr lang="en-US" sz="2000" dirty="0">
              <a:solidFill>
                <a:prstClr val="black"/>
              </a:solidFill>
            </a:endParaRPr>
          </a:p>
          <a:p>
            <a:pPr lvl="1">
              <a:defRPr/>
            </a:pPr>
            <a:r>
              <a:rPr lang="en-US" sz="2000" dirty="0">
                <a:solidFill>
                  <a:prstClr val="black"/>
                </a:solidFill>
              </a:rPr>
              <a:t>Continuous 360</a:t>
            </a:r>
            <a:r>
              <a:rPr lang="en-US" sz="2000" baseline="30000" dirty="0">
                <a:solidFill>
                  <a:prstClr val="black"/>
                </a:solidFill>
              </a:rPr>
              <a:t>o  </a:t>
            </a:r>
            <a:r>
              <a:rPr lang="en-US" sz="2000" dirty="0" smtClean="0">
                <a:solidFill>
                  <a:prstClr val="black"/>
                </a:solidFill>
              </a:rPr>
              <a:t>Rotation ~5.7 Hz</a:t>
            </a:r>
          </a:p>
          <a:p>
            <a:pPr lvl="1">
              <a:defRPr/>
            </a:pPr>
            <a:r>
              <a:rPr lang="en-US" sz="2000" dirty="0" smtClean="0">
                <a:solidFill>
                  <a:prstClr val="black"/>
                </a:solidFill>
              </a:rPr>
              <a:t>Sweeps across the full field of regard</a:t>
            </a:r>
            <a:endParaRPr lang="en-US" sz="2000" dirty="0">
              <a:solidFill>
                <a:prstClr val="black"/>
              </a:solidFill>
            </a:endParaRPr>
          </a:p>
          <a:p>
            <a:pPr marL="342900" lvl="1" indent="0">
              <a:buNone/>
              <a:defRPr/>
            </a:pPr>
            <a:endParaRPr lang="en-US" sz="1000" dirty="0">
              <a:solidFill>
                <a:prstClr val="black"/>
              </a:solidFill>
            </a:endParaRPr>
          </a:p>
          <a:p>
            <a:pPr marL="0" indent="0">
              <a:buNone/>
              <a:defRPr/>
            </a:pPr>
            <a:r>
              <a:rPr lang="en-US" sz="2800" dirty="0">
                <a:solidFill>
                  <a:prstClr val="black"/>
                </a:solidFill>
              </a:rPr>
              <a:t>Half Angle </a:t>
            </a:r>
            <a:r>
              <a:rPr lang="en-US" sz="2800" dirty="0" smtClean="0">
                <a:solidFill>
                  <a:prstClr val="black"/>
                </a:solidFill>
              </a:rPr>
              <a:t>Mirror (HAM) </a:t>
            </a:r>
            <a:endParaRPr lang="en-US" sz="2800" dirty="0">
              <a:solidFill>
                <a:prstClr val="black"/>
              </a:solidFill>
            </a:endParaRPr>
          </a:p>
          <a:p>
            <a:pPr lvl="1">
              <a:defRPr/>
            </a:pPr>
            <a:r>
              <a:rPr lang="en-US" sz="2000" dirty="0">
                <a:solidFill>
                  <a:prstClr val="black"/>
                </a:solidFill>
              </a:rPr>
              <a:t>Double </a:t>
            </a:r>
            <a:r>
              <a:rPr lang="en-US" sz="2000" dirty="0" smtClean="0">
                <a:solidFill>
                  <a:prstClr val="black"/>
                </a:solidFill>
              </a:rPr>
              <a:t>Sided Flat Mirror</a:t>
            </a:r>
            <a:endParaRPr lang="en-US" sz="2000" dirty="0">
              <a:solidFill>
                <a:prstClr val="black"/>
              </a:solidFill>
            </a:endParaRPr>
          </a:p>
          <a:p>
            <a:pPr lvl="1">
              <a:defRPr/>
            </a:pPr>
            <a:r>
              <a:rPr lang="en-US" sz="2000" dirty="0" smtClean="0">
                <a:solidFill>
                  <a:prstClr val="black"/>
                </a:solidFill>
              </a:rPr>
              <a:t>Continuous 360</a:t>
            </a:r>
            <a:r>
              <a:rPr lang="en-US" sz="2000" baseline="30000" dirty="0" smtClean="0">
                <a:solidFill>
                  <a:prstClr val="black"/>
                </a:solidFill>
              </a:rPr>
              <a:t>o  </a:t>
            </a:r>
            <a:r>
              <a:rPr lang="en-US" sz="2000" dirty="0" smtClean="0">
                <a:solidFill>
                  <a:prstClr val="black"/>
                </a:solidFill>
              </a:rPr>
              <a:t>Rotation ~RT/2 Hz</a:t>
            </a:r>
            <a:endParaRPr lang="en-US" dirty="0" smtClean="0">
              <a:solidFill>
                <a:prstClr val="black"/>
              </a:solidFill>
            </a:endParaRPr>
          </a:p>
          <a:p>
            <a:pPr lvl="1">
              <a:defRPr/>
            </a:pPr>
            <a:r>
              <a:rPr lang="en-US" sz="2000" dirty="0" smtClean="0">
                <a:solidFill>
                  <a:prstClr val="black"/>
                </a:solidFill>
              </a:rPr>
              <a:t>Reflects ground image from rotating primary mirror onto the stationary slit</a:t>
            </a:r>
          </a:p>
          <a:p>
            <a:pPr lvl="1">
              <a:defRPr/>
            </a:pPr>
            <a:endParaRPr lang="en-US" sz="1600" dirty="0">
              <a:solidFill>
                <a:srgbClr val="0BD0D9">
                  <a:lumMod val="75000"/>
                </a:srgbClr>
              </a:solidFill>
            </a:endParaRPr>
          </a:p>
          <a:p>
            <a:pPr>
              <a:defRPr/>
            </a:pPr>
            <a:endParaRPr lang="en-US" sz="2000" dirty="0">
              <a:solidFill>
                <a:srgbClr val="0BD0D9">
                  <a:lumMod val="75000"/>
                </a:srgbClr>
              </a:solidFill>
            </a:endParaRPr>
          </a:p>
          <a:p>
            <a:pPr lvl="1">
              <a:defRPr/>
            </a:pPr>
            <a:endParaRPr lang="en-US" sz="1600" dirty="0">
              <a:solidFill>
                <a:srgbClr val="0BD0D9">
                  <a:lumMod val="75000"/>
                </a:srgbClr>
              </a:solidFill>
            </a:endParaRPr>
          </a:p>
        </p:txBody>
      </p:sp>
      <p:sp>
        <p:nvSpPr>
          <p:cNvPr id="62" name="Content Placeholder 2"/>
          <p:cNvSpPr txBox="1">
            <a:spLocks/>
          </p:cNvSpPr>
          <p:nvPr/>
        </p:nvSpPr>
        <p:spPr>
          <a:xfrm>
            <a:off x="6250758" y="5408169"/>
            <a:ext cx="2862724" cy="427833"/>
          </a:xfrm>
          <a:prstGeom prst="rect">
            <a:avLst/>
          </a:prstGeom>
        </p:spPr>
        <p:txBody>
          <a:bodyPr vert="horz" lIns="91440" tIns="45720" rIns="91440" bIns="45720" rtlCol="0">
            <a:normAutofit fontScale="92500"/>
          </a:bodyPr>
          <a:lstStyle>
            <a:lvl1pPr marL="257175" indent="-257175" algn="l" defTabSz="685800" rtl="0" eaLnBrk="1" latinLnBrk="0" hangingPunct="1">
              <a:spcBef>
                <a:spcPts val="0"/>
              </a:spcBef>
              <a:spcAft>
                <a:spcPts val="19"/>
              </a:spcAft>
              <a:buFont typeface="Arial" pitchFamily="34" charset="0"/>
              <a:buChar char="•"/>
              <a:defRPr sz="2100" kern="1200">
                <a:solidFill>
                  <a:schemeClr val="accent3">
                    <a:lumMod val="75000"/>
                  </a:schemeClr>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1800" kern="1200">
                <a:solidFill>
                  <a:schemeClr val="accent3">
                    <a:lumMod val="75000"/>
                  </a:schemeClr>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accent3">
                    <a:lumMod val="75000"/>
                  </a:schemeClr>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350" kern="1200">
                <a:solidFill>
                  <a:schemeClr val="accent3">
                    <a:lumMod val="75000"/>
                  </a:schemeClr>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350" kern="1200">
                <a:solidFill>
                  <a:schemeClr val="accent3">
                    <a:lumMod val="75000"/>
                  </a:schemeClr>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defRPr/>
            </a:pPr>
            <a:r>
              <a:rPr lang="en-US" dirty="0">
                <a:solidFill>
                  <a:schemeClr val="bg1"/>
                </a:solidFill>
              </a:rPr>
              <a:t>Field of Regard +/- </a:t>
            </a:r>
            <a:r>
              <a:rPr lang="en-US" dirty="0" smtClean="0">
                <a:solidFill>
                  <a:schemeClr val="bg1"/>
                </a:solidFill>
              </a:rPr>
              <a:t>55</a:t>
            </a:r>
            <a:r>
              <a:rPr lang="en-US" baseline="30000" dirty="0" smtClean="0">
                <a:solidFill>
                  <a:schemeClr val="bg1"/>
                </a:solidFill>
              </a:rPr>
              <a:t>o</a:t>
            </a:r>
            <a:endParaRPr lang="en-US" baseline="30000" dirty="0">
              <a:solidFill>
                <a:schemeClr val="bg1"/>
              </a:solidFill>
            </a:endParaRPr>
          </a:p>
        </p:txBody>
      </p:sp>
      <p:sp>
        <p:nvSpPr>
          <p:cNvPr id="64" name="TextBox 63"/>
          <p:cNvSpPr txBox="1"/>
          <p:nvPr/>
        </p:nvSpPr>
        <p:spPr>
          <a:xfrm>
            <a:off x="9699429" y="2890654"/>
            <a:ext cx="1463276" cy="461665"/>
          </a:xfrm>
          <a:prstGeom prst="rect">
            <a:avLst/>
          </a:prstGeom>
          <a:noFill/>
        </p:spPr>
        <p:txBody>
          <a:bodyPr wrap="square" rtlCol="0">
            <a:spAutoFit/>
          </a:bodyPr>
          <a:lstStyle/>
          <a:p>
            <a:pPr defTabSz="914400">
              <a:defRPr/>
            </a:pPr>
            <a:r>
              <a:rPr lang="en-US" sz="1200" dirty="0">
                <a:solidFill>
                  <a:prstClr val="black"/>
                </a:solidFill>
                <a:latin typeface="Arial"/>
              </a:rPr>
              <a:t>Scan Direction</a:t>
            </a:r>
          </a:p>
          <a:p>
            <a:pPr defTabSz="914400">
              <a:defRPr/>
            </a:pPr>
            <a:r>
              <a:rPr lang="en-US" sz="1200" dirty="0">
                <a:solidFill>
                  <a:prstClr val="black"/>
                </a:solidFill>
                <a:latin typeface="Arial"/>
              </a:rPr>
              <a:t>(West to East)</a:t>
            </a:r>
          </a:p>
        </p:txBody>
      </p:sp>
      <p:sp>
        <p:nvSpPr>
          <p:cNvPr id="102" name="Rectangle 101"/>
          <p:cNvSpPr/>
          <p:nvPr/>
        </p:nvSpPr>
        <p:spPr>
          <a:xfrm>
            <a:off x="11462863" y="5154079"/>
            <a:ext cx="685800" cy="254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100" dirty="0">
                <a:solidFill>
                  <a:prstClr val="white"/>
                </a:solidFill>
                <a:latin typeface="Arial"/>
              </a:rPr>
              <a:t>Scene</a:t>
            </a:r>
          </a:p>
        </p:txBody>
      </p:sp>
      <p:sp>
        <p:nvSpPr>
          <p:cNvPr id="104" name="Rectangle 103"/>
          <p:cNvSpPr/>
          <p:nvPr/>
        </p:nvSpPr>
        <p:spPr>
          <a:xfrm>
            <a:off x="8538855" y="5075295"/>
            <a:ext cx="685800" cy="254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100" dirty="0">
                <a:solidFill>
                  <a:prstClr val="white"/>
                </a:solidFill>
                <a:latin typeface="Arial"/>
              </a:rPr>
              <a:t>Scene</a:t>
            </a:r>
          </a:p>
        </p:txBody>
      </p:sp>
      <p:sp>
        <p:nvSpPr>
          <p:cNvPr id="105" name="Rectangle 104"/>
          <p:cNvSpPr/>
          <p:nvPr/>
        </p:nvSpPr>
        <p:spPr>
          <a:xfrm>
            <a:off x="7310056" y="5071620"/>
            <a:ext cx="685800" cy="254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100" dirty="0">
                <a:solidFill>
                  <a:prstClr val="white"/>
                </a:solidFill>
                <a:latin typeface="Arial"/>
              </a:rPr>
              <a:t>Scene</a:t>
            </a:r>
          </a:p>
        </p:txBody>
      </p:sp>
      <p:sp>
        <p:nvSpPr>
          <p:cNvPr id="106" name="Rectangle 105"/>
          <p:cNvSpPr/>
          <p:nvPr/>
        </p:nvSpPr>
        <p:spPr>
          <a:xfrm>
            <a:off x="6188776" y="5079894"/>
            <a:ext cx="685800" cy="254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100" dirty="0">
                <a:solidFill>
                  <a:prstClr val="white"/>
                </a:solidFill>
                <a:latin typeface="Arial"/>
              </a:rPr>
              <a:t>Scene</a:t>
            </a:r>
          </a:p>
        </p:txBody>
      </p:sp>
      <p:sp>
        <p:nvSpPr>
          <p:cNvPr id="107" name="Rectangle 106"/>
          <p:cNvSpPr/>
          <p:nvPr/>
        </p:nvSpPr>
        <p:spPr>
          <a:xfrm>
            <a:off x="3239821" y="5154080"/>
            <a:ext cx="685800" cy="254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1100" dirty="0">
                <a:solidFill>
                  <a:prstClr val="white"/>
                </a:solidFill>
                <a:latin typeface="Arial"/>
              </a:rPr>
              <a:t>Scene</a:t>
            </a:r>
          </a:p>
        </p:txBody>
      </p:sp>
      <p:cxnSp>
        <p:nvCxnSpPr>
          <p:cNvPr id="109" name="Straight Arrow Connector 108"/>
          <p:cNvCxnSpPr>
            <a:stCxn id="102" idx="0"/>
            <a:endCxn id="21" idx="2"/>
          </p:cNvCxnSpPr>
          <p:nvPr/>
        </p:nvCxnSpPr>
        <p:spPr>
          <a:xfrm flipH="1" flipV="1">
            <a:off x="6370569" y="2785888"/>
            <a:ext cx="5435195" cy="2368190"/>
          </a:xfrm>
          <a:prstGeom prst="straightConnector1">
            <a:avLst/>
          </a:prstGeom>
          <a:ln w="28575">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104" idx="0"/>
            <a:endCxn id="19" idx="2"/>
          </p:cNvCxnSpPr>
          <p:nvPr/>
        </p:nvCxnSpPr>
        <p:spPr>
          <a:xfrm flipH="1" flipV="1">
            <a:off x="6928083" y="2170694"/>
            <a:ext cx="1953672" cy="2904600"/>
          </a:xfrm>
          <a:prstGeom prst="straightConnector1">
            <a:avLst/>
          </a:prstGeom>
          <a:ln w="28575">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105" idx="0"/>
            <a:endCxn id="7" idx="2"/>
          </p:cNvCxnSpPr>
          <p:nvPr/>
        </p:nvCxnSpPr>
        <p:spPr>
          <a:xfrm flipV="1">
            <a:off x="7652957" y="1928527"/>
            <a:ext cx="58329" cy="3143092"/>
          </a:xfrm>
          <a:prstGeom prst="straightConnector1">
            <a:avLst/>
          </a:prstGeom>
          <a:ln w="28575">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stCxn id="106" idx="0"/>
            <a:endCxn id="24" idx="2"/>
          </p:cNvCxnSpPr>
          <p:nvPr/>
        </p:nvCxnSpPr>
        <p:spPr>
          <a:xfrm flipV="1">
            <a:off x="6531676" y="2171951"/>
            <a:ext cx="1977534" cy="2907943"/>
          </a:xfrm>
          <a:prstGeom prst="straightConnector1">
            <a:avLst/>
          </a:prstGeom>
          <a:ln w="28575">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107" idx="0"/>
            <a:endCxn id="25" idx="2"/>
          </p:cNvCxnSpPr>
          <p:nvPr/>
        </p:nvCxnSpPr>
        <p:spPr>
          <a:xfrm flipV="1">
            <a:off x="3582721" y="2763405"/>
            <a:ext cx="5460472" cy="2390675"/>
          </a:xfrm>
          <a:prstGeom prst="straightConnector1">
            <a:avLst/>
          </a:prstGeom>
          <a:ln w="28575">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8" name="Arc 57"/>
          <p:cNvSpPr/>
          <p:nvPr/>
        </p:nvSpPr>
        <p:spPr>
          <a:xfrm>
            <a:off x="5747382" y="1495083"/>
            <a:ext cx="3921646" cy="3921644"/>
          </a:xfrm>
          <a:prstGeom prst="arc">
            <a:avLst>
              <a:gd name="adj1" fmla="val 17751521"/>
              <a:gd name="adj2" fmla="val 2641436"/>
            </a:avLst>
          </a:prstGeom>
          <a:ln w="57150">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7432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4"/>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1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05"/>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7"/>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18"/>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0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2" nodeType="clickEffect">
                                  <p:stCondLst>
                                    <p:cond delay="0"/>
                                  </p:stCondLst>
                                  <p:childTnLst>
                                    <p:set>
                                      <p:cBhvr>
                                        <p:cTn id="72" dur="1" fill="hold">
                                          <p:stCondLst>
                                            <p:cond delay="0"/>
                                          </p:stCondLst>
                                        </p:cTn>
                                        <p:tgtEl>
                                          <p:spTgt spid="20"/>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06"/>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36"/>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4"/>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7"/>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125"/>
                                        </p:tgtEl>
                                        <p:attrNameLst>
                                          <p:attrName>style.visibility</p:attrName>
                                        </p:attrNameLst>
                                      </p:cBhvr>
                                      <p:to>
                                        <p:strVal val="hidden"/>
                                      </p:to>
                                    </p:set>
                                  </p:childTnLst>
                                </p:cTn>
                              </p:par>
                              <p:par>
                                <p:cTn id="83" presetID="1" presetClass="entr" presetSubtype="0" fill="hold" grpId="0" nodeType="withEffect">
                                  <p:stCondLst>
                                    <p:cond delay="0"/>
                                  </p:stCondLst>
                                  <p:childTnLst>
                                    <p:set>
                                      <p:cBhvr>
                                        <p:cTn id="84" dur="1" fill="hold">
                                          <p:stCondLst>
                                            <p:cond delay="0"/>
                                          </p:stCondLst>
                                        </p:cTn>
                                        <p:tgtEl>
                                          <p:spTgt spid="10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9" grpId="0" animBg="1"/>
      <p:bldP spid="19" grpId="1" animBg="1"/>
      <p:bldP spid="20" grpId="0" animBg="1"/>
      <p:bldP spid="20" grpId="1" animBg="1"/>
      <p:bldP spid="20" grpId="2" animBg="1"/>
      <p:bldP spid="21" grpId="0" animBg="1"/>
      <p:bldP spid="23" grpId="0" animBg="1"/>
      <p:bldP spid="24" grpId="0" animBg="1"/>
      <p:bldP spid="24" grpId="1" animBg="1"/>
      <p:bldP spid="25" grpId="0" animBg="1"/>
      <p:bldP spid="27" grpId="0" animBg="1"/>
      <p:bldP spid="27" grpId="1" animBg="1"/>
      <p:bldP spid="28" grpId="0" animBg="1"/>
      <p:bldP spid="102" grpId="0" animBg="1"/>
      <p:bldP spid="104" grpId="0" animBg="1"/>
      <p:bldP spid="104" grpId="1" animBg="1"/>
      <p:bldP spid="105" grpId="0" animBg="1"/>
      <p:bldP spid="105" grpId="1" animBg="1"/>
      <p:bldP spid="106" grpId="0" animBg="1"/>
      <p:bldP spid="106" grpId="1" animBg="1"/>
      <p:bldP spid="10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5935" t="13189" r="14497" b="6904"/>
          <a:stretch/>
        </p:blipFill>
        <p:spPr>
          <a:xfrm>
            <a:off x="0" y="-26982"/>
            <a:ext cx="12191999" cy="6884982"/>
          </a:xfrm>
          <a:prstGeom prst="rect">
            <a:avLst/>
          </a:prstGeom>
        </p:spPr>
      </p:pic>
      <p:sp>
        <p:nvSpPr>
          <p:cNvPr id="30" name="Rectangle 29"/>
          <p:cNvSpPr/>
          <p:nvPr/>
        </p:nvSpPr>
        <p:spPr>
          <a:xfrm>
            <a:off x="3519338" y="962810"/>
            <a:ext cx="3076516" cy="1569660"/>
          </a:xfrm>
          <a:prstGeom prst="rect">
            <a:avLst/>
          </a:prstGeom>
        </p:spPr>
        <p:txBody>
          <a:bodyPr wrap="square">
            <a:spAutoFit/>
          </a:bodyPr>
          <a:lstStyle/>
          <a:p>
            <a:pPr defTabSz="914400">
              <a:defRPr/>
            </a:pPr>
            <a:r>
              <a:rPr lang="en-US" sz="2400" dirty="0" smtClean="0">
                <a:solidFill>
                  <a:prstClr val="white"/>
                </a:solidFill>
                <a:latin typeface="Arial"/>
              </a:rPr>
              <a:t>Spectrograph wavelengths are selected by a dichroic</a:t>
            </a:r>
          </a:p>
        </p:txBody>
      </p:sp>
      <p:sp>
        <p:nvSpPr>
          <p:cNvPr id="51" name="TextBox 50"/>
          <p:cNvSpPr txBox="1"/>
          <p:nvPr/>
        </p:nvSpPr>
        <p:spPr>
          <a:xfrm>
            <a:off x="11413108" y="559666"/>
            <a:ext cx="740451" cy="300082"/>
          </a:xfrm>
          <a:prstGeom prst="rect">
            <a:avLst/>
          </a:prstGeom>
          <a:solidFill>
            <a:schemeClr val="bg1"/>
          </a:solidFill>
        </p:spPr>
        <p:txBody>
          <a:bodyPr wrap="square" rtlCol="0">
            <a:spAutoFit/>
          </a:bodyPr>
          <a:lstStyle/>
          <a:p>
            <a:pPr defTabSz="914400">
              <a:defRPr/>
            </a:pPr>
            <a:r>
              <a:rPr lang="en-US" sz="1350" dirty="0" smtClean="0">
                <a:solidFill>
                  <a:prstClr val="black"/>
                </a:solidFill>
                <a:latin typeface="Arial"/>
              </a:rPr>
              <a:t>885nm</a:t>
            </a:r>
            <a:endParaRPr lang="en-US" sz="1350" dirty="0">
              <a:solidFill>
                <a:prstClr val="black"/>
              </a:solidFill>
              <a:latin typeface="Arial"/>
            </a:endParaRPr>
          </a:p>
        </p:txBody>
      </p:sp>
      <p:grpSp>
        <p:nvGrpSpPr>
          <p:cNvPr id="5" name="Group 4"/>
          <p:cNvGrpSpPr/>
          <p:nvPr/>
        </p:nvGrpSpPr>
        <p:grpSpPr>
          <a:xfrm>
            <a:off x="7367711" y="559667"/>
            <a:ext cx="4043916" cy="2596597"/>
            <a:chOff x="6875338" y="539258"/>
            <a:chExt cx="4043916" cy="2596597"/>
          </a:xfrm>
        </p:grpSpPr>
        <p:sp>
          <p:nvSpPr>
            <p:cNvPr id="148" name="Rectangle 147"/>
            <p:cNvSpPr/>
            <p:nvPr/>
          </p:nvSpPr>
          <p:spPr>
            <a:xfrm>
              <a:off x="6875338" y="2876109"/>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49" name="Rectangle 148"/>
            <p:cNvSpPr/>
            <p:nvPr/>
          </p:nvSpPr>
          <p:spPr>
            <a:xfrm>
              <a:off x="7128083" y="2876109"/>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50" name="Rectangle 149"/>
            <p:cNvSpPr/>
            <p:nvPr/>
          </p:nvSpPr>
          <p:spPr>
            <a:xfrm>
              <a:off x="7380827" y="2876109"/>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51" name="Rectangle 150"/>
            <p:cNvSpPr/>
            <p:nvPr/>
          </p:nvSpPr>
          <p:spPr>
            <a:xfrm>
              <a:off x="7633572" y="2876109"/>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52" name="Rectangle 151"/>
            <p:cNvSpPr/>
            <p:nvPr/>
          </p:nvSpPr>
          <p:spPr>
            <a:xfrm>
              <a:off x="7886317" y="2876109"/>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53" name="Rectangle 152"/>
            <p:cNvSpPr/>
            <p:nvPr/>
          </p:nvSpPr>
          <p:spPr>
            <a:xfrm>
              <a:off x="8139062" y="2876109"/>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54" name="Rectangle 153"/>
            <p:cNvSpPr/>
            <p:nvPr/>
          </p:nvSpPr>
          <p:spPr>
            <a:xfrm>
              <a:off x="8391806" y="2876109"/>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55" name="Rectangle 154"/>
            <p:cNvSpPr/>
            <p:nvPr/>
          </p:nvSpPr>
          <p:spPr>
            <a:xfrm>
              <a:off x="8644551" y="2876109"/>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56" name="Rectangle 155"/>
            <p:cNvSpPr/>
            <p:nvPr/>
          </p:nvSpPr>
          <p:spPr>
            <a:xfrm>
              <a:off x="8897296" y="2876109"/>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57" name="Rectangle 156"/>
            <p:cNvSpPr/>
            <p:nvPr/>
          </p:nvSpPr>
          <p:spPr>
            <a:xfrm>
              <a:off x="9150041" y="2876109"/>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58" name="Rectangle 157"/>
            <p:cNvSpPr/>
            <p:nvPr/>
          </p:nvSpPr>
          <p:spPr>
            <a:xfrm>
              <a:off x="9402785" y="2876109"/>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59" name="Rectangle 158"/>
            <p:cNvSpPr/>
            <p:nvPr/>
          </p:nvSpPr>
          <p:spPr>
            <a:xfrm>
              <a:off x="9655530" y="2876109"/>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60" name="Rectangle 159"/>
            <p:cNvSpPr/>
            <p:nvPr/>
          </p:nvSpPr>
          <p:spPr>
            <a:xfrm>
              <a:off x="9908275" y="2876109"/>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61" name="Rectangle 160"/>
            <p:cNvSpPr/>
            <p:nvPr/>
          </p:nvSpPr>
          <p:spPr>
            <a:xfrm>
              <a:off x="10161020" y="2876109"/>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62" name="Rectangle 161"/>
            <p:cNvSpPr/>
            <p:nvPr/>
          </p:nvSpPr>
          <p:spPr>
            <a:xfrm>
              <a:off x="10413764" y="2876109"/>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63" name="Rectangle 162"/>
            <p:cNvSpPr/>
            <p:nvPr/>
          </p:nvSpPr>
          <p:spPr>
            <a:xfrm>
              <a:off x="10666509" y="2876109"/>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64" name="Rectangle 163"/>
            <p:cNvSpPr/>
            <p:nvPr/>
          </p:nvSpPr>
          <p:spPr>
            <a:xfrm>
              <a:off x="6875338" y="2616363"/>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65" name="Rectangle 164"/>
            <p:cNvSpPr/>
            <p:nvPr/>
          </p:nvSpPr>
          <p:spPr>
            <a:xfrm>
              <a:off x="7128083" y="2616363"/>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66" name="Rectangle 165"/>
            <p:cNvSpPr/>
            <p:nvPr/>
          </p:nvSpPr>
          <p:spPr>
            <a:xfrm>
              <a:off x="7380827" y="2616363"/>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67" name="Rectangle 166"/>
            <p:cNvSpPr/>
            <p:nvPr/>
          </p:nvSpPr>
          <p:spPr>
            <a:xfrm>
              <a:off x="7633572" y="2616363"/>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68" name="Rectangle 167"/>
            <p:cNvSpPr/>
            <p:nvPr/>
          </p:nvSpPr>
          <p:spPr>
            <a:xfrm>
              <a:off x="7886317" y="2616363"/>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69" name="Rectangle 168"/>
            <p:cNvSpPr/>
            <p:nvPr/>
          </p:nvSpPr>
          <p:spPr>
            <a:xfrm>
              <a:off x="8139062" y="2616363"/>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70" name="Rectangle 169"/>
            <p:cNvSpPr/>
            <p:nvPr/>
          </p:nvSpPr>
          <p:spPr>
            <a:xfrm>
              <a:off x="8391806" y="2616363"/>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71" name="Rectangle 170"/>
            <p:cNvSpPr/>
            <p:nvPr/>
          </p:nvSpPr>
          <p:spPr>
            <a:xfrm>
              <a:off x="8644551" y="2616363"/>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72" name="Rectangle 171"/>
            <p:cNvSpPr/>
            <p:nvPr/>
          </p:nvSpPr>
          <p:spPr>
            <a:xfrm>
              <a:off x="8897296" y="2616363"/>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73" name="Rectangle 172"/>
            <p:cNvSpPr/>
            <p:nvPr/>
          </p:nvSpPr>
          <p:spPr>
            <a:xfrm>
              <a:off x="9150041" y="2616363"/>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74" name="Rectangle 173"/>
            <p:cNvSpPr/>
            <p:nvPr/>
          </p:nvSpPr>
          <p:spPr>
            <a:xfrm>
              <a:off x="9402785" y="2616363"/>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75" name="Rectangle 174"/>
            <p:cNvSpPr/>
            <p:nvPr/>
          </p:nvSpPr>
          <p:spPr>
            <a:xfrm>
              <a:off x="9655530" y="2616363"/>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76" name="Rectangle 175"/>
            <p:cNvSpPr/>
            <p:nvPr/>
          </p:nvSpPr>
          <p:spPr>
            <a:xfrm>
              <a:off x="9908275" y="2616363"/>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77" name="Rectangle 176"/>
            <p:cNvSpPr/>
            <p:nvPr/>
          </p:nvSpPr>
          <p:spPr>
            <a:xfrm>
              <a:off x="10161020" y="2616363"/>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78" name="Rectangle 177"/>
            <p:cNvSpPr/>
            <p:nvPr/>
          </p:nvSpPr>
          <p:spPr>
            <a:xfrm>
              <a:off x="10413764" y="2616363"/>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79" name="Rectangle 178"/>
            <p:cNvSpPr/>
            <p:nvPr/>
          </p:nvSpPr>
          <p:spPr>
            <a:xfrm>
              <a:off x="10666509" y="2616363"/>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80" name="Rectangle 179"/>
            <p:cNvSpPr/>
            <p:nvPr/>
          </p:nvSpPr>
          <p:spPr>
            <a:xfrm>
              <a:off x="6875338" y="235489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81" name="Rectangle 180"/>
            <p:cNvSpPr/>
            <p:nvPr/>
          </p:nvSpPr>
          <p:spPr>
            <a:xfrm>
              <a:off x="7128083" y="235489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82" name="Rectangle 181"/>
            <p:cNvSpPr/>
            <p:nvPr/>
          </p:nvSpPr>
          <p:spPr>
            <a:xfrm>
              <a:off x="7380827" y="235489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83" name="Rectangle 182"/>
            <p:cNvSpPr/>
            <p:nvPr/>
          </p:nvSpPr>
          <p:spPr>
            <a:xfrm>
              <a:off x="7633572" y="235489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84" name="Rectangle 183"/>
            <p:cNvSpPr/>
            <p:nvPr/>
          </p:nvSpPr>
          <p:spPr>
            <a:xfrm>
              <a:off x="7886317" y="235489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85" name="Rectangle 184"/>
            <p:cNvSpPr/>
            <p:nvPr/>
          </p:nvSpPr>
          <p:spPr>
            <a:xfrm>
              <a:off x="8139062" y="235489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86" name="Rectangle 185"/>
            <p:cNvSpPr/>
            <p:nvPr/>
          </p:nvSpPr>
          <p:spPr>
            <a:xfrm>
              <a:off x="8391806" y="235489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87" name="Rectangle 186"/>
            <p:cNvSpPr/>
            <p:nvPr/>
          </p:nvSpPr>
          <p:spPr>
            <a:xfrm>
              <a:off x="8644551" y="235489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88" name="Rectangle 187"/>
            <p:cNvSpPr/>
            <p:nvPr/>
          </p:nvSpPr>
          <p:spPr>
            <a:xfrm>
              <a:off x="8897296" y="235489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89" name="Rectangle 188"/>
            <p:cNvSpPr/>
            <p:nvPr/>
          </p:nvSpPr>
          <p:spPr>
            <a:xfrm>
              <a:off x="9150041" y="235489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90" name="Rectangle 189"/>
            <p:cNvSpPr/>
            <p:nvPr/>
          </p:nvSpPr>
          <p:spPr>
            <a:xfrm>
              <a:off x="9402785" y="235489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91" name="Rectangle 190"/>
            <p:cNvSpPr/>
            <p:nvPr/>
          </p:nvSpPr>
          <p:spPr>
            <a:xfrm>
              <a:off x="9655530" y="235489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92" name="Rectangle 191"/>
            <p:cNvSpPr/>
            <p:nvPr/>
          </p:nvSpPr>
          <p:spPr>
            <a:xfrm>
              <a:off x="9908275" y="235489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93" name="Rectangle 192"/>
            <p:cNvSpPr/>
            <p:nvPr/>
          </p:nvSpPr>
          <p:spPr>
            <a:xfrm>
              <a:off x="10161020" y="235489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94" name="Rectangle 193"/>
            <p:cNvSpPr/>
            <p:nvPr/>
          </p:nvSpPr>
          <p:spPr>
            <a:xfrm>
              <a:off x="10413764" y="235489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95" name="Rectangle 194"/>
            <p:cNvSpPr/>
            <p:nvPr/>
          </p:nvSpPr>
          <p:spPr>
            <a:xfrm>
              <a:off x="10666509" y="235489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96" name="Rectangle 195"/>
            <p:cNvSpPr/>
            <p:nvPr/>
          </p:nvSpPr>
          <p:spPr>
            <a:xfrm>
              <a:off x="6875338" y="2095153"/>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97" name="Rectangle 196"/>
            <p:cNvSpPr/>
            <p:nvPr/>
          </p:nvSpPr>
          <p:spPr>
            <a:xfrm>
              <a:off x="7128083" y="2095153"/>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98" name="Rectangle 197"/>
            <p:cNvSpPr/>
            <p:nvPr/>
          </p:nvSpPr>
          <p:spPr>
            <a:xfrm>
              <a:off x="7380827" y="2095153"/>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99" name="Rectangle 198"/>
            <p:cNvSpPr/>
            <p:nvPr/>
          </p:nvSpPr>
          <p:spPr>
            <a:xfrm>
              <a:off x="7633572" y="2095153"/>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0" name="Rectangle 199"/>
            <p:cNvSpPr/>
            <p:nvPr/>
          </p:nvSpPr>
          <p:spPr>
            <a:xfrm>
              <a:off x="7886317" y="2095153"/>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1" name="Rectangle 200"/>
            <p:cNvSpPr/>
            <p:nvPr/>
          </p:nvSpPr>
          <p:spPr>
            <a:xfrm>
              <a:off x="8139062" y="2095153"/>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2" name="Rectangle 201"/>
            <p:cNvSpPr/>
            <p:nvPr/>
          </p:nvSpPr>
          <p:spPr>
            <a:xfrm>
              <a:off x="8391806" y="2095153"/>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3" name="Rectangle 202"/>
            <p:cNvSpPr/>
            <p:nvPr/>
          </p:nvSpPr>
          <p:spPr>
            <a:xfrm>
              <a:off x="8644551" y="2095153"/>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4" name="Rectangle 203"/>
            <p:cNvSpPr/>
            <p:nvPr/>
          </p:nvSpPr>
          <p:spPr>
            <a:xfrm>
              <a:off x="8897296" y="2095153"/>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5" name="Rectangle 204"/>
            <p:cNvSpPr/>
            <p:nvPr/>
          </p:nvSpPr>
          <p:spPr>
            <a:xfrm>
              <a:off x="9150041" y="2095153"/>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6" name="Rectangle 205"/>
            <p:cNvSpPr/>
            <p:nvPr/>
          </p:nvSpPr>
          <p:spPr>
            <a:xfrm>
              <a:off x="9402785" y="2095153"/>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7" name="Rectangle 206"/>
            <p:cNvSpPr/>
            <p:nvPr/>
          </p:nvSpPr>
          <p:spPr>
            <a:xfrm>
              <a:off x="9655530" y="2095153"/>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8" name="Rectangle 207"/>
            <p:cNvSpPr/>
            <p:nvPr/>
          </p:nvSpPr>
          <p:spPr>
            <a:xfrm>
              <a:off x="9908275" y="2095153"/>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9" name="Rectangle 208"/>
            <p:cNvSpPr/>
            <p:nvPr/>
          </p:nvSpPr>
          <p:spPr>
            <a:xfrm>
              <a:off x="10161020" y="2095153"/>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0" name="Rectangle 209"/>
            <p:cNvSpPr/>
            <p:nvPr/>
          </p:nvSpPr>
          <p:spPr>
            <a:xfrm>
              <a:off x="10413764" y="2095153"/>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1" name="Rectangle 210"/>
            <p:cNvSpPr/>
            <p:nvPr/>
          </p:nvSpPr>
          <p:spPr>
            <a:xfrm>
              <a:off x="10666509" y="2095153"/>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2" name="Rectangle 211"/>
            <p:cNvSpPr/>
            <p:nvPr/>
          </p:nvSpPr>
          <p:spPr>
            <a:xfrm>
              <a:off x="6875338" y="1835407"/>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3" name="Rectangle 212"/>
            <p:cNvSpPr/>
            <p:nvPr/>
          </p:nvSpPr>
          <p:spPr>
            <a:xfrm>
              <a:off x="7128083" y="1835407"/>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4" name="Rectangle 213"/>
            <p:cNvSpPr/>
            <p:nvPr/>
          </p:nvSpPr>
          <p:spPr>
            <a:xfrm>
              <a:off x="7380827" y="1835407"/>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5" name="Rectangle 214"/>
            <p:cNvSpPr/>
            <p:nvPr/>
          </p:nvSpPr>
          <p:spPr>
            <a:xfrm>
              <a:off x="7633572" y="1835407"/>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6" name="Rectangle 215"/>
            <p:cNvSpPr/>
            <p:nvPr/>
          </p:nvSpPr>
          <p:spPr>
            <a:xfrm>
              <a:off x="7886317" y="1835407"/>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7" name="Rectangle 216"/>
            <p:cNvSpPr/>
            <p:nvPr/>
          </p:nvSpPr>
          <p:spPr>
            <a:xfrm>
              <a:off x="8139062" y="1835407"/>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8" name="Rectangle 217"/>
            <p:cNvSpPr/>
            <p:nvPr/>
          </p:nvSpPr>
          <p:spPr>
            <a:xfrm>
              <a:off x="8391806" y="1835407"/>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9" name="Rectangle 218"/>
            <p:cNvSpPr/>
            <p:nvPr/>
          </p:nvSpPr>
          <p:spPr>
            <a:xfrm>
              <a:off x="8644551" y="1835407"/>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0" name="Rectangle 219"/>
            <p:cNvSpPr/>
            <p:nvPr/>
          </p:nvSpPr>
          <p:spPr>
            <a:xfrm>
              <a:off x="8897296" y="1835407"/>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1" name="Rectangle 220"/>
            <p:cNvSpPr/>
            <p:nvPr/>
          </p:nvSpPr>
          <p:spPr>
            <a:xfrm>
              <a:off x="9150041" y="1835407"/>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2" name="Rectangle 221"/>
            <p:cNvSpPr/>
            <p:nvPr/>
          </p:nvSpPr>
          <p:spPr>
            <a:xfrm>
              <a:off x="9402785" y="1835407"/>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3" name="Rectangle 222"/>
            <p:cNvSpPr/>
            <p:nvPr/>
          </p:nvSpPr>
          <p:spPr>
            <a:xfrm>
              <a:off x="9655530" y="1835407"/>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4" name="Rectangle 223"/>
            <p:cNvSpPr/>
            <p:nvPr/>
          </p:nvSpPr>
          <p:spPr>
            <a:xfrm>
              <a:off x="9908275" y="1835407"/>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5" name="Rectangle 224"/>
            <p:cNvSpPr/>
            <p:nvPr/>
          </p:nvSpPr>
          <p:spPr>
            <a:xfrm>
              <a:off x="10161020" y="1835407"/>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6" name="Rectangle 225"/>
            <p:cNvSpPr/>
            <p:nvPr/>
          </p:nvSpPr>
          <p:spPr>
            <a:xfrm>
              <a:off x="10413764" y="1835407"/>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7" name="Rectangle 226"/>
            <p:cNvSpPr/>
            <p:nvPr/>
          </p:nvSpPr>
          <p:spPr>
            <a:xfrm>
              <a:off x="10666509" y="1835407"/>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8" name="Rectangle 227"/>
            <p:cNvSpPr/>
            <p:nvPr/>
          </p:nvSpPr>
          <p:spPr>
            <a:xfrm>
              <a:off x="6875338" y="1575661"/>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9" name="Rectangle 228"/>
            <p:cNvSpPr/>
            <p:nvPr/>
          </p:nvSpPr>
          <p:spPr>
            <a:xfrm>
              <a:off x="7128083" y="1575661"/>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0" name="Rectangle 229"/>
            <p:cNvSpPr/>
            <p:nvPr/>
          </p:nvSpPr>
          <p:spPr>
            <a:xfrm>
              <a:off x="7380827" y="1575661"/>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1" name="Rectangle 230"/>
            <p:cNvSpPr/>
            <p:nvPr/>
          </p:nvSpPr>
          <p:spPr>
            <a:xfrm>
              <a:off x="7633572" y="1575661"/>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2" name="Rectangle 231"/>
            <p:cNvSpPr/>
            <p:nvPr/>
          </p:nvSpPr>
          <p:spPr>
            <a:xfrm>
              <a:off x="7886317" y="1575661"/>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3" name="Rectangle 232"/>
            <p:cNvSpPr/>
            <p:nvPr/>
          </p:nvSpPr>
          <p:spPr>
            <a:xfrm>
              <a:off x="8139062" y="1575661"/>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4" name="Rectangle 233"/>
            <p:cNvSpPr/>
            <p:nvPr/>
          </p:nvSpPr>
          <p:spPr>
            <a:xfrm>
              <a:off x="8391806" y="1575661"/>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5" name="Rectangle 234"/>
            <p:cNvSpPr/>
            <p:nvPr/>
          </p:nvSpPr>
          <p:spPr>
            <a:xfrm>
              <a:off x="8644551" y="1575661"/>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6" name="Rectangle 235"/>
            <p:cNvSpPr/>
            <p:nvPr/>
          </p:nvSpPr>
          <p:spPr>
            <a:xfrm>
              <a:off x="8897296" y="1575661"/>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7" name="Rectangle 236"/>
            <p:cNvSpPr/>
            <p:nvPr/>
          </p:nvSpPr>
          <p:spPr>
            <a:xfrm>
              <a:off x="9150041" y="1575661"/>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8" name="Rectangle 237"/>
            <p:cNvSpPr/>
            <p:nvPr/>
          </p:nvSpPr>
          <p:spPr>
            <a:xfrm>
              <a:off x="9402785" y="1575661"/>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9" name="Rectangle 238"/>
            <p:cNvSpPr/>
            <p:nvPr/>
          </p:nvSpPr>
          <p:spPr>
            <a:xfrm>
              <a:off x="9655530" y="1575661"/>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0" name="Rectangle 239"/>
            <p:cNvSpPr/>
            <p:nvPr/>
          </p:nvSpPr>
          <p:spPr>
            <a:xfrm>
              <a:off x="9908275" y="1575661"/>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1" name="Rectangle 240"/>
            <p:cNvSpPr/>
            <p:nvPr/>
          </p:nvSpPr>
          <p:spPr>
            <a:xfrm>
              <a:off x="10161020" y="1575661"/>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2" name="Rectangle 241"/>
            <p:cNvSpPr/>
            <p:nvPr/>
          </p:nvSpPr>
          <p:spPr>
            <a:xfrm>
              <a:off x="10413764" y="1575661"/>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3" name="Rectangle 242"/>
            <p:cNvSpPr/>
            <p:nvPr/>
          </p:nvSpPr>
          <p:spPr>
            <a:xfrm>
              <a:off x="10666509" y="1575661"/>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4" name="Rectangle 243"/>
            <p:cNvSpPr/>
            <p:nvPr/>
          </p:nvSpPr>
          <p:spPr>
            <a:xfrm>
              <a:off x="6875338" y="131849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5" name="Rectangle 244"/>
            <p:cNvSpPr/>
            <p:nvPr/>
          </p:nvSpPr>
          <p:spPr>
            <a:xfrm>
              <a:off x="7128083" y="131849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6" name="Rectangle 245"/>
            <p:cNvSpPr/>
            <p:nvPr/>
          </p:nvSpPr>
          <p:spPr>
            <a:xfrm>
              <a:off x="7380827" y="131849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7" name="Rectangle 246"/>
            <p:cNvSpPr/>
            <p:nvPr/>
          </p:nvSpPr>
          <p:spPr>
            <a:xfrm>
              <a:off x="7633572" y="131849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8" name="Rectangle 247"/>
            <p:cNvSpPr/>
            <p:nvPr/>
          </p:nvSpPr>
          <p:spPr>
            <a:xfrm>
              <a:off x="7886317" y="131849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9" name="Rectangle 248"/>
            <p:cNvSpPr/>
            <p:nvPr/>
          </p:nvSpPr>
          <p:spPr>
            <a:xfrm>
              <a:off x="8139062" y="131849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0" name="Rectangle 249"/>
            <p:cNvSpPr/>
            <p:nvPr/>
          </p:nvSpPr>
          <p:spPr>
            <a:xfrm>
              <a:off x="8391806" y="131849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1" name="Rectangle 250"/>
            <p:cNvSpPr/>
            <p:nvPr/>
          </p:nvSpPr>
          <p:spPr>
            <a:xfrm>
              <a:off x="8644551" y="131849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2" name="Rectangle 251"/>
            <p:cNvSpPr/>
            <p:nvPr/>
          </p:nvSpPr>
          <p:spPr>
            <a:xfrm>
              <a:off x="8897296" y="131849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3" name="Rectangle 252"/>
            <p:cNvSpPr/>
            <p:nvPr/>
          </p:nvSpPr>
          <p:spPr>
            <a:xfrm>
              <a:off x="9150041" y="131849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4" name="Rectangle 253"/>
            <p:cNvSpPr/>
            <p:nvPr/>
          </p:nvSpPr>
          <p:spPr>
            <a:xfrm>
              <a:off x="9402785" y="131849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5" name="Rectangle 254"/>
            <p:cNvSpPr/>
            <p:nvPr/>
          </p:nvSpPr>
          <p:spPr>
            <a:xfrm>
              <a:off x="9655530" y="131849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6" name="Rectangle 255"/>
            <p:cNvSpPr/>
            <p:nvPr/>
          </p:nvSpPr>
          <p:spPr>
            <a:xfrm>
              <a:off x="9908275" y="131849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7" name="Rectangle 256"/>
            <p:cNvSpPr/>
            <p:nvPr/>
          </p:nvSpPr>
          <p:spPr>
            <a:xfrm>
              <a:off x="10161020" y="131849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8" name="Rectangle 257"/>
            <p:cNvSpPr/>
            <p:nvPr/>
          </p:nvSpPr>
          <p:spPr>
            <a:xfrm>
              <a:off x="10413764" y="131849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9" name="Rectangle 258"/>
            <p:cNvSpPr/>
            <p:nvPr/>
          </p:nvSpPr>
          <p:spPr>
            <a:xfrm>
              <a:off x="10666509" y="1318496"/>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0" name="Rectangle 259"/>
            <p:cNvSpPr/>
            <p:nvPr/>
          </p:nvSpPr>
          <p:spPr>
            <a:xfrm>
              <a:off x="6875338" y="1058750"/>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1" name="Rectangle 260"/>
            <p:cNvSpPr/>
            <p:nvPr/>
          </p:nvSpPr>
          <p:spPr>
            <a:xfrm>
              <a:off x="7128083" y="1058750"/>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2" name="Rectangle 261"/>
            <p:cNvSpPr/>
            <p:nvPr/>
          </p:nvSpPr>
          <p:spPr>
            <a:xfrm>
              <a:off x="7380827" y="1058750"/>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3" name="Rectangle 262"/>
            <p:cNvSpPr/>
            <p:nvPr/>
          </p:nvSpPr>
          <p:spPr>
            <a:xfrm>
              <a:off x="7633572" y="1058750"/>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4" name="Rectangle 263"/>
            <p:cNvSpPr/>
            <p:nvPr/>
          </p:nvSpPr>
          <p:spPr>
            <a:xfrm>
              <a:off x="7886317" y="1058750"/>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5" name="Rectangle 264"/>
            <p:cNvSpPr/>
            <p:nvPr/>
          </p:nvSpPr>
          <p:spPr>
            <a:xfrm>
              <a:off x="8139062" y="1058750"/>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6" name="Rectangle 265"/>
            <p:cNvSpPr/>
            <p:nvPr/>
          </p:nvSpPr>
          <p:spPr>
            <a:xfrm>
              <a:off x="8391806" y="1058750"/>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7" name="Rectangle 266"/>
            <p:cNvSpPr/>
            <p:nvPr/>
          </p:nvSpPr>
          <p:spPr>
            <a:xfrm>
              <a:off x="8644551" y="1058750"/>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8" name="Rectangle 267"/>
            <p:cNvSpPr/>
            <p:nvPr/>
          </p:nvSpPr>
          <p:spPr>
            <a:xfrm>
              <a:off x="8897296" y="1058750"/>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9" name="Rectangle 268"/>
            <p:cNvSpPr/>
            <p:nvPr/>
          </p:nvSpPr>
          <p:spPr>
            <a:xfrm>
              <a:off x="9150041" y="1058750"/>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0" name="Rectangle 269"/>
            <p:cNvSpPr/>
            <p:nvPr/>
          </p:nvSpPr>
          <p:spPr>
            <a:xfrm>
              <a:off x="9402785" y="1058750"/>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1" name="Rectangle 270"/>
            <p:cNvSpPr/>
            <p:nvPr/>
          </p:nvSpPr>
          <p:spPr>
            <a:xfrm>
              <a:off x="9655530" y="1058750"/>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2" name="Rectangle 271"/>
            <p:cNvSpPr/>
            <p:nvPr/>
          </p:nvSpPr>
          <p:spPr>
            <a:xfrm>
              <a:off x="9908275" y="1058750"/>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3" name="Rectangle 272"/>
            <p:cNvSpPr/>
            <p:nvPr/>
          </p:nvSpPr>
          <p:spPr>
            <a:xfrm>
              <a:off x="10161020" y="1058750"/>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4" name="Rectangle 273"/>
            <p:cNvSpPr/>
            <p:nvPr/>
          </p:nvSpPr>
          <p:spPr>
            <a:xfrm>
              <a:off x="10413764" y="1058750"/>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5" name="Rectangle 274"/>
            <p:cNvSpPr/>
            <p:nvPr/>
          </p:nvSpPr>
          <p:spPr>
            <a:xfrm>
              <a:off x="10666509" y="1058750"/>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6" name="Rectangle 275"/>
            <p:cNvSpPr/>
            <p:nvPr/>
          </p:nvSpPr>
          <p:spPr>
            <a:xfrm>
              <a:off x="6875338" y="799004"/>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7" name="Rectangle 276"/>
            <p:cNvSpPr/>
            <p:nvPr/>
          </p:nvSpPr>
          <p:spPr>
            <a:xfrm>
              <a:off x="7128083" y="799004"/>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8" name="Rectangle 277"/>
            <p:cNvSpPr/>
            <p:nvPr/>
          </p:nvSpPr>
          <p:spPr>
            <a:xfrm>
              <a:off x="7380827" y="799004"/>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9" name="Rectangle 278"/>
            <p:cNvSpPr/>
            <p:nvPr/>
          </p:nvSpPr>
          <p:spPr>
            <a:xfrm>
              <a:off x="7633572" y="799004"/>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0" name="Rectangle 279"/>
            <p:cNvSpPr/>
            <p:nvPr/>
          </p:nvSpPr>
          <p:spPr>
            <a:xfrm>
              <a:off x="7886317" y="799004"/>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1" name="Rectangle 280"/>
            <p:cNvSpPr/>
            <p:nvPr/>
          </p:nvSpPr>
          <p:spPr>
            <a:xfrm>
              <a:off x="8139062" y="799004"/>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2" name="Rectangle 281"/>
            <p:cNvSpPr/>
            <p:nvPr/>
          </p:nvSpPr>
          <p:spPr>
            <a:xfrm>
              <a:off x="8391806" y="799004"/>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3" name="Rectangle 282"/>
            <p:cNvSpPr/>
            <p:nvPr/>
          </p:nvSpPr>
          <p:spPr>
            <a:xfrm>
              <a:off x="8644551" y="799004"/>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4" name="Rectangle 283"/>
            <p:cNvSpPr/>
            <p:nvPr/>
          </p:nvSpPr>
          <p:spPr>
            <a:xfrm>
              <a:off x="8897296" y="799004"/>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5" name="Rectangle 284"/>
            <p:cNvSpPr/>
            <p:nvPr/>
          </p:nvSpPr>
          <p:spPr>
            <a:xfrm>
              <a:off x="9150041" y="799004"/>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6" name="Rectangle 285"/>
            <p:cNvSpPr/>
            <p:nvPr/>
          </p:nvSpPr>
          <p:spPr>
            <a:xfrm>
              <a:off x="9402785" y="799004"/>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7" name="Rectangle 286"/>
            <p:cNvSpPr/>
            <p:nvPr/>
          </p:nvSpPr>
          <p:spPr>
            <a:xfrm>
              <a:off x="9655530" y="799004"/>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8" name="Rectangle 287"/>
            <p:cNvSpPr/>
            <p:nvPr/>
          </p:nvSpPr>
          <p:spPr>
            <a:xfrm>
              <a:off x="9908275" y="799004"/>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9" name="Rectangle 288"/>
            <p:cNvSpPr/>
            <p:nvPr/>
          </p:nvSpPr>
          <p:spPr>
            <a:xfrm>
              <a:off x="10161020" y="799004"/>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0" name="Rectangle 289"/>
            <p:cNvSpPr/>
            <p:nvPr/>
          </p:nvSpPr>
          <p:spPr>
            <a:xfrm>
              <a:off x="10413764" y="799004"/>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1" name="Rectangle 290"/>
            <p:cNvSpPr/>
            <p:nvPr/>
          </p:nvSpPr>
          <p:spPr>
            <a:xfrm>
              <a:off x="10666509" y="799004"/>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2" name="Rectangle 291"/>
            <p:cNvSpPr/>
            <p:nvPr/>
          </p:nvSpPr>
          <p:spPr>
            <a:xfrm>
              <a:off x="6875338" y="539258"/>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3" name="Rectangle 292"/>
            <p:cNvSpPr/>
            <p:nvPr/>
          </p:nvSpPr>
          <p:spPr>
            <a:xfrm>
              <a:off x="7128083" y="539258"/>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4" name="Rectangle 293"/>
            <p:cNvSpPr/>
            <p:nvPr/>
          </p:nvSpPr>
          <p:spPr>
            <a:xfrm>
              <a:off x="7380827" y="539258"/>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5" name="Rectangle 294"/>
            <p:cNvSpPr/>
            <p:nvPr/>
          </p:nvSpPr>
          <p:spPr>
            <a:xfrm>
              <a:off x="7633572" y="539258"/>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6" name="Rectangle 295"/>
            <p:cNvSpPr/>
            <p:nvPr/>
          </p:nvSpPr>
          <p:spPr>
            <a:xfrm>
              <a:off x="7886317" y="539258"/>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7" name="Rectangle 296"/>
            <p:cNvSpPr/>
            <p:nvPr/>
          </p:nvSpPr>
          <p:spPr>
            <a:xfrm>
              <a:off x="8139062" y="539258"/>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8" name="Rectangle 297"/>
            <p:cNvSpPr/>
            <p:nvPr/>
          </p:nvSpPr>
          <p:spPr>
            <a:xfrm>
              <a:off x="8391806" y="539258"/>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9" name="Rectangle 298"/>
            <p:cNvSpPr/>
            <p:nvPr/>
          </p:nvSpPr>
          <p:spPr>
            <a:xfrm>
              <a:off x="8644551" y="539258"/>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0" name="Rectangle 299"/>
            <p:cNvSpPr/>
            <p:nvPr/>
          </p:nvSpPr>
          <p:spPr>
            <a:xfrm>
              <a:off x="8897296" y="539258"/>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1" name="Rectangle 300"/>
            <p:cNvSpPr/>
            <p:nvPr/>
          </p:nvSpPr>
          <p:spPr>
            <a:xfrm>
              <a:off x="9150041" y="539258"/>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2" name="Rectangle 301"/>
            <p:cNvSpPr/>
            <p:nvPr/>
          </p:nvSpPr>
          <p:spPr>
            <a:xfrm>
              <a:off x="9402785" y="539258"/>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3" name="Rectangle 302"/>
            <p:cNvSpPr/>
            <p:nvPr/>
          </p:nvSpPr>
          <p:spPr>
            <a:xfrm>
              <a:off x="9655530" y="539258"/>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4" name="Rectangle 303"/>
            <p:cNvSpPr/>
            <p:nvPr/>
          </p:nvSpPr>
          <p:spPr>
            <a:xfrm>
              <a:off x="9908275" y="539258"/>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5" name="Rectangle 304"/>
            <p:cNvSpPr/>
            <p:nvPr/>
          </p:nvSpPr>
          <p:spPr>
            <a:xfrm>
              <a:off x="10161020" y="539258"/>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6" name="Rectangle 305"/>
            <p:cNvSpPr/>
            <p:nvPr/>
          </p:nvSpPr>
          <p:spPr>
            <a:xfrm>
              <a:off x="10413764" y="539258"/>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7" name="Rectangle 306"/>
            <p:cNvSpPr/>
            <p:nvPr/>
          </p:nvSpPr>
          <p:spPr>
            <a:xfrm>
              <a:off x="10666509" y="539258"/>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grpSp>
      <p:grpSp>
        <p:nvGrpSpPr>
          <p:cNvPr id="6" name="Group 5"/>
          <p:cNvGrpSpPr/>
          <p:nvPr/>
        </p:nvGrpSpPr>
        <p:grpSpPr>
          <a:xfrm>
            <a:off x="7389168" y="4075963"/>
            <a:ext cx="4046915" cy="2554938"/>
            <a:chOff x="6864825" y="5663504"/>
            <a:chExt cx="4046915" cy="2554938"/>
          </a:xfrm>
        </p:grpSpPr>
        <p:sp>
          <p:nvSpPr>
            <p:cNvPr id="52" name="Rectangle 51"/>
            <p:cNvSpPr/>
            <p:nvPr/>
          </p:nvSpPr>
          <p:spPr>
            <a:xfrm>
              <a:off x="6867824" y="6959652"/>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53" name="Rectangle 52"/>
            <p:cNvSpPr/>
            <p:nvPr/>
          </p:nvSpPr>
          <p:spPr>
            <a:xfrm>
              <a:off x="7120569" y="6959652"/>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54" name="Rectangle 53"/>
            <p:cNvSpPr/>
            <p:nvPr/>
          </p:nvSpPr>
          <p:spPr>
            <a:xfrm>
              <a:off x="7373313" y="6959652"/>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55" name="Rectangle 54"/>
            <p:cNvSpPr/>
            <p:nvPr/>
          </p:nvSpPr>
          <p:spPr>
            <a:xfrm>
              <a:off x="7626058" y="6959652"/>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56" name="Rectangle 55"/>
            <p:cNvSpPr/>
            <p:nvPr/>
          </p:nvSpPr>
          <p:spPr>
            <a:xfrm>
              <a:off x="7878803" y="6959652"/>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57" name="Rectangle 56"/>
            <p:cNvSpPr/>
            <p:nvPr/>
          </p:nvSpPr>
          <p:spPr>
            <a:xfrm>
              <a:off x="8131548" y="6959652"/>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58" name="Rectangle 57"/>
            <p:cNvSpPr/>
            <p:nvPr/>
          </p:nvSpPr>
          <p:spPr>
            <a:xfrm>
              <a:off x="8384292" y="6959652"/>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59" name="Rectangle 58"/>
            <p:cNvSpPr/>
            <p:nvPr/>
          </p:nvSpPr>
          <p:spPr>
            <a:xfrm>
              <a:off x="8637037" y="6959652"/>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60" name="Rectangle 59"/>
            <p:cNvSpPr/>
            <p:nvPr/>
          </p:nvSpPr>
          <p:spPr>
            <a:xfrm>
              <a:off x="8889782" y="6959652"/>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61" name="Rectangle 60"/>
            <p:cNvSpPr/>
            <p:nvPr/>
          </p:nvSpPr>
          <p:spPr>
            <a:xfrm>
              <a:off x="9142527" y="6959652"/>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62" name="Rectangle 61"/>
            <p:cNvSpPr/>
            <p:nvPr/>
          </p:nvSpPr>
          <p:spPr>
            <a:xfrm>
              <a:off x="9395271" y="6959652"/>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63" name="Rectangle 62"/>
            <p:cNvSpPr/>
            <p:nvPr/>
          </p:nvSpPr>
          <p:spPr>
            <a:xfrm>
              <a:off x="9648016" y="6959652"/>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64" name="Rectangle 63"/>
            <p:cNvSpPr/>
            <p:nvPr/>
          </p:nvSpPr>
          <p:spPr>
            <a:xfrm>
              <a:off x="9900761" y="6959652"/>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65" name="Rectangle 64"/>
            <p:cNvSpPr/>
            <p:nvPr/>
          </p:nvSpPr>
          <p:spPr>
            <a:xfrm>
              <a:off x="10153506" y="6959652"/>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66" name="Rectangle 65"/>
            <p:cNvSpPr/>
            <p:nvPr/>
          </p:nvSpPr>
          <p:spPr>
            <a:xfrm>
              <a:off x="10406250" y="6959652"/>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67" name="Rectangle 66"/>
            <p:cNvSpPr/>
            <p:nvPr/>
          </p:nvSpPr>
          <p:spPr>
            <a:xfrm>
              <a:off x="10658995" y="6959652"/>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68" name="Rectangle 67"/>
            <p:cNvSpPr/>
            <p:nvPr/>
          </p:nvSpPr>
          <p:spPr>
            <a:xfrm>
              <a:off x="6867824" y="6699906"/>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69" name="Rectangle 68"/>
            <p:cNvSpPr/>
            <p:nvPr/>
          </p:nvSpPr>
          <p:spPr>
            <a:xfrm>
              <a:off x="7120569" y="6699906"/>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70" name="Rectangle 69"/>
            <p:cNvSpPr/>
            <p:nvPr/>
          </p:nvSpPr>
          <p:spPr>
            <a:xfrm>
              <a:off x="7373313" y="6699906"/>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71" name="Rectangle 70"/>
            <p:cNvSpPr/>
            <p:nvPr/>
          </p:nvSpPr>
          <p:spPr>
            <a:xfrm>
              <a:off x="7626058" y="6699906"/>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72" name="Rectangle 71"/>
            <p:cNvSpPr/>
            <p:nvPr/>
          </p:nvSpPr>
          <p:spPr>
            <a:xfrm>
              <a:off x="7878803" y="6699906"/>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73" name="Rectangle 72"/>
            <p:cNvSpPr/>
            <p:nvPr/>
          </p:nvSpPr>
          <p:spPr>
            <a:xfrm>
              <a:off x="8131548" y="6699906"/>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74" name="Rectangle 73"/>
            <p:cNvSpPr/>
            <p:nvPr/>
          </p:nvSpPr>
          <p:spPr>
            <a:xfrm>
              <a:off x="8384292" y="6699906"/>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75" name="Rectangle 74"/>
            <p:cNvSpPr/>
            <p:nvPr/>
          </p:nvSpPr>
          <p:spPr>
            <a:xfrm>
              <a:off x="8637037" y="6699906"/>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76" name="Rectangle 75"/>
            <p:cNvSpPr/>
            <p:nvPr/>
          </p:nvSpPr>
          <p:spPr>
            <a:xfrm>
              <a:off x="8889782" y="6699906"/>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77" name="Rectangle 76"/>
            <p:cNvSpPr/>
            <p:nvPr/>
          </p:nvSpPr>
          <p:spPr>
            <a:xfrm>
              <a:off x="9142527" y="6699906"/>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78" name="Rectangle 77"/>
            <p:cNvSpPr/>
            <p:nvPr/>
          </p:nvSpPr>
          <p:spPr>
            <a:xfrm>
              <a:off x="9395271" y="6699906"/>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79" name="Rectangle 78"/>
            <p:cNvSpPr/>
            <p:nvPr/>
          </p:nvSpPr>
          <p:spPr>
            <a:xfrm>
              <a:off x="9648016" y="6699906"/>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80" name="Rectangle 79"/>
            <p:cNvSpPr/>
            <p:nvPr/>
          </p:nvSpPr>
          <p:spPr>
            <a:xfrm>
              <a:off x="9900761" y="6699906"/>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81" name="Rectangle 80"/>
            <p:cNvSpPr/>
            <p:nvPr/>
          </p:nvSpPr>
          <p:spPr>
            <a:xfrm>
              <a:off x="10153506" y="6699906"/>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82" name="Rectangle 81"/>
            <p:cNvSpPr/>
            <p:nvPr/>
          </p:nvSpPr>
          <p:spPr>
            <a:xfrm>
              <a:off x="10406250" y="6699906"/>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83" name="Rectangle 82"/>
            <p:cNvSpPr/>
            <p:nvPr/>
          </p:nvSpPr>
          <p:spPr>
            <a:xfrm>
              <a:off x="10658995" y="6699906"/>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84" name="Rectangle 83"/>
            <p:cNvSpPr/>
            <p:nvPr/>
          </p:nvSpPr>
          <p:spPr>
            <a:xfrm>
              <a:off x="6867824" y="6440160"/>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85" name="Rectangle 84"/>
            <p:cNvSpPr/>
            <p:nvPr/>
          </p:nvSpPr>
          <p:spPr>
            <a:xfrm>
              <a:off x="7120569" y="6440160"/>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86" name="Rectangle 85"/>
            <p:cNvSpPr/>
            <p:nvPr/>
          </p:nvSpPr>
          <p:spPr>
            <a:xfrm>
              <a:off x="7373313" y="6440160"/>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87" name="Rectangle 86"/>
            <p:cNvSpPr/>
            <p:nvPr/>
          </p:nvSpPr>
          <p:spPr>
            <a:xfrm>
              <a:off x="7626058" y="6440160"/>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88" name="Rectangle 87"/>
            <p:cNvSpPr/>
            <p:nvPr/>
          </p:nvSpPr>
          <p:spPr>
            <a:xfrm>
              <a:off x="7878803" y="6440160"/>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89" name="Rectangle 88"/>
            <p:cNvSpPr/>
            <p:nvPr/>
          </p:nvSpPr>
          <p:spPr>
            <a:xfrm>
              <a:off x="8131548" y="6440160"/>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90" name="Rectangle 89"/>
            <p:cNvSpPr/>
            <p:nvPr/>
          </p:nvSpPr>
          <p:spPr>
            <a:xfrm>
              <a:off x="8384292" y="6440160"/>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91" name="Rectangle 90"/>
            <p:cNvSpPr/>
            <p:nvPr/>
          </p:nvSpPr>
          <p:spPr>
            <a:xfrm>
              <a:off x="8637037" y="6440160"/>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92" name="Rectangle 91"/>
            <p:cNvSpPr/>
            <p:nvPr/>
          </p:nvSpPr>
          <p:spPr>
            <a:xfrm>
              <a:off x="8889782" y="6440160"/>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93" name="Rectangle 92"/>
            <p:cNvSpPr/>
            <p:nvPr/>
          </p:nvSpPr>
          <p:spPr>
            <a:xfrm>
              <a:off x="9142527" y="6440160"/>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94" name="Rectangle 93"/>
            <p:cNvSpPr/>
            <p:nvPr/>
          </p:nvSpPr>
          <p:spPr>
            <a:xfrm>
              <a:off x="9395271" y="6440160"/>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95" name="Rectangle 94"/>
            <p:cNvSpPr/>
            <p:nvPr/>
          </p:nvSpPr>
          <p:spPr>
            <a:xfrm>
              <a:off x="9648016" y="6440160"/>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96" name="Rectangle 95"/>
            <p:cNvSpPr/>
            <p:nvPr/>
          </p:nvSpPr>
          <p:spPr>
            <a:xfrm>
              <a:off x="9900761" y="6440160"/>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97" name="Rectangle 96"/>
            <p:cNvSpPr/>
            <p:nvPr/>
          </p:nvSpPr>
          <p:spPr>
            <a:xfrm>
              <a:off x="10153506" y="6440160"/>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98" name="Rectangle 97"/>
            <p:cNvSpPr/>
            <p:nvPr/>
          </p:nvSpPr>
          <p:spPr>
            <a:xfrm>
              <a:off x="10406250" y="6440160"/>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99" name="Rectangle 98"/>
            <p:cNvSpPr/>
            <p:nvPr/>
          </p:nvSpPr>
          <p:spPr>
            <a:xfrm>
              <a:off x="10658995" y="6440160"/>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00" name="Rectangle 99"/>
            <p:cNvSpPr/>
            <p:nvPr/>
          </p:nvSpPr>
          <p:spPr>
            <a:xfrm>
              <a:off x="6867824" y="6180414"/>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01" name="Rectangle 100"/>
            <p:cNvSpPr/>
            <p:nvPr/>
          </p:nvSpPr>
          <p:spPr>
            <a:xfrm>
              <a:off x="7120569" y="6180414"/>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02" name="Rectangle 101"/>
            <p:cNvSpPr/>
            <p:nvPr/>
          </p:nvSpPr>
          <p:spPr>
            <a:xfrm>
              <a:off x="7373313" y="6180414"/>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03" name="Rectangle 102"/>
            <p:cNvSpPr/>
            <p:nvPr/>
          </p:nvSpPr>
          <p:spPr>
            <a:xfrm>
              <a:off x="7626058" y="6180414"/>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04" name="Rectangle 103"/>
            <p:cNvSpPr/>
            <p:nvPr/>
          </p:nvSpPr>
          <p:spPr>
            <a:xfrm>
              <a:off x="7878803" y="6180414"/>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05" name="Rectangle 104"/>
            <p:cNvSpPr/>
            <p:nvPr/>
          </p:nvSpPr>
          <p:spPr>
            <a:xfrm>
              <a:off x="8131548" y="6180414"/>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06" name="Rectangle 105"/>
            <p:cNvSpPr/>
            <p:nvPr/>
          </p:nvSpPr>
          <p:spPr>
            <a:xfrm>
              <a:off x="8384292" y="6180414"/>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07" name="Rectangle 106"/>
            <p:cNvSpPr/>
            <p:nvPr/>
          </p:nvSpPr>
          <p:spPr>
            <a:xfrm>
              <a:off x="8637037" y="6180414"/>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08" name="Rectangle 107"/>
            <p:cNvSpPr/>
            <p:nvPr/>
          </p:nvSpPr>
          <p:spPr>
            <a:xfrm>
              <a:off x="8889782" y="6180414"/>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09" name="Rectangle 108"/>
            <p:cNvSpPr/>
            <p:nvPr/>
          </p:nvSpPr>
          <p:spPr>
            <a:xfrm>
              <a:off x="9142527" y="6180414"/>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10" name="Rectangle 109"/>
            <p:cNvSpPr/>
            <p:nvPr/>
          </p:nvSpPr>
          <p:spPr>
            <a:xfrm>
              <a:off x="9395271" y="6180414"/>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11" name="Rectangle 110"/>
            <p:cNvSpPr/>
            <p:nvPr/>
          </p:nvSpPr>
          <p:spPr>
            <a:xfrm>
              <a:off x="9648016" y="6180414"/>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12" name="Rectangle 111"/>
            <p:cNvSpPr/>
            <p:nvPr/>
          </p:nvSpPr>
          <p:spPr>
            <a:xfrm>
              <a:off x="9900761" y="6180414"/>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13" name="Rectangle 112"/>
            <p:cNvSpPr/>
            <p:nvPr/>
          </p:nvSpPr>
          <p:spPr>
            <a:xfrm>
              <a:off x="10153506" y="6180414"/>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14" name="Rectangle 113"/>
            <p:cNvSpPr/>
            <p:nvPr/>
          </p:nvSpPr>
          <p:spPr>
            <a:xfrm>
              <a:off x="10406250" y="6180414"/>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15" name="Rectangle 114"/>
            <p:cNvSpPr/>
            <p:nvPr/>
          </p:nvSpPr>
          <p:spPr>
            <a:xfrm>
              <a:off x="10658995" y="6180414"/>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16" name="Rectangle 115"/>
            <p:cNvSpPr/>
            <p:nvPr/>
          </p:nvSpPr>
          <p:spPr>
            <a:xfrm>
              <a:off x="6867824" y="5923250"/>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17" name="Rectangle 116"/>
            <p:cNvSpPr/>
            <p:nvPr/>
          </p:nvSpPr>
          <p:spPr>
            <a:xfrm>
              <a:off x="7120569" y="5923250"/>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18" name="Rectangle 117"/>
            <p:cNvSpPr/>
            <p:nvPr/>
          </p:nvSpPr>
          <p:spPr>
            <a:xfrm>
              <a:off x="7373313" y="5923250"/>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19" name="Rectangle 118"/>
            <p:cNvSpPr/>
            <p:nvPr/>
          </p:nvSpPr>
          <p:spPr>
            <a:xfrm>
              <a:off x="7626058" y="5923250"/>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20" name="Rectangle 119"/>
            <p:cNvSpPr/>
            <p:nvPr/>
          </p:nvSpPr>
          <p:spPr>
            <a:xfrm>
              <a:off x="7878803" y="5923250"/>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21" name="Rectangle 120"/>
            <p:cNvSpPr/>
            <p:nvPr/>
          </p:nvSpPr>
          <p:spPr>
            <a:xfrm>
              <a:off x="8131548" y="5923250"/>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22" name="Rectangle 121"/>
            <p:cNvSpPr/>
            <p:nvPr/>
          </p:nvSpPr>
          <p:spPr>
            <a:xfrm>
              <a:off x="8384292" y="5923250"/>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23" name="Rectangle 122"/>
            <p:cNvSpPr/>
            <p:nvPr/>
          </p:nvSpPr>
          <p:spPr>
            <a:xfrm>
              <a:off x="8637037" y="5923250"/>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24" name="Rectangle 123"/>
            <p:cNvSpPr/>
            <p:nvPr/>
          </p:nvSpPr>
          <p:spPr>
            <a:xfrm>
              <a:off x="8889782" y="5923250"/>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25" name="Rectangle 124"/>
            <p:cNvSpPr/>
            <p:nvPr/>
          </p:nvSpPr>
          <p:spPr>
            <a:xfrm>
              <a:off x="9142527" y="5923250"/>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26" name="Rectangle 125"/>
            <p:cNvSpPr/>
            <p:nvPr/>
          </p:nvSpPr>
          <p:spPr>
            <a:xfrm>
              <a:off x="9395271" y="5923250"/>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27" name="Rectangle 126"/>
            <p:cNvSpPr/>
            <p:nvPr/>
          </p:nvSpPr>
          <p:spPr>
            <a:xfrm>
              <a:off x="9648016" y="5923250"/>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28" name="Rectangle 127"/>
            <p:cNvSpPr/>
            <p:nvPr/>
          </p:nvSpPr>
          <p:spPr>
            <a:xfrm>
              <a:off x="9900761" y="5923250"/>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29" name="Rectangle 128"/>
            <p:cNvSpPr/>
            <p:nvPr/>
          </p:nvSpPr>
          <p:spPr>
            <a:xfrm>
              <a:off x="10153506" y="5923250"/>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30" name="Rectangle 129"/>
            <p:cNvSpPr/>
            <p:nvPr/>
          </p:nvSpPr>
          <p:spPr>
            <a:xfrm>
              <a:off x="10406250" y="5923250"/>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31" name="Rectangle 130"/>
            <p:cNvSpPr/>
            <p:nvPr/>
          </p:nvSpPr>
          <p:spPr>
            <a:xfrm>
              <a:off x="10658995" y="5923250"/>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32" name="Rectangle 131"/>
            <p:cNvSpPr/>
            <p:nvPr/>
          </p:nvSpPr>
          <p:spPr>
            <a:xfrm>
              <a:off x="6867824" y="5663504"/>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33" name="Rectangle 132"/>
            <p:cNvSpPr/>
            <p:nvPr/>
          </p:nvSpPr>
          <p:spPr>
            <a:xfrm>
              <a:off x="7120569" y="5663504"/>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34" name="Rectangle 133"/>
            <p:cNvSpPr/>
            <p:nvPr/>
          </p:nvSpPr>
          <p:spPr>
            <a:xfrm>
              <a:off x="7373313" y="5663504"/>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35" name="Rectangle 134"/>
            <p:cNvSpPr/>
            <p:nvPr/>
          </p:nvSpPr>
          <p:spPr>
            <a:xfrm>
              <a:off x="7626058" y="5663504"/>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36" name="Rectangle 135"/>
            <p:cNvSpPr/>
            <p:nvPr/>
          </p:nvSpPr>
          <p:spPr>
            <a:xfrm>
              <a:off x="7878803" y="5663504"/>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37" name="Rectangle 136"/>
            <p:cNvSpPr/>
            <p:nvPr/>
          </p:nvSpPr>
          <p:spPr>
            <a:xfrm>
              <a:off x="8131548" y="5663504"/>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38" name="Rectangle 137"/>
            <p:cNvSpPr/>
            <p:nvPr/>
          </p:nvSpPr>
          <p:spPr>
            <a:xfrm>
              <a:off x="8384292" y="5663504"/>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39" name="Rectangle 138"/>
            <p:cNvSpPr/>
            <p:nvPr/>
          </p:nvSpPr>
          <p:spPr>
            <a:xfrm>
              <a:off x="8637037" y="5663504"/>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40" name="Rectangle 139"/>
            <p:cNvSpPr/>
            <p:nvPr/>
          </p:nvSpPr>
          <p:spPr>
            <a:xfrm>
              <a:off x="8889782" y="5663504"/>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41" name="Rectangle 140"/>
            <p:cNvSpPr/>
            <p:nvPr/>
          </p:nvSpPr>
          <p:spPr>
            <a:xfrm>
              <a:off x="9142527" y="5663504"/>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42" name="Rectangle 141"/>
            <p:cNvSpPr/>
            <p:nvPr/>
          </p:nvSpPr>
          <p:spPr>
            <a:xfrm>
              <a:off x="9395271" y="5663504"/>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43" name="Rectangle 142"/>
            <p:cNvSpPr/>
            <p:nvPr/>
          </p:nvSpPr>
          <p:spPr>
            <a:xfrm>
              <a:off x="9648016" y="5663504"/>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44" name="Rectangle 143"/>
            <p:cNvSpPr/>
            <p:nvPr/>
          </p:nvSpPr>
          <p:spPr>
            <a:xfrm>
              <a:off x="9900761" y="5663504"/>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45" name="Rectangle 144"/>
            <p:cNvSpPr/>
            <p:nvPr/>
          </p:nvSpPr>
          <p:spPr>
            <a:xfrm>
              <a:off x="10153506" y="5663504"/>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46" name="Rectangle 145"/>
            <p:cNvSpPr/>
            <p:nvPr/>
          </p:nvSpPr>
          <p:spPr>
            <a:xfrm>
              <a:off x="10406250" y="5663504"/>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147" name="Rectangle 146"/>
            <p:cNvSpPr/>
            <p:nvPr/>
          </p:nvSpPr>
          <p:spPr>
            <a:xfrm>
              <a:off x="10658995" y="5663504"/>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8" name="Rectangle 307"/>
            <p:cNvSpPr/>
            <p:nvPr/>
          </p:nvSpPr>
          <p:spPr>
            <a:xfrm>
              <a:off x="6867824" y="7482600"/>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9" name="Rectangle 308"/>
            <p:cNvSpPr/>
            <p:nvPr/>
          </p:nvSpPr>
          <p:spPr>
            <a:xfrm>
              <a:off x="7120569" y="7482600"/>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0" name="Rectangle 309"/>
            <p:cNvSpPr/>
            <p:nvPr/>
          </p:nvSpPr>
          <p:spPr>
            <a:xfrm>
              <a:off x="7373313" y="7482600"/>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1" name="Rectangle 310"/>
            <p:cNvSpPr/>
            <p:nvPr/>
          </p:nvSpPr>
          <p:spPr>
            <a:xfrm>
              <a:off x="7626058" y="7482600"/>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2" name="Rectangle 311"/>
            <p:cNvSpPr/>
            <p:nvPr/>
          </p:nvSpPr>
          <p:spPr>
            <a:xfrm>
              <a:off x="7878803" y="7482600"/>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3" name="Rectangle 312"/>
            <p:cNvSpPr/>
            <p:nvPr/>
          </p:nvSpPr>
          <p:spPr>
            <a:xfrm>
              <a:off x="8131548" y="7482600"/>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4" name="Rectangle 313"/>
            <p:cNvSpPr/>
            <p:nvPr/>
          </p:nvSpPr>
          <p:spPr>
            <a:xfrm>
              <a:off x="8384292" y="7482600"/>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5" name="Rectangle 314"/>
            <p:cNvSpPr/>
            <p:nvPr/>
          </p:nvSpPr>
          <p:spPr>
            <a:xfrm>
              <a:off x="8637037" y="7482600"/>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6" name="Rectangle 315"/>
            <p:cNvSpPr/>
            <p:nvPr/>
          </p:nvSpPr>
          <p:spPr>
            <a:xfrm>
              <a:off x="8889782" y="7482600"/>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7" name="Rectangle 316"/>
            <p:cNvSpPr/>
            <p:nvPr/>
          </p:nvSpPr>
          <p:spPr>
            <a:xfrm>
              <a:off x="9142527" y="7482600"/>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8" name="Rectangle 317"/>
            <p:cNvSpPr/>
            <p:nvPr/>
          </p:nvSpPr>
          <p:spPr>
            <a:xfrm>
              <a:off x="9395271" y="7482600"/>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9" name="Rectangle 318"/>
            <p:cNvSpPr/>
            <p:nvPr/>
          </p:nvSpPr>
          <p:spPr>
            <a:xfrm>
              <a:off x="9648016" y="7482600"/>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0" name="Rectangle 319"/>
            <p:cNvSpPr/>
            <p:nvPr/>
          </p:nvSpPr>
          <p:spPr>
            <a:xfrm>
              <a:off x="9900761" y="7482600"/>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1" name="Rectangle 320"/>
            <p:cNvSpPr/>
            <p:nvPr/>
          </p:nvSpPr>
          <p:spPr>
            <a:xfrm>
              <a:off x="10153506" y="7482600"/>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2" name="Rectangle 321"/>
            <p:cNvSpPr/>
            <p:nvPr/>
          </p:nvSpPr>
          <p:spPr>
            <a:xfrm>
              <a:off x="10406250" y="7482600"/>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3" name="Rectangle 322"/>
            <p:cNvSpPr/>
            <p:nvPr/>
          </p:nvSpPr>
          <p:spPr>
            <a:xfrm>
              <a:off x="10658995" y="7482600"/>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4" name="Rectangle 323"/>
            <p:cNvSpPr/>
            <p:nvPr/>
          </p:nvSpPr>
          <p:spPr>
            <a:xfrm>
              <a:off x="6867824" y="7222854"/>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5" name="Rectangle 324"/>
            <p:cNvSpPr/>
            <p:nvPr/>
          </p:nvSpPr>
          <p:spPr>
            <a:xfrm>
              <a:off x="7120569" y="7222854"/>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6" name="Rectangle 325"/>
            <p:cNvSpPr/>
            <p:nvPr/>
          </p:nvSpPr>
          <p:spPr>
            <a:xfrm>
              <a:off x="7373313" y="7222854"/>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7" name="Rectangle 326"/>
            <p:cNvSpPr/>
            <p:nvPr/>
          </p:nvSpPr>
          <p:spPr>
            <a:xfrm>
              <a:off x="7626058" y="7222854"/>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8" name="Rectangle 327"/>
            <p:cNvSpPr/>
            <p:nvPr/>
          </p:nvSpPr>
          <p:spPr>
            <a:xfrm>
              <a:off x="7878803" y="7222854"/>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9" name="Rectangle 328"/>
            <p:cNvSpPr/>
            <p:nvPr/>
          </p:nvSpPr>
          <p:spPr>
            <a:xfrm>
              <a:off x="8131548" y="7222854"/>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0" name="Rectangle 329"/>
            <p:cNvSpPr/>
            <p:nvPr/>
          </p:nvSpPr>
          <p:spPr>
            <a:xfrm>
              <a:off x="8384292" y="7222854"/>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1" name="Rectangle 330"/>
            <p:cNvSpPr/>
            <p:nvPr/>
          </p:nvSpPr>
          <p:spPr>
            <a:xfrm>
              <a:off x="8637037" y="7222854"/>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2" name="Rectangle 331"/>
            <p:cNvSpPr/>
            <p:nvPr/>
          </p:nvSpPr>
          <p:spPr>
            <a:xfrm>
              <a:off x="8889782" y="7222854"/>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3" name="Rectangle 332"/>
            <p:cNvSpPr/>
            <p:nvPr/>
          </p:nvSpPr>
          <p:spPr>
            <a:xfrm>
              <a:off x="9142527" y="7222854"/>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4" name="Rectangle 333"/>
            <p:cNvSpPr/>
            <p:nvPr/>
          </p:nvSpPr>
          <p:spPr>
            <a:xfrm>
              <a:off x="9395271" y="7222854"/>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5" name="Rectangle 334"/>
            <p:cNvSpPr/>
            <p:nvPr/>
          </p:nvSpPr>
          <p:spPr>
            <a:xfrm>
              <a:off x="9648016" y="7222854"/>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6" name="Rectangle 335"/>
            <p:cNvSpPr/>
            <p:nvPr/>
          </p:nvSpPr>
          <p:spPr>
            <a:xfrm>
              <a:off x="9900761" y="7222854"/>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7" name="Rectangle 336"/>
            <p:cNvSpPr/>
            <p:nvPr/>
          </p:nvSpPr>
          <p:spPr>
            <a:xfrm>
              <a:off x="10153506" y="7222854"/>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8" name="Rectangle 337"/>
            <p:cNvSpPr/>
            <p:nvPr/>
          </p:nvSpPr>
          <p:spPr>
            <a:xfrm>
              <a:off x="10406250" y="7222854"/>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9" name="Rectangle 338"/>
            <p:cNvSpPr/>
            <p:nvPr/>
          </p:nvSpPr>
          <p:spPr>
            <a:xfrm>
              <a:off x="10658995" y="7222854"/>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0" name="Rectangle 339"/>
            <p:cNvSpPr/>
            <p:nvPr/>
          </p:nvSpPr>
          <p:spPr>
            <a:xfrm>
              <a:off x="6864825" y="8002093"/>
              <a:ext cx="252745" cy="216349"/>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1" name="Rectangle 340"/>
            <p:cNvSpPr/>
            <p:nvPr/>
          </p:nvSpPr>
          <p:spPr>
            <a:xfrm>
              <a:off x="7117569" y="8002093"/>
              <a:ext cx="252745" cy="216349"/>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2" name="Rectangle 341"/>
            <p:cNvSpPr/>
            <p:nvPr/>
          </p:nvSpPr>
          <p:spPr>
            <a:xfrm>
              <a:off x="7370314" y="8002093"/>
              <a:ext cx="252745" cy="216349"/>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3" name="Rectangle 342"/>
            <p:cNvSpPr/>
            <p:nvPr/>
          </p:nvSpPr>
          <p:spPr>
            <a:xfrm>
              <a:off x="7623059" y="8002093"/>
              <a:ext cx="252745" cy="216349"/>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4" name="Rectangle 343"/>
            <p:cNvSpPr/>
            <p:nvPr/>
          </p:nvSpPr>
          <p:spPr>
            <a:xfrm>
              <a:off x="7875804" y="8002093"/>
              <a:ext cx="252745" cy="216349"/>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5" name="Rectangle 344"/>
            <p:cNvSpPr/>
            <p:nvPr/>
          </p:nvSpPr>
          <p:spPr>
            <a:xfrm>
              <a:off x="8128548" y="8002093"/>
              <a:ext cx="252745" cy="216349"/>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6" name="Rectangle 345"/>
            <p:cNvSpPr/>
            <p:nvPr/>
          </p:nvSpPr>
          <p:spPr>
            <a:xfrm>
              <a:off x="8381293" y="8002093"/>
              <a:ext cx="252745" cy="216349"/>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7" name="Rectangle 346"/>
            <p:cNvSpPr/>
            <p:nvPr/>
          </p:nvSpPr>
          <p:spPr>
            <a:xfrm>
              <a:off x="8634038" y="8002093"/>
              <a:ext cx="252745" cy="216349"/>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8" name="Rectangle 347"/>
            <p:cNvSpPr/>
            <p:nvPr/>
          </p:nvSpPr>
          <p:spPr>
            <a:xfrm>
              <a:off x="8886783" y="8002093"/>
              <a:ext cx="252745" cy="216349"/>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9" name="Rectangle 348"/>
            <p:cNvSpPr/>
            <p:nvPr/>
          </p:nvSpPr>
          <p:spPr>
            <a:xfrm>
              <a:off x="9139527" y="8002093"/>
              <a:ext cx="252745" cy="216349"/>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0" name="Rectangle 349"/>
            <p:cNvSpPr/>
            <p:nvPr/>
          </p:nvSpPr>
          <p:spPr>
            <a:xfrm>
              <a:off x="9392272" y="8002093"/>
              <a:ext cx="252745" cy="216349"/>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1" name="Rectangle 350"/>
            <p:cNvSpPr/>
            <p:nvPr/>
          </p:nvSpPr>
          <p:spPr>
            <a:xfrm>
              <a:off x="9645017" y="8002093"/>
              <a:ext cx="252745" cy="216349"/>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2" name="Rectangle 351"/>
            <p:cNvSpPr/>
            <p:nvPr/>
          </p:nvSpPr>
          <p:spPr>
            <a:xfrm>
              <a:off x="9897762" y="8002093"/>
              <a:ext cx="252745" cy="216349"/>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3" name="Rectangle 352"/>
            <p:cNvSpPr/>
            <p:nvPr/>
          </p:nvSpPr>
          <p:spPr>
            <a:xfrm>
              <a:off x="10150506" y="8002093"/>
              <a:ext cx="252745" cy="216349"/>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4" name="Rectangle 353"/>
            <p:cNvSpPr/>
            <p:nvPr/>
          </p:nvSpPr>
          <p:spPr>
            <a:xfrm>
              <a:off x="10403251" y="8002093"/>
              <a:ext cx="252745" cy="216349"/>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5" name="Rectangle 354"/>
            <p:cNvSpPr/>
            <p:nvPr/>
          </p:nvSpPr>
          <p:spPr>
            <a:xfrm>
              <a:off x="10655996" y="8002093"/>
              <a:ext cx="252745" cy="216349"/>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6" name="Rectangle 355"/>
            <p:cNvSpPr/>
            <p:nvPr/>
          </p:nvSpPr>
          <p:spPr>
            <a:xfrm>
              <a:off x="7117569" y="7742346"/>
              <a:ext cx="252745" cy="259746"/>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7" name="Rectangle 356"/>
            <p:cNvSpPr/>
            <p:nvPr/>
          </p:nvSpPr>
          <p:spPr>
            <a:xfrm>
              <a:off x="7370314" y="7742346"/>
              <a:ext cx="252745" cy="259746"/>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8" name="Rectangle 357"/>
            <p:cNvSpPr/>
            <p:nvPr/>
          </p:nvSpPr>
          <p:spPr>
            <a:xfrm>
              <a:off x="7623059" y="7742346"/>
              <a:ext cx="252745" cy="259746"/>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9" name="Rectangle 358"/>
            <p:cNvSpPr/>
            <p:nvPr/>
          </p:nvSpPr>
          <p:spPr>
            <a:xfrm>
              <a:off x="7875804" y="7742346"/>
              <a:ext cx="252745" cy="259746"/>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0" name="Rectangle 359"/>
            <p:cNvSpPr/>
            <p:nvPr/>
          </p:nvSpPr>
          <p:spPr>
            <a:xfrm>
              <a:off x="8128548" y="7742346"/>
              <a:ext cx="252745" cy="259746"/>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1" name="Rectangle 360"/>
            <p:cNvSpPr/>
            <p:nvPr/>
          </p:nvSpPr>
          <p:spPr>
            <a:xfrm>
              <a:off x="8381293" y="7742346"/>
              <a:ext cx="252745" cy="259746"/>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2" name="Rectangle 361"/>
            <p:cNvSpPr/>
            <p:nvPr/>
          </p:nvSpPr>
          <p:spPr>
            <a:xfrm>
              <a:off x="8634038" y="7742346"/>
              <a:ext cx="252745" cy="259746"/>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3" name="Rectangle 362"/>
            <p:cNvSpPr/>
            <p:nvPr/>
          </p:nvSpPr>
          <p:spPr>
            <a:xfrm>
              <a:off x="8886783" y="7742346"/>
              <a:ext cx="252745" cy="259746"/>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4" name="Rectangle 363"/>
            <p:cNvSpPr/>
            <p:nvPr/>
          </p:nvSpPr>
          <p:spPr>
            <a:xfrm>
              <a:off x="9139527" y="7742346"/>
              <a:ext cx="252745" cy="259746"/>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5" name="Rectangle 364"/>
            <p:cNvSpPr/>
            <p:nvPr/>
          </p:nvSpPr>
          <p:spPr>
            <a:xfrm>
              <a:off x="9392272" y="7742346"/>
              <a:ext cx="252745" cy="259746"/>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6" name="Rectangle 365"/>
            <p:cNvSpPr/>
            <p:nvPr/>
          </p:nvSpPr>
          <p:spPr>
            <a:xfrm>
              <a:off x="9645017" y="7742346"/>
              <a:ext cx="252745" cy="259746"/>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7" name="Rectangle 366"/>
            <p:cNvSpPr/>
            <p:nvPr/>
          </p:nvSpPr>
          <p:spPr>
            <a:xfrm>
              <a:off x="9897762" y="7742346"/>
              <a:ext cx="252745" cy="259746"/>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8" name="Rectangle 367"/>
            <p:cNvSpPr/>
            <p:nvPr/>
          </p:nvSpPr>
          <p:spPr>
            <a:xfrm>
              <a:off x="10150506" y="7742346"/>
              <a:ext cx="252745" cy="259746"/>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9" name="Rectangle 368"/>
            <p:cNvSpPr/>
            <p:nvPr/>
          </p:nvSpPr>
          <p:spPr>
            <a:xfrm>
              <a:off x="10403251" y="7742346"/>
              <a:ext cx="252745" cy="259746"/>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70" name="Rectangle 369"/>
            <p:cNvSpPr/>
            <p:nvPr/>
          </p:nvSpPr>
          <p:spPr>
            <a:xfrm>
              <a:off x="10655996" y="7742346"/>
              <a:ext cx="252745" cy="259746"/>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71" name="Rectangle 370"/>
            <p:cNvSpPr/>
            <p:nvPr/>
          </p:nvSpPr>
          <p:spPr>
            <a:xfrm>
              <a:off x="6864825" y="7742346"/>
              <a:ext cx="252745" cy="259746"/>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grpSp>
      <p:sp>
        <p:nvSpPr>
          <p:cNvPr id="377" name="TextBox 376"/>
          <p:cNvSpPr txBox="1"/>
          <p:nvPr/>
        </p:nvSpPr>
        <p:spPr>
          <a:xfrm>
            <a:off x="11425411" y="2856182"/>
            <a:ext cx="728148" cy="300082"/>
          </a:xfrm>
          <a:prstGeom prst="rect">
            <a:avLst/>
          </a:prstGeom>
          <a:solidFill>
            <a:schemeClr val="bg1"/>
          </a:solidFill>
        </p:spPr>
        <p:txBody>
          <a:bodyPr wrap="square" rtlCol="0">
            <a:spAutoFit/>
          </a:bodyPr>
          <a:lstStyle/>
          <a:p>
            <a:pPr defTabSz="914400">
              <a:defRPr/>
            </a:pPr>
            <a:r>
              <a:rPr lang="en-US" sz="1350" dirty="0">
                <a:solidFill>
                  <a:prstClr val="black"/>
                </a:solidFill>
                <a:latin typeface="Arial"/>
              </a:rPr>
              <a:t>600nm</a:t>
            </a:r>
          </a:p>
        </p:txBody>
      </p:sp>
      <p:cxnSp>
        <p:nvCxnSpPr>
          <p:cNvPr id="379" name="Straight Arrow Connector 378"/>
          <p:cNvCxnSpPr>
            <a:stCxn id="51" idx="2"/>
            <a:endCxn id="377" idx="0"/>
          </p:cNvCxnSpPr>
          <p:nvPr/>
        </p:nvCxnSpPr>
        <p:spPr>
          <a:xfrm>
            <a:off x="11783334" y="859748"/>
            <a:ext cx="6151" cy="199643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8" name="TextBox 387"/>
          <p:cNvSpPr txBox="1"/>
          <p:nvPr/>
        </p:nvSpPr>
        <p:spPr>
          <a:xfrm>
            <a:off x="11436978" y="4073680"/>
            <a:ext cx="740451" cy="300082"/>
          </a:xfrm>
          <a:prstGeom prst="rect">
            <a:avLst/>
          </a:prstGeom>
          <a:solidFill>
            <a:schemeClr val="bg1"/>
          </a:solidFill>
        </p:spPr>
        <p:txBody>
          <a:bodyPr wrap="square" rtlCol="0">
            <a:spAutoFit/>
          </a:bodyPr>
          <a:lstStyle/>
          <a:p>
            <a:pPr defTabSz="914400">
              <a:defRPr/>
            </a:pPr>
            <a:r>
              <a:rPr lang="en-US" sz="1350" dirty="0" smtClean="0">
                <a:solidFill>
                  <a:prstClr val="black"/>
                </a:solidFill>
                <a:latin typeface="Arial"/>
              </a:rPr>
              <a:t>605nm</a:t>
            </a:r>
            <a:endParaRPr lang="en-US" sz="1350" dirty="0">
              <a:solidFill>
                <a:prstClr val="black"/>
              </a:solidFill>
              <a:latin typeface="Arial"/>
            </a:endParaRPr>
          </a:p>
        </p:txBody>
      </p:sp>
      <p:sp>
        <p:nvSpPr>
          <p:cNvPr id="389" name="TextBox 388"/>
          <p:cNvSpPr txBox="1"/>
          <p:nvPr/>
        </p:nvSpPr>
        <p:spPr>
          <a:xfrm>
            <a:off x="11449281" y="6370196"/>
            <a:ext cx="728148" cy="300082"/>
          </a:xfrm>
          <a:prstGeom prst="rect">
            <a:avLst/>
          </a:prstGeom>
          <a:solidFill>
            <a:schemeClr val="bg1"/>
          </a:solidFill>
        </p:spPr>
        <p:txBody>
          <a:bodyPr wrap="square" rtlCol="0">
            <a:spAutoFit/>
          </a:bodyPr>
          <a:lstStyle/>
          <a:p>
            <a:pPr defTabSz="914400">
              <a:defRPr/>
            </a:pPr>
            <a:r>
              <a:rPr lang="en-US" sz="1350" dirty="0" smtClean="0">
                <a:solidFill>
                  <a:prstClr val="black"/>
                </a:solidFill>
                <a:latin typeface="Arial"/>
              </a:rPr>
              <a:t>340nm</a:t>
            </a:r>
            <a:endParaRPr lang="en-US" sz="1350" dirty="0">
              <a:solidFill>
                <a:prstClr val="black"/>
              </a:solidFill>
              <a:latin typeface="Arial"/>
            </a:endParaRPr>
          </a:p>
        </p:txBody>
      </p:sp>
      <p:cxnSp>
        <p:nvCxnSpPr>
          <p:cNvPr id="390" name="Straight Arrow Connector 389"/>
          <p:cNvCxnSpPr>
            <a:stCxn id="388" idx="2"/>
            <a:endCxn id="389" idx="0"/>
          </p:cNvCxnSpPr>
          <p:nvPr/>
        </p:nvCxnSpPr>
        <p:spPr>
          <a:xfrm>
            <a:off x="11807204" y="4373762"/>
            <a:ext cx="6151" cy="199643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1" name="Rectangle 390"/>
          <p:cNvSpPr/>
          <p:nvPr/>
        </p:nvSpPr>
        <p:spPr>
          <a:xfrm>
            <a:off x="7367712" y="133817"/>
            <a:ext cx="4043916" cy="369332"/>
          </a:xfrm>
          <a:prstGeom prst="rect">
            <a:avLst/>
          </a:prstGeom>
        </p:spPr>
        <p:txBody>
          <a:bodyPr wrap="square">
            <a:spAutoFit/>
          </a:bodyPr>
          <a:lstStyle/>
          <a:p>
            <a:pPr algn="ctr"/>
            <a:r>
              <a:rPr lang="en-US" b="1" i="1" dirty="0" smtClean="0">
                <a:solidFill>
                  <a:prstClr val="white"/>
                </a:solidFill>
              </a:rPr>
              <a:t>VISNIR Slit-Grating Spectrograph</a:t>
            </a:r>
            <a:endParaRPr lang="en-US" dirty="0"/>
          </a:p>
        </p:txBody>
      </p:sp>
      <p:sp>
        <p:nvSpPr>
          <p:cNvPr id="392" name="Rectangle 391"/>
          <p:cNvSpPr/>
          <p:nvPr/>
        </p:nvSpPr>
        <p:spPr>
          <a:xfrm>
            <a:off x="7265347" y="3685819"/>
            <a:ext cx="4043916" cy="369332"/>
          </a:xfrm>
          <a:prstGeom prst="rect">
            <a:avLst/>
          </a:prstGeom>
        </p:spPr>
        <p:txBody>
          <a:bodyPr wrap="square">
            <a:spAutoFit/>
          </a:bodyPr>
          <a:lstStyle/>
          <a:p>
            <a:pPr algn="ctr"/>
            <a:r>
              <a:rPr lang="en-US" b="1" i="1" dirty="0" smtClean="0">
                <a:solidFill>
                  <a:prstClr val="white"/>
                </a:solidFill>
              </a:rPr>
              <a:t>UVVIS Slit-Grating Spectrograph</a:t>
            </a:r>
            <a:endParaRPr lang="en-US" dirty="0"/>
          </a:p>
        </p:txBody>
      </p:sp>
      <p:sp>
        <p:nvSpPr>
          <p:cNvPr id="394" name="TextBox 393"/>
          <p:cNvSpPr txBox="1"/>
          <p:nvPr/>
        </p:nvSpPr>
        <p:spPr>
          <a:xfrm>
            <a:off x="130253" y="-8947"/>
            <a:ext cx="6695367" cy="584775"/>
          </a:xfrm>
          <a:prstGeom prst="rect">
            <a:avLst/>
          </a:prstGeom>
          <a:noFill/>
        </p:spPr>
        <p:txBody>
          <a:bodyPr wrap="square" rtlCol="0">
            <a:spAutoFit/>
          </a:bodyPr>
          <a:lstStyle/>
          <a:p>
            <a:pPr algn="ctr" defTabSz="914400">
              <a:defRPr/>
            </a:pPr>
            <a:r>
              <a:rPr lang="en-US" sz="3200" i="1" dirty="0" smtClean="0">
                <a:solidFill>
                  <a:prstClr val="white"/>
                </a:solidFill>
                <a:latin typeface="Arial"/>
              </a:rPr>
              <a:t>UVNIR Slit Grating Spectrograph </a:t>
            </a:r>
          </a:p>
        </p:txBody>
      </p:sp>
      <p:grpSp>
        <p:nvGrpSpPr>
          <p:cNvPr id="416" name="Group 415"/>
          <p:cNvGrpSpPr/>
          <p:nvPr/>
        </p:nvGrpSpPr>
        <p:grpSpPr>
          <a:xfrm>
            <a:off x="2121831" y="3429832"/>
            <a:ext cx="4043917" cy="259746"/>
            <a:chOff x="937660" y="2995123"/>
            <a:chExt cx="4043917" cy="259746"/>
          </a:xfrm>
        </p:grpSpPr>
        <p:sp>
          <p:nvSpPr>
            <p:cNvPr id="417" name="Rectangle 416"/>
            <p:cNvSpPr/>
            <p:nvPr/>
          </p:nvSpPr>
          <p:spPr>
            <a:xfrm>
              <a:off x="4728832"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18" name="Rectangle 417"/>
            <p:cNvSpPr/>
            <p:nvPr/>
          </p:nvSpPr>
          <p:spPr>
            <a:xfrm>
              <a:off x="937660"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19" name="Rectangle 418"/>
            <p:cNvSpPr/>
            <p:nvPr/>
          </p:nvSpPr>
          <p:spPr>
            <a:xfrm>
              <a:off x="1190405"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0" name="Rectangle 419"/>
            <p:cNvSpPr/>
            <p:nvPr/>
          </p:nvSpPr>
          <p:spPr>
            <a:xfrm>
              <a:off x="1443150"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1" name="Rectangle 420"/>
            <p:cNvSpPr/>
            <p:nvPr/>
          </p:nvSpPr>
          <p:spPr>
            <a:xfrm>
              <a:off x="1695895"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2" name="Rectangle 421"/>
            <p:cNvSpPr/>
            <p:nvPr/>
          </p:nvSpPr>
          <p:spPr>
            <a:xfrm>
              <a:off x="1948639"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3" name="Rectangle 422"/>
            <p:cNvSpPr/>
            <p:nvPr/>
          </p:nvSpPr>
          <p:spPr>
            <a:xfrm>
              <a:off x="2201384"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4" name="Rectangle 423"/>
            <p:cNvSpPr/>
            <p:nvPr/>
          </p:nvSpPr>
          <p:spPr>
            <a:xfrm>
              <a:off x="2454129"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5" name="Rectangle 424"/>
            <p:cNvSpPr/>
            <p:nvPr/>
          </p:nvSpPr>
          <p:spPr>
            <a:xfrm>
              <a:off x="2706874"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6" name="Rectangle 425"/>
            <p:cNvSpPr/>
            <p:nvPr/>
          </p:nvSpPr>
          <p:spPr>
            <a:xfrm>
              <a:off x="2959618"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7" name="Rectangle 426"/>
            <p:cNvSpPr/>
            <p:nvPr/>
          </p:nvSpPr>
          <p:spPr>
            <a:xfrm>
              <a:off x="3212363"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8" name="Rectangle 427"/>
            <p:cNvSpPr/>
            <p:nvPr/>
          </p:nvSpPr>
          <p:spPr>
            <a:xfrm>
              <a:off x="3465108"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29" name="Rectangle 428"/>
            <p:cNvSpPr/>
            <p:nvPr/>
          </p:nvSpPr>
          <p:spPr>
            <a:xfrm>
              <a:off x="3717853"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30" name="Rectangle 429"/>
            <p:cNvSpPr/>
            <p:nvPr/>
          </p:nvSpPr>
          <p:spPr>
            <a:xfrm>
              <a:off x="3970597"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31" name="Rectangle 430"/>
            <p:cNvSpPr/>
            <p:nvPr/>
          </p:nvSpPr>
          <p:spPr>
            <a:xfrm>
              <a:off x="4223342"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32" name="Rectangle 431"/>
            <p:cNvSpPr/>
            <p:nvPr/>
          </p:nvSpPr>
          <p:spPr>
            <a:xfrm>
              <a:off x="4476087" y="2995123"/>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sp>
        <p:nvSpPr>
          <p:cNvPr id="435" name="Rectangle 434"/>
          <p:cNvSpPr/>
          <p:nvPr/>
        </p:nvSpPr>
        <p:spPr>
          <a:xfrm>
            <a:off x="2114940" y="3050302"/>
            <a:ext cx="4043916" cy="369332"/>
          </a:xfrm>
          <a:prstGeom prst="rect">
            <a:avLst/>
          </a:prstGeom>
        </p:spPr>
        <p:txBody>
          <a:bodyPr wrap="square">
            <a:spAutoFit/>
          </a:bodyPr>
          <a:lstStyle/>
          <a:p>
            <a:pPr algn="ctr"/>
            <a:r>
              <a:rPr lang="en-US" b="1" i="1" dirty="0" smtClean="0">
                <a:solidFill>
                  <a:prstClr val="white"/>
                </a:solidFill>
              </a:rPr>
              <a:t>Telescope Slit Image</a:t>
            </a:r>
          </a:p>
        </p:txBody>
      </p:sp>
      <p:cxnSp>
        <p:nvCxnSpPr>
          <p:cNvPr id="436" name="Straight Arrow Connector 435"/>
          <p:cNvCxnSpPr>
            <a:stCxn id="417" idx="3"/>
            <a:endCxn id="292" idx="1"/>
          </p:cNvCxnSpPr>
          <p:nvPr/>
        </p:nvCxnSpPr>
        <p:spPr>
          <a:xfrm flipV="1">
            <a:off x="6165748" y="689540"/>
            <a:ext cx="1201963" cy="2870165"/>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0" name="Straight Arrow Connector 439"/>
          <p:cNvCxnSpPr>
            <a:stCxn id="417" idx="3"/>
            <a:endCxn id="276" idx="1"/>
          </p:cNvCxnSpPr>
          <p:nvPr/>
        </p:nvCxnSpPr>
        <p:spPr>
          <a:xfrm flipV="1">
            <a:off x="6165748" y="949286"/>
            <a:ext cx="1201963" cy="2610419"/>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3" name="Straight Arrow Connector 442"/>
          <p:cNvCxnSpPr>
            <a:stCxn id="417" idx="3"/>
            <a:endCxn id="260" idx="1"/>
          </p:cNvCxnSpPr>
          <p:nvPr/>
        </p:nvCxnSpPr>
        <p:spPr>
          <a:xfrm flipV="1">
            <a:off x="6165748" y="1209032"/>
            <a:ext cx="1201963" cy="2350673"/>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47" name="Straight Arrow Connector 446"/>
          <p:cNvCxnSpPr>
            <a:stCxn id="417" idx="3"/>
            <a:endCxn id="244" idx="1"/>
          </p:cNvCxnSpPr>
          <p:nvPr/>
        </p:nvCxnSpPr>
        <p:spPr>
          <a:xfrm flipV="1">
            <a:off x="6165748" y="1468778"/>
            <a:ext cx="1201963" cy="2090927"/>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0" name="Straight Arrow Connector 449"/>
          <p:cNvCxnSpPr>
            <a:stCxn id="417" idx="3"/>
            <a:endCxn id="228" idx="1"/>
          </p:cNvCxnSpPr>
          <p:nvPr/>
        </p:nvCxnSpPr>
        <p:spPr>
          <a:xfrm flipV="1">
            <a:off x="6165748" y="1725943"/>
            <a:ext cx="1201963" cy="1833762"/>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3" name="Straight Arrow Connector 452"/>
          <p:cNvCxnSpPr>
            <a:stCxn id="417" idx="3"/>
            <a:endCxn id="212" idx="1"/>
          </p:cNvCxnSpPr>
          <p:nvPr/>
        </p:nvCxnSpPr>
        <p:spPr>
          <a:xfrm flipV="1">
            <a:off x="6165748" y="1985689"/>
            <a:ext cx="1201963" cy="1574016"/>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a:stCxn id="417" idx="3"/>
            <a:endCxn id="196" idx="1"/>
          </p:cNvCxnSpPr>
          <p:nvPr/>
        </p:nvCxnSpPr>
        <p:spPr>
          <a:xfrm flipV="1">
            <a:off x="6165748" y="2245435"/>
            <a:ext cx="1201963" cy="1314270"/>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60" name="Straight Arrow Connector 459"/>
          <p:cNvCxnSpPr>
            <a:stCxn id="417" idx="3"/>
            <a:endCxn id="180" idx="1"/>
          </p:cNvCxnSpPr>
          <p:nvPr/>
        </p:nvCxnSpPr>
        <p:spPr>
          <a:xfrm flipV="1">
            <a:off x="6165748" y="2505181"/>
            <a:ext cx="1201963" cy="1054524"/>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63" name="Straight Arrow Connector 462"/>
          <p:cNvCxnSpPr>
            <a:stCxn id="417" idx="3"/>
            <a:endCxn id="164" idx="1"/>
          </p:cNvCxnSpPr>
          <p:nvPr/>
        </p:nvCxnSpPr>
        <p:spPr>
          <a:xfrm flipV="1">
            <a:off x="6165748" y="2766645"/>
            <a:ext cx="1201963" cy="793060"/>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66" name="Straight Arrow Connector 465"/>
          <p:cNvCxnSpPr>
            <a:stCxn id="417" idx="3"/>
            <a:endCxn id="148" idx="1"/>
          </p:cNvCxnSpPr>
          <p:nvPr/>
        </p:nvCxnSpPr>
        <p:spPr>
          <a:xfrm flipV="1">
            <a:off x="6165748" y="3026391"/>
            <a:ext cx="1201963" cy="533314"/>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69" name="Straight Arrow Connector 468"/>
          <p:cNvCxnSpPr>
            <a:stCxn id="417" idx="3"/>
            <a:endCxn id="132" idx="1"/>
          </p:cNvCxnSpPr>
          <p:nvPr/>
        </p:nvCxnSpPr>
        <p:spPr>
          <a:xfrm>
            <a:off x="6165748" y="3559705"/>
            <a:ext cx="1226419" cy="646131"/>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a:stCxn id="417" idx="3"/>
            <a:endCxn id="116" idx="1"/>
          </p:cNvCxnSpPr>
          <p:nvPr/>
        </p:nvCxnSpPr>
        <p:spPr>
          <a:xfrm>
            <a:off x="6165748" y="3559705"/>
            <a:ext cx="1226419" cy="905877"/>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a:stCxn id="417" idx="3"/>
            <a:endCxn id="100" idx="1"/>
          </p:cNvCxnSpPr>
          <p:nvPr/>
        </p:nvCxnSpPr>
        <p:spPr>
          <a:xfrm>
            <a:off x="6165748" y="3559705"/>
            <a:ext cx="1226419" cy="1163041"/>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a:stCxn id="417" idx="3"/>
            <a:endCxn id="84" idx="1"/>
          </p:cNvCxnSpPr>
          <p:nvPr/>
        </p:nvCxnSpPr>
        <p:spPr>
          <a:xfrm>
            <a:off x="6165748" y="3559705"/>
            <a:ext cx="1226419" cy="1422787"/>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a:stCxn id="417" idx="3"/>
            <a:endCxn id="68" idx="1"/>
          </p:cNvCxnSpPr>
          <p:nvPr/>
        </p:nvCxnSpPr>
        <p:spPr>
          <a:xfrm>
            <a:off x="6165748" y="3559705"/>
            <a:ext cx="1226419" cy="1682533"/>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4" name="Straight Arrow Connector 483"/>
          <p:cNvCxnSpPr>
            <a:stCxn id="417" idx="3"/>
            <a:endCxn id="52" idx="1"/>
          </p:cNvCxnSpPr>
          <p:nvPr/>
        </p:nvCxnSpPr>
        <p:spPr>
          <a:xfrm>
            <a:off x="6165748" y="3559705"/>
            <a:ext cx="1226419" cy="1942279"/>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87" name="Straight Arrow Connector 486"/>
          <p:cNvCxnSpPr>
            <a:stCxn id="417" idx="3"/>
            <a:endCxn id="324" idx="1"/>
          </p:cNvCxnSpPr>
          <p:nvPr/>
        </p:nvCxnSpPr>
        <p:spPr>
          <a:xfrm>
            <a:off x="6165748" y="3559705"/>
            <a:ext cx="1226419" cy="2205481"/>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0" name="Straight Arrow Connector 489"/>
          <p:cNvCxnSpPr>
            <a:stCxn id="417" idx="3"/>
            <a:endCxn id="308" idx="1"/>
          </p:cNvCxnSpPr>
          <p:nvPr/>
        </p:nvCxnSpPr>
        <p:spPr>
          <a:xfrm>
            <a:off x="6165748" y="3559705"/>
            <a:ext cx="1226419" cy="2465227"/>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3" name="Straight Arrow Connector 492"/>
          <p:cNvCxnSpPr>
            <a:stCxn id="417" idx="3"/>
            <a:endCxn id="371" idx="1"/>
          </p:cNvCxnSpPr>
          <p:nvPr/>
        </p:nvCxnSpPr>
        <p:spPr>
          <a:xfrm>
            <a:off x="6165748" y="3559705"/>
            <a:ext cx="1223420" cy="2724973"/>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96" name="Straight Arrow Connector 495"/>
          <p:cNvCxnSpPr>
            <a:stCxn id="417" idx="3"/>
            <a:endCxn id="340" idx="1"/>
          </p:cNvCxnSpPr>
          <p:nvPr/>
        </p:nvCxnSpPr>
        <p:spPr>
          <a:xfrm>
            <a:off x="6165748" y="3559705"/>
            <a:ext cx="1223420" cy="2963022"/>
          </a:xfrm>
          <a:prstGeom prst="straightConnector1">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99" name="Rectangle 498"/>
          <p:cNvSpPr/>
          <p:nvPr/>
        </p:nvSpPr>
        <p:spPr>
          <a:xfrm>
            <a:off x="2075718" y="4124002"/>
            <a:ext cx="4324272" cy="2677656"/>
          </a:xfrm>
          <a:prstGeom prst="rect">
            <a:avLst/>
          </a:prstGeom>
        </p:spPr>
        <p:txBody>
          <a:bodyPr wrap="square">
            <a:spAutoFit/>
          </a:bodyPr>
          <a:lstStyle/>
          <a:p>
            <a:pPr defTabSz="914400">
              <a:defRPr/>
            </a:pPr>
            <a:r>
              <a:rPr lang="en-US" sz="2400" dirty="0">
                <a:solidFill>
                  <a:prstClr val="white"/>
                </a:solidFill>
              </a:rPr>
              <a:t>A grating spectrally separates the slit/ground </a:t>
            </a:r>
            <a:r>
              <a:rPr lang="en-US" sz="2400" dirty="0" smtClean="0">
                <a:solidFill>
                  <a:prstClr val="white"/>
                </a:solidFill>
              </a:rPr>
              <a:t>image</a:t>
            </a:r>
            <a:endParaRPr lang="en-US" sz="2400" dirty="0" smtClean="0">
              <a:solidFill>
                <a:prstClr val="white"/>
              </a:solidFill>
              <a:latin typeface="Arial"/>
            </a:endParaRPr>
          </a:p>
          <a:p>
            <a:pPr defTabSz="914400">
              <a:defRPr/>
            </a:pPr>
            <a:endParaRPr lang="en-US" sz="2400" dirty="0">
              <a:solidFill>
                <a:prstClr val="white"/>
              </a:solidFill>
              <a:latin typeface="Arial"/>
            </a:endParaRPr>
          </a:p>
          <a:p>
            <a:pPr defTabSz="914400">
              <a:defRPr/>
            </a:pPr>
            <a:r>
              <a:rPr lang="en-US" sz="2400" dirty="0" smtClean="0">
                <a:solidFill>
                  <a:prstClr val="white"/>
                </a:solidFill>
                <a:latin typeface="Arial"/>
              </a:rPr>
              <a:t>The same slit/ground image is focused onto each detector in 5nm steps with 5nm bandwidth</a:t>
            </a:r>
            <a:endParaRPr lang="en-US" sz="2400" dirty="0">
              <a:solidFill>
                <a:prstClr val="white"/>
              </a:solidFill>
              <a:latin typeface="Arial"/>
            </a:endParaRPr>
          </a:p>
        </p:txBody>
      </p:sp>
    </p:spTree>
    <p:extLst>
      <p:ext uri="{BB962C8B-B14F-4D97-AF65-F5344CB8AC3E}">
        <p14:creationId xmlns:p14="http://schemas.microsoft.com/office/powerpoint/2010/main" val="3316956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p:cNvPicPr>
            <a:picLocks noChangeAspect="1"/>
          </p:cNvPicPr>
          <p:nvPr/>
        </p:nvPicPr>
        <p:blipFill rotWithShape="1">
          <a:blip r:embed="rId2"/>
          <a:srcRect l="5935" t="13189" r="14497" b="6904"/>
          <a:stretch/>
        </p:blipFill>
        <p:spPr>
          <a:xfrm>
            <a:off x="0" y="-26982"/>
            <a:ext cx="12191999" cy="6884982"/>
          </a:xfrm>
          <a:prstGeom prst="rect">
            <a:avLst/>
          </a:prstGeom>
        </p:spPr>
      </p:pic>
      <p:sp>
        <p:nvSpPr>
          <p:cNvPr id="44" name="Rectangle 43"/>
          <p:cNvSpPr/>
          <p:nvPr/>
        </p:nvSpPr>
        <p:spPr>
          <a:xfrm>
            <a:off x="7652563" y="1654594"/>
            <a:ext cx="252745" cy="259746"/>
          </a:xfrm>
          <a:prstGeom prst="rect">
            <a:avLst/>
          </a:prstGeom>
          <a:solidFill>
            <a:srgbClr val="FFFFFF">
              <a:alpha val="60000"/>
            </a:srgb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5" name="Rectangle 44"/>
          <p:cNvSpPr/>
          <p:nvPr/>
        </p:nvSpPr>
        <p:spPr>
          <a:xfrm>
            <a:off x="7393801" y="1653906"/>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6" name="Rectangle 45"/>
          <p:cNvSpPr/>
          <p:nvPr/>
        </p:nvSpPr>
        <p:spPr>
          <a:xfrm>
            <a:off x="7139169" y="1653416"/>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7" name="Rectangle 46"/>
          <p:cNvSpPr/>
          <p:nvPr/>
        </p:nvSpPr>
        <p:spPr>
          <a:xfrm>
            <a:off x="6886172" y="1652839"/>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8" name="Rectangle 47"/>
          <p:cNvSpPr/>
          <p:nvPr/>
        </p:nvSpPr>
        <p:spPr>
          <a:xfrm>
            <a:off x="6625759" y="1652661"/>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49" name="Rectangle 48"/>
          <p:cNvSpPr/>
          <p:nvPr/>
        </p:nvSpPr>
        <p:spPr>
          <a:xfrm>
            <a:off x="6363959" y="1652875"/>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0" name="Rectangle 49"/>
          <p:cNvSpPr/>
          <p:nvPr/>
        </p:nvSpPr>
        <p:spPr>
          <a:xfrm>
            <a:off x="6106837" y="1652661"/>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1" name="Rectangle 50"/>
          <p:cNvSpPr/>
          <p:nvPr/>
        </p:nvSpPr>
        <p:spPr>
          <a:xfrm>
            <a:off x="5851336" y="1652661"/>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2" name="Rectangle 51"/>
          <p:cNvSpPr/>
          <p:nvPr/>
        </p:nvSpPr>
        <p:spPr>
          <a:xfrm>
            <a:off x="5597387" y="1652661"/>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3" name="Rectangle 52"/>
          <p:cNvSpPr/>
          <p:nvPr/>
        </p:nvSpPr>
        <p:spPr>
          <a:xfrm>
            <a:off x="5342323" y="1652661"/>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4" name="Rectangle 53"/>
          <p:cNvSpPr/>
          <p:nvPr/>
        </p:nvSpPr>
        <p:spPr>
          <a:xfrm>
            <a:off x="5091376" y="1652294"/>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5" name="Rectangle 54"/>
          <p:cNvSpPr/>
          <p:nvPr/>
        </p:nvSpPr>
        <p:spPr>
          <a:xfrm>
            <a:off x="4829236" y="1652294"/>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6" name="Rectangle 55"/>
          <p:cNvSpPr/>
          <p:nvPr/>
        </p:nvSpPr>
        <p:spPr>
          <a:xfrm>
            <a:off x="4571524" y="1651082"/>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7" name="Rectangle 56"/>
          <p:cNvSpPr/>
          <p:nvPr/>
        </p:nvSpPr>
        <p:spPr>
          <a:xfrm>
            <a:off x="4323225" y="1648809"/>
            <a:ext cx="252745" cy="266719"/>
          </a:xfrm>
          <a:prstGeom prst="rect">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8" name="Rectangle 57"/>
          <p:cNvSpPr/>
          <p:nvPr/>
        </p:nvSpPr>
        <p:spPr>
          <a:xfrm>
            <a:off x="4052112" y="1650612"/>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59" name="Rectangle 58"/>
          <p:cNvSpPr/>
          <p:nvPr/>
        </p:nvSpPr>
        <p:spPr>
          <a:xfrm>
            <a:off x="3800476" y="1652294"/>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0" name="Rectangle 59"/>
          <p:cNvSpPr/>
          <p:nvPr/>
        </p:nvSpPr>
        <p:spPr>
          <a:xfrm>
            <a:off x="11470352" y="1654465"/>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1" name="Rectangle 60"/>
          <p:cNvSpPr/>
          <p:nvPr/>
        </p:nvSpPr>
        <p:spPr>
          <a:xfrm>
            <a:off x="11212678" y="1654465"/>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2" name="Rectangle 61"/>
          <p:cNvSpPr/>
          <p:nvPr/>
        </p:nvSpPr>
        <p:spPr>
          <a:xfrm>
            <a:off x="10962550" y="1655771"/>
            <a:ext cx="252745" cy="258441"/>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3" name="Rectangle 62"/>
          <p:cNvSpPr/>
          <p:nvPr/>
        </p:nvSpPr>
        <p:spPr>
          <a:xfrm>
            <a:off x="10714689" y="1654465"/>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4" name="Rectangle 63"/>
          <p:cNvSpPr/>
          <p:nvPr/>
        </p:nvSpPr>
        <p:spPr>
          <a:xfrm>
            <a:off x="10452010" y="1654465"/>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5" name="Rectangle 64"/>
          <p:cNvSpPr/>
          <p:nvPr/>
        </p:nvSpPr>
        <p:spPr>
          <a:xfrm>
            <a:off x="10203965" y="1654465"/>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6" name="Rectangle 65"/>
          <p:cNvSpPr/>
          <p:nvPr/>
        </p:nvSpPr>
        <p:spPr>
          <a:xfrm>
            <a:off x="9949283" y="1653525"/>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7" name="Rectangle 66"/>
          <p:cNvSpPr/>
          <p:nvPr/>
        </p:nvSpPr>
        <p:spPr>
          <a:xfrm>
            <a:off x="9695569" y="1653525"/>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8" name="Rectangle 67"/>
          <p:cNvSpPr/>
          <p:nvPr/>
        </p:nvSpPr>
        <p:spPr>
          <a:xfrm>
            <a:off x="9442522" y="1653525"/>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69" name="Rectangle 68"/>
          <p:cNvSpPr/>
          <p:nvPr/>
        </p:nvSpPr>
        <p:spPr>
          <a:xfrm>
            <a:off x="9184810" y="1653525"/>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70" name="Rectangle 69"/>
          <p:cNvSpPr/>
          <p:nvPr/>
        </p:nvSpPr>
        <p:spPr>
          <a:xfrm>
            <a:off x="8934529" y="1653776"/>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71" name="Rectangle 70"/>
          <p:cNvSpPr/>
          <p:nvPr/>
        </p:nvSpPr>
        <p:spPr>
          <a:xfrm>
            <a:off x="8666448" y="1653525"/>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72" name="Rectangle 71"/>
          <p:cNvSpPr/>
          <p:nvPr/>
        </p:nvSpPr>
        <p:spPr>
          <a:xfrm>
            <a:off x="8412734" y="1652661"/>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73" name="Rectangle 72"/>
          <p:cNvSpPr/>
          <p:nvPr/>
        </p:nvSpPr>
        <p:spPr>
          <a:xfrm>
            <a:off x="8164689" y="1652661"/>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74" name="Rectangle 73"/>
          <p:cNvSpPr/>
          <p:nvPr/>
        </p:nvSpPr>
        <p:spPr>
          <a:xfrm>
            <a:off x="7908064" y="1653416"/>
            <a:ext cx="252745" cy="259746"/>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76" name="Rectangle 75"/>
          <p:cNvSpPr/>
          <p:nvPr/>
        </p:nvSpPr>
        <p:spPr>
          <a:xfrm>
            <a:off x="2244261" y="3036391"/>
            <a:ext cx="9947738" cy="3785652"/>
          </a:xfrm>
          <a:prstGeom prst="rect">
            <a:avLst/>
          </a:prstGeom>
        </p:spPr>
        <p:txBody>
          <a:bodyPr wrap="square">
            <a:spAutoFit/>
          </a:bodyPr>
          <a:lstStyle/>
          <a:p>
            <a:pPr algn="r" defTabSz="914400">
              <a:defRPr/>
            </a:pPr>
            <a:r>
              <a:rPr lang="en-US" sz="2400" dirty="0">
                <a:solidFill>
                  <a:prstClr val="white"/>
                </a:solidFill>
              </a:rPr>
              <a:t>Synchronization of </a:t>
            </a:r>
            <a:r>
              <a:rPr lang="en-US" sz="2400" dirty="0" smtClean="0">
                <a:solidFill>
                  <a:prstClr val="white"/>
                </a:solidFill>
              </a:rPr>
              <a:t>the </a:t>
            </a:r>
            <a:r>
              <a:rPr lang="en-US" sz="2400" dirty="0">
                <a:solidFill>
                  <a:prstClr val="white"/>
                </a:solidFill>
              </a:rPr>
              <a:t>CCD readout with the rotating telescope enables time delay integration </a:t>
            </a:r>
            <a:r>
              <a:rPr lang="en-US" sz="2400" dirty="0" smtClean="0">
                <a:solidFill>
                  <a:prstClr val="white"/>
                </a:solidFill>
              </a:rPr>
              <a:t>(TDI)</a:t>
            </a:r>
            <a:endParaRPr lang="en-US" sz="2400" b="1" dirty="0">
              <a:solidFill>
                <a:prstClr val="white"/>
              </a:solidFill>
            </a:endParaRPr>
          </a:p>
          <a:p>
            <a:pPr algn="r" defTabSz="914400">
              <a:defRPr/>
            </a:pPr>
            <a:endParaRPr lang="en-US" sz="2400" dirty="0" smtClean="0">
              <a:solidFill>
                <a:prstClr val="white"/>
              </a:solidFill>
              <a:latin typeface="Arial"/>
            </a:endParaRPr>
          </a:p>
          <a:p>
            <a:pPr algn="r" defTabSz="914400">
              <a:defRPr/>
            </a:pPr>
            <a:r>
              <a:rPr lang="en-US" sz="2400" dirty="0" smtClean="0">
                <a:solidFill>
                  <a:prstClr val="white"/>
                </a:solidFill>
                <a:latin typeface="Arial"/>
              </a:rPr>
              <a:t>The CCD </a:t>
            </a:r>
            <a:r>
              <a:rPr lang="en-US" sz="2400" dirty="0">
                <a:solidFill>
                  <a:prstClr val="white"/>
                </a:solidFill>
                <a:latin typeface="Arial"/>
              </a:rPr>
              <a:t>uses </a:t>
            </a:r>
            <a:r>
              <a:rPr lang="en-US" sz="2400" dirty="0" smtClean="0">
                <a:solidFill>
                  <a:prstClr val="white"/>
                </a:solidFill>
                <a:latin typeface="Arial"/>
              </a:rPr>
              <a:t>TDI </a:t>
            </a:r>
            <a:r>
              <a:rPr lang="en-US" sz="2400" dirty="0">
                <a:solidFill>
                  <a:prstClr val="white"/>
                </a:solidFill>
                <a:latin typeface="Arial"/>
              </a:rPr>
              <a:t>to transfer the charge from pixel to pixel at the same rate of the rotating telescope. This occurs in analog charge space to avoid noise introduced by reading, amplifying, and digitizing the signal</a:t>
            </a:r>
          </a:p>
          <a:p>
            <a:pPr algn="r" defTabSz="914400">
              <a:defRPr/>
            </a:pPr>
            <a:endParaRPr lang="en-US" sz="2400" dirty="0">
              <a:solidFill>
                <a:prstClr val="white"/>
              </a:solidFill>
              <a:latin typeface="Arial"/>
            </a:endParaRPr>
          </a:p>
          <a:p>
            <a:pPr algn="r" defTabSz="914400">
              <a:defRPr/>
            </a:pPr>
            <a:r>
              <a:rPr lang="en-US" sz="2400" dirty="0" smtClean="0">
                <a:solidFill>
                  <a:prstClr val="white"/>
                </a:solidFill>
                <a:latin typeface="Arial"/>
              </a:rPr>
              <a:t>TDI </a:t>
            </a:r>
            <a:r>
              <a:rPr lang="en-US" sz="2400" dirty="0">
                <a:solidFill>
                  <a:prstClr val="white"/>
                </a:solidFill>
                <a:latin typeface="Arial"/>
              </a:rPr>
              <a:t>allows the detection system to view the same ground scene for an extended time and build up enough signal to meet SNR while eliminating image striping due to detector pixel gain offsets</a:t>
            </a:r>
          </a:p>
        </p:txBody>
      </p:sp>
      <p:cxnSp>
        <p:nvCxnSpPr>
          <p:cNvPr id="77" name="Straight Arrow Connector 76"/>
          <p:cNvCxnSpPr/>
          <p:nvPr/>
        </p:nvCxnSpPr>
        <p:spPr>
          <a:xfrm>
            <a:off x="3802609" y="1470404"/>
            <a:ext cx="3956110" cy="16093"/>
          </a:xfrm>
          <a:prstGeom prst="straightConnector1">
            <a:avLst/>
          </a:prstGeom>
          <a:ln w="508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754236" y="1029730"/>
            <a:ext cx="5710665" cy="338554"/>
          </a:xfrm>
          <a:prstGeom prst="rect">
            <a:avLst/>
          </a:prstGeom>
          <a:noFill/>
        </p:spPr>
        <p:txBody>
          <a:bodyPr wrap="square" rtlCol="0">
            <a:spAutoFit/>
          </a:bodyPr>
          <a:lstStyle/>
          <a:p>
            <a:pPr defTabSz="914400">
              <a:defRPr/>
            </a:pPr>
            <a:r>
              <a:rPr lang="en-US" sz="1600" dirty="0">
                <a:solidFill>
                  <a:prstClr val="white"/>
                </a:solidFill>
                <a:latin typeface="Arial"/>
              </a:rPr>
              <a:t>16 Science Pixels-1000m Each, 16,000m Total</a:t>
            </a:r>
          </a:p>
        </p:txBody>
      </p:sp>
      <p:sp>
        <p:nvSpPr>
          <p:cNvPr id="82" name="Rectangle 81"/>
          <p:cNvSpPr/>
          <p:nvPr/>
        </p:nvSpPr>
        <p:spPr>
          <a:xfrm>
            <a:off x="3311778" y="-3979"/>
            <a:ext cx="8766798" cy="584775"/>
          </a:xfrm>
          <a:prstGeom prst="rect">
            <a:avLst/>
          </a:prstGeom>
        </p:spPr>
        <p:txBody>
          <a:bodyPr wrap="square">
            <a:spAutoFit/>
          </a:bodyPr>
          <a:lstStyle/>
          <a:p>
            <a:pPr algn="ctr" defTabSz="914400">
              <a:defRPr/>
            </a:pPr>
            <a:r>
              <a:rPr lang="en-US" sz="3200" dirty="0" smtClean="0">
                <a:solidFill>
                  <a:prstClr val="white"/>
                </a:solidFill>
                <a:latin typeface="Arial"/>
              </a:rPr>
              <a:t>Time Delay Integration </a:t>
            </a:r>
            <a:endParaRPr lang="en-US" sz="3200" b="1" dirty="0">
              <a:solidFill>
                <a:prstClr val="white"/>
              </a:solidFill>
              <a:latin typeface="Arial"/>
            </a:endParaRPr>
          </a:p>
        </p:txBody>
      </p:sp>
    </p:spTree>
    <p:extLst>
      <p:ext uri="{BB962C8B-B14F-4D97-AF65-F5344CB8AC3E}">
        <p14:creationId xmlns:p14="http://schemas.microsoft.com/office/powerpoint/2010/main" val="425021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mph" presetSubtype="2" fill="hold" grpId="0" nodeType="withEffect" nodePh="1">
                                  <p:stCondLst>
                                    <p:cond delay="0"/>
                                  </p:stCondLst>
                                  <p:endCondLst>
                                    <p:cond evt="begin" delay="0">
                                      <p:tn val="9"/>
                                    </p:cond>
                                  </p:endCondLst>
                                  <p:childTnLst>
                                    <p:animClr clrSpc="rgb" dir="cw">
                                      <p:cBhvr>
                                        <p:cTn id="10" dur="500" fill="hold"/>
                                        <p:tgtEl>
                                          <p:spTgt spid="44">
                                            <p:txEl>
                                              <p:charRg st="4294967295" end="4294967295"/>
                                            </p:txEl>
                                          </p:spTgt>
                                        </p:tgtEl>
                                        <p:attrNameLst>
                                          <p:attrName>fillcolor</p:attrName>
                                        </p:attrNameLst>
                                      </p:cBhvr>
                                      <p:to>
                                        <a:srgbClr val="FFFFFF"/>
                                      </p:to>
                                    </p:animClr>
                                    <p:set>
                                      <p:cBhvr>
                                        <p:cTn id="11" dur="500" fill="hold"/>
                                        <p:tgtEl>
                                          <p:spTgt spid="44">
                                            <p:txEl>
                                              <p:charRg st="4294967295" end="4294967295"/>
                                            </p:txEl>
                                          </p:spTgt>
                                        </p:tgtEl>
                                        <p:attrNameLst>
                                          <p:attrName>fill.type</p:attrName>
                                        </p:attrNameLst>
                                      </p:cBhvr>
                                      <p:to>
                                        <p:strVal val="solid"/>
                                      </p:to>
                                    </p:set>
                                    <p:set>
                                      <p:cBhvr>
                                        <p:cTn id="12" dur="500" fill="hold"/>
                                        <p:tgtEl>
                                          <p:spTgt spid="44">
                                            <p:txEl>
                                              <p:charRg st="4294967295" end="4294967295"/>
                                            </p:txEl>
                                          </p:spTgt>
                                        </p:tgtEl>
                                        <p:attrNameLst>
                                          <p:attrName>fill.on</p:attrName>
                                        </p:attrNameLst>
                                      </p:cBhvr>
                                      <p:to>
                                        <p:strVal val="true"/>
                                      </p:to>
                                    </p:set>
                                  </p:childTnLst>
                                </p:cTn>
                              </p:par>
                            </p:childTnLst>
                          </p:cTn>
                        </p:par>
                        <p:par>
                          <p:cTn id="13" fill="hold">
                            <p:stCondLst>
                              <p:cond delay="500"/>
                            </p:stCondLst>
                            <p:childTnLst>
                              <p:par>
                                <p:cTn id="14" presetID="1" presetClass="exit" presetSubtype="0" fill="hold" grpId="0" nodeType="afterEffect">
                                  <p:stCondLst>
                                    <p:cond delay="0"/>
                                  </p:stCondLst>
                                  <p:childTnLst>
                                    <p:set>
                                      <p:cBhvr>
                                        <p:cTn id="15" dur="1" fill="hold">
                                          <p:stCondLst>
                                            <p:cond delay="0"/>
                                          </p:stCondLst>
                                        </p:cTn>
                                        <p:tgtEl>
                                          <p:spTgt spid="58"/>
                                        </p:tgtEl>
                                        <p:attrNameLst>
                                          <p:attrName>style.visibility</p:attrName>
                                        </p:attrNameLst>
                                      </p:cBhvr>
                                      <p:to>
                                        <p:strVal val="hidden"/>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par>
                          <p:cTn id="19" fill="hold">
                            <p:stCondLst>
                              <p:cond delay="500"/>
                            </p:stCondLst>
                            <p:childTnLst>
                              <p:par>
                                <p:cTn id="20" presetID="1" presetClass="emph" presetSubtype="2" fill="hold" nodeType="afterEffect">
                                  <p:stCondLst>
                                    <p:cond delay="0"/>
                                  </p:stCondLst>
                                  <p:childTnLst>
                                    <p:animClr clrSpc="rgb" dir="cw">
                                      <p:cBhvr>
                                        <p:cTn id="21" dur="500" fill="hold"/>
                                        <p:tgtEl>
                                          <p:spTgt spid="44"/>
                                        </p:tgtEl>
                                        <p:attrNameLst>
                                          <p:attrName>fillcolor</p:attrName>
                                        </p:attrNameLst>
                                      </p:cBhvr>
                                      <p:to>
                                        <a:srgbClr val="FFF0F0"/>
                                      </p:to>
                                    </p:animClr>
                                    <p:set>
                                      <p:cBhvr>
                                        <p:cTn id="22" dur="500" fill="hold"/>
                                        <p:tgtEl>
                                          <p:spTgt spid="44"/>
                                        </p:tgtEl>
                                        <p:attrNameLst>
                                          <p:attrName>fill.type</p:attrName>
                                        </p:attrNameLst>
                                      </p:cBhvr>
                                      <p:to>
                                        <p:strVal val="solid"/>
                                      </p:to>
                                    </p:set>
                                    <p:set>
                                      <p:cBhvr>
                                        <p:cTn id="23" dur="500" fill="hold"/>
                                        <p:tgtEl>
                                          <p:spTgt spid="44"/>
                                        </p:tgtEl>
                                        <p:attrNameLst>
                                          <p:attrName>fill.on</p:attrName>
                                        </p:attrNameLst>
                                      </p:cBhvr>
                                      <p:to>
                                        <p:strVal val="true"/>
                                      </p:to>
                                    </p:set>
                                  </p:childTnLst>
                                </p:cTn>
                              </p:par>
                            </p:childTnLst>
                          </p:cTn>
                        </p:par>
                        <p:par>
                          <p:cTn id="24" fill="hold">
                            <p:stCondLst>
                              <p:cond delay="1000"/>
                            </p:stCondLst>
                            <p:childTnLst>
                              <p:par>
                                <p:cTn id="25" presetID="1" presetClass="exit" presetSubtype="0" fill="hold" grpId="0" nodeType="afterEffect">
                                  <p:stCondLst>
                                    <p:cond delay="0"/>
                                  </p:stCondLst>
                                  <p:childTnLst>
                                    <p:set>
                                      <p:cBhvr>
                                        <p:cTn id="26" dur="1" fill="hold">
                                          <p:stCondLst>
                                            <p:cond delay="0"/>
                                          </p:stCondLst>
                                        </p:cTn>
                                        <p:tgtEl>
                                          <p:spTgt spid="57"/>
                                        </p:tgtEl>
                                        <p:attrNameLst>
                                          <p:attrName>style.visibility</p:attrName>
                                        </p:attrNameLst>
                                      </p:cBhvr>
                                      <p:to>
                                        <p:strVal val="hidden"/>
                                      </p:to>
                                    </p:se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72"/>
                                        </p:tgtEl>
                                        <p:attrNameLst>
                                          <p:attrName>style.visibility</p:attrName>
                                        </p:attrNameLst>
                                      </p:cBhvr>
                                      <p:to>
                                        <p:strVal val="visible"/>
                                      </p:to>
                                    </p:set>
                                  </p:childTnLst>
                                </p:cTn>
                              </p:par>
                            </p:childTnLst>
                          </p:cTn>
                        </p:par>
                        <p:par>
                          <p:cTn id="30" fill="hold">
                            <p:stCondLst>
                              <p:cond delay="1000"/>
                            </p:stCondLst>
                            <p:childTnLst>
                              <p:par>
                                <p:cTn id="31" presetID="1" presetClass="emph" presetSubtype="2" fill="hold" nodeType="afterEffect">
                                  <p:stCondLst>
                                    <p:cond delay="0"/>
                                  </p:stCondLst>
                                  <p:childTnLst>
                                    <p:animClr clrSpc="rgb" dir="cw">
                                      <p:cBhvr>
                                        <p:cTn id="32" dur="500" fill="hold"/>
                                        <p:tgtEl>
                                          <p:spTgt spid="44"/>
                                        </p:tgtEl>
                                        <p:attrNameLst>
                                          <p:attrName>fillcolor</p:attrName>
                                        </p:attrNameLst>
                                      </p:cBhvr>
                                      <p:to>
                                        <a:srgbClr val="FFE0E0"/>
                                      </p:to>
                                    </p:animClr>
                                    <p:set>
                                      <p:cBhvr>
                                        <p:cTn id="33" dur="500" fill="hold"/>
                                        <p:tgtEl>
                                          <p:spTgt spid="44"/>
                                        </p:tgtEl>
                                        <p:attrNameLst>
                                          <p:attrName>fill.type</p:attrName>
                                        </p:attrNameLst>
                                      </p:cBhvr>
                                      <p:to>
                                        <p:strVal val="solid"/>
                                      </p:to>
                                    </p:set>
                                    <p:set>
                                      <p:cBhvr>
                                        <p:cTn id="34" dur="500" fill="hold"/>
                                        <p:tgtEl>
                                          <p:spTgt spid="44"/>
                                        </p:tgtEl>
                                        <p:attrNameLst>
                                          <p:attrName>fill.on</p:attrName>
                                        </p:attrNameLst>
                                      </p:cBhvr>
                                      <p:to>
                                        <p:strVal val="true"/>
                                      </p:to>
                                    </p:set>
                                  </p:childTnLst>
                                </p:cTn>
                              </p:par>
                            </p:childTnLst>
                          </p:cTn>
                        </p:par>
                        <p:par>
                          <p:cTn id="35" fill="hold">
                            <p:stCondLst>
                              <p:cond delay="1500"/>
                            </p:stCondLst>
                            <p:childTnLst>
                              <p:par>
                                <p:cTn id="36" presetID="1" presetClass="exit" presetSubtype="0" fill="hold" grpId="0" nodeType="afterEffect">
                                  <p:stCondLst>
                                    <p:cond delay="0"/>
                                  </p:stCondLst>
                                  <p:childTnLst>
                                    <p:set>
                                      <p:cBhvr>
                                        <p:cTn id="37" dur="1" fill="hold">
                                          <p:stCondLst>
                                            <p:cond delay="0"/>
                                          </p:stCondLst>
                                        </p:cTn>
                                        <p:tgtEl>
                                          <p:spTgt spid="56"/>
                                        </p:tgtEl>
                                        <p:attrNameLst>
                                          <p:attrName>style.visibility</p:attrName>
                                        </p:attrNameLst>
                                      </p:cBhvr>
                                      <p:to>
                                        <p:strVal val="hidden"/>
                                      </p:to>
                                    </p:set>
                                  </p:childTnLst>
                                </p:cTn>
                              </p:par>
                            </p:childTnLst>
                          </p:cTn>
                        </p:par>
                        <p:par>
                          <p:cTn id="38" fill="hold">
                            <p:stCondLst>
                              <p:cond delay="1500"/>
                            </p:stCondLst>
                            <p:childTnLst>
                              <p:par>
                                <p:cTn id="39" presetID="1" presetClass="entr" presetSubtype="0" fill="hold" grpId="0" nodeType="after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childTnLst>
                          </p:cTn>
                        </p:par>
                        <p:par>
                          <p:cTn id="41" fill="hold">
                            <p:stCondLst>
                              <p:cond delay="1500"/>
                            </p:stCondLst>
                            <p:childTnLst>
                              <p:par>
                                <p:cTn id="42" presetID="1" presetClass="emph" presetSubtype="2" fill="hold" nodeType="afterEffect">
                                  <p:stCondLst>
                                    <p:cond delay="0"/>
                                  </p:stCondLst>
                                  <p:childTnLst>
                                    <p:animClr clrSpc="rgb" dir="cw">
                                      <p:cBhvr>
                                        <p:cTn id="43" dur="500" fill="hold"/>
                                        <p:tgtEl>
                                          <p:spTgt spid="44"/>
                                        </p:tgtEl>
                                        <p:attrNameLst>
                                          <p:attrName>fillcolor</p:attrName>
                                        </p:attrNameLst>
                                      </p:cBhvr>
                                      <p:to>
                                        <a:srgbClr val="FFD0D0"/>
                                      </p:to>
                                    </p:animClr>
                                    <p:set>
                                      <p:cBhvr>
                                        <p:cTn id="44" dur="500" fill="hold"/>
                                        <p:tgtEl>
                                          <p:spTgt spid="44"/>
                                        </p:tgtEl>
                                        <p:attrNameLst>
                                          <p:attrName>fill.type</p:attrName>
                                        </p:attrNameLst>
                                      </p:cBhvr>
                                      <p:to>
                                        <p:strVal val="solid"/>
                                      </p:to>
                                    </p:set>
                                    <p:set>
                                      <p:cBhvr>
                                        <p:cTn id="45" dur="500" fill="hold"/>
                                        <p:tgtEl>
                                          <p:spTgt spid="44"/>
                                        </p:tgtEl>
                                        <p:attrNameLst>
                                          <p:attrName>fill.on</p:attrName>
                                        </p:attrNameLst>
                                      </p:cBhvr>
                                      <p:to>
                                        <p:strVal val="true"/>
                                      </p:to>
                                    </p:set>
                                  </p:childTnLst>
                                </p:cTn>
                              </p:par>
                            </p:childTnLst>
                          </p:cTn>
                        </p:par>
                        <p:par>
                          <p:cTn id="46" fill="hold">
                            <p:stCondLst>
                              <p:cond delay="2000"/>
                            </p:stCondLst>
                            <p:childTnLst>
                              <p:par>
                                <p:cTn id="47" presetID="1" presetClass="exit" presetSubtype="0" fill="hold" grpId="0" nodeType="afterEffect">
                                  <p:stCondLst>
                                    <p:cond delay="0"/>
                                  </p:stCondLst>
                                  <p:childTnLst>
                                    <p:set>
                                      <p:cBhvr>
                                        <p:cTn id="48" dur="1" fill="hold">
                                          <p:stCondLst>
                                            <p:cond delay="0"/>
                                          </p:stCondLst>
                                        </p:cTn>
                                        <p:tgtEl>
                                          <p:spTgt spid="55"/>
                                        </p:tgtEl>
                                        <p:attrNameLst>
                                          <p:attrName>style.visibility</p:attrName>
                                        </p:attrNameLst>
                                      </p:cBhvr>
                                      <p:to>
                                        <p:strVal val="hidden"/>
                                      </p:to>
                                    </p:set>
                                  </p:child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0"/>
                                          </p:stCondLst>
                                        </p:cTn>
                                        <p:tgtEl>
                                          <p:spTgt spid="70"/>
                                        </p:tgtEl>
                                        <p:attrNameLst>
                                          <p:attrName>style.visibility</p:attrName>
                                        </p:attrNameLst>
                                      </p:cBhvr>
                                      <p:to>
                                        <p:strVal val="visible"/>
                                      </p:to>
                                    </p:set>
                                  </p:childTnLst>
                                </p:cTn>
                              </p:par>
                            </p:childTnLst>
                          </p:cTn>
                        </p:par>
                        <p:par>
                          <p:cTn id="52" fill="hold">
                            <p:stCondLst>
                              <p:cond delay="2000"/>
                            </p:stCondLst>
                            <p:childTnLst>
                              <p:par>
                                <p:cTn id="53" presetID="1" presetClass="emph" presetSubtype="2" fill="hold" nodeType="afterEffect">
                                  <p:stCondLst>
                                    <p:cond delay="0"/>
                                  </p:stCondLst>
                                  <p:childTnLst>
                                    <p:animClr clrSpc="rgb" dir="cw">
                                      <p:cBhvr>
                                        <p:cTn id="54" dur="500" fill="hold"/>
                                        <p:tgtEl>
                                          <p:spTgt spid="44"/>
                                        </p:tgtEl>
                                        <p:attrNameLst>
                                          <p:attrName>fillcolor</p:attrName>
                                        </p:attrNameLst>
                                      </p:cBhvr>
                                      <p:to>
                                        <a:srgbClr val="FFC0C0"/>
                                      </p:to>
                                    </p:animClr>
                                    <p:set>
                                      <p:cBhvr>
                                        <p:cTn id="55" dur="500" fill="hold"/>
                                        <p:tgtEl>
                                          <p:spTgt spid="44"/>
                                        </p:tgtEl>
                                        <p:attrNameLst>
                                          <p:attrName>fill.type</p:attrName>
                                        </p:attrNameLst>
                                      </p:cBhvr>
                                      <p:to>
                                        <p:strVal val="solid"/>
                                      </p:to>
                                    </p:set>
                                    <p:set>
                                      <p:cBhvr>
                                        <p:cTn id="56" dur="500" fill="hold"/>
                                        <p:tgtEl>
                                          <p:spTgt spid="44"/>
                                        </p:tgtEl>
                                        <p:attrNameLst>
                                          <p:attrName>fill.on</p:attrName>
                                        </p:attrNameLst>
                                      </p:cBhvr>
                                      <p:to>
                                        <p:strVal val="true"/>
                                      </p:to>
                                    </p:set>
                                  </p:childTnLst>
                                </p:cTn>
                              </p:par>
                            </p:childTnLst>
                          </p:cTn>
                        </p:par>
                        <p:par>
                          <p:cTn id="57" fill="hold">
                            <p:stCondLst>
                              <p:cond delay="2500"/>
                            </p:stCondLst>
                            <p:childTnLst>
                              <p:par>
                                <p:cTn id="58" presetID="1" presetClass="exit" presetSubtype="0" fill="hold" grpId="0" nodeType="afterEffect">
                                  <p:stCondLst>
                                    <p:cond delay="0"/>
                                  </p:stCondLst>
                                  <p:childTnLst>
                                    <p:set>
                                      <p:cBhvr>
                                        <p:cTn id="59" dur="1" fill="hold">
                                          <p:stCondLst>
                                            <p:cond delay="0"/>
                                          </p:stCondLst>
                                        </p:cTn>
                                        <p:tgtEl>
                                          <p:spTgt spid="54"/>
                                        </p:tgtEl>
                                        <p:attrNameLst>
                                          <p:attrName>style.visibility</p:attrName>
                                        </p:attrNameLst>
                                      </p:cBhvr>
                                      <p:to>
                                        <p:strVal val="hidden"/>
                                      </p:to>
                                    </p:set>
                                  </p:childTnLst>
                                </p:cTn>
                              </p:par>
                            </p:childTnLst>
                          </p:cTn>
                        </p:par>
                        <p:par>
                          <p:cTn id="60" fill="hold">
                            <p:stCondLst>
                              <p:cond delay="2500"/>
                            </p:stCondLst>
                            <p:childTnLst>
                              <p:par>
                                <p:cTn id="61" presetID="1" presetClass="entr" presetSubtype="0" fill="hold" grpId="0" nodeType="after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par>
                          <p:cTn id="63" fill="hold">
                            <p:stCondLst>
                              <p:cond delay="2500"/>
                            </p:stCondLst>
                            <p:childTnLst>
                              <p:par>
                                <p:cTn id="64" presetID="1" presetClass="emph" presetSubtype="2" fill="hold" nodeType="afterEffect">
                                  <p:stCondLst>
                                    <p:cond delay="0"/>
                                  </p:stCondLst>
                                  <p:childTnLst>
                                    <p:animClr clrSpc="rgb" dir="cw">
                                      <p:cBhvr>
                                        <p:cTn id="65" dur="500" fill="hold"/>
                                        <p:tgtEl>
                                          <p:spTgt spid="44"/>
                                        </p:tgtEl>
                                        <p:attrNameLst>
                                          <p:attrName>fillcolor</p:attrName>
                                        </p:attrNameLst>
                                      </p:cBhvr>
                                      <p:to>
                                        <a:srgbClr val="FFB0B0"/>
                                      </p:to>
                                    </p:animClr>
                                    <p:set>
                                      <p:cBhvr>
                                        <p:cTn id="66" dur="500" fill="hold"/>
                                        <p:tgtEl>
                                          <p:spTgt spid="44"/>
                                        </p:tgtEl>
                                        <p:attrNameLst>
                                          <p:attrName>fill.type</p:attrName>
                                        </p:attrNameLst>
                                      </p:cBhvr>
                                      <p:to>
                                        <p:strVal val="solid"/>
                                      </p:to>
                                    </p:set>
                                    <p:set>
                                      <p:cBhvr>
                                        <p:cTn id="67" dur="500" fill="hold"/>
                                        <p:tgtEl>
                                          <p:spTgt spid="44"/>
                                        </p:tgtEl>
                                        <p:attrNameLst>
                                          <p:attrName>fill.on</p:attrName>
                                        </p:attrNameLst>
                                      </p:cBhvr>
                                      <p:to>
                                        <p:strVal val="true"/>
                                      </p:to>
                                    </p:set>
                                  </p:childTnLst>
                                </p:cTn>
                              </p:par>
                            </p:childTnLst>
                          </p:cTn>
                        </p:par>
                        <p:par>
                          <p:cTn id="68" fill="hold">
                            <p:stCondLst>
                              <p:cond delay="3000"/>
                            </p:stCondLst>
                            <p:childTnLst>
                              <p:par>
                                <p:cTn id="69" presetID="1" presetClass="exit" presetSubtype="0" fill="hold" grpId="0" nodeType="afterEffect">
                                  <p:stCondLst>
                                    <p:cond delay="0"/>
                                  </p:stCondLst>
                                  <p:childTnLst>
                                    <p:set>
                                      <p:cBhvr>
                                        <p:cTn id="70" dur="1" fill="hold">
                                          <p:stCondLst>
                                            <p:cond delay="0"/>
                                          </p:stCondLst>
                                        </p:cTn>
                                        <p:tgtEl>
                                          <p:spTgt spid="53"/>
                                        </p:tgtEl>
                                        <p:attrNameLst>
                                          <p:attrName>style.visibility</p:attrName>
                                        </p:attrNameLst>
                                      </p:cBhvr>
                                      <p:to>
                                        <p:strVal val="hidden"/>
                                      </p:to>
                                    </p:set>
                                  </p:childTnLst>
                                </p:cTn>
                              </p:par>
                            </p:childTnLst>
                          </p:cTn>
                        </p:par>
                        <p:par>
                          <p:cTn id="71" fill="hold">
                            <p:stCondLst>
                              <p:cond delay="3000"/>
                            </p:stCondLst>
                            <p:childTnLst>
                              <p:par>
                                <p:cTn id="72" presetID="1" presetClass="entr" presetSubtype="0" fill="hold" grpId="0" nodeType="afterEffect">
                                  <p:stCondLst>
                                    <p:cond delay="0"/>
                                  </p:stCondLst>
                                  <p:childTnLst>
                                    <p:set>
                                      <p:cBhvr>
                                        <p:cTn id="73" dur="1" fill="hold">
                                          <p:stCondLst>
                                            <p:cond delay="0"/>
                                          </p:stCondLst>
                                        </p:cTn>
                                        <p:tgtEl>
                                          <p:spTgt spid="68"/>
                                        </p:tgtEl>
                                        <p:attrNameLst>
                                          <p:attrName>style.visibility</p:attrName>
                                        </p:attrNameLst>
                                      </p:cBhvr>
                                      <p:to>
                                        <p:strVal val="visible"/>
                                      </p:to>
                                    </p:set>
                                  </p:childTnLst>
                                </p:cTn>
                              </p:par>
                            </p:childTnLst>
                          </p:cTn>
                        </p:par>
                        <p:par>
                          <p:cTn id="74" fill="hold">
                            <p:stCondLst>
                              <p:cond delay="3000"/>
                            </p:stCondLst>
                            <p:childTnLst>
                              <p:par>
                                <p:cTn id="75" presetID="1" presetClass="emph" presetSubtype="2" fill="hold" nodeType="afterEffect">
                                  <p:stCondLst>
                                    <p:cond delay="0"/>
                                  </p:stCondLst>
                                  <p:childTnLst>
                                    <p:animClr clrSpc="rgb" dir="cw">
                                      <p:cBhvr>
                                        <p:cTn id="76" dur="500" fill="hold"/>
                                        <p:tgtEl>
                                          <p:spTgt spid="44"/>
                                        </p:tgtEl>
                                        <p:attrNameLst>
                                          <p:attrName>fillcolor</p:attrName>
                                        </p:attrNameLst>
                                      </p:cBhvr>
                                      <p:to>
                                        <a:srgbClr val="FFA0A0"/>
                                      </p:to>
                                    </p:animClr>
                                    <p:set>
                                      <p:cBhvr>
                                        <p:cTn id="77" dur="500" fill="hold"/>
                                        <p:tgtEl>
                                          <p:spTgt spid="44"/>
                                        </p:tgtEl>
                                        <p:attrNameLst>
                                          <p:attrName>fill.type</p:attrName>
                                        </p:attrNameLst>
                                      </p:cBhvr>
                                      <p:to>
                                        <p:strVal val="solid"/>
                                      </p:to>
                                    </p:set>
                                    <p:set>
                                      <p:cBhvr>
                                        <p:cTn id="78" dur="500" fill="hold"/>
                                        <p:tgtEl>
                                          <p:spTgt spid="44"/>
                                        </p:tgtEl>
                                        <p:attrNameLst>
                                          <p:attrName>fill.on</p:attrName>
                                        </p:attrNameLst>
                                      </p:cBhvr>
                                      <p:to>
                                        <p:strVal val="true"/>
                                      </p:to>
                                    </p:set>
                                  </p:childTnLst>
                                </p:cTn>
                              </p:par>
                            </p:childTnLst>
                          </p:cTn>
                        </p:par>
                        <p:par>
                          <p:cTn id="79" fill="hold">
                            <p:stCondLst>
                              <p:cond delay="3500"/>
                            </p:stCondLst>
                            <p:childTnLst>
                              <p:par>
                                <p:cTn id="80" presetID="1" presetClass="exit" presetSubtype="0" fill="hold" grpId="0" nodeType="afterEffect">
                                  <p:stCondLst>
                                    <p:cond delay="0"/>
                                  </p:stCondLst>
                                  <p:childTnLst>
                                    <p:set>
                                      <p:cBhvr>
                                        <p:cTn id="81" dur="1" fill="hold">
                                          <p:stCondLst>
                                            <p:cond delay="0"/>
                                          </p:stCondLst>
                                        </p:cTn>
                                        <p:tgtEl>
                                          <p:spTgt spid="52"/>
                                        </p:tgtEl>
                                        <p:attrNameLst>
                                          <p:attrName>style.visibility</p:attrName>
                                        </p:attrNameLst>
                                      </p:cBhvr>
                                      <p:to>
                                        <p:strVal val="hidden"/>
                                      </p:to>
                                    </p:set>
                                  </p:childTnLst>
                                </p:cTn>
                              </p:par>
                            </p:childTnLst>
                          </p:cTn>
                        </p:par>
                        <p:par>
                          <p:cTn id="82" fill="hold">
                            <p:stCondLst>
                              <p:cond delay="3500"/>
                            </p:stCondLst>
                            <p:childTnLst>
                              <p:par>
                                <p:cTn id="83" presetID="1" presetClass="entr" presetSubtype="0" fill="hold" grpId="0" nodeType="afterEffect">
                                  <p:stCondLst>
                                    <p:cond delay="0"/>
                                  </p:stCondLst>
                                  <p:childTnLst>
                                    <p:set>
                                      <p:cBhvr>
                                        <p:cTn id="84" dur="1" fill="hold">
                                          <p:stCondLst>
                                            <p:cond delay="0"/>
                                          </p:stCondLst>
                                        </p:cTn>
                                        <p:tgtEl>
                                          <p:spTgt spid="67"/>
                                        </p:tgtEl>
                                        <p:attrNameLst>
                                          <p:attrName>style.visibility</p:attrName>
                                        </p:attrNameLst>
                                      </p:cBhvr>
                                      <p:to>
                                        <p:strVal val="visible"/>
                                      </p:to>
                                    </p:set>
                                  </p:childTnLst>
                                </p:cTn>
                              </p:par>
                            </p:childTnLst>
                          </p:cTn>
                        </p:par>
                        <p:par>
                          <p:cTn id="85" fill="hold">
                            <p:stCondLst>
                              <p:cond delay="3500"/>
                            </p:stCondLst>
                            <p:childTnLst>
                              <p:par>
                                <p:cTn id="86" presetID="1" presetClass="emph" presetSubtype="2" fill="hold" nodeType="afterEffect">
                                  <p:stCondLst>
                                    <p:cond delay="0"/>
                                  </p:stCondLst>
                                  <p:childTnLst>
                                    <p:animClr clrSpc="rgb" dir="cw">
                                      <p:cBhvr>
                                        <p:cTn id="87" dur="500" fill="hold"/>
                                        <p:tgtEl>
                                          <p:spTgt spid="44"/>
                                        </p:tgtEl>
                                        <p:attrNameLst>
                                          <p:attrName>fillcolor</p:attrName>
                                        </p:attrNameLst>
                                      </p:cBhvr>
                                      <p:to>
                                        <a:srgbClr val="FF9090"/>
                                      </p:to>
                                    </p:animClr>
                                    <p:set>
                                      <p:cBhvr>
                                        <p:cTn id="88" dur="500" fill="hold"/>
                                        <p:tgtEl>
                                          <p:spTgt spid="44"/>
                                        </p:tgtEl>
                                        <p:attrNameLst>
                                          <p:attrName>fill.type</p:attrName>
                                        </p:attrNameLst>
                                      </p:cBhvr>
                                      <p:to>
                                        <p:strVal val="solid"/>
                                      </p:to>
                                    </p:set>
                                    <p:set>
                                      <p:cBhvr>
                                        <p:cTn id="89" dur="500" fill="hold"/>
                                        <p:tgtEl>
                                          <p:spTgt spid="44"/>
                                        </p:tgtEl>
                                        <p:attrNameLst>
                                          <p:attrName>fill.on</p:attrName>
                                        </p:attrNameLst>
                                      </p:cBhvr>
                                      <p:to>
                                        <p:strVal val="true"/>
                                      </p:to>
                                    </p:set>
                                  </p:childTnLst>
                                </p:cTn>
                              </p:par>
                            </p:childTnLst>
                          </p:cTn>
                        </p:par>
                        <p:par>
                          <p:cTn id="90" fill="hold">
                            <p:stCondLst>
                              <p:cond delay="4000"/>
                            </p:stCondLst>
                            <p:childTnLst>
                              <p:par>
                                <p:cTn id="91" presetID="1" presetClass="exit" presetSubtype="0" fill="hold" grpId="0" nodeType="afterEffect">
                                  <p:stCondLst>
                                    <p:cond delay="0"/>
                                  </p:stCondLst>
                                  <p:childTnLst>
                                    <p:set>
                                      <p:cBhvr>
                                        <p:cTn id="92" dur="1" fill="hold">
                                          <p:stCondLst>
                                            <p:cond delay="0"/>
                                          </p:stCondLst>
                                        </p:cTn>
                                        <p:tgtEl>
                                          <p:spTgt spid="51"/>
                                        </p:tgtEl>
                                        <p:attrNameLst>
                                          <p:attrName>style.visibility</p:attrName>
                                        </p:attrNameLst>
                                      </p:cBhvr>
                                      <p:to>
                                        <p:strVal val="hidden"/>
                                      </p:to>
                                    </p:set>
                                  </p:childTnLst>
                                </p:cTn>
                              </p:par>
                            </p:childTnLst>
                          </p:cTn>
                        </p:par>
                        <p:par>
                          <p:cTn id="93" fill="hold">
                            <p:stCondLst>
                              <p:cond delay="4000"/>
                            </p:stCondLst>
                            <p:childTnLst>
                              <p:par>
                                <p:cTn id="94" presetID="1" presetClass="entr" presetSubtype="0" fill="hold" grpId="0" nodeType="afterEffect">
                                  <p:stCondLst>
                                    <p:cond delay="0"/>
                                  </p:stCondLst>
                                  <p:childTnLst>
                                    <p:set>
                                      <p:cBhvr>
                                        <p:cTn id="95" dur="1" fill="hold">
                                          <p:stCondLst>
                                            <p:cond delay="0"/>
                                          </p:stCondLst>
                                        </p:cTn>
                                        <p:tgtEl>
                                          <p:spTgt spid="66"/>
                                        </p:tgtEl>
                                        <p:attrNameLst>
                                          <p:attrName>style.visibility</p:attrName>
                                        </p:attrNameLst>
                                      </p:cBhvr>
                                      <p:to>
                                        <p:strVal val="visible"/>
                                      </p:to>
                                    </p:set>
                                  </p:childTnLst>
                                </p:cTn>
                              </p:par>
                            </p:childTnLst>
                          </p:cTn>
                        </p:par>
                        <p:par>
                          <p:cTn id="96" fill="hold">
                            <p:stCondLst>
                              <p:cond delay="4000"/>
                            </p:stCondLst>
                            <p:childTnLst>
                              <p:par>
                                <p:cTn id="97" presetID="1" presetClass="emph" presetSubtype="2" fill="hold" nodeType="afterEffect">
                                  <p:stCondLst>
                                    <p:cond delay="0"/>
                                  </p:stCondLst>
                                  <p:childTnLst>
                                    <p:animClr clrSpc="rgb" dir="cw">
                                      <p:cBhvr>
                                        <p:cTn id="98" dur="500" fill="hold"/>
                                        <p:tgtEl>
                                          <p:spTgt spid="44"/>
                                        </p:tgtEl>
                                        <p:attrNameLst>
                                          <p:attrName>fillcolor</p:attrName>
                                        </p:attrNameLst>
                                      </p:cBhvr>
                                      <p:to>
                                        <a:srgbClr val="FF8080"/>
                                      </p:to>
                                    </p:animClr>
                                    <p:set>
                                      <p:cBhvr>
                                        <p:cTn id="99" dur="500" fill="hold"/>
                                        <p:tgtEl>
                                          <p:spTgt spid="44"/>
                                        </p:tgtEl>
                                        <p:attrNameLst>
                                          <p:attrName>fill.type</p:attrName>
                                        </p:attrNameLst>
                                      </p:cBhvr>
                                      <p:to>
                                        <p:strVal val="solid"/>
                                      </p:to>
                                    </p:set>
                                    <p:set>
                                      <p:cBhvr>
                                        <p:cTn id="100" dur="500" fill="hold"/>
                                        <p:tgtEl>
                                          <p:spTgt spid="44"/>
                                        </p:tgtEl>
                                        <p:attrNameLst>
                                          <p:attrName>fill.on</p:attrName>
                                        </p:attrNameLst>
                                      </p:cBhvr>
                                      <p:to>
                                        <p:strVal val="true"/>
                                      </p:to>
                                    </p:set>
                                  </p:childTnLst>
                                </p:cTn>
                              </p:par>
                            </p:childTnLst>
                          </p:cTn>
                        </p:par>
                        <p:par>
                          <p:cTn id="101" fill="hold">
                            <p:stCondLst>
                              <p:cond delay="4500"/>
                            </p:stCondLst>
                            <p:childTnLst>
                              <p:par>
                                <p:cTn id="102" presetID="1" presetClass="exit" presetSubtype="0" fill="hold" grpId="0" nodeType="afterEffect">
                                  <p:stCondLst>
                                    <p:cond delay="0"/>
                                  </p:stCondLst>
                                  <p:childTnLst>
                                    <p:set>
                                      <p:cBhvr>
                                        <p:cTn id="103" dur="1" fill="hold">
                                          <p:stCondLst>
                                            <p:cond delay="0"/>
                                          </p:stCondLst>
                                        </p:cTn>
                                        <p:tgtEl>
                                          <p:spTgt spid="50"/>
                                        </p:tgtEl>
                                        <p:attrNameLst>
                                          <p:attrName>style.visibility</p:attrName>
                                        </p:attrNameLst>
                                      </p:cBhvr>
                                      <p:to>
                                        <p:strVal val="hidden"/>
                                      </p:to>
                                    </p:set>
                                  </p:childTnLst>
                                </p:cTn>
                              </p:par>
                            </p:childTnLst>
                          </p:cTn>
                        </p:par>
                        <p:par>
                          <p:cTn id="104" fill="hold">
                            <p:stCondLst>
                              <p:cond delay="4500"/>
                            </p:stCondLst>
                            <p:childTnLst>
                              <p:par>
                                <p:cTn id="105" presetID="1" presetClass="entr" presetSubtype="0" fill="hold" grpId="0" nodeType="afterEffect">
                                  <p:stCondLst>
                                    <p:cond delay="0"/>
                                  </p:stCondLst>
                                  <p:childTnLst>
                                    <p:set>
                                      <p:cBhvr>
                                        <p:cTn id="106" dur="1" fill="hold">
                                          <p:stCondLst>
                                            <p:cond delay="0"/>
                                          </p:stCondLst>
                                        </p:cTn>
                                        <p:tgtEl>
                                          <p:spTgt spid="65"/>
                                        </p:tgtEl>
                                        <p:attrNameLst>
                                          <p:attrName>style.visibility</p:attrName>
                                        </p:attrNameLst>
                                      </p:cBhvr>
                                      <p:to>
                                        <p:strVal val="visible"/>
                                      </p:to>
                                    </p:set>
                                  </p:childTnLst>
                                </p:cTn>
                              </p:par>
                            </p:childTnLst>
                          </p:cTn>
                        </p:par>
                        <p:par>
                          <p:cTn id="107" fill="hold">
                            <p:stCondLst>
                              <p:cond delay="4500"/>
                            </p:stCondLst>
                            <p:childTnLst>
                              <p:par>
                                <p:cTn id="108" presetID="1" presetClass="emph" presetSubtype="2" fill="hold" nodeType="afterEffect">
                                  <p:stCondLst>
                                    <p:cond delay="0"/>
                                  </p:stCondLst>
                                  <p:childTnLst>
                                    <p:animClr clrSpc="rgb" dir="cw">
                                      <p:cBhvr>
                                        <p:cTn id="109" dur="500" fill="hold"/>
                                        <p:tgtEl>
                                          <p:spTgt spid="44"/>
                                        </p:tgtEl>
                                        <p:attrNameLst>
                                          <p:attrName>fillcolor</p:attrName>
                                        </p:attrNameLst>
                                      </p:cBhvr>
                                      <p:to>
                                        <a:srgbClr val="FF7070"/>
                                      </p:to>
                                    </p:animClr>
                                    <p:set>
                                      <p:cBhvr>
                                        <p:cTn id="110" dur="500" fill="hold"/>
                                        <p:tgtEl>
                                          <p:spTgt spid="44"/>
                                        </p:tgtEl>
                                        <p:attrNameLst>
                                          <p:attrName>fill.type</p:attrName>
                                        </p:attrNameLst>
                                      </p:cBhvr>
                                      <p:to>
                                        <p:strVal val="solid"/>
                                      </p:to>
                                    </p:set>
                                    <p:set>
                                      <p:cBhvr>
                                        <p:cTn id="111" dur="500" fill="hold"/>
                                        <p:tgtEl>
                                          <p:spTgt spid="44"/>
                                        </p:tgtEl>
                                        <p:attrNameLst>
                                          <p:attrName>fill.on</p:attrName>
                                        </p:attrNameLst>
                                      </p:cBhvr>
                                      <p:to>
                                        <p:strVal val="true"/>
                                      </p:to>
                                    </p:set>
                                  </p:childTnLst>
                                </p:cTn>
                              </p:par>
                            </p:childTnLst>
                          </p:cTn>
                        </p:par>
                        <p:par>
                          <p:cTn id="112" fill="hold">
                            <p:stCondLst>
                              <p:cond delay="5000"/>
                            </p:stCondLst>
                            <p:childTnLst>
                              <p:par>
                                <p:cTn id="113" presetID="1" presetClass="exit" presetSubtype="0" fill="hold" grpId="0" nodeType="afterEffect">
                                  <p:stCondLst>
                                    <p:cond delay="0"/>
                                  </p:stCondLst>
                                  <p:childTnLst>
                                    <p:set>
                                      <p:cBhvr>
                                        <p:cTn id="114" dur="1" fill="hold">
                                          <p:stCondLst>
                                            <p:cond delay="0"/>
                                          </p:stCondLst>
                                        </p:cTn>
                                        <p:tgtEl>
                                          <p:spTgt spid="49"/>
                                        </p:tgtEl>
                                        <p:attrNameLst>
                                          <p:attrName>style.visibility</p:attrName>
                                        </p:attrNameLst>
                                      </p:cBhvr>
                                      <p:to>
                                        <p:strVal val="hidden"/>
                                      </p:to>
                                    </p:set>
                                  </p:childTnLst>
                                </p:cTn>
                              </p:par>
                            </p:childTnLst>
                          </p:cTn>
                        </p:par>
                        <p:par>
                          <p:cTn id="115" fill="hold">
                            <p:stCondLst>
                              <p:cond delay="5000"/>
                            </p:stCondLst>
                            <p:childTnLst>
                              <p:par>
                                <p:cTn id="116" presetID="1" presetClass="entr" presetSubtype="0" fill="hold" grpId="0" nodeType="afterEffect">
                                  <p:stCondLst>
                                    <p:cond delay="0"/>
                                  </p:stCondLst>
                                  <p:childTnLst>
                                    <p:set>
                                      <p:cBhvr>
                                        <p:cTn id="117" dur="1" fill="hold">
                                          <p:stCondLst>
                                            <p:cond delay="0"/>
                                          </p:stCondLst>
                                        </p:cTn>
                                        <p:tgtEl>
                                          <p:spTgt spid="64"/>
                                        </p:tgtEl>
                                        <p:attrNameLst>
                                          <p:attrName>style.visibility</p:attrName>
                                        </p:attrNameLst>
                                      </p:cBhvr>
                                      <p:to>
                                        <p:strVal val="visible"/>
                                      </p:to>
                                    </p:set>
                                  </p:childTnLst>
                                </p:cTn>
                              </p:par>
                            </p:childTnLst>
                          </p:cTn>
                        </p:par>
                        <p:par>
                          <p:cTn id="118" fill="hold">
                            <p:stCondLst>
                              <p:cond delay="5000"/>
                            </p:stCondLst>
                            <p:childTnLst>
                              <p:par>
                                <p:cTn id="119" presetID="1" presetClass="emph" presetSubtype="2" fill="hold" nodeType="afterEffect">
                                  <p:stCondLst>
                                    <p:cond delay="0"/>
                                  </p:stCondLst>
                                  <p:childTnLst>
                                    <p:animClr clrSpc="rgb" dir="cw">
                                      <p:cBhvr>
                                        <p:cTn id="120" dur="500" fill="hold"/>
                                        <p:tgtEl>
                                          <p:spTgt spid="44"/>
                                        </p:tgtEl>
                                        <p:attrNameLst>
                                          <p:attrName>fillcolor</p:attrName>
                                        </p:attrNameLst>
                                      </p:cBhvr>
                                      <p:to>
                                        <a:srgbClr val="FF6060"/>
                                      </p:to>
                                    </p:animClr>
                                    <p:set>
                                      <p:cBhvr>
                                        <p:cTn id="121" dur="500" fill="hold"/>
                                        <p:tgtEl>
                                          <p:spTgt spid="44"/>
                                        </p:tgtEl>
                                        <p:attrNameLst>
                                          <p:attrName>fill.type</p:attrName>
                                        </p:attrNameLst>
                                      </p:cBhvr>
                                      <p:to>
                                        <p:strVal val="solid"/>
                                      </p:to>
                                    </p:set>
                                    <p:set>
                                      <p:cBhvr>
                                        <p:cTn id="122" dur="500" fill="hold"/>
                                        <p:tgtEl>
                                          <p:spTgt spid="44"/>
                                        </p:tgtEl>
                                        <p:attrNameLst>
                                          <p:attrName>fill.on</p:attrName>
                                        </p:attrNameLst>
                                      </p:cBhvr>
                                      <p:to>
                                        <p:strVal val="true"/>
                                      </p:to>
                                    </p:set>
                                  </p:childTnLst>
                                </p:cTn>
                              </p:par>
                            </p:childTnLst>
                          </p:cTn>
                        </p:par>
                        <p:par>
                          <p:cTn id="123" fill="hold">
                            <p:stCondLst>
                              <p:cond delay="5500"/>
                            </p:stCondLst>
                            <p:childTnLst>
                              <p:par>
                                <p:cTn id="124" presetID="1" presetClass="exit" presetSubtype="0" fill="hold" grpId="0" nodeType="afterEffect">
                                  <p:stCondLst>
                                    <p:cond delay="0"/>
                                  </p:stCondLst>
                                  <p:childTnLst>
                                    <p:set>
                                      <p:cBhvr>
                                        <p:cTn id="125" dur="1" fill="hold">
                                          <p:stCondLst>
                                            <p:cond delay="0"/>
                                          </p:stCondLst>
                                        </p:cTn>
                                        <p:tgtEl>
                                          <p:spTgt spid="48"/>
                                        </p:tgtEl>
                                        <p:attrNameLst>
                                          <p:attrName>style.visibility</p:attrName>
                                        </p:attrNameLst>
                                      </p:cBhvr>
                                      <p:to>
                                        <p:strVal val="hidden"/>
                                      </p:to>
                                    </p:set>
                                  </p:childTnLst>
                                </p:cTn>
                              </p:par>
                            </p:childTnLst>
                          </p:cTn>
                        </p:par>
                        <p:par>
                          <p:cTn id="126" fill="hold">
                            <p:stCondLst>
                              <p:cond delay="5500"/>
                            </p:stCondLst>
                            <p:childTnLst>
                              <p:par>
                                <p:cTn id="127" presetID="1" presetClass="entr" presetSubtype="0" fill="hold" grpId="0" nodeType="afterEffect">
                                  <p:stCondLst>
                                    <p:cond delay="0"/>
                                  </p:stCondLst>
                                  <p:childTnLst>
                                    <p:set>
                                      <p:cBhvr>
                                        <p:cTn id="128" dur="1" fill="hold">
                                          <p:stCondLst>
                                            <p:cond delay="0"/>
                                          </p:stCondLst>
                                        </p:cTn>
                                        <p:tgtEl>
                                          <p:spTgt spid="63"/>
                                        </p:tgtEl>
                                        <p:attrNameLst>
                                          <p:attrName>style.visibility</p:attrName>
                                        </p:attrNameLst>
                                      </p:cBhvr>
                                      <p:to>
                                        <p:strVal val="visible"/>
                                      </p:to>
                                    </p:set>
                                  </p:childTnLst>
                                </p:cTn>
                              </p:par>
                            </p:childTnLst>
                          </p:cTn>
                        </p:par>
                        <p:par>
                          <p:cTn id="129" fill="hold">
                            <p:stCondLst>
                              <p:cond delay="5500"/>
                            </p:stCondLst>
                            <p:childTnLst>
                              <p:par>
                                <p:cTn id="130" presetID="1" presetClass="emph" presetSubtype="2" fill="hold" nodeType="afterEffect">
                                  <p:stCondLst>
                                    <p:cond delay="0"/>
                                  </p:stCondLst>
                                  <p:childTnLst>
                                    <p:animClr clrSpc="rgb" dir="cw">
                                      <p:cBhvr>
                                        <p:cTn id="131" dur="500" fill="hold"/>
                                        <p:tgtEl>
                                          <p:spTgt spid="44"/>
                                        </p:tgtEl>
                                        <p:attrNameLst>
                                          <p:attrName>fillcolor</p:attrName>
                                        </p:attrNameLst>
                                      </p:cBhvr>
                                      <p:to>
                                        <a:srgbClr val="FF5050"/>
                                      </p:to>
                                    </p:animClr>
                                    <p:set>
                                      <p:cBhvr>
                                        <p:cTn id="132" dur="500" fill="hold"/>
                                        <p:tgtEl>
                                          <p:spTgt spid="44"/>
                                        </p:tgtEl>
                                        <p:attrNameLst>
                                          <p:attrName>fill.type</p:attrName>
                                        </p:attrNameLst>
                                      </p:cBhvr>
                                      <p:to>
                                        <p:strVal val="solid"/>
                                      </p:to>
                                    </p:set>
                                    <p:set>
                                      <p:cBhvr>
                                        <p:cTn id="133" dur="500" fill="hold"/>
                                        <p:tgtEl>
                                          <p:spTgt spid="44"/>
                                        </p:tgtEl>
                                        <p:attrNameLst>
                                          <p:attrName>fill.on</p:attrName>
                                        </p:attrNameLst>
                                      </p:cBhvr>
                                      <p:to>
                                        <p:strVal val="true"/>
                                      </p:to>
                                    </p:set>
                                  </p:childTnLst>
                                </p:cTn>
                              </p:par>
                            </p:childTnLst>
                          </p:cTn>
                        </p:par>
                        <p:par>
                          <p:cTn id="134" fill="hold">
                            <p:stCondLst>
                              <p:cond delay="6000"/>
                            </p:stCondLst>
                            <p:childTnLst>
                              <p:par>
                                <p:cTn id="135" presetID="1" presetClass="exit" presetSubtype="0" fill="hold" grpId="0" nodeType="afterEffect">
                                  <p:stCondLst>
                                    <p:cond delay="0"/>
                                  </p:stCondLst>
                                  <p:childTnLst>
                                    <p:set>
                                      <p:cBhvr>
                                        <p:cTn id="136" dur="1" fill="hold">
                                          <p:stCondLst>
                                            <p:cond delay="0"/>
                                          </p:stCondLst>
                                        </p:cTn>
                                        <p:tgtEl>
                                          <p:spTgt spid="47"/>
                                        </p:tgtEl>
                                        <p:attrNameLst>
                                          <p:attrName>style.visibility</p:attrName>
                                        </p:attrNameLst>
                                      </p:cBhvr>
                                      <p:to>
                                        <p:strVal val="hidden"/>
                                      </p:to>
                                    </p:set>
                                  </p:childTnLst>
                                </p:cTn>
                              </p:par>
                            </p:childTnLst>
                          </p:cTn>
                        </p:par>
                        <p:par>
                          <p:cTn id="137" fill="hold">
                            <p:stCondLst>
                              <p:cond delay="6000"/>
                            </p:stCondLst>
                            <p:childTnLst>
                              <p:par>
                                <p:cTn id="138" presetID="1" presetClass="entr" presetSubtype="0" fill="hold" grpId="0" nodeType="afterEffect">
                                  <p:stCondLst>
                                    <p:cond delay="0"/>
                                  </p:stCondLst>
                                  <p:childTnLst>
                                    <p:set>
                                      <p:cBhvr>
                                        <p:cTn id="139" dur="1" fill="hold">
                                          <p:stCondLst>
                                            <p:cond delay="0"/>
                                          </p:stCondLst>
                                        </p:cTn>
                                        <p:tgtEl>
                                          <p:spTgt spid="62"/>
                                        </p:tgtEl>
                                        <p:attrNameLst>
                                          <p:attrName>style.visibility</p:attrName>
                                        </p:attrNameLst>
                                      </p:cBhvr>
                                      <p:to>
                                        <p:strVal val="visible"/>
                                      </p:to>
                                    </p:set>
                                  </p:childTnLst>
                                </p:cTn>
                              </p:par>
                            </p:childTnLst>
                          </p:cTn>
                        </p:par>
                        <p:par>
                          <p:cTn id="140" fill="hold">
                            <p:stCondLst>
                              <p:cond delay="6000"/>
                            </p:stCondLst>
                            <p:childTnLst>
                              <p:par>
                                <p:cTn id="141" presetID="1" presetClass="emph" presetSubtype="2" fill="hold" nodeType="afterEffect">
                                  <p:stCondLst>
                                    <p:cond delay="0"/>
                                  </p:stCondLst>
                                  <p:childTnLst>
                                    <p:animClr clrSpc="rgb" dir="cw">
                                      <p:cBhvr>
                                        <p:cTn id="142" dur="500" fill="hold"/>
                                        <p:tgtEl>
                                          <p:spTgt spid="44"/>
                                        </p:tgtEl>
                                        <p:attrNameLst>
                                          <p:attrName>fillcolor</p:attrName>
                                        </p:attrNameLst>
                                      </p:cBhvr>
                                      <p:to>
                                        <a:srgbClr val="FF4040"/>
                                      </p:to>
                                    </p:animClr>
                                    <p:set>
                                      <p:cBhvr>
                                        <p:cTn id="143" dur="500" fill="hold"/>
                                        <p:tgtEl>
                                          <p:spTgt spid="44"/>
                                        </p:tgtEl>
                                        <p:attrNameLst>
                                          <p:attrName>fill.type</p:attrName>
                                        </p:attrNameLst>
                                      </p:cBhvr>
                                      <p:to>
                                        <p:strVal val="solid"/>
                                      </p:to>
                                    </p:set>
                                    <p:set>
                                      <p:cBhvr>
                                        <p:cTn id="144" dur="500" fill="hold"/>
                                        <p:tgtEl>
                                          <p:spTgt spid="44"/>
                                        </p:tgtEl>
                                        <p:attrNameLst>
                                          <p:attrName>fill.on</p:attrName>
                                        </p:attrNameLst>
                                      </p:cBhvr>
                                      <p:to>
                                        <p:strVal val="true"/>
                                      </p:to>
                                    </p:set>
                                  </p:childTnLst>
                                </p:cTn>
                              </p:par>
                            </p:childTnLst>
                          </p:cTn>
                        </p:par>
                        <p:par>
                          <p:cTn id="145" fill="hold">
                            <p:stCondLst>
                              <p:cond delay="6500"/>
                            </p:stCondLst>
                            <p:childTnLst>
                              <p:par>
                                <p:cTn id="146" presetID="1" presetClass="exit" presetSubtype="0" fill="hold" grpId="0" nodeType="afterEffect">
                                  <p:stCondLst>
                                    <p:cond delay="0"/>
                                  </p:stCondLst>
                                  <p:childTnLst>
                                    <p:set>
                                      <p:cBhvr>
                                        <p:cTn id="147" dur="1" fill="hold">
                                          <p:stCondLst>
                                            <p:cond delay="0"/>
                                          </p:stCondLst>
                                        </p:cTn>
                                        <p:tgtEl>
                                          <p:spTgt spid="46"/>
                                        </p:tgtEl>
                                        <p:attrNameLst>
                                          <p:attrName>style.visibility</p:attrName>
                                        </p:attrNameLst>
                                      </p:cBhvr>
                                      <p:to>
                                        <p:strVal val="hidden"/>
                                      </p:to>
                                    </p:set>
                                  </p:childTnLst>
                                </p:cTn>
                              </p:par>
                            </p:childTnLst>
                          </p:cTn>
                        </p:par>
                        <p:par>
                          <p:cTn id="148" fill="hold">
                            <p:stCondLst>
                              <p:cond delay="6500"/>
                            </p:stCondLst>
                            <p:childTnLst>
                              <p:par>
                                <p:cTn id="149" presetID="1" presetClass="entr" presetSubtype="0" fill="hold" grpId="0" nodeType="afterEffect">
                                  <p:stCondLst>
                                    <p:cond delay="0"/>
                                  </p:stCondLst>
                                  <p:childTnLst>
                                    <p:set>
                                      <p:cBhvr>
                                        <p:cTn id="150" dur="1" fill="hold">
                                          <p:stCondLst>
                                            <p:cond delay="0"/>
                                          </p:stCondLst>
                                        </p:cTn>
                                        <p:tgtEl>
                                          <p:spTgt spid="61"/>
                                        </p:tgtEl>
                                        <p:attrNameLst>
                                          <p:attrName>style.visibility</p:attrName>
                                        </p:attrNameLst>
                                      </p:cBhvr>
                                      <p:to>
                                        <p:strVal val="visible"/>
                                      </p:to>
                                    </p:set>
                                  </p:childTnLst>
                                </p:cTn>
                              </p:par>
                            </p:childTnLst>
                          </p:cTn>
                        </p:par>
                        <p:par>
                          <p:cTn id="151" fill="hold">
                            <p:stCondLst>
                              <p:cond delay="6500"/>
                            </p:stCondLst>
                            <p:childTnLst>
                              <p:par>
                                <p:cTn id="152" presetID="1" presetClass="emph" presetSubtype="2" fill="hold" nodeType="afterEffect">
                                  <p:stCondLst>
                                    <p:cond delay="0"/>
                                  </p:stCondLst>
                                  <p:childTnLst>
                                    <p:animClr clrSpc="rgb" dir="cw">
                                      <p:cBhvr>
                                        <p:cTn id="153" dur="500" fill="hold"/>
                                        <p:tgtEl>
                                          <p:spTgt spid="44"/>
                                        </p:tgtEl>
                                        <p:attrNameLst>
                                          <p:attrName>fillcolor</p:attrName>
                                        </p:attrNameLst>
                                      </p:cBhvr>
                                      <p:to>
                                        <a:srgbClr val="FF3030"/>
                                      </p:to>
                                    </p:animClr>
                                    <p:set>
                                      <p:cBhvr>
                                        <p:cTn id="154" dur="500" fill="hold"/>
                                        <p:tgtEl>
                                          <p:spTgt spid="44"/>
                                        </p:tgtEl>
                                        <p:attrNameLst>
                                          <p:attrName>fill.type</p:attrName>
                                        </p:attrNameLst>
                                      </p:cBhvr>
                                      <p:to>
                                        <p:strVal val="solid"/>
                                      </p:to>
                                    </p:set>
                                    <p:set>
                                      <p:cBhvr>
                                        <p:cTn id="155" dur="500" fill="hold"/>
                                        <p:tgtEl>
                                          <p:spTgt spid="44"/>
                                        </p:tgtEl>
                                        <p:attrNameLst>
                                          <p:attrName>fill.on</p:attrName>
                                        </p:attrNameLst>
                                      </p:cBhvr>
                                      <p:to>
                                        <p:strVal val="true"/>
                                      </p:to>
                                    </p:set>
                                  </p:childTnLst>
                                </p:cTn>
                              </p:par>
                            </p:childTnLst>
                          </p:cTn>
                        </p:par>
                        <p:par>
                          <p:cTn id="156" fill="hold">
                            <p:stCondLst>
                              <p:cond delay="7000"/>
                            </p:stCondLst>
                            <p:childTnLst>
                              <p:par>
                                <p:cTn id="157" presetID="1" presetClass="exit" presetSubtype="0" fill="hold" grpId="0" nodeType="afterEffect">
                                  <p:stCondLst>
                                    <p:cond delay="0"/>
                                  </p:stCondLst>
                                  <p:childTnLst>
                                    <p:set>
                                      <p:cBhvr>
                                        <p:cTn id="158" dur="1" fill="hold">
                                          <p:stCondLst>
                                            <p:cond delay="0"/>
                                          </p:stCondLst>
                                        </p:cTn>
                                        <p:tgtEl>
                                          <p:spTgt spid="45"/>
                                        </p:tgtEl>
                                        <p:attrNameLst>
                                          <p:attrName>style.visibility</p:attrName>
                                        </p:attrNameLst>
                                      </p:cBhvr>
                                      <p:to>
                                        <p:strVal val="hidden"/>
                                      </p:to>
                                    </p:set>
                                  </p:childTnLst>
                                </p:cTn>
                              </p:par>
                            </p:childTnLst>
                          </p:cTn>
                        </p:par>
                        <p:par>
                          <p:cTn id="159" fill="hold">
                            <p:stCondLst>
                              <p:cond delay="7000"/>
                            </p:stCondLst>
                            <p:childTnLst>
                              <p:par>
                                <p:cTn id="160" presetID="1" presetClass="entr" presetSubtype="0" fill="hold" grpId="0" nodeType="afterEffect">
                                  <p:stCondLst>
                                    <p:cond delay="0"/>
                                  </p:stCondLst>
                                  <p:childTnLst>
                                    <p:set>
                                      <p:cBhvr>
                                        <p:cTn id="161" dur="1" fill="hold">
                                          <p:stCondLst>
                                            <p:cond delay="0"/>
                                          </p:stCondLst>
                                        </p:cTn>
                                        <p:tgtEl>
                                          <p:spTgt spid="60"/>
                                        </p:tgtEl>
                                        <p:attrNameLst>
                                          <p:attrName>style.visibility</p:attrName>
                                        </p:attrNameLst>
                                      </p:cBhvr>
                                      <p:to>
                                        <p:strVal val="visible"/>
                                      </p:to>
                                    </p:set>
                                  </p:childTnLst>
                                </p:cTn>
                              </p:par>
                            </p:childTnLst>
                          </p:cTn>
                        </p:par>
                        <p:par>
                          <p:cTn id="162" fill="hold">
                            <p:stCondLst>
                              <p:cond delay="7000"/>
                            </p:stCondLst>
                            <p:childTnLst>
                              <p:par>
                                <p:cTn id="163" presetID="1" presetClass="emph" presetSubtype="2" fill="hold" nodeType="afterEffect">
                                  <p:stCondLst>
                                    <p:cond delay="0"/>
                                  </p:stCondLst>
                                  <p:childTnLst>
                                    <p:animClr clrSpc="rgb" dir="cw">
                                      <p:cBhvr>
                                        <p:cTn id="164" dur="500" fill="hold"/>
                                        <p:tgtEl>
                                          <p:spTgt spid="44"/>
                                        </p:tgtEl>
                                        <p:attrNameLst>
                                          <p:attrName>fillcolor</p:attrName>
                                        </p:attrNameLst>
                                      </p:cBhvr>
                                      <p:to>
                                        <a:srgbClr val="FF0000"/>
                                      </p:to>
                                    </p:animClr>
                                    <p:set>
                                      <p:cBhvr>
                                        <p:cTn id="165" dur="500" fill="hold"/>
                                        <p:tgtEl>
                                          <p:spTgt spid="44"/>
                                        </p:tgtEl>
                                        <p:attrNameLst>
                                          <p:attrName>fill.type</p:attrName>
                                        </p:attrNameLst>
                                      </p:cBhvr>
                                      <p:to>
                                        <p:strVal val="solid"/>
                                      </p:to>
                                    </p:set>
                                    <p:set>
                                      <p:cBhvr>
                                        <p:cTn id="166" dur="500" fill="hold"/>
                                        <p:tgtEl>
                                          <p:spTgt spid="4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utoUpdateAnimBg="0"/>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388"/>
          <p:cNvPicPr>
            <a:picLocks noChangeAspect="1"/>
          </p:cNvPicPr>
          <p:nvPr/>
        </p:nvPicPr>
        <p:blipFill rotWithShape="1">
          <a:blip r:embed="rId3"/>
          <a:srcRect l="5935" t="13189" r="14497" b="6904"/>
          <a:stretch/>
        </p:blipFill>
        <p:spPr>
          <a:xfrm>
            <a:off x="0" y="-26982"/>
            <a:ext cx="12191999" cy="6884982"/>
          </a:xfrm>
          <a:prstGeom prst="rect">
            <a:avLst/>
          </a:prstGeom>
        </p:spPr>
      </p:pic>
      <p:sp>
        <p:nvSpPr>
          <p:cNvPr id="199" name="Rectangle 198"/>
          <p:cNvSpPr/>
          <p:nvPr/>
        </p:nvSpPr>
        <p:spPr>
          <a:xfrm>
            <a:off x="10931932" y="579929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0" name="Rectangle 199"/>
          <p:cNvSpPr/>
          <p:nvPr/>
        </p:nvSpPr>
        <p:spPr>
          <a:xfrm>
            <a:off x="10931932" y="5539547"/>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1" name="Rectangle 200"/>
          <p:cNvSpPr/>
          <p:nvPr/>
        </p:nvSpPr>
        <p:spPr>
          <a:xfrm>
            <a:off x="10931932" y="5279801"/>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2" name="Rectangle 201"/>
          <p:cNvSpPr/>
          <p:nvPr/>
        </p:nvSpPr>
        <p:spPr>
          <a:xfrm>
            <a:off x="10931932" y="502005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3" name="Rectangle 202"/>
          <p:cNvSpPr/>
          <p:nvPr/>
        </p:nvSpPr>
        <p:spPr>
          <a:xfrm>
            <a:off x="10931932" y="476030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4" name="Rectangle 203"/>
          <p:cNvSpPr/>
          <p:nvPr/>
        </p:nvSpPr>
        <p:spPr>
          <a:xfrm>
            <a:off x="10931932" y="450314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5" name="Rectangle 204"/>
          <p:cNvSpPr/>
          <p:nvPr/>
        </p:nvSpPr>
        <p:spPr>
          <a:xfrm>
            <a:off x="10931932" y="424339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6" name="Rectangle 205"/>
          <p:cNvSpPr/>
          <p:nvPr/>
        </p:nvSpPr>
        <p:spPr>
          <a:xfrm>
            <a:off x="10931932" y="398365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7" name="Rectangle 206"/>
          <p:cNvSpPr/>
          <p:nvPr/>
        </p:nvSpPr>
        <p:spPr>
          <a:xfrm>
            <a:off x="10931932" y="605903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8" name="Rectangle 207"/>
          <p:cNvSpPr/>
          <p:nvPr/>
        </p:nvSpPr>
        <p:spPr>
          <a:xfrm>
            <a:off x="10931932" y="6318787"/>
            <a:ext cx="252745" cy="27251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09" name="Rectangle 208"/>
          <p:cNvSpPr/>
          <p:nvPr/>
        </p:nvSpPr>
        <p:spPr>
          <a:xfrm>
            <a:off x="10679187" y="579929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0" name="Rectangle 209"/>
          <p:cNvSpPr/>
          <p:nvPr/>
        </p:nvSpPr>
        <p:spPr>
          <a:xfrm>
            <a:off x="10679187" y="5539547"/>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1" name="Rectangle 210"/>
          <p:cNvSpPr/>
          <p:nvPr/>
        </p:nvSpPr>
        <p:spPr>
          <a:xfrm>
            <a:off x="10679187" y="5279801"/>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2" name="Rectangle 211"/>
          <p:cNvSpPr/>
          <p:nvPr/>
        </p:nvSpPr>
        <p:spPr>
          <a:xfrm>
            <a:off x="10679187" y="502005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3" name="Rectangle 212"/>
          <p:cNvSpPr/>
          <p:nvPr/>
        </p:nvSpPr>
        <p:spPr>
          <a:xfrm>
            <a:off x="10679187" y="476030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4" name="Rectangle 213"/>
          <p:cNvSpPr/>
          <p:nvPr/>
        </p:nvSpPr>
        <p:spPr>
          <a:xfrm>
            <a:off x="10679187" y="450314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5" name="Rectangle 214"/>
          <p:cNvSpPr/>
          <p:nvPr/>
        </p:nvSpPr>
        <p:spPr>
          <a:xfrm>
            <a:off x="10679187" y="424339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6" name="Rectangle 215"/>
          <p:cNvSpPr/>
          <p:nvPr/>
        </p:nvSpPr>
        <p:spPr>
          <a:xfrm>
            <a:off x="10679187" y="398365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7" name="Rectangle 216"/>
          <p:cNvSpPr/>
          <p:nvPr/>
        </p:nvSpPr>
        <p:spPr>
          <a:xfrm>
            <a:off x="10679187" y="605903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8" name="Rectangle 217"/>
          <p:cNvSpPr/>
          <p:nvPr/>
        </p:nvSpPr>
        <p:spPr>
          <a:xfrm>
            <a:off x="10679187" y="6318787"/>
            <a:ext cx="252745" cy="27251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19" name="Rectangle 218"/>
          <p:cNvSpPr/>
          <p:nvPr/>
        </p:nvSpPr>
        <p:spPr>
          <a:xfrm>
            <a:off x="10426442" y="579929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0" name="Rectangle 219"/>
          <p:cNvSpPr/>
          <p:nvPr/>
        </p:nvSpPr>
        <p:spPr>
          <a:xfrm>
            <a:off x="10426442" y="5539547"/>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1" name="Rectangle 220"/>
          <p:cNvSpPr/>
          <p:nvPr/>
        </p:nvSpPr>
        <p:spPr>
          <a:xfrm>
            <a:off x="10426442" y="5279801"/>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2" name="Rectangle 221"/>
          <p:cNvSpPr/>
          <p:nvPr/>
        </p:nvSpPr>
        <p:spPr>
          <a:xfrm>
            <a:off x="10426442" y="502005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3" name="Rectangle 222"/>
          <p:cNvSpPr/>
          <p:nvPr/>
        </p:nvSpPr>
        <p:spPr>
          <a:xfrm>
            <a:off x="10426442" y="476030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4" name="Rectangle 223"/>
          <p:cNvSpPr/>
          <p:nvPr/>
        </p:nvSpPr>
        <p:spPr>
          <a:xfrm>
            <a:off x="10426442" y="450314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5" name="Rectangle 224"/>
          <p:cNvSpPr/>
          <p:nvPr/>
        </p:nvSpPr>
        <p:spPr>
          <a:xfrm>
            <a:off x="10426442" y="424339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6" name="Rectangle 225"/>
          <p:cNvSpPr/>
          <p:nvPr/>
        </p:nvSpPr>
        <p:spPr>
          <a:xfrm>
            <a:off x="10426442" y="398365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7" name="Rectangle 226"/>
          <p:cNvSpPr/>
          <p:nvPr/>
        </p:nvSpPr>
        <p:spPr>
          <a:xfrm>
            <a:off x="10426442" y="605903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8" name="Rectangle 227"/>
          <p:cNvSpPr/>
          <p:nvPr/>
        </p:nvSpPr>
        <p:spPr>
          <a:xfrm>
            <a:off x="10426442" y="6318787"/>
            <a:ext cx="252745" cy="27251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29" name="Rectangle 228"/>
          <p:cNvSpPr/>
          <p:nvPr/>
        </p:nvSpPr>
        <p:spPr>
          <a:xfrm>
            <a:off x="10173697" y="579929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0" name="Rectangle 229"/>
          <p:cNvSpPr/>
          <p:nvPr/>
        </p:nvSpPr>
        <p:spPr>
          <a:xfrm>
            <a:off x="10173697" y="5539547"/>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1" name="Rectangle 230"/>
          <p:cNvSpPr/>
          <p:nvPr/>
        </p:nvSpPr>
        <p:spPr>
          <a:xfrm>
            <a:off x="10173697" y="5279801"/>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2" name="Rectangle 231"/>
          <p:cNvSpPr/>
          <p:nvPr/>
        </p:nvSpPr>
        <p:spPr>
          <a:xfrm>
            <a:off x="10173697" y="502005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3" name="Rectangle 232"/>
          <p:cNvSpPr/>
          <p:nvPr/>
        </p:nvSpPr>
        <p:spPr>
          <a:xfrm>
            <a:off x="10173697" y="476030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4" name="Rectangle 233"/>
          <p:cNvSpPr/>
          <p:nvPr/>
        </p:nvSpPr>
        <p:spPr>
          <a:xfrm>
            <a:off x="10173697" y="450314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5" name="Rectangle 234"/>
          <p:cNvSpPr/>
          <p:nvPr/>
        </p:nvSpPr>
        <p:spPr>
          <a:xfrm>
            <a:off x="10173697" y="424339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6" name="Rectangle 235"/>
          <p:cNvSpPr/>
          <p:nvPr/>
        </p:nvSpPr>
        <p:spPr>
          <a:xfrm>
            <a:off x="10173697" y="398365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7" name="Rectangle 236"/>
          <p:cNvSpPr/>
          <p:nvPr/>
        </p:nvSpPr>
        <p:spPr>
          <a:xfrm>
            <a:off x="10173697" y="605903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8" name="Rectangle 237"/>
          <p:cNvSpPr/>
          <p:nvPr/>
        </p:nvSpPr>
        <p:spPr>
          <a:xfrm>
            <a:off x="10173697" y="6318787"/>
            <a:ext cx="252745" cy="27251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39" name="Rectangle 238"/>
          <p:cNvSpPr/>
          <p:nvPr/>
        </p:nvSpPr>
        <p:spPr>
          <a:xfrm>
            <a:off x="9920953" y="579929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0" name="Rectangle 239"/>
          <p:cNvSpPr/>
          <p:nvPr/>
        </p:nvSpPr>
        <p:spPr>
          <a:xfrm>
            <a:off x="9920953" y="5539547"/>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1" name="Rectangle 240"/>
          <p:cNvSpPr/>
          <p:nvPr/>
        </p:nvSpPr>
        <p:spPr>
          <a:xfrm>
            <a:off x="9920953" y="5279801"/>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2" name="Rectangle 241"/>
          <p:cNvSpPr/>
          <p:nvPr/>
        </p:nvSpPr>
        <p:spPr>
          <a:xfrm>
            <a:off x="9920953" y="502005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3" name="Rectangle 242"/>
          <p:cNvSpPr/>
          <p:nvPr/>
        </p:nvSpPr>
        <p:spPr>
          <a:xfrm>
            <a:off x="9920953" y="476030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4" name="Rectangle 243"/>
          <p:cNvSpPr/>
          <p:nvPr/>
        </p:nvSpPr>
        <p:spPr>
          <a:xfrm>
            <a:off x="9920953" y="450314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5" name="Rectangle 244"/>
          <p:cNvSpPr/>
          <p:nvPr/>
        </p:nvSpPr>
        <p:spPr>
          <a:xfrm>
            <a:off x="9920953" y="424339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6" name="Rectangle 245"/>
          <p:cNvSpPr/>
          <p:nvPr/>
        </p:nvSpPr>
        <p:spPr>
          <a:xfrm>
            <a:off x="9920953" y="398365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7" name="Rectangle 246"/>
          <p:cNvSpPr/>
          <p:nvPr/>
        </p:nvSpPr>
        <p:spPr>
          <a:xfrm>
            <a:off x="9920953" y="605903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8" name="Rectangle 247"/>
          <p:cNvSpPr/>
          <p:nvPr/>
        </p:nvSpPr>
        <p:spPr>
          <a:xfrm>
            <a:off x="9920953" y="6318787"/>
            <a:ext cx="252745" cy="27251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49" name="Rectangle 248"/>
          <p:cNvSpPr/>
          <p:nvPr/>
        </p:nvSpPr>
        <p:spPr>
          <a:xfrm>
            <a:off x="9668208" y="579929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0" name="Rectangle 249"/>
          <p:cNvSpPr/>
          <p:nvPr/>
        </p:nvSpPr>
        <p:spPr>
          <a:xfrm>
            <a:off x="9668208" y="5539547"/>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1" name="Rectangle 250"/>
          <p:cNvSpPr/>
          <p:nvPr/>
        </p:nvSpPr>
        <p:spPr>
          <a:xfrm>
            <a:off x="9668208" y="5279801"/>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2" name="Rectangle 251"/>
          <p:cNvSpPr/>
          <p:nvPr/>
        </p:nvSpPr>
        <p:spPr>
          <a:xfrm>
            <a:off x="9668208" y="502005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3" name="Rectangle 252"/>
          <p:cNvSpPr/>
          <p:nvPr/>
        </p:nvSpPr>
        <p:spPr>
          <a:xfrm>
            <a:off x="9668208" y="476030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4" name="Rectangle 253"/>
          <p:cNvSpPr/>
          <p:nvPr/>
        </p:nvSpPr>
        <p:spPr>
          <a:xfrm>
            <a:off x="9668208" y="450314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5" name="Rectangle 254"/>
          <p:cNvSpPr/>
          <p:nvPr/>
        </p:nvSpPr>
        <p:spPr>
          <a:xfrm>
            <a:off x="9668208" y="424339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6" name="Rectangle 255"/>
          <p:cNvSpPr/>
          <p:nvPr/>
        </p:nvSpPr>
        <p:spPr>
          <a:xfrm>
            <a:off x="9668208" y="398365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7" name="Rectangle 256"/>
          <p:cNvSpPr/>
          <p:nvPr/>
        </p:nvSpPr>
        <p:spPr>
          <a:xfrm>
            <a:off x="9668208" y="605903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8" name="Rectangle 257"/>
          <p:cNvSpPr/>
          <p:nvPr/>
        </p:nvSpPr>
        <p:spPr>
          <a:xfrm>
            <a:off x="9668208" y="6318787"/>
            <a:ext cx="252745" cy="27251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59" name="Rectangle 258"/>
          <p:cNvSpPr/>
          <p:nvPr/>
        </p:nvSpPr>
        <p:spPr>
          <a:xfrm>
            <a:off x="9415463" y="579929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0" name="Rectangle 259"/>
          <p:cNvSpPr/>
          <p:nvPr/>
        </p:nvSpPr>
        <p:spPr>
          <a:xfrm>
            <a:off x="9415463" y="5539547"/>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1" name="Rectangle 260"/>
          <p:cNvSpPr/>
          <p:nvPr/>
        </p:nvSpPr>
        <p:spPr>
          <a:xfrm>
            <a:off x="9415463" y="5279801"/>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2" name="Rectangle 261"/>
          <p:cNvSpPr/>
          <p:nvPr/>
        </p:nvSpPr>
        <p:spPr>
          <a:xfrm>
            <a:off x="9415463" y="502005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3" name="Rectangle 262"/>
          <p:cNvSpPr/>
          <p:nvPr/>
        </p:nvSpPr>
        <p:spPr>
          <a:xfrm>
            <a:off x="9415463" y="476030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4" name="Rectangle 263"/>
          <p:cNvSpPr/>
          <p:nvPr/>
        </p:nvSpPr>
        <p:spPr>
          <a:xfrm>
            <a:off x="9415463" y="450314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5" name="Rectangle 264"/>
          <p:cNvSpPr/>
          <p:nvPr/>
        </p:nvSpPr>
        <p:spPr>
          <a:xfrm>
            <a:off x="9415463" y="424339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6" name="Rectangle 265"/>
          <p:cNvSpPr/>
          <p:nvPr/>
        </p:nvSpPr>
        <p:spPr>
          <a:xfrm>
            <a:off x="9415463" y="398365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7" name="Rectangle 266"/>
          <p:cNvSpPr/>
          <p:nvPr/>
        </p:nvSpPr>
        <p:spPr>
          <a:xfrm>
            <a:off x="9415463" y="605903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8" name="Rectangle 267"/>
          <p:cNvSpPr/>
          <p:nvPr/>
        </p:nvSpPr>
        <p:spPr>
          <a:xfrm>
            <a:off x="9415463" y="6318787"/>
            <a:ext cx="252745" cy="27251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69" name="Rectangle 268"/>
          <p:cNvSpPr/>
          <p:nvPr/>
        </p:nvSpPr>
        <p:spPr>
          <a:xfrm>
            <a:off x="9162718" y="579929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0" name="Rectangle 269"/>
          <p:cNvSpPr/>
          <p:nvPr/>
        </p:nvSpPr>
        <p:spPr>
          <a:xfrm>
            <a:off x="9162718" y="5539547"/>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1" name="Rectangle 270"/>
          <p:cNvSpPr/>
          <p:nvPr/>
        </p:nvSpPr>
        <p:spPr>
          <a:xfrm>
            <a:off x="9162718" y="5279801"/>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2" name="Rectangle 271"/>
          <p:cNvSpPr/>
          <p:nvPr/>
        </p:nvSpPr>
        <p:spPr>
          <a:xfrm>
            <a:off x="9162718" y="502005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3" name="Rectangle 272"/>
          <p:cNvSpPr/>
          <p:nvPr/>
        </p:nvSpPr>
        <p:spPr>
          <a:xfrm>
            <a:off x="9162718" y="476030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4" name="Rectangle 273"/>
          <p:cNvSpPr/>
          <p:nvPr/>
        </p:nvSpPr>
        <p:spPr>
          <a:xfrm>
            <a:off x="9162718" y="450314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5" name="Rectangle 274"/>
          <p:cNvSpPr/>
          <p:nvPr/>
        </p:nvSpPr>
        <p:spPr>
          <a:xfrm>
            <a:off x="9162718" y="424339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6" name="Rectangle 275"/>
          <p:cNvSpPr/>
          <p:nvPr/>
        </p:nvSpPr>
        <p:spPr>
          <a:xfrm>
            <a:off x="9162718" y="398365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7" name="Rectangle 276"/>
          <p:cNvSpPr/>
          <p:nvPr/>
        </p:nvSpPr>
        <p:spPr>
          <a:xfrm>
            <a:off x="9162718" y="605903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8" name="Rectangle 277"/>
          <p:cNvSpPr/>
          <p:nvPr/>
        </p:nvSpPr>
        <p:spPr>
          <a:xfrm>
            <a:off x="9162718" y="6318787"/>
            <a:ext cx="252745" cy="27251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79" name="Rectangle 278"/>
          <p:cNvSpPr/>
          <p:nvPr/>
        </p:nvSpPr>
        <p:spPr>
          <a:xfrm>
            <a:off x="8909974" y="579929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0" name="Rectangle 279"/>
          <p:cNvSpPr/>
          <p:nvPr/>
        </p:nvSpPr>
        <p:spPr>
          <a:xfrm>
            <a:off x="8909974" y="5539547"/>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1" name="Rectangle 280"/>
          <p:cNvSpPr/>
          <p:nvPr/>
        </p:nvSpPr>
        <p:spPr>
          <a:xfrm>
            <a:off x="8909974" y="5279801"/>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2" name="Rectangle 281"/>
          <p:cNvSpPr/>
          <p:nvPr/>
        </p:nvSpPr>
        <p:spPr>
          <a:xfrm>
            <a:off x="8909974" y="502005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3" name="Rectangle 282"/>
          <p:cNvSpPr/>
          <p:nvPr/>
        </p:nvSpPr>
        <p:spPr>
          <a:xfrm>
            <a:off x="8909974" y="476030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4" name="Rectangle 283"/>
          <p:cNvSpPr/>
          <p:nvPr/>
        </p:nvSpPr>
        <p:spPr>
          <a:xfrm>
            <a:off x="8909974" y="450314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5" name="Rectangle 284"/>
          <p:cNvSpPr/>
          <p:nvPr/>
        </p:nvSpPr>
        <p:spPr>
          <a:xfrm>
            <a:off x="8909974" y="424339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6" name="Rectangle 285"/>
          <p:cNvSpPr/>
          <p:nvPr/>
        </p:nvSpPr>
        <p:spPr>
          <a:xfrm>
            <a:off x="8909974" y="398365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7" name="Rectangle 286"/>
          <p:cNvSpPr/>
          <p:nvPr/>
        </p:nvSpPr>
        <p:spPr>
          <a:xfrm>
            <a:off x="8909974" y="605903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8" name="Rectangle 287"/>
          <p:cNvSpPr/>
          <p:nvPr/>
        </p:nvSpPr>
        <p:spPr>
          <a:xfrm>
            <a:off x="8909974" y="6318787"/>
            <a:ext cx="252745" cy="27251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89" name="Rectangle 288"/>
          <p:cNvSpPr/>
          <p:nvPr/>
        </p:nvSpPr>
        <p:spPr>
          <a:xfrm>
            <a:off x="8657229" y="579929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0" name="Rectangle 289"/>
          <p:cNvSpPr/>
          <p:nvPr/>
        </p:nvSpPr>
        <p:spPr>
          <a:xfrm>
            <a:off x="8657229" y="5539547"/>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1" name="Rectangle 290"/>
          <p:cNvSpPr/>
          <p:nvPr/>
        </p:nvSpPr>
        <p:spPr>
          <a:xfrm>
            <a:off x="8657229" y="5279801"/>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2" name="Rectangle 291"/>
          <p:cNvSpPr/>
          <p:nvPr/>
        </p:nvSpPr>
        <p:spPr>
          <a:xfrm>
            <a:off x="8657229" y="502005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3" name="Rectangle 292"/>
          <p:cNvSpPr/>
          <p:nvPr/>
        </p:nvSpPr>
        <p:spPr>
          <a:xfrm>
            <a:off x="8657229" y="476030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4" name="Rectangle 293"/>
          <p:cNvSpPr/>
          <p:nvPr/>
        </p:nvSpPr>
        <p:spPr>
          <a:xfrm>
            <a:off x="8657229" y="450314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5" name="Rectangle 294"/>
          <p:cNvSpPr/>
          <p:nvPr/>
        </p:nvSpPr>
        <p:spPr>
          <a:xfrm>
            <a:off x="8657229" y="424339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6" name="Rectangle 295"/>
          <p:cNvSpPr/>
          <p:nvPr/>
        </p:nvSpPr>
        <p:spPr>
          <a:xfrm>
            <a:off x="8657229" y="398365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7" name="Rectangle 296"/>
          <p:cNvSpPr/>
          <p:nvPr/>
        </p:nvSpPr>
        <p:spPr>
          <a:xfrm>
            <a:off x="8657229" y="605903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8" name="Rectangle 297"/>
          <p:cNvSpPr/>
          <p:nvPr/>
        </p:nvSpPr>
        <p:spPr>
          <a:xfrm>
            <a:off x="8657229" y="6318787"/>
            <a:ext cx="252745" cy="27251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299" name="Rectangle 298"/>
          <p:cNvSpPr/>
          <p:nvPr/>
        </p:nvSpPr>
        <p:spPr>
          <a:xfrm>
            <a:off x="8404484" y="579929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0" name="Rectangle 299"/>
          <p:cNvSpPr/>
          <p:nvPr/>
        </p:nvSpPr>
        <p:spPr>
          <a:xfrm>
            <a:off x="8404484" y="5539547"/>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1" name="Rectangle 300"/>
          <p:cNvSpPr/>
          <p:nvPr/>
        </p:nvSpPr>
        <p:spPr>
          <a:xfrm>
            <a:off x="8404484" y="5279801"/>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2" name="Rectangle 301"/>
          <p:cNvSpPr/>
          <p:nvPr/>
        </p:nvSpPr>
        <p:spPr>
          <a:xfrm>
            <a:off x="8404484" y="502005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3" name="Rectangle 302"/>
          <p:cNvSpPr/>
          <p:nvPr/>
        </p:nvSpPr>
        <p:spPr>
          <a:xfrm>
            <a:off x="8404484" y="476030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4" name="Rectangle 303"/>
          <p:cNvSpPr/>
          <p:nvPr/>
        </p:nvSpPr>
        <p:spPr>
          <a:xfrm>
            <a:off x="8404484" y="450314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5" name="Rectangle 304"/>
          <p:cNvSpPr/>
          <p:nvPr/>
        </p:nvSpPr>
        <p:spPr>
          <a:xfrm>
            <a:off x="8404484" y="424339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6" name="Rectangle 305"/>
          <p:cNvSpPr/>
          <p:nvPr/>
        </p:nvSpPr>
        <p:spPr>
          <a:xfrm>
            <a:off x="8404484" y="398365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7" name="Rectangle 306"/>
          <p:cNvSpPr/>
          <p:nvPr/>
        </p:nvSpPr>
        <p:spPr>
          <a:xfrm>
            <a:off x="8404484" y="605903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8" name="Rectangle 307"/>
          <p:cNvSpPr/>
          <p:nvPr/>
        </p:nvSpPr>
        <p:spPr>
          <a:xfrm>
            <a:off x="8404484" y="6318787"/>
            <a:ext cx="252745" cy="27251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09" name="Rectangle 308"/>
          <p:cNvSpPr/>
          <p:nvPr/>
        </p:nvSpPr>
        <p:spPr>
          <a:xfrm>
            <a:off x="8151739" y="579929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0" name="Rectangle 309"/>
          <p:cNvSpPr/>
          <p:nvPr/>
        </p:nvSpPr>
        <p:spPr>
          <a:xfrm>
            <a:off x="8151739" y="5539547"/>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1" name="Rectangle 310"/>
          <p:cNvSpPr/>
          <p:nvPr/>
        </p:nvSpPr>
        <p:spPr>
          <a:xfrm>
            <a:off x="8151739" y="5279801"/>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2" name="Rectangle 311"/>
          <p:cNvSpPr/>
          <p:nvPr/>
        </p:nvSpPr>
        <p:spPr>
          <a:xfrm>
            <a:off x="8151739" y="502005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3" name="Rectangle 312"/>
          <p:cNvSpPr/>
          <p:nvPr/>
        </p:nvSpPr>
        <p:spPr>
          <a:xfrm>
            <a:off x="8151739" y="476030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4" name="Rectangle 313"/>
          <p:cNvSpPr/>
          <p:nvPr/>
        </p:nvSpPr>
        <p:spPr>
          <a:xfrm>
            <a:off x="8151739" y="450314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5" name="Rectangle 314"/>
          <p:cNvSpPr/>
          <p:nvPr/>
        </p:nvSpPr>
        <p:spPr>
          <a:xfrm>
            <a:off x="8151739" y="424339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6" name="Rectangle 315"/>
          <p:cNvSpPr/>
          <p:nvPr/>
        </p:nvSpPr>
        <p:spPr>
          <a:xfrm>
            <a:off x="8151739" y="398365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7" name="Rectangle 316"/>
          <p:cNvSpPr/>
          <p:nvPr/>
        </p:nvSpPr>
        <p:spPr>
          <a:xfrm>
            <a:off x="8151739" y="605903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8" name="Rectangle 317"/>
          <p:cNvSpPr/>
          <p:nvPr/>
        </p:nvSpPr>
        <p:spPr>
          <a:xfrm>
            <a:off x="8151739" y="6318787"/>
            <a:ext cx="252745" cy="27251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19" name="Rectangle 318"/>
          <p:cNvSpPr/>
          <p:nvPr/>
        </p:nvSpPr>
        <p:spPr>
          <a:xfrm>
            <a:off x="7898995" y="579929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0" name="Rectangle 319"/>
          <p:cNvSpPr/>
          <p:nvPr/>
        </p:nvSpPr>
        <p:spPr>
          <a:xfrm>
            <a:off x="7898995" y="5539547"/>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1" name="Rectangle 320"/>
          <p:cNvSpPr/>
          <p:nvPr/>
        </p:nvSpPr>
        <p:spPr>
          <a:xfrm>
            <a:off x="7898995" y="5279801"/>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2" name="Rectangle 321"/>
          <p:cNvSpPr/>
          <p:nvPr/>
        </p:nvSpPr>
        <p:spPr>
          <a:xfrm>
            <a:off x="7898995" y="502005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3" name="Rectangle 322"/>
          <p:cNvSpPr/>
          <p:nvPr/>
        </p:nvSpPr>
        <p:spPr>
          <a:xfrm>
            <a:off x="7898995" y="476030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4" name="Rectangle 323"/>
          <p:cNvSpPr/>
          <p:nvPr/>
        </p:nvSpPr>
        <p:spPr>
          <a:xfrm>
            <a:off x="7898995" y="450314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5" name="Rectangle 324"/>
          <p:cNvSpPr/>
          <p:nvPr/>
        </p:nvSpPr>
        <p:spPr>
          <a:xfrm>
            <a:off x="7898995" y="424339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6" name="Rectangle 325"/>
          <p:cNvSpPr/>
          <p:nvPr/>
        </p:nvSpPr>
        <p:spPr>
          <a:xfrm>
            <a:off x="7898995" y="398365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7" name="Rectangle 326"/>
          <p:cNvSpPr/>
          <p:nvPr/>
        </p:nvSpPr>
        <p:spPr>
          <a:xfrm>
            <a:off x="7898995" y="605903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8" name="Rectangle 327"/>
          <p:cNvSpPr/>
          <p:nvPr/>
        </p:nvSpPr>
        <p:spPr>
          <a:xfrm>
            <a:off x="7898995" y="6318787"/>
            <a:ext cx="252745" cy="27251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29" name="Rectangle 328"/>
          <p:cNvSpPr/>
          <p:nvPr/>
        </p:nvSpPr>
        <p:spPr>
          <a:xfrm>
            <a:off x="7646250" y="579929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0" name="Rectangle 329"/>
          <p:cNvSpPr/>
          <p:nvPr/>
        </p:nvSpPr>
        <p:spPr>
          <a:xfrm>
            <a:off x="7646250" y="5539547"/>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1" name="Rectangle 330"/>
          <p:cNvSpPr/>
          <p:nvPr/>
        </p:nvSpPr>
        <p:spPr>
          <a:xfrm>
            <a:off x="7646250" y="5279801"/>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2" name="Rectangle 331"/>
          <p:cNvSpPr/>
          <p:nvPr/>
        </p:nvSpPr>
        <p:spPr>
          <a:xfrm>
            <a:off x="7646250" y="502005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3" name="Rectangle 332"/>
          <p:cNvSpPr/>
          <p:nvPr/>
        </p:nvSpPr>
        <p:spPr>
          <a:xfrm>
            <a:off x="7646250" y="476030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4" name="Rectangle 333"/>
          <p:cNvSpPr/>
          <p:nvPr/>
        </p:nvSpPr>
        <p:spPr>
          <a:xfrm>
            <a:off x="7646250" y="450314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5" name="Rectangle 334"/>
          <p:cNvSpPr/>
          <p:nvPr/>
        </p:nvSpPr>
        <p:spPr>
          <a:xfrm>
            <a:off x="7646250" y="424339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6" name="Rectangle 335"/>
          <p:cNvSpPr/>
          <p:nvPr/>
        </p:nvSpPr>
        <p:spPr>
          <a:xfrm>
            <a:off x="7646250" y="398365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7" name="Rectangle 336"/>
          <p:cNvSpPr/>
          <p:nvPr/>
        </p:nvSpPr>
        <p:spPr>
          <a:xfrm>
            <a:off x="7646250" y="605903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8" name="Rectangle 337"/>
          <p:cNvSpPr/>
          <p:nvPr/>
        </p:nvSpPr>
        <p:spPr>
          <a:xfrm>
            <a:off x="7646250" y="6318787"/>
            <a:ext cx="252745" cy="27251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39" name="Rectangle 338"/>
          <p:cNvSpPr/>
          <p:nvPr/>
        </p:nvSpPr>
        <p:spPr>
          <a:xfrm>
            <a:off x="7393505" y="579929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0" name="Rectangle 339"/>
          <p:cNvSpPr/>
          <p:nvPr/>
        </p:nvSpPr>
        <p:spPr>
          <a:xfrm>
            <a:off x="7393505" y="5539547"/>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1" name="Rectangle 340"/>
          <p:cNvSpPr/>
          <p:nvPr/>
        </p:nvSpPr>
        <p:spPr>
          <a:xfrm>
            <a:off x="7393505" y="5279801"/>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2" name="Rectangle 341"/>
          <p:cNvSpPr/>
          <p:nvPr/>
        </p:nvSpPr>
        <p:spPr>
          <a:xfrm>
            <a:off x="7393505" y="502005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3" name="Rectangle 342"/>
          <p:cNvSpPr/>
          <p:nvPr/>
        </p:nvSpPr>
        <p:spPr>
          <a:xfrm>
            <a:off x="7393505" y="476030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4" name="Rectangle 343"/>
          <p:cNvSpPr/>
          <p:nvPr/>
        </p:nvSpPr>
        <p:spPr>
          <a:xfrm>
            <a:off x="7393505" y="450314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5" name="Rectangle 344"/>
          <p:cNvSpPr/>
          <p:nvPr/>
        </p:nvSpPr>
        <p:spPr>
          <a:xfrm>
            <a:off x="7393505" y="424339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6" name="Rectangle 345"/>
          <p:cNvSpPr/>
          <p:nvPr/>
        </p:nvSpPr>
        <p:spPr>
          <a:xfrm>
            <a:off x="7393505" y="398365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7" name="Rectangle 346"/>
          <p:cNvSpPr/>
          <p:nvPr/>
        </p:nvSpPr>
        <p:spPr>
          <a:xfrm>
            <a:off x="7393505" y="605903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8" name="Rectangle 347"/>
          <p:cNvSpPr/>
          <p:nvPr/>
        </p:nvSpPr>
        <p:spPr>
          <a:xfrm>
            <a:off x="7393505" y="6318787"/>
            <a:ext cx="252745" cy="27251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49" name="Rectangle 348"/>
          <p:cNvSpPr/>
          <p:nvPr/>
        </p:nvSpPr>
        <p:spPr>
          <a:xfrm>
            <a:off x="7140760" y="579929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0" name="Rectangle 349"/>
          <p:cNvSpPr/>
          <p:nvPr/>
        </p:nvSpPr>
        <p:spPr>
          <a:xfrm>
            <a:off x="7140760" y="5539547"/>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1" name="Rectangle 350"/>
          <p:cNvSpPr/>
          <p:nvPr/>
        </p:nvSpPr>
        <p:spPr>
          <a:xfrm>
            <a:off x="7140760" y="5279801"/>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2" name="Rectangle 351"/>
          <p:cNvSpPr/>
          <p:nvPr/>
        </p:nvSpPr>
        <p:spPr>
          <a:xfrm>
            <a:off x="7140760" y="502005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3" name="Rectangle 352"/>
          <p:cNvSpPr/>
          <p:nvPr/>
        </p:nvSpPr>
        <p:spPr>
          <a:xfrm>
            <a:off x="7140760" y="476030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4" name="Rectangle 353"/>
          <p:cNvSpPr/>
          <p:nvPr/>
        </p:nvSpPr>
        <p:spPr>
          <a:xfrm>
            <a:off x="7140760" y="4503145"/>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5" name="Rectangle 354"/>
          <p:cNvSpPr/>
          <p:nvPr/>
        </p:nvSpPr>
        <p:spPr>
          <a:xfrm>
            <a:off x="7140760" y="424339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6" name="Rectangle 355"/>
          <p:cNvSpPr/>
          <p:nvPr/>
        </p:nvSpPr>
        <p:spPr>
          <a:xfrm>
            <a:off x="7140760" y="3983653"/>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7" name="Rectangle 356"/>
          <p:cNvSpPr/>
          <p:nvPr/>
        </p:nvSpPr>
        <p:spPr>
          <a:xfrm>
            <a:off x="7140760" y="6059039"/>
            <a:ext cx="252745" cy="25974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58" name="Rectangle 357"/>
          <p:cNvSpPr/>
          <p:nvPr/>
        </p:nvSpPr>
        <p:spPr>
          <a:xfrm>
            <a:off x="7140760" y="6318787"/>
            <a:ext cx="252745" cy="272515"/>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grpSp>
        <p:nvGrpSpPr>
          <p:cNvPr id="8" name="Group 7"/>
          <p:cNvGrpSpPr/>
          <p:nvPr/>
        </p:nvGrpSpPr>
        <p:grpSpPr>
          <a:xfrm>
            <a:off x="10931931" y="3974628"/>
            <a:ext cx="252745" cy="2607648"/>
            <a:chOff x="3159309" y="3393103"/>
            <a:chExt cx="252745" cy="2607648"/>
          </a:xfrm>
        </p:grpSpPr>
        <p:sp>
          <p:nvSpPr>
            <p:cNvPr id="359" name="Rectangle 358"/>
            <p:cNvSpPr/>
            <p:nvPr/>
          </p:nvSpPr>
          <p:spPr>
            <a:xfrm>
              <a:off x="3159309" y="5208743"/>
              <a:ext cx="252745" cy="259746"/>
            </a:xfrm>
            <a:prstGeom prst="rect">
              <a:avLst/>
            </a:prstGeom>
            <a:solidFill>
              <a:srgbClr val="0070C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0" name="Rectangle 359"/>
            <p:cNvSpPr/>
            <p:nvPr/>
          </p:nvSpPr>
          <p:spPr>
            <a:xfrm>
              <a:off x="3159309" y="4948997"/>
              <a:ext cx="252745" cy="259746"/>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1" name="Rectangle 360"/>
            <p:cNvSpPr/>
            <p:nvPr/>
          </p:nvSpPr>
          <p:spPr>
            <a:xfrm>
              <a:off x="3159309" y="4689251"/>
              <a:ext cx="252745" cy="259746"/>
            </a:xfrm>
            <a:prstGeom prst="rect">
              <a:avLst/>
            </a:prstGeom>
            <a:solidFill>
              <a:srgbClr val="00B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2" name="Rectangle 361"/>
            <p:cNvSpPr/>
            <p:nvPr/>
          </p:nvSpPr>
          <p:spPr>
            <a:xfrm>
              <a:off x="3159309" y="4429505"/>
              <a:ext cx="252745" cy="259746"/>
            </a:xfrm>
            <a:prstGeom prst="rect">
              <a:avLst/>
            </a:prstGeom>
            <a:solidFill>
              <a:srgbClr val="92D05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3" name="Rectangle 362"/>
            <p:cNvSpPr/>
            <p:nvPr/>
          </p:nvSpPr>
          <p:spPr>
            <a:xfrm>
              <a:off x="3159309" y="4169759"/>
              <a:ext cx="252745" cy="259746"/>
            </a:xfrm>
            <a:prstGeom prst="rect">
              <a:avLst/>
            </a:prstGeom>
            <a:solidFill>
              <a:srgbClr val="FFFF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4" name="Rectangle 363"/>
            <p:cNvSpPr/>
            <p:nvPr/>
          </p:nvSpPr>
          <p:spPr>
            <a:xfrm>
              <a:off x="3159309" y="3912595"/>
              <a:ext cx="252745" cy="259746"/>
            </a:xfrm>
            <a:prstGeom prst="rect">
              <a:avLst/>
            </a:prstGeom>
            <a:solidFill>
              <a:srgbClr val="FFC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5" name="Rectangle 364"/>
            <p:cNvSpPr/>
            <p:nvPr/>
          </p:nvSpPr>
          <p:spPr>
            <a:xfrm>
              <a:off x="3159309" y="3652849"/>
              <a:ext cx="252745" cy="259746"/>
            </a:xfrm>
            <a:prstGeom prst="rect">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6" name="Rectangle 365"/>
            <p:cNvSpPr/>
            <p:nvPr/>
          </p:nvSpPr>
          <p:spPr>
            <a:xfrm>
              <a:off x="3159309" y="3393103"/>
              <a:ext cx="252745" cy="259746"/>
            </a:xfrm>
            <a:prstGeom prst="rect">
              <a:avLst/>
            </a:prstGeom>
            <a:solidFill>
              <a:srgbClr val="C0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7" name="Rectangle 366"/>
            <p:cNvSpPr/>
            <p:nvPr/>
          </p:nvSpPr>
          <p:spPr>
            <a:xfrm>
              <a:off x="3159309" y="5468489"/>
              <a:ext cx="252745" cy="259746"/>
            </a:xfrm>
            <a:prstGeom prst="rect">
              <a:avLst/>
            </a:prstGeom>
            <a:solidFill>
              <a:srgbClr val="00206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sp>
          <p:nvSpPr>
            <p:cNvPr id="368" name="Rectangle 367"/>
            <p:cNvSpPr/>
            <p:nvPr/>
          </p:nvSpPr>
          <p:spPr>
            <a:xfrm>
              <a:off x="3159309" y="5728236"/>
              <a:ext cx="252745" cy="272515"/>
            </a:xfrm>
            <a:prstGeom prst="rect">
              <a:avLst/>
            </a:prstGeom>
            <a:solidFill>
              <a:srgbClr val="7030A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black"/>
                </a:solidFill>
                <a:latin typeface="Arial"/>
              </a:endParaRPr>
            </a:p>
          </p:txBody>
        </p:sp>
      </p:grpSp>
      <p:grpSp>
        <p:nvGrpSpPr>
          <p:cNvPr id="7" name="Group 6"/>
          <p:cNvGrpSpPr/>
          <p:nvPr/>
        </p:nvGrpSpPr>
        <p:grpSpPr>
          <a:xfrm>
            <a:off x="5200651" y="1577750"/>
            <a:ext cx="4043916" cy="259746"/>
            <a:chOff x="5010372" y="1027029"/>
            <a:chExt cx="4043916" cy="259746"/>
          </a:xfrm>
        </p:grpSpPr>
        <p:sp>
          <p:nvSpPr>
            <p:cNvPr id="369" name="Rectangle 368"/>
            <p:cNvSpPr/>
            <p:nvPr/>
          </p:nvSpPr>
          <p:spPr>
            <a:xfrm>
              <a:off x="5010372" y="10270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0" name="Rectangle 369"/>
            <p:cNvSpPr/>
            <p:nvPr/>
          </p:nvSpPr>
          <p:spPr>
            <a:xfrm>
              <a:off x="5263116" y="10270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1" name="Rectangle 370"/>
            <p:cNvSpPr/>
            <p:nvPr/>
          </p:nvSpPr>
          <p:spPr>
            <a:xfrm>
              <a:off x="5515861" y="10270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2" name="Rectangle 371"/>
            <p:cNvSpPr/>
            <p:nvPr/>
          </p:nvSpPr>
          <p:spPr>
            <a:xfrm>
              <a:off x="5768606" y="10270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3" name="Rectangle 372"/>
            <p:cNvSpPr/>
            <p:nvPr/>
          </p:nvSpPr>
          <p:spPr>
            <a:xfrm>
              <a:off x="6021351" y="10270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4" name="Rectangle 373"/>
            <p:cNvSpPr/>
            <p:nvPr/>
          </p:nvSpPr>
          <p:spPr>
            <a:xfrm>
              <a:off x="6274095" y="10270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5" name="Rectangle 374"/>
            <p:cNvSpPr/>
            <p:nvPr/>
          </p:nvSpPr>
          <p:spPr>
            <a:xfrm>
              <a:off x="6526840" y="10270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6" name="Rectangle 375"/>
            <p:cNvSpPr/>
            <p:nvPr/>
          </p:nvSpPr>
          <p:spPr>
            <a:xfrm>
              <a:off x="6779585" y="10270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7" name="Rectangle 376"/>
            <p:cNvSpPr/>
            <p:nvPr/>
          </p:nvSpPr>
          <p:spPr>
            <a:xfrm>
              <a:off x="7032330" y="10270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8" name="Rectangle 377"/>
            <p:cNvSpPr/>
            <p:nvPr/>
          </p:nvSpPr>
          <p:spPr>
            <a:xfrm>
              <a:off x="7285074" y="10270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79" name="Rectangle 378"/>
            <p:cNvSpPr/>
            <p:nvPr/>
          </p:nvSpPr>
          <p:spPr>
            <a:xfrm>
              <a:off x="7537819" y="10270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80" name="Rectangle 379"/>
            <p:cNvSpPr/>
            <p:nvPr/>
          </p:nvSpPr>
          <p:spPr>
            <a:xfrm>
              <a:off x="7790564" y="10270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81" name="Rectangle 380"/>
            <p:cNvSpPr/>
            <p:nvPr/>
          </p:nvSpPr>
          <p:spPr>
            <a:xfrm>
              <a:off x="8043309" y="10270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82" name="Rectangle 381"/>
            <p:cNvSpPr/>
            <p:nvPr/>
          </p:nvSpPr>
          <p:spPr>
            <a:xfrm>
              <a:off x="8296053" y="10270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83" name="Rectangle 382"/>
            <p:cNvSpPr/>
            <p:nvPr/>
          </p:nvSpPr>
          <p:spPr>
            <a:xfrm>
              <a:off x="8548798" y="10270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sp>
          <p:nvSpPr>
            <p:cNvPr id="384" name="Rectangle 383"/>
            <p:cNvSpPr/>
            <p:nvPr/>
          </p:nvSpPr>
          <p:spPr>
            <a:xfrm>
              <a:off x="8801543" y="1027029"/>
              <a:ext cx="252745" cy="259746"/>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grpSp>
      <p:sp>
        <p:nvSpPr>
          <p:cNvPr id="386" name="Rectangle 385"/>
          <p:cNvSpPr/>
          <p:nvPr/>
        </p:nvSpPr>
        <p:spPr>
          <a:xfrm>
            <a:off x="9005471" y="1577750"/>
            <a:ext cx="252745" cy="259746"/>
          </a:xfrm>
          <a:prstGeom prst="rect">
            <a:avLst/>
          </a:prstGeom>
          <a:solidFill>
            <a:schemeClr val="bg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sz="1350">
              <a:solidFill>
                <a:prstClr val="white"/>
              </a:solidFill>
              <a:latin typeface="Arial"/>
            </a:endParaRPr>
          </a:p>
        </p:txBody>
      </p:sp>
      <p:cxnSp>
        <p:nvCxnSpPr>
          <p:cNvPr id="387" name="Straight Arrow Connector 386"/>
          <p:cNvCxnSpPr/>
          <p:nvPr/>
        </p:nvCxnSpPr>
        <p:spPr>
          <a:xfrm flipH="1">
            <a:off x="6843491" y="1970379"/>
            <a:ext cx="2148331" cy="1722082"/>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8" name="Straight Arrow Connector 387"/>
          <p:cNvCxnSpPr/>
          <p:nvPr/>
        </p:nvCxnSpPr>
        <p:spPr>
          <a:xfrm>
            <a:off x="9289090" y="1970378"/>
            <a:ext cx="2148332" cy="1651503"/>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2" name="Rectangle 391"/>
          <p:cNvSpPr/>
          <p:nvPr/>
        </p:nvSpPr>
        <p:spPr>
          <a:xfrm>
            <a:off x="3311778" y="-3979"/>
            <a:ext cx="8766798" cy="584775"/>
          </a:xfrm>
          <a:prstGeom prst="rect">
            <a:avLst/>
          </a:prstGeom>
        </p:spPr>
        <p:txBody>
          <a:bodyPr wrap="square">
            <a:spAutoFit/>
          </a:bodyPr>
          <a:lstStyle/>
          <a:p>
            <a:pPr algn="ctr" defTabSz="914400">
              <a:defRPr/>
            </a:pPr>
            <a:r>
              <a:rPr lang="en-US" sz="3200" dirty="0" smtClean="0">
                <a:solidFill>
                  <a:prstClr val="white"/>
                </a:solidFill>
                <a:latin typeface="Arial"/>
              </a:rPr>
              <a:t>Time Delay Integration </a:t>
            </a:r>
            <a:endParaRPr lang="en-US" sz="3200" b="1" dirty="0">
              <a:solidFill>
                <a:prstClr val="white"/>
              </a:solidFill>
              <a:latin typeface="Arial"/>
            </a:endParaRPr>
          </a:p>
        </p:txBody>
      </p:sp>
      <p:sp>
        <p:nvSpPr>
          <p:cNvPr id="393" name="Rectangle 392"/>
          <p:cNvSpPr/>
          <p:nvPr/>
        </p:nvSpPr>
        <p:spPr>
          <a:xfrm>
            <a:off x="2081535" y="4087654"/>
            <a:ext cx="4986677" cy="2308324"/>
          </a:xfrm>
          <a:prstGeom prst="rect">
            <a:avLst/>
          </a:prstGeom>
        </p:spPr>
        <p:txBody>
          <a:bodyPr wrap="square">
            <a:spAutoFit/>
          </a:bodyPr>
          <a:lstStyle/>
          <a:p>
            <a:pPr algn="r" defTabSz="914400">
              <a:defRPr/>
            </a:pPr>
            <a:r>
              <a:rPr lang="en-US" sz="2400" dirty="0">
                <a:solidFill>
                  <a:prstClr val="white"/>
                </a:solidFill>
              </a:rPr>
              <a:t>The UVVIS &amp; VISNIR spectrographs </a:t>
            </a:r>
            <a:r>
              <a:rPr lang="en-US" sz="2400" dirty="0" smtClean="0">
                <a:solidFill>
                  <a:prstClr val="white"/>
                </a:solidFill>
                <a:latin typeface="Arial"/>
              </a:rPr>
              <a:t>produce a continuous stream of data</a:t>
            </a:r>
          </a:p>
          <a:p>
            <a:pPr algn="r" defTabSz="914400">
              <a:defRPr/>
            </a:pPr>
            <a:endParaRPr lang="en-US" sz="2400" dirty="0">
              <a:solidFill>
                <a:prstClr val="white"/>
              </a:solidFill>
              <a:latin typeface="Arial"/>
            </a:endParaRPr>
          </a:p>
          <a:p>
            <a:pPr algn="r" defTabSz="914400">
              <a:defRPr/>
            </a:pPr>
            <a:r>
              <a:rPr lang="en-US" sz="2400" dirty="0" smtClean="0">
                <a:solidFill>
                  <a:prstClr val="white"/>
                </a:solidFill>
                <a:latin typeface="Arial"/>
              </a:rPr>
              <a:t>109 spectral bands for each 1km science pixel</a:t>
            </a:r>
          </a:p>
        </p:txBody>
      </p:sp>
      <p:cxnSp>
        <p:nvCxnSpPr>
          <p:cNvPr id="196" name="Straight Arrow Connector 195"/>
          <p:cNvCxnSpPr/>
          <p:nvPr/>
        </p:nvCxnSpPr>
        <p:spPr>
          <a:xfrm>
            <a:off x="5314950" y="1407319"/>
            <a:ext cx="6522244" cy="37548"/>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6969864" y="1023751"/>
            <a:ext cx="3916457" cy="369332"/>
          </a:xfrm>
          <a:prstGeom prst="rect">
            <a:avLst/>
          </a:prstGeom>
        </p:spPr>
        <p:txBody>
          <a:bodyPr wrap="none">
            <a:spAutoFit/>
          </a:bodyPr>
          <a:lstStyle/>
          <a:p>
            <a:r>
              <a:rPr lang="en-US" dirty="0" smtClean="0">
                <a:solidFill>
                  <a:prstClr val="white"/>
                </a:solidFill>
              </a:rPr>
              <a:t>Ground scene moving across the slit</a:t>
            </a:r>
            <a:endParaRPr lang="en-US" dirty="0"/>
          </a:p>
        </p:txBody>
      </p:sp>
      <p:cxnSp>
        <p:nvCxnSpPr>
          <p:cNvPr id="385" name="Straight Arrow Connector 384"/>
          <p:cNvCxnSpPr/>
          <p:nvPr/>
        </p:nvCxnSpPr>
        <p:spPr>
          <a:xfrm flipH="1" flipV="1">
            <a:off x="7348981" y="3723906"/>
            <a:ext cx="3305066" cy="9025"/>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0" name="Rectangle 389"/>
          <p:cNvSpPr/>
          <p:nvPr/>
        </p:nvSpPr>
        <p:spPr>
          <a:xfrm>
            <a:off x="7415144" y="3354574"/>
            <a:ext cx="3450625" cy="369332"/>
          </a:xfrm>
          <a:prstGeom prst="rect">
            <a:avLst/>
          </a:prstGeom>
        </p:spPr>
        <p:txBody>
          <a:bodyPr wrap="none">
            <a:spAutoFit/>
          </a:bodyPr>
          <a:lstStyle/>
          <a:p>
            <a:r>
              <a:rPr lang="en-US" dirty="0" smtClean="0">
                <a:solidFill>
                  <a:prstClr val="white"/>
                </a:solidFill>
              </a:rPr>
              <a:t>On-chip TDI across the detector</a:t>
            </a:r>
            <a:endParaRPr lang="en-US" dirty="0"/>
          </a:p>
        </p:txBody>
      </p:sp>
    </p:spTree>
    <p:extLst>
      <p:ext uri="{BB962C8B-B14F-4D97-AF65-F5344CB8AC3E}">
        <p14:creationId xmlns:p14="http://schemas.microsoft.com/office/powerpoint/2010/main" val="146841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2.59259E-6 L 0.3138 0.0007 " pathEditMode="relative" rAng="0" ptsTypes="AA">
                                      <p:cBhvr>
                                        <p:cTn id="6" dur="2000" fill="hold"/>
                                        <p:tgtEl>
                                          <p:spTgt spid="7"/>
                                        </p:tgtEl>
                                        <p:attrNameLst>
                                          <p:attrName>ppt_x</p:attrName>
                                          <p:attrName>ppt_y</p:attrName>
                                        </p:attrNameLst>
                                      </p:cBhvr>
                                      <p:rCtr x="15690" y="23"/>
                                    </p:animMotion>
                                  </p:childTnLst>
                                </p:cTn>
                              </p:par>
                              <p:par>
                                <p:cTn id="7" presetID="42" presetClass="path" presetSubtype="0" accel="50000" decel="50000" fill="hold" nodeType="withEffect">
                                  <p:stCondLst>
                                    <p:cond delay="0"/>
                                  </p:stCondLst>
                                  <p:childTnLst>
                                    <p:animMotion origin="layout" path="M -1.04167E-6 4.07407E-6 L -0.30924 0.00162 " pathEditMode="relative" rAng="0" ptsTypes="AA">
                                      <p:cBhvr>
                                        <p:cTn id="8" dur="2000" fill="hold"/>
                                        <p:tgtEl>
                                          <p:spTgt spid="8"/>
                                        </p:tgtEl>
                                        <p:attrNameLst>
                                          <p:attrName>ppt_x</p:attrName>
                                          <p:attrName>ppt_y</p:attrName>
                                        </p:attrNameLst>
                                      </p:cBhvr>
                                      <p:rCtr x="-15469"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265AC2ADE17D4C86FCCF7BD3DBF341" ma:contentTypeVersion="" ma:contentTypeDescription="Create a new document." ma:contentTypeScope="" ma:versionID="95a931f867ad30e7edf46b1a6d59881e">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3D03CC-4786-4C10-8337-7E38E6626E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A7A1C2E2-1754-4F13-8D6E-B449A5F801AC}">
  <ds:schemaRefs>
    <ds:schemaRef ds:uri="http://schemas.microsoft.com/sharepoint/v3/contenttype/forms"/>
  </ds:schemaRefs>
</ds:datastoreItem>
</file>

<file path=customXml/itemProps3.xml><?xml version="1.0" encoding="utf-8"?>
<ds:datastoreItem xmlns:ds="http://schemas.openxmlformats.org/officeDocument/2006/customXml" ds:itemID="{14ECF855-534C-46F7-B4D2-AED67332088C}">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9774</TotalTime>
  <Words>1076</Words>
  <Application>Microsoft Office PowerPoint</Application>
  <PresentationFormat>Widescreen</PresentationFormat>
  <Paragraphs>287</Paragraphs>
  <Slides>26</Slides>
  <Notes>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ＭＳ Ｐゴシック</vt:lpstr>
      <vt:lpstr>Arial</vt:lpstr>
      <vt:lpstr>Calibri</vt:lpstr>
      <vt:lpstr>Helvetica</vt:lpstr>
      <vt:lpstr>Helvetica Neue</vt:lpstr>
      <vt:lpstr>Symbol</vt:lpstr>
      <vt:lpstr>Times New Roman</vt:lpstr>
      <vt:lpstr>1_Office Theme</vt:lpstr>
      <vt:lpstr>2_Office Theme</vt:lpstr>
      <vt:lpstr>OCI Systems Engineer Eric Gorman </vt:lpstr>
      <vt:lpstr>PowerPoint Presentation</vt:lpstr>
      <vt:lpstr>PowerPoint Presentation</vt:lpstr>
      <vt:lpstr>PowerPoint Presentation</vt:lpstr>
      <vt:lpstr>PowerPoint Presentation</vt:lpstr>
      <vt:lpstr>Rotating Telescope and Half Angle Mirror Fundamentals</vt:lpstr>
      <vt:lpstr>PowerPoint Presentation</vt:lpstr>
      <vt:lpstr>PowerPoint Presentation</vt:lpstr>
      <vt:lpstr>PowerPoint Presentation</vt:lpstr>
      <vt:lpstr>PowerPoint Presentation</vt:lpstr>
      <vt:lpstr>PowerPoint Presentation</vt:lpstr>
      <vt:lpstr>PowerPoint Presentation</vt:lpstr>
      <vt:lpstr>OCI Description (1/2)</vt:lpstr>
      <vt:lpstr>OCI Description (2/2)</vt:lpstr>
      <vt:lpstr>OCI Engineering Hardware Development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OCI Engineering Hardware Test Results</vt:lpstr>
      <vt:lpstr>OCI Flight Hardware Development Status</vt:lpstr>
      <vt:lpstr>OCI Instrument Specs</vt:lpstr>
    </vt:vector>
  </TitlesOfParts>
  <Company>NASA Flight Projects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Gorman, Eric T. (GSFC-5920)</dc:creator>
  <cp:lastModifiedBy>Gorman, Eric T. (GSFC-5920)</cp:lastModifiedBy>
  <cp:revision>1165</cp:revision>
  <dcterms:created xsi:type="dcterms:W3CDTF">2017-03-06T20:41:26Z</dcterms:created>
  <dcterms:modified xsi:type="dcterms:W3CDTF">2020-06-02T15:15:34Z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0x010100B2265AC2ADE17D4C86FCCF7BD3DBF341</vt:lpwstr>
  </property>
</Properties>
</file>